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99" r:id="rId2"/>
    <p:sldId id="331" r:id="rId3"/>
    <p:sldId id="339" r:id="rId4"/>
    <p:sldId id="333" r:id="rId5"/>
    <p:sldId id="341" r:id="rId6"/>
    <p:sldId id="342" r:id="rId7"/>
    <p:sldId id="343" r:id="rId8"/>
    <p:sldId id="349" r:id="rId9"/>
    <p:sldId id="350" r:id="rId10"/>
    <p:sldId id="351" r:id="rId11"/>
    <p:sldId id="352" r:id="rId12"/>
    <p:sldId id="353" r:id="rId13"/>
    <p:sldId id="354" r:id="rId14"/>
    <p:sldId id="35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63" autoAdjust="0"/>
    <p:restoredTop sz="94660"/>
  </p:normalViewPr>
  <p:slideViewPr>
    <p:cSldViewPr snapToGrid="0">
      <p:cViewPr>
        <p:scale>
          <a:sx n="100" d="100"/>
          <a:sy n="100" d="100"/>
        </p:scale>
        <p:origin x="66" y="-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960776-DD9C-4CA1-B52F-F69555253B23}" type="datetimeFigureOut">
              <a:rPr lang="en-US" smtClean="0"/>
              <a:t>09-Jul-21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B3C6DC-6CF5-4578-9C65-43A0B2524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991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7B28C9-C092-4B93-8C1C-CCC07276BB7E}" type="datetimeFigureOut">
              <a:rPr lang="en-US" smtClean="0"/>
              <a:t>09-Jul-21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923410-5777-4975-9224-08358B8EC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175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E2251-59F4-40B9-B589-7FD156F73A80}" type="datetime1">
              <a:rPr lang="en-US" smtClean="0"/>
              <a:t>09-Jul-21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331D-AC88-4F66-9FEF-E736CA7B9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73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F80C3-0E08-48A5-B726-C01769596925}" type="datetime1">
              <a:rPr lang="en-US" smtClean="0"/>
              <a:t>09-Jul-21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331D-AC88-4F66-9FEF-E736CA7B9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882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E424D-94F6-4CEC-A81F-5E779D7413CC}" type="datetime1">
              <a:rPr lang="en-US" smtClean="0"/>
              <a:t>09-Jul-21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331D-AC88-4F66-9FEF-E736CA7B9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69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9D462-B0B7-4ABA-96C7-E930E507E961}" type="datetime1">
              <a:rPr lang="en-US" smtClean="0"/>
              <a:t>09-Jul-21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331D-AC88-4F66-9FEF-E736CA7B9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523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8557C-03DF-4711-B723-5E38B3E9A1E7}" type="datetime1">
              <a:rPr lang="en-US" smtClean="0"/>
              <a:t>09-Jul-21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331D-AC88-4F66-9FEF-E736CA7B9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71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36EB4-A409-4FAD-9C75-0FDA2532A29E}" type="datetime1">
              <a:rPr lang="en-US" smtClean="0"/>
              <a:t>09-Jul-21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331D-AC88-4F66-9FEF-E736CA7B9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545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10B9-38CE-47F4-A584-8AB9D88C77B6}" type="datetime1">
              <a:rPr lang="en-US" smtClean="0"/>
              <a:t>09-Jul-21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331D-AC88-4F66-9FEF-E736CA7B9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339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5007C-9379-46F8-979B-5F3BF56E7AAF}" type="datetime1">
              <a:rPr lang="en-US" smtClean="0"/>
              <a:t>09-Jul-21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331D-AC88-4F66-9FEF-E736CA7B9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980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E3600-6EBA-4BF3-A90C-7AAC98EC2961}" type="datetime1">
              <a:rPr lang="en-US" smtClean="0"/>
              <a:t>09-Jul-21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331D-AC88-4F66-9FEF-E736CA7B9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053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74F0D-A1EF-4991-AA34-322619835400}" type="datetime1">
              <a:rPr lang="en-US" smtClean="0"/>
              <a:t>09-Jul-21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331D-AC88-4F66-9FEF-E736CA7B9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256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0BCD2-4171-4350-A35E-E8DC82A10A4D}" type="datetime1">
              <a:rPr lang="en-US" smtClean="0"/>
              <a:t>09-Jul-21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331D-AC88-4F66-9FEF-E736CA7B9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467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45DF3-9160-4E03-9CC3-848E1257BAC3}" type="datetime1">
              <a:rPr lang="en-US" smtClean="0"/>
              <a:t>09-Jul-21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A331D-AC88-4F66-9FEF-E736CA7B9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897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zetech Solutions | Linked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6223" y="129648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2515896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Interfacing </a:t>
            </a:r>
            <a:r>
              <a:rPr lang="en-US" b="1" dirty="0" smtClean="0">
                <a:solidFill>
                  <a:schemeClr val="accent1"/>
                </a:solidFill>
              </a:rPr>
              <a:t>Keypad </a:t>
            </a:r>
            <a:r>
              <a:rPr lang="en-US" b="1">
                <a:solidFill>
                  <a:schemeClr val="accent1"/>
                </a:solidFill>
              </a:rPr>
              <a:t>with </a:t>
            </a:r>
            <a:r>
              <a:rPr lang="en-US" b="1" smtClean="0">
                <a:solidFill>
                  <a:schemeClr val="accent1"/>
                </a:solidFill>
              </a:rPr>
              <a:t>STM32 Microcontroller</a:t>
            </a:r>
            <a:endParaRPr lang="en-IN" b="1" dirty="0">
              <a:solidFill>
                <a:schemeClr val="accent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0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zetech Solutions | Linked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6223" y="129648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68630" y="1130136"/>
            <a:ext cx="11323370" cy="5359159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600" dirty="0">
                <a:latin typeface="Consolas" pitchFamily="49" charset="0"/>
              </a:rPr>
              <a:t>unsigned char </a:t>
            </a:r>
            <a:r>
              <a:rPr lang="en-US" sz="1600" dirty="0" err="1">
                <a:latin typeface="Consolas" pitchFamily="49" charset="0"/>
              </a:rPr>
              <a:t>keyScan</a:t>
            </a:r>
            <a:r>
              <a:rPr lang="en-US" sz="1600" dirty="0">
                <a:latin typeface="Consolas" pitchFamily="49" charset="0"/>
              </a:rPr>
              <a:t>()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600" dirty="0">
                <a:latin typeface="Consolas" pitchFamily="49" charset="0"/>
              </a:rPr>
              <a:t>{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600" dirty="0">
                <a:latin typeface="Consolas" pitchFamily="49" charset="0"/>
              </a:rPr>
              <a:t>	//column1 keys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600" dirty="0">
                <a:latin typeface="Consolas" pitchFamily="49" charset="0"/>
              </a:rPr>
              <a:t>	</a:t>
            </a:r>
            <a:r>
              <a:rPr lang="en-US" sz="1600" dirty="0" err="1">
                <a:latin typeface="Consolas" pitchFamily="49" charset="0"/>
              </a:rPr>
              <a:t>GPIO_Write_Data</a:t>
            </a:r>
            <a:r>
              <a:rPr lang="en-US" sz="1600" dirty="0">
                <a:latin typeface="Consolas" pitchFamily="49" charset="0"/>
              </a:rPr>
              <a:t>(PA,P4,1);//C1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600" dirty="0">
                <a:latin typeface="Consolas" pitchFamily="49" charset="0"/>
              </a:rPr>
              <a:t>	</a:t>
            </a:r>
            <a:r>
              <a:rPr lang="en-US" sz="1600" dirty="0" err="1">
                <a:latin typeface="Consolas" pitchFamily="49" charset="0"/>
              </a:rPr>
              <a:t>GPIO_Write_Data</a:t>
            </a:r>
            <a:r>
              <a:rPr lang="en-US" sz="1600" dirty="0">
                <a:latin typeface="Consolas" pitchFamily="49" charset="0"/>
              </a:rPr>
              <a:t>(PA,P5,0);//C2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600" dirty="0">
                <a:latin typeface="Consolas" pitchFamily="49" charset="0"/>
              </a:rPr>
              <a:t>	</a:t>
            </a:r>
            <a:r>
              <a:rPr lang="en-US" sz="1600" dirty="0" err="1">
                <a:latin typeface="Consolas" pitchFamily="49" charset="0"/>
              </a:rPr>
              <a:t>GPIO_Write_Data</a:t>
            </a:r>
            <a:r>
              <a:rPr lang="en-US" sz="1600" dirty="0">
                <a:latin typeface="Consolas" pitchFamily="49" charset="0"/>
              </a:rPr>
              <a:t>(PA,P6,0);//C3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600" dirty="0">
                <a:latin typeface="Consolas" pitchFamily="49" charset="0"/>
              </a:rPr>
              <a:t>	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600" dirty="0">
                <a:latin typeface="Consolas" pitchFamily="49" charset="0"/>
              </a:rPr>
              <a:t>	if(</a:t>
            </a:r>
            <a:r>
              <a:rPr lang="en-US" sz="1600" dirty="0" err="1">
                <a:latin typeface="Consolas" pitchFamily="49" charset="0"/>
              </a:rPr>
              <a:t>GPIO_Read_Data</a:t>
            </a:r>
            <a:r>
              <a:rPr lang="en-US" sz="1600" dirty="0">
                <a:latin typeface="Consolas" pitchFamily="49" charset="0"/>
              </a:rPr>
              <a:t>(PA,P0)==1)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600" dirty="0">
                <a:latin typeface="Consolas" pitchFamily="49" charset="0"/>
              </a:rPr>
              <a:t>	{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600" dirty="0">
                <a:latin typeface="Consolas" pitchFamily="49" charset="0"/>
              </a:rPr>
              <a:t>		while(</a:t>
            </a:r>
            <a:r>
              <a:rPr lang="en-US" sz="1600" dirty="0" err="1">
                <a:latin typeface="Consolas" pitchFamily="49" charset="0"/>
              </a:rPr>
              <a:t>GPIO_Read_Data</a:t>
            </a:r>
            <a:r>
              <a:rPr lang="en-US" sz="1600" dirty="0">
                <a:latin typeface="Consolas" pitchFamily="49" charset="0"/>
              </a:rPr>
              <a:t>(PA,P0)==1);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600" dirty="0">
                <a:latin typeface="Consolas" pitchFamily="49" charset="0"/>
              </a:rPr>
              <a:t>		return '1';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600" dirty="0">
                <a:latin typeface="Consolas" pitchFamily="49" charset="0"/>
              </a:rPr>
              <a:t>	}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600" dirty="0">
                <a:latin typeface="Consolas" pitchFamily="49" charset="0"/>
              </a:rPr>
              <a:t>	else if(</a:t>
            </a:r>
            <a:r>
              <a:rPr lang="en-US" sz="1600" dirty="0" err="1">
                <a:latin typeface="Consolas" pitchFamily="49" charset="0"/>
              </a:rPr>
              <a:t>GPIO_Read_Data</a:t>
            </a:r>
            <a:r>
              <a:rPr lang="en-US" sz="1600" dirty="0">
                <a:latin typeface="Consolas" pitchFamily="49" charset="0"/>
              </a:rPr>
              <a:t>(PA,P1)==1)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600" dirty="0">
                <a:latin typeface="Consolas" pitchFamily="49" charset="0"/>
              </a:rPr>
              <a:t>	{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600" dirty="0">
                <a:latin typeface="Consolas" pitchFamily="49" charset="0"/>
              </a:rPr>
              <a:t>		while(</a:t>
            </a:r>
            <a:r>
              <a:rPr lang="en-US" sz="1600" dirty="0" err="1">
                <a:latin typeface="Consolas" pitchFamily="49" charset="0"/>
              </a:rPr>
              <a:t>GPIO_Read_Data</a:t>
            </a:r>
            <a:r>
              <a:rPr lang="en-US" sz="1600" dirty="0">
                <a:latin typeface="Consolas" pitchFamily="49" charset="0"/>
              </a:rPr>
              <a:t>(PA,P1)==1);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600" dirty="0">
                <a:latin typeface="Consolas" pitchFamily="49" charset="0"/>
              </a:rPr>
              <a:t>		return '4';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600" dirty="0">
                <a:latin typeface="Consolas" pitchFamily="49" charset="0"/>
              </a:rPr>
              <a:t>	}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600" dirty="0">
                <a:latin typeface="Consolas" pitchFamily="49" charset="0"/>
              </a:rPr>
              <a:t>	else if(</a:t>
            </a:r>
            <a:r>
              <a:rPr lang="en-US" sz="1600" dirty="0" err="1">
                <a:latin typeface="Consolas" pitchFamily="49" charset="0"/>
              </a:rPr>
              <a:t>GPIO_Read_Data</a:t>
            </a:r>
            <a:r>
              <a:rPr lang="en-US" sz="1600" dirty="0">
                <a:latin typeface="Consolas" pitchFamily="49" charset="0"/>
              </a:rPr>
              <a:t>(PA,P2)==1)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600" dirty="0">
                <a:latin typeface="Consolas" pitchFamily="49" charset="0"/>
              </a:rPr>
              <a:t>	{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600" dirty="0">
                <a:latin typeface="Consolas" pitchFamily="49" charset="0"/>
              </a:rPr>
              <a:t>		while(</a:t>
            </a:r>
            <a:r>
              <a:rPr lang="en-US" sz="1600" dirty="0" err="1">
                <a:latin typeface="Consolas" pitchFamily="49" charset="0"/>
              </a:rPr>
              <a:t>GPIO_Read_Data</a:t>
            </a:r>
            <a:r>
              <a:rPr lang="en-US" sz="1600" dirty="0">
                <a:latin typeface="Consolas" pitchFamily="49" charset="0"/>
              </a:rPr>
              <a:t>(PA,P2)==1);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600" dirty="0">
                <a:latin typeface="Consolas" pitchFamily="49" charset="0"/>
              </a:rPr>
              <a:t>		return '7';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600" dirty="0">
                <a:latin typeface="Consolas" pitchFamily="49" charset="0"/>
              </a:rPr>
              <a:t>	}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600" dirty="0">
                <a:latin typeface="Consolas" pitchFamily="49" charset="0"/>
              </a:rPr>
              <a:t>	else if(</a:t>
            </a:r>
            <a:r>
              <a:rPr lang="en-US" sz="1600" dirty="0" err="1">
                <a:latin typeface="Consolas" pitchFamily="49" charset="0"/>
              </a:rPr>
              <a:t>GPIO_Read_Data</a:t>
            </a:r>
            <a:r>
              <a:rPr lang="en-US" sz="1600" dirty="0">
                <a:latin typeface="Consolas" pitchFamily="49" charset="0"/>
              </a:rPr>
              <a:t>(PA,P3)==1)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600" dirty="0">
                <a:latin typeface="Consolas" pitchFamily="49" charset="0"/>
              </a:rPr>
              <a:t>	{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600" dirty="0">
                <a:latin typeface="Consolas" pitchFamily="49" charset="0"/>
              </a:rPr>
              <a:t>		while(</a:t>
            </a:r>
            <a:r>
              <a:rPr lang="en-US" sz="1600" dirty="0" err="1">
                <a:latin typeface="Consolas" pitchFamily="49" charset="0"/>
              </a:rPr>
              <a:t>GPIO_Read_Data</a:t>
            </a:r>
            <a:r>
              <a:rPr lang="en-US" sz="1600" dirty="0">
                <a:latin typeface="Consolas" pitchFamily="49" charset="0"/>
              </a:rPr>
              <a:t>(PA,P3)==1);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600" dirty="0">
                <a:latin typeface="Consolas" pitchFamily="49" charset="0"/>
              </a:rPr>
              <a:t>		return '*';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600" dirty="0">
                <a:latin typeface="Consolas" pitchFamily="49" charset="0"/>
              </a:rPr>
              <a:t>	}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endParaRPr lang="en-US" sz="16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094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zetech Solutions | Linked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6223" y="129648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86409" y="666496"/>
            <a:ext cx="11605591" cy="5822799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endParaRPr lang="en-US" sz="1400" dirty="0">
              <a:latin typeface="Consolas" pitchFamily="49" charset="0"/>
            </a:endParaRP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400" dirty="0">
                <a:latin typeface="Consolas" pitchFamily="49" charset="0"/>
              </a:rPr>
              <a:t>	//column2 keys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400" dirty="0">
                <a:latin typeface="Consolas" pitchFamily="49" charset="0"/>
              </a:rPr>
              <a:t>	</a:t>
            </a:r>
            <a:r>
              <a:rPr lang="en-US" sz="1400" dirty="0" err="1">
                <a:latin typeface="Consolas" pitchFamily="49" charset="0"/>
              </a:rPr>
              <a:t>GPIO_Write_Data</a:t>
            </a:r>
            <a:r>
              <a:rPr lang="en-US" sz="1400" dirty="0">
                <a:latin typeface="Consolas" pitchFamily="49" charset="0"/>
              </a:rPr>
              <a:t>(PA,P4,0);//C1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400" dirty="0">
                <a:latin typeface="Consolas" pitchFamily="49" charset="0"/>
              </a:rPr>
              <a:t>	</a:t>
            </a:r>
            <a:r>
              <a:rPr lang="en-US" sz="1400" dirty="0" err="1">
                <a:latin typeface="Consolas" pitchFamily="49" charset="0"/>
              </a:rPr>
              <a:t>GPIO_Write_Data</a:t>
            </a:r>
            <a:r>
              <a:rPr lang="en-US" sz="1400" dirty="0">
                <a:latin typeface="Consolas" pitchFamily="49" charset="0"/>
              </a:rPr>
              <a:t>(PA,P5,1);//C2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400" dirty="0">
                <a:latin typeface="Consolas" pitchFamily="49" charset="0"/>
              </a:rPr>
              <a:t>	</a:t>
            </a:r>
            <a:r>
              <a:rPr lang="en-US" sz="1400" dirty="0" err="1">
                <a:latin typeface="Consolas" pitchFamily="49" charset="0"/>
              </a:rPr>
              <a:t>GPIO_Write_Data</a:t>
            </a:r>
            <a:r>
              <a:rPr lang="en-US" sz="1400" dirty="0">
                <a:latin typeface="Consolas" pitchFamily="49" charset="0"/>
              </a:rPr>
              <a:t>(PA,P6,0);//C3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400" dirty="0">
                <a:latin typeface="Consolas" pitchFamily="49" charset="0"/>
              </a:rPr>
              <a:t>	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400" dirty="0">
                <a:latin typeface="Consolas" pitchFamily="49" charset="0"/>
              </a:rPr>
              <a:t>	if(</a:t>
            </a:r>
            <a:r>
              <a:rPr lang="en-US" sz="1400" dirty="0" err="1">
                <a:latin typeface="Consolas" pitchFamily="49" charset="0"/>
              </a:rPr>
              <a:t>GPIO_Read_Data</a:t>
            </a:r>
            <a:r>
              <a:rPr lang="en-US" sz="1400" dirty="0">
                <a:latin typeface="Consolas" pitchFamily="49" charset="0"/>
              </a:rPr>
              <a:t>(PA,P0)==1)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400" dirty="0">
                <a:latin typeface="Consolas" pitchFamily="49" charset="0"/>
              </a:rPr>
              <a:t>	{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400" dirty="0">
                <a:latin typeface="Consolas" pitchFamily="49" charset="0"/>
              </a:rPr>
              <a:t>		while(</a:t>
            </a:r>
            <a:r>
              <a:rPr lang="en-US" sz="1400" dirty="0" err="1">
                <a:latin typeface="Consolas" pitchFamily="49" charset="0"/>
              </a:rPr>
              <a:t>GPIO_Read_Data</a:t>
            </a:r>
            <a:r>
              <a:rPr lang="en-US" sz="1400" dirty="0">
                <a:latin typeface="Consolas" pitchFamily="49" charset="0"/>
              </a:rPr>
              <a:t>(PA,P0)==1);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400" dirty="0">
                <a:latin typeface="Consolas" pitchFamily="49" charset="0"/>
              </a:rPr>
              <a:t>		return '2';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400" dirty="0">
                <a:latin typeface="Consolas" pitchFamily="49" charset="0"/>
              </a:rPr>
              <a:t>	}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400" dirty="0">
                <a:latin typeface="Consolas" pitchFamily="49" charset="0"/>
              </a:rPr>
              <a:t>	else if(</a:t>
            </a:r>
            <a:r>
              <a:rPr lang="en-US" sz="1400" dirty="0" err="1">
                <a:latin typeface="Consolas" pitchFamily="49" charset="0"/>
              </a:rPr>
              <a:t>GPIO_Read_Data</a:t>
            </a:r>
            <a:r>
              <a:rPr lang="en-US" sz="1400" dirty="0">
                <a:latin typeface="Consolas" pitchFamily="49" charset="0"/>
              </a:rPr>
              <a:t>(PA,P1)==1)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400" dirty="0">
                <a:latin typeface="Consolas" pitchFamily="49" charset="0"/>
              </a:rPr>
              <a:t>	{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400" dirty="0">
                <a:latin typeface="Consolas" pitchFamily="49" charset="0"/>
              </a:rPr>
              <a:t>		while(</a:t>
            </a:r>
            <a:r>
              <a:rPr lang="en-US" sz="1400" dirty="0" err="1">
                <a:latin typeface="Consolas" pitchFamily="49" charset="0"/>
              </a:rPr>
              <a:t>GPIO_Read_Data</a:t>
            </a:r>
            <a:r>
              <a:rPr lang="en-US" sz="1400" dirty="0">
                <a:latin typeface="Consolas" pitchFamily="49" charset="0"/>
              </a:rPr>
              <a:t>(PA,P1)==1);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400" dirty="0">
                <a:latin typeface="Consolas" pitchFamily="49" charset="0"/>
              </a:rPr>
              <a:t>		return '5';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400" dirty="0">
                <a:latin typeface="Consolas" pitchFamily="49" charset="0"/>
              </a:rPr>
              <a:t>	}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400" dirty="0">
                <a:latin typeface="Consolas" pitchFamily="49" charset="0"/>
              </a:rPr>
              <a:t>	else if(</a:t>
            </a:r>
            <a:r>
              <a:rPr lang="en-US" sz="1400" dirty="0" err="1">
                <a:latin typeface="Consolas" pitchFamily="49" charset="0"/>
              </a:rPr>
              <a:t>GPIO_Read_Data</a:t>
            </a:r>
            <a:r>
              <a:rPr lang="en-US" sz="1400" dirty="0">
                <a:latin typeface="Consolas" pitchFamily="49" charset="0"/>
              </a:rPr>
              <a:t>(PA,P2)==1)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400" dirty="0">
                <a:latin typeface="Consolas" pitchFamily="49" charset="0"/>
              </a:rPr>
              <a:t>	{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400" dirty="0">
                <a:latin typeface="Consolas" pitchFamily="49" charset="0"/>
              </a:rPr>
              <a:t>		while(</a:t>
            </a:r>
            <a:r>
              <a:rPr lang="en-US" sz="1400" dirty="0" err="1">
                <a:latin typeface="Consolas" pitchFamily="49" charset="0"/>
              </a:rPr>
              <a:t>GPIO_Read_Data</a:t>
            </a:r>
            <a:r>
              <a:rPr lang="en-US" sz="1400" dirty="0">
                <a:latin typeface="Consolas" pitchFamily="49" charset="0"/>
              </a:rPr>
              <a:t>(PA,P2)==1);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400" dirty="0">
                <a:latin typeface="Consolas" pitchFamily="49" charset="0"/>
              </a:rPr>
              <a:t>		return '8';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400" dirty="0">
                <a:latin typeface="Consolas" pitchFamily="49" charset="0"/>
              </a:rPr>
              <a:t>	}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400" dirty="0">
                <a:latin typeface="Consolas" pitchFamily="49" charset="0"/>
              </a:rPr>
              <a:t>	else if(</a:t>
            </a:r>
            <a:r>
              <a:rPr lang="en-US" sz="1400" dirty="0" err="1">
                <a:latin typeface="Consolas" pitchFamily="49" charset="0"/>
              </a:rPr>
              <a:t>GPIO_Read_Data</a:t>
            </a:r>
            <a:r>
              <a:rPr lang="en-US" sz="1400" dirty="0">
                <a:latin typeface="Consolas" pitchFamily="49" charset="0"/>
              </a:rPr>
              <a:t>(PA,P3)==1)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400" dirty="0">
                <a:latin typeface="Consolas" pitchFamily="49" charset="0"/>
              </a:rPr>
              <a:t>	{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400" dirty="0">
                <a:latin typeface="Consolas" pitchFamily="49" charset="0"/>
              </a:rPr>
              <a:t>		while(</a:t>
            </a:r>
            <a:r>
              <a:rPr lang="en-US" sz="1400" dirty="0" err="1">
                <a:latin typeface="Consolas" pitchFamily="49" charset="0"/>
              </a:rPr>
              <a:t>GPIO_Read_Data</a:t>
            </a:r>
            <a:r>
              <a:rPr lang="en-US" sz="1400" dirty="0">
                <a:latin typeface="Consolas" pitchFamily="49" charset="0"/>
              </a:rPr>
              <a:t>(PA,P3)==1);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400" dirty="0">
                <a:latin typeface="Consolas" pitchFamily="49" charset="0"/>
              </a:rPr>
              <a:t>		return '0';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400" dirty="0">
                <a:latin typeface="Consolas" pitchFamily="49" charset="0"/>
              </a:rPr>
              <a:t>	}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endParaRPr lang="en-US" sz="14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094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zetech Solutions | Linked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6223" y="129648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76470" y="398072"/>
            <a:ext cx="11615530" cy="7431142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endParaRPr lang="en-US" sz="1600" dirty="0">
              <a:latin typeface="Consolas" pitchFamily="49" charset="0"/>
            </a:endParaRP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600" dirty="0">
                <a:latin typeface="Consolas" pitchFamily="49" charset="0"/>
              </a:rPr>
              <a:t>	//column3 keys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600" dirty="0">
                <a:latin typeface="Consolas" pitchFamily="49" charset="0"/>
              </a:rPr>
              <a:t>	</a:t>
            </a:r>
            <a:r>
              <a:rPr lang="en-US" sz="1600" dirty="0" err="1">
                <a:latin typeface="Consolas" pitchFamily="49" charset="0"/>
              </a:rPr>
              <a:t>GPIO_Write_Data</a:t>
            </a:r>
            <a:r>
              <a:rPr lang="en-US" sz="1600" dirty="0">
                <a:latin typeface="Consolas" pitchFamily="49" charset="0"/>
              </a:rPr>
              <a:t>(PA,P4,0);//C1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600" dirty="0">
                <a:latin typeface="Consolas" pitchFamily="49" charset="0"/>
              </a:rPr>
              <a:t>	</a:t>
            </a:r>
            <a:r>
              <a:rPr lang="en-US" sz="1600" dirty="0" err="1">
                <a:latin typeface="Consolas" pitchFamily="49" charset="0"/>
              </a:rPr>
              <a:t>GPIO_Write_Data</a:t>
            </a:r>
            <a:r>
              <a:rPr lang="en-US" sz="1600" dirty="0">
                <a:latin typeface="Consolas" pitchFamily="49" charset="0"/>
              </a:rPr>
              <a:t>(PA,P5,0);//C2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600" dirty="0">
                <a:latin typeface="Consolas" pitchFamily="49" charset="0"/>
              </a:rPr>
              <a:t>	</a:t>
            </a:r>
            <a:r>
              <a:rPr lang="en-US" sz="1600" dirty="0" err="1">
                <a:latin typeface="Consolas" pitchFamily="49" charset="0"/>
              </a:rPr>
              <a:t>GPIO_Write_Data</a:t>
            </a:r>
            <a:r>
              <a:rPr lang="en-US" sz="1600" dirty="0">
                <a:latin typeface="Consolas" pitchFamily="49" charset="0"/>
              </a:rPr>
              <a:t>(PA,P6,1);//C3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600" dirty="0">
                <a:latin typeface="Consolas" pitchFamily="49" charset="0"/>
              </a:rPr>
              <a:t>	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600" dirty="0">
                <a:latin typeface="Consolas" pitchFamily="49" charset="0"/>
              </a:rPr>
              <a:t>	if(</a:t>
            </a:r>
            <a:r>
              <a:rPr lang="en-US" sz="1600" dirty="0" err="1">
                <a:latin typeface="Consolas" pitchFamily="49" charset="0"/>
              </a:rPr>
              <a:t>GPIO_Read_Data</a:t>
            </a:r>
            <a:r>
              <a:rPr lang="en-US" sz="1600" dirty="0">
                <a:latin typeface="Consolas" pitchFamily="49" charset="0"/>
              </a:rPr>
              <a:t>(PA,P0)==1)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600" dirty="0">
                <a:latin typeface="Consolas" pitchFamily="49" charset="0"/>
              </a:rPr>
              <a:t>	{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600" dirty="0">
                <a:latin typeface="Consolas" pitchFamily="49" charset="0"/>
              </a:rPr>
              <a:t>		while(</a:t>
            </a:r>
            <a:r>
              <a:rPr lang="en-US" sz="1600" dirty="0" err="1">
                <a:latin typeface="Consolas" pitchFamily="49" charset="0"/>
              </a:rPr>
              <a:t>GPIO_Read_Data</a:t>
            </a:r>
            <a:r>
              <a:rPr lang="en-US" sz="1600" dirty="0">
                <a:latin typeface="Consolas" pitchFamily="49" charset="0"/>
              </a:rPr>
              <a:t>(PA,P0)==1);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600" dirty="0">
                <a:latin typeface="Consolas" pitchFamily="49" charset="0"/>
              </a:rPr>
              <a:t>		return '3';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600" dirty="0">
                <a:latin typeface="Consolas" pitchFamily="49" charset="0"/>
              </a:rPr>
              <a:t>	}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600" dirty="0">
                <a:latin typeface="Consolas" pitchFamily="49" charset="0"/>
              </a:rPr>
              <a:t>	else if(</a:t>
            </a:r>
            <a:r>
              <a:rPr lang="en-US" sz="1600" dirty="0" err="1">
                <a:latin typeface="Consolas" pitchFamily="49" charset="0"/>
              </a:rPr>
              <a:t>GPIO_Read_Data</a:t>
            </a:r>
            <a:r>
              <a:rPr lang="en-US" sz="1600" dirty="0">
                <a:latin typeface="Consolas" pitchFamily="49" charset="0"/>
              </a:rPr>
              <a:t>(PA,P1)==1)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600" dirty="0">
                <a:latin typeface="Consolas" pitchFamily="49" charset="0"/>
              </a:rPr>
              <a:t>	{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600" dirty="0">
                <a:latin typeface="Consolas" pitchFamily="49" charset="0"/>
              </a:rPr>
              <a:t>		while(</a:t>
            </a:r>
            <a:r>
              <a:rPr lang="en-US" sz="1600" dirty="0" err="1">
                <a:latin typeface="Consolas" pitchFamily="49" charset="0"/>
              </a:rPr>
              <a:t>GPIO_Read_Data</a:t>
            </a:r>
            <a:r>
              <a:rPr lang="en-US" sz="1600" dirty="0">
                <a:latin typeface="Consolas" pitchFamily="49" charset="0"/>
              </a:rPr>
              <a:t>(PA,P1)==1);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600" dirty="0">
                <a:latin typeface="Consolas" pitchFamily="49" charset="0"/>
              </a:rPr>
              <a:t>		return '6';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600" dirty="0">
                <a:latin typeface="Consolas" pitchFamily="49" charset="0"/>
              </a:rPr>
              <a:t>	}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600" dirty="0">
                <a:latin typeface="Consolas" pitchFamily="49" charset="0"/>
              </a:rPr>
              <a:t>	else if(</a:t>
            </a:r>
            <a:r>
              <a:rPr lang="en-US" sz="1600" dirty="0" err="1">
                <a:latin typeface="Consolas" pitchFamily="49" charset="0"/>
              </a:rPr>
              <a:t>GPIO_Read_Data</a:t>
            </a:r>
            <a:r>
              <a:rPr lang="en-US" sz="1600" dirty="0">
                <a:latin typeface="Consolas" pitchFamily="49" charset="0"/>
              </a:rPr>
              <a:t>(PA,P2)==1)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600" dirty="0">
                <a:latin typeface="Consolas" pitchFamily="49" charset="0"/>
              </a:rPr>
              <a:t>	{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600" dirty="0">
                <a:latin typeface="Consolas" pitchFamily="49" charset="0"/>
              </a:rPr>
              <a:t>		while(</a:t>
            </a:r>
            <a:r>
              <a:rPr lang="en-US" sz="1600" dirty="0" err="1">
                <a:latin typeface="Consolas" pitchFamily="49" charset="0"/>
              </a:rPr>
              <a:t>GPIO_Read_Data</a:t>
            </a:r>
            <a:r>
              <a:rPr lang="en-US" sz="1600" dirty="0">
                <a:latin typeface="Consolas" pitchFamily="49" charset="0"/>
              </a:rPr>
              <a:t>(PA,P2)==1);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600" dirty="0">
                <a:latin typeface="Consolas" pitchFamily="49" charset="0"/>
              </a:rPr>
              <a:t>		return '9';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600" dirty="0">
                <a:latin typeface="Consolas" pitchFamily="49" charset="0"/>
              </a:rPr>
              <a:t>	}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600" dirty="0">
                <a:latin typeface="Consolas" pitchFamily="49" charset="0"/>
              </a:rPr>
              <a:t>	else if(</a:t>
            </a:r>
            <a:r>
              <a:rPr lang="en-US" sz="1600" dirty="0" err="1">
                <a:latin typeface="Consolas" pitchFamily="49" charset="0"/>
              </a:rPr>
              <a:t>GPIO_Read_Data</a:t>
            </a:r>
            <a:r>
              <a:rPr lang="en-US" sz="1600" dirty="0">
                <a:latin typeface="Consolas" pitchFamily="49" charset="0"/>
              </a:rPr>
              <a:t>(PA,P3)==1)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600" dirty="0">
                <a:latin typeface="Consolas" pitchFamily="49" charset="0"/>
              </a:rPr>
              <a:t>	{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600" dirty="0">
                <a:latin typeface="Consolas" pitchFamily="49" charset="0"/>
              </a:rPr>
              <a:t>		while(</a:t>
            </a:r>
            <a:r>
              <a:rPr lang="en-US" sz="1600" dirty="0" err="1">
                <a:latin typeface="Consolas" pitchFamily="49" charset="0"/>
              </a:rPr>
              <a:t>GPIO_Read_Data</a:t>
            </a:r>
            <a:r>
              <a:rPr lang="en-US" sz="1600" dirty="0">
                <a:latin typeface="Consolas" pitchFamily="49" charset="0"/>
              </a:rPr>
              <a:t>(PA,P3)==1);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600" dirty="0">
                <a:latin typeface="Consolas" pitchFamily="49" charset="0"/>
              </a:rPr>
              <a:t>		return '#';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600" dirty="0">
                <a:latin typeface="Consolas" pitchFamily="49" charset="0"/>
              </a:rPr>
              <a:t>	}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600" dirty="0">
                <a:latin typeface="Consolas" pitchFamily="49" charset="0"/>
              </a:rPr>
              <a:t>	return 'n';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600" dirty="0">
                <a:latin typeface="Consolas" pitchFamily="49" charset="0"/>
              </a:rPr>
              <a:t>}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endParaRPr lang="en-US" sz="1600" dirty="0">
              <a:latin typeface="Consolas" pitchFamily="49" charset="0"/>
            </a:endParaRP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endParaRPr lang="en-US" sz="16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094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871" y="0"/>
            <a:ext cx="11005930" cy="7345017"/>
          </a:xfrm>
        </p:spPr>
        <p:txBody>
          <a:bodyPr numCol="2">
            <a:noAutofit/>
          </a:bodyPr>
          <a:lstStyle/>
          <a:p>
            <a:pPr marL="0" indent="0">
              <a:buNone/>
            </a:pPr>
            <a:r>
              <a:rPr lang="en-US" sz="1000" dirty="0">
                <a:latin typeface="Consolas" pitchFamily="49" charset="0"/>
              </a:rPr>
              <a:t>void </a:t>
            </a:r>
            <a:r>
              <a:rPr lang="en-US" sz="1000" dirty="0" err="1">
                <a:latin typeface="Consolas" pitchFamily="49" charset="0"/>
              </a:rPr>
              <a:t>LCD_Command</a:t>
            </a:r>
            <a:r>
              <a:rPr lang="en-US" sz="1000" dirty="0">
                <a:latin typeface="Consolas" pitchFamily="49" charset="0"/>
              </a:rPr>
              <a:t>(unsigned char </a:t>
            </a:r>
            <a:r>
              <a:rPr lang="en-US" sz="1000" dirty="0" err="1">
                <a:latin typeface="Consolas" pitchFamily="49" charset="0"/>
              </a:rPr>
              <a:t>cmd</a:t>
            </a:r>
            <a:r>
              <a:rPr lang="en-US" sz="1000" dirty="0">
                <a:latin typeface="Consolas" pitchFamily="49" charset="0"/>
              </a:rPr>
              <a:t>)</a:t>
            </a:r>
          </a:p>
          <a:p>
            <a:pPr marL="0" indent="0">
              <a:buNone/>
            </a:pPr>
            <a:r>
              <a:rPr lang="en-US" sz="1000" dirty="0">
                <a:latin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sz="1000" dirty="0">
                <a:latin typeface="Consolas" pitchFamily="49" charset="0"/>
              </a:rPr>
              <a:t>	unsigned char </a:t>
            </a:r>
            <a:r>
              <a:rPr lang="en-US" sz="1000" dirty="0" err="1">
                <a:latin typeface="Consolas" pitchFamily="49" charset="0"/>
              </a:rPr>
              <a:t>i,val</a:t>
            </a:r>
            <a:r>
              <a:rPr lang="en-US" sz="1000" dirty="0">
                <a:latin typeface="Consolas" pitchFamily="49" charset="0"/>
              </a:rPr>
              <a:t>[8];</a:t>
            </a:r>
          </a:p>
          <a:p>
            <a:pPr marL="0" indent="0">
              <a:buNone/>
            </a:pPr>
            <a:r>
              <a:rPr lang="en-US" sz="1000" dirty="0">
                <a:latin typeface="Consolas" pitchFamily="49" charset="0"/>
              </a:rPr>
              <a:t>	//RS for </a:t>
            </a:r>
            <a:r>
              <a:rPr lang="en-US" sz="1000" dirty="0" err="1">
                <a:latin typeface="Consolas" pitchFamily="49" charset="0"/>
              </a:rPr>
              <a:t>cmd</a:t>
            </a:r>
            <a:r>
              <a:rPr lang="en-US" sz="1000" dirty="0">
                <a:latin typeface="Consolas" pitchFamily="49" charset="0"/>
              </a:rPr>
              <a:t> mode</a:t>
            </a:r>
          </a:p>
          <a:p>
            <a:pPr marL="0" indent="0">
              <a:buNone/>
            </a:pPr>
            <a:r>
              <a:rPr lang="en-US" sz="1000" dirty="0">
                <a:latin typeface="Consolas" pitchFamily="49" charset="0"/>
              </a:rPr>
              <a:t>	</a:t>
            </a:r>
            <a:r>
              <a:rPr lang="en-US" sz="1000" dirty="0" err="1">
                <a:latin typeface="Consolas" pitchFamily="49" charset="0"/>
              </a:rPr>
              <a:t>GPIO_Write_Data</a:t>
            </a:r>
            <a:r>
              <a:rPr lang="en-US" sz="1000" dirty="0">
                <a:latin typeface="Consolas" pitchFamily="49" charset="0"/>
              </a:rPr>
              <a:t>(PB,P3,0</a:t>
            </a:r>
            <a:r>
              <a:rPr lang="en-US" sz="1000" dirty="0" smtClean="0">
                <a:latin typeface="Consolas" pitchFamily="49" charset="0"/>
              </a:rPr>
              <a:t>);</a:t>
            </a:r>
            <a:endParaRPr lang="en-US" sz="1000" dirty="0">
              <a:latin typeface="Consolas" pitchFamily="49" charset="0"/>
            </a:endParaRPr>
          </a:p>
          <a:p>
            <a:pPr marL="0" indent="0">
              <a:buNone/>
            </a:pPr>
            <a:r>
              <a:rPr lang="en-US" sz="1000" dirty="0">
                <a:latin typeface="Consolas" pitchFamily="49" charset="0"/>
              </a:rPr>
              <a:t>	//RW</a:t>
            </a:r>
          </a:p>
          <a:p>
            <a:pPr marL="0" indent="0">
              <a:buNone/>
            </a:pPr>
            <a:r>
              <a:rPr lang="en-US" sz="1000" dirty="0">
                <a:latin typeface="Consolas" pitchFamily="49" charset="0"/>
              </a:rPr>
              <a:t>	</a:t>
            </a:r>
            <a:r>
              <a:rPr lang="en-US" sz="1000" dirty="0" err="1">
                <a:latin typeface="Consolas" pitchFamily="49" charset="0"/>
              </a:rPr>
              <a:t>GPIO_Write_Data</a:t>
            </a:r>
            <a:r>
              <a:rPr lang="en-US" sz="1000" dirty="0">
                <a:latin typeface="Consolas" pitchFamily="49" charset="0"/>
              </a:rPr>
              <a:t>(PB,P4,0);</a:t>
            </a:r>
          </a:p>
          <a:p>
            <a:pPr marL="0" indent="0">
              <a:buNone/>
            </a:pPr>
            <a:r>
              <a:rPr lang="en-US" sz="1000" dirty="0">
                <a:latin typeface="Consolas" pitchFamily="49" charset="0"/>
              </a:rPr>
              <a:t>	//Command send to LCD</a:t>
            </a:r>
          </a:p>
          <a:p>
            <a:pPr marL="0" indent="0">
              <a:buNone/>
            </a:pPr>
            <a:r>
              <a:rPr lang="en-US" sz="1000" dirty="0">
                <a:latin typeface="Consolas" pitchFamily="49" charset="0"/>
              </a:rPr>
              <a:t>	for(i=0;i&lt;8;i++)</a:t>
            </a:r>
          </a:p>
          <a:p>
            <a:pPr marL="0" indent="0">
              <a:buNone/>
            </a:pPr>
            <a:r>
              <a:rPr lang="en-US" sz="1000" dirty="0">
                <a:latin typeface="Consolas" pitchFamily="49" charset="0"/>
              </a:rPr>
              <a:t>	{</a:t>
            </a:r>
          </a:p>
          <a:p>
            <a:pPr marL="0" indent="0">
              <a:buNone/>
            </a:pPr>
            <a:r>
              <a:rPr lang="en-US" sz="1000" dirty="0">
                <a:latin typeface="Consolas" pitchFamily="49" charset="0"/>
              </a:rPr>
              <a:t>		//</a:t>
            </a:r>
            <a:r>
              <a:rPr lang="en-US" sz="1000" dirty="0" err="1">
                <a:latin typeface="Consolas" pitchFamily="49" charset="0"/>
              </a:rPr>
              <a:t>Cmd</a:t>
            </a:r>
            <a:r>
              <a:rPr lang="en-US" sz="1000" dirty="0">
                <a:latin typeface="Consolas" pitchFamily="49" charset="0"/>
              </a:rPr>
              <a:t> hex to bin conversion</a:t>
            </a:r>
          </a:p>
          <a:p>
            <a:pPr marL="0" indent="0">
              <a:buNone/>
            </a:pPr>
            <a:r>
              <a:rPr lang="en-US" sz="1000" dirty="0">
                <a:latin typeface="Consolas" pitchFamily="49" charset="0"/>
              </a:rPr>
              <a:t>		</a:t>
            </a:r>
            <a:r>
              <a:rPr lang="en-US" sz="1000" dirty="0" err="1">
                <a:latin typeface="Consolas" pitchFamily="49" charset="0"/>
              </a:rPr>
              <a:t>val</a:t>
            </a:r>
            <a:r>
              <a:rPr lang="en-US" sz="1000" dirty="0">
                <a:latin typeface="Consolas" pitchFamily="49" charset="0"/>
              </a:rPr>
              <a:t>[i]= (</a:t>
            </a:r>
            <a:r>
              <a:rPr lang="en-US" sz="1000" dirty="0" err="1">
                <a:latin typeface="Consolas" pitchFamily="49" charset="0"/>
              </a:rPr>
              <a:t>cmd</a:t>
            </a:r>
            <a:r>
              <a:rPr lang="en-US" sz="1000" dirty="0">
                <a:latin typeface="Consolas" pitchFamily="49" charset="0"/>
              </a:rPr>
              <a:t>&gt;&gt;i)&amp;1;		</a:t>
            </a:r>
          </a:p>
          <a:p>
            <a:pPr marL="0" indent="0">
              <a:buNone/>
            </a:pPr>
            <a:r>
              <a:rPr lang="en-US" sz="1000" dirty="0">
                <a:latin typeface="Consolas" pitchFamily="49" charset="0"/>
              </a:rPr>
              <a:t>	}</a:t>
            </a:r>
          </a:p>
          <a:p>
            <a:pPr marL="0" indent="0">
              <a:buNone/>
            </a:pPr>
            <a:r>
              <a:rPr lang="en-US" sz="1000" dirty="0">
                <a:latin typeface="Consolas" pitchFamily="49" charset="0"/>
              </a:rPr>
              <a:t>	</a:t>
            </a:r>
            <a:r>
              <a:rPr lang="en-US" sz="1000" dirty="0" err="1">
                <a:latin typeface="Consolas" pitchFamily="49" charset="0"/>
              </a:rPr>
              <a:t>GPIO_Write_Data</a:t>
            </a:r>
            <a:r>
              <a:rPr lang="en-US" sz="1000" dirty="0">
                <a:latin typeface="Consolas" pitchFamily="49" charset="0"/>
              </a:rPr>
              <a:t>(PA,P8,val[0]);</a:t>
            </a:r>
          </a:p>
          <a:p>
            <a:pPr marL="0" indent="0">
              <a:buNone/>
            </a:pPr>
            <a:r>
              <a:rPr lang="en-US" sz="1000" dirty="0">
                <a:latin typeface="Consolas" pitchFamily="49" charset="0"/>
              </a:rPr>
              <a:t>	</a:t>
            </a:r>
            <a:r>
              <a:rPr lang="en-US" sz="1000" dirty="0" err="1">
                <a:latin typeface="Consolas" pitchFamily="49" charset="0"/>
              </a:rPr>
              <a:t>GPIO_Write_Data</a:t>
            </a:r>
            <a:r>
              <a:rPr lang="en-US" sz="1000" dirty="0">
                <a:latin typeface="Consolas" pitchFamily="49" charset="0"/>
              </a:rPr>
              <a:t>(PA,P9,val[1]);</a:t>
            </a:r>
          </a:p>
          <a:p>
            <a:pPr marL="0" indent="0">
              <a:buNone/>
            </a:pPr>
            <a:r>
              <a:rPr lang="en-US" sz="1000" dirty="0">
                <a:latin typeface="Consolas" pitchFamily="49" charset="0"/>
              </a:rPr>
              <a:t>	</a:t>
            </a:r>
            <a:r>
              <a:rPr lang="en-US" sz="1000" dirty="0" err="1">
                <a:latin typeface="Consolas" pitchFamily="49" charset="0"/>
              </a:rPr>
              <a:t>GPIO_Write_Data</a:t>
            </a:r>
            <a:r>
              <a:rPr lang="en-US" sz="1000" dirty="0">
                <a:latin typeface="Consolas" pitchFamily="49" charset="0"/>
              </a:rPr>
              <a:t>(PA,P10,val[2]);</a:t>
            </a:r>
          </a:p>
          <a:p>
            <a:pPr marL="0" indent="0">
              <a:buNone/>
            </a:pPr>
            <a:r>
              <a:rPr lang="en-US" sz="1000" dirty="0">
                <a:latin typeface="Consolas" pitchFamily="49" charset="0"/>
              </a:rPr>
              <a:t>	</a:t>
            </a:r>
            <a:r>
              <a:rPr lang="en-US" sz="1000" dirty="0" err="1">
                <a:latin typeface="Consolas" pitchFamily="49" charset="0"/>
              </a:rPr>
              <a:t>GPIO_Write_Data</a:t>
            </a:r>
            <a:r>
              <a:rPr lang="en-US" sz="1000" dirty="0">
                <a:latin typeface="Consolas" pitchFamily="49" charset="0"/>
              </a:rPr>
              <a:t>(PA,P11,val[3]);</a:t>
            </a:r>
          </a:p>
          <a:p>
            <a:pPr marL="0" indent="0">
              <a:buNone/>
            </a:pPr>
            <a:r>
              <a:rPr lang="en-US" sz="1000" dirty="0">
                <a:latin typeface="Consolas" pitchFamily="49" charset="0"/>
              </a:rPr>
              <a:t>	</a:t>
            </a:r>
            <a:r>
              <a:rPr lang="en-US" sz="1000" dirty="0" err="1">
                <a:latin typeface="Consolas" pitchFamily="49" charset="0"/>
              </a:rPr>
              <a:t>GPIO_Write_Data</a:t>
            </a:r>
            <a:r>
              <a:rPr lang="en-US" sz="1000" dirty="0">
                <a:latin typeface="Consolas" pitchFamily="49" charset="0"/>
              </a:rPr>
              <a:t>(PA,P12,val[4]);</a:t>
            </a:r>
          </a:p>
          <a:p>
            <a:pPr marL="0" indent="0">
              <a:buNone/>
            </a:pPr>
            <a:r>
              <a:rPr lang="en-US" sz="1000" dirty="0">
                <a:latin typeface="Consolas" pitchFamily="49" charset="0"/>
              </a:rPr>
              <a:t>	</a:t>
            </a:r>
            <a:r>
              <a:rPr lang="en-US" sz="1000" dirty="0" err="1">
                <a:latin typeface="Consolas" pitchFamily="49" charset="0"/>
              </a:rPr>
              <a:t>GPIO_Write_Data</a:t>
            </a:r>
            <a:r>
              <a:rPr lang="en-US" sz="1000" dirty="0">
                <a:latin typeface="Consolas" pitchFamily="49" charset="0"/>
              </a:rPr>
              <a:t>(PA,P15,val[5]);</a:t>
            </a:r>
          </a:p>
          <a:p>
            <a:pPr marL="0" indent="0">
              <a:buNone/>
            </a:pPr>
            <a:r>
              <a:rPr lang="en-US" sz="1000" dirty="0">
                <a:latin typeface="Consolas" pitchFamily="49" charset="0"/>
              </a:rPr>
              <a:t>	</a:t>
            </a:r>
            <a:r>
              <a:rPr lang="en-US" sz="1000" dirty="0" err="1">
                <a:latin typeface="Consolas" pitchFamily="49" charset="0"/>
              </a:rPr>
              <a:t>GPIO_Write_Data</a:t>
            </a:r>
            <a:r>
              <a:rPr lang="en-US" sz="1000" dirty="0">
                <a:latin typeface="Consolas" pitchFamily="49" charset="0"/>
              </a:rPr>
              <a:t>(PB,P3,val[6]);</a:t>
            </a:r>
          </a:p>
          <a:p>
            <a:pPr marL="0" indent="0">
              <a:buNone/>
            </a:pPr>
            <a:r>
              <a:rPr lang="en-US" sz="1000" dirty="0">
                <a:latin typeface="Consolas" pitchFamily="49" charset="0"/>
              </a:rPr>
              <a:t>	</a:t>
            </a:r>
            <a:r>
              <a:rPr lang="en-US" sz="1000" dirty="0" err="1">
                <a:latin typeface="Consolas" pitchFamily="49" charset="0"/>
              </a:rPr>
              <a:t>GPIO_Write_Data</a:t>
            </a:r>
            <a:r>
              <a:rPr lang="en-US" sz="1000" dirty="0">
                <a:latin typeface="Consolas" pitchFamily="49" charset="0"/>
              </a:rPr>
              <a:t>(PB,P4,val[7]);	</a:t>
            </a:r>
          </a:p>
          <a:p>
            <a:pPr marL="0" indent="0">
              <a:buNone/>
            </a:pPr>
            <a:r>
              <a:rPr lang="en-US" sz="1000" dirty="0">
                <a:latin typeface="Consolas" pitchFamily="49" charset="0"/>
              </a:rPr>
              <a:t>	//EN on</a:t>
            </a:r>
          </a:p>
          <a:p>
            <a:pPr marL="0" indent="0">
              <a:buNone/>
            </a:pPr>
            <a:r>
              <a:rPr lang="en-US" sz="1000" dirty="0">
                <a:latin typeface="Consolas" pitchFamily="49" charset="0"/>
              </a:rPr>
              <a:t>	</a:t>
            </a:r>
            <a:r>
              <a:rPr lang="en-US" sz="1000" dirty="0" err="1">
                <a:latin typeface="Consolas" pitchFamily="49" charset="0"/>
              </a:rPr>
              <a:t>GPIO_Write_Data</a:t>
            </a:r>
            <a:r>
              <a:rPr lang="en-US" sz="1000" dirty="0">
                <a:latin typeface="Consolas" pitchFamily="49" charset="0"/>
              </a:rPr>
              <a:t>(PB,P8,1);</a:t>
            </a:r>
          </a:p>
          <a:p>
            <a:pPr marL="0" indent="0">
              <a:buNone/>
            </a:pPr>
            <a:r>
              <a:rPr lang="en-US" sz="1000" dirty="0">
                <a:latin typeface="Consolas" pitchFamily="49" charset="0"/>
              </a:rPr>
              <a:t>	delay(10);</a:t>
            </a:r>
          </a:p>
          <a:p>
            <a:pPr marL="0" indent="0">
              <a:buNone/>
            </a:pPr>
            <a:r>
              <a:rPr lang="en-US" sz="1000" dirty="0">
                <a:latin typeface="Consolas" pitchFamily="49" charset="0"/>
              </a:rPr>
              <a:t>	//EN off</a:t>
            </a:r>
          </a:p>
          <a:p>
            <a:pPr marL="0" indent="0">
              <a:buNone/>
            </a:pPr>
            <a:r>
              <a:rPr lang="en-US" sz="1000" dirty="0">
                <a:latin typeface="Consolas" pitchFamily="49" charset="0"/>
              </a:rPr>
              <a:t>	</a:t>
            </a:r>
            <a:r>
              <a:rPr lang="en-US" sz="1000" dirty="0" err="1">
                <a:latin typeface="Consolas" pitchFamily="49" charset="0"/>
              </a:rPr>
              <a:t>GPIO_Write_Data</a:t>
            </a:r>
            <a:r>
              <a:rPr lang="en-US" sz="1000" dirty="0">
                <a:latin typeface="Consolas" pitchFamily="49" charset="0"/>
              </a:rPr>
              <a:t>(PB,P8,0);</a:t>
            </a:r>
          </a:p>
          <a:p>
            <a:pPr marL="0" indent="0">
              <a:buNone/>
            </a:pPr>
            <a:r>
              <a:rPr lang="en-US" sz="1000" dirty="0">
                <a:latin typeface="Consolas" pitchFamily="49" charset="0"/>
              </a:rPr>
              <a:t>}</a:t>
            </a:r>
          </a:p>
          <a:p>
            <a:pPr marL="0" indent="0">
              <a:buNone/>
            </a:pPr>
            <a:endParaRPr lang="en-US" sz="1000" dirty="0">
              <a:latin typeface="Consolas" pitchFamily="49" charset="0"/>
            </a:endParaRPr>
          </a:p>
          <a:p>
            <a:pPr marL="0" indent="0">
              <a:buNone/>
            </a:pPr>
            <a:r>
              <a:rPr lang="en-US" sz="1000" dirty="0">
                <a:latin typeface="Consolas" pitchFamily="49" charset="0"/>
              </a:rPr>
              <a:t>void </a:t>
            </a:r>
            <a:r>
              <a:rPr lang="en-US" sz="1000" dirty="0" err="1">
                <a:latin typeface="Consolas" pitchFamily="49" charset="0"/>
              </a:rPr>
              <a:t>LCD_Char</a:t>
            </a:r>
            <a:r>
              <a:rPr lang="en-US" sz="1000" dirty="0">
                <a:latin typeface="Consolas" pitchFamily="49" charset="0"/>
              </a:rPr>
              <a:t>(unsigned char data)</a:t>
            </a:r>
          </a:p>
          <a:p>
            <a:pPr marL="0" indent="0">
              <a:buNone/>
            </a:pPr>
            <a:r>
              <a:rPr lang="en-US" sz="1000" dirty="0">
                <a:latin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sz="1000" dirty="0">
                <a:latin typeface="Consolas" pitchFamily="49" charset="0"/>
              </a:rPr>
              <a:t>	unsigned char </a:t>
            </a:r>
            <a:r>
              <a:rPr lang="en-US" sz="1000" dirty="0" err="1">
                <a:latin typeface="Consolas" pitchFamily="49" charset="0"/>
              </a:rPr>
              <a:t>i,val</a:t>
            </a:r>
            <a:r>
              <a:rPr lang="en-US" sz="1000" dirty="0">
                <a:latin typeface="Consolas" pitchFamily="49" charset="0"/>
              </a:rPr>
              <a:t>[8];</a:t>
            </a:r>
          </a:p>
          <a:p>
            <a:pPr marL="0" indent="0">
              <a:buNone/>
            </a:pPr>
            <a:r>
              <a:rPr lang="en-US" sz="1000" dirty="0">
                <a:latin typeface="Consolas" pitchFamily="49" charset="0"/>
              </a:rPr>
              <a:t>	//RS for data mode</a:t>
            </a:r>
          </a:p>
          <a:p>
            <a:pPr marL="0" indent="0">
              <a:buNone/>
            </a:pPr>
            <a:r>
              <a:rPr lang="en-US" sz="1000" dirty="0">
                <a:latin typeface="Consolas" pitchFamily="49" charset="0"/>
              </a:rPr>
              <a:t>	</a:t>
            </a:r>
            <a:r>
              <a:rPr lang="en-US" sz="1000" dirty="0" err="1">
                <a:latin typeface="Consolas" pitchFamily="49" charset="0"/>
              </a:rPr>
              <a:t>GPIO_Write_Data</a:t>
            </a:r>
            <a:r>
              <a:rPr lang="en-US" sz="1000" dirty="0">
                <a:latin typeface="Consolas" pitchFamily="49" charset="0"/>
              </a:rPr>
              <a:t>(PB,P3,1);</a:t>
            </a:r>
          </a:p>
          <a:p>
            <a:pPr marL="0" indent="0">
              <a:buNone/>
            </a:pPr>
            <a:r>
              <a:rPr lang="en-US" sz="1000" dirty="0">
                <a:latin typeface="Consolas" pitchFamily="49" charset="0"/>
              </a:rPr>
              <a:t>	//RW</a:t>
            </a:r>
          </a:p>
          <a:p>
            <a:pPr marL="0" indent="0">
              <a:buNone/>
            </a:pPr>
            <a:r>
              <a:rPr lang="en-US" sz="1000" dirty="0">
                <a:latin typeface="Consolas" pitchFamily="49" charset="0"/>
              </a:rPr>
              <a:t>	</a:t>
            </a:r>
            <a:r>
              <a:rPr lang="en-US" sz="1000" dirty="0" err="1">
                <a:latin typeface="Consolas" pitchFamily="49" charset="0"/>
              </a:rPr>
              <a:t>GPIO_Write_Data</a:t>
            </a:r>
            <a:r>
              <a:rPr lang="en-US" sz="1000" dirty="0">
                <a:latin typeface="Consolas" pitchFamily="49" charset="0"/>
              </a:rPr>
              <a:t>(PB,P4,0);</a:t>
            </a:r>
          </a:p>
          <a:p>
            <a:pPr marL="0" indent="0">
              <a:buNone/>
            </a:pPr>
            <a:r>
              <a:rPr lang="en-US" sz="1000" dirty="0">
                <a:latin typeface="Consolas" pitchFamily="49" charset="0"/>
              </a:rPr>
              <a:t>	//Command send to LCD</a:t>
            </a:r>
          </a:p>
          <a:p>
            <a:pPr marL="0" indent="0">
              <a:buNone/>
            </a:pPr>
            <a:r>
              <a:rPr lang="en-US" sz="1000" dirty="0">
                <a:latin typeface="Consolas" pitchFamily="49" charset="0"/>
              </a:rPr>
              <a:t>	for(i=0;i&lt;8;i++)</a:t>
            </a:r>
          </a:p>
          <a:p>
            <a:pPr marL="0" indent="0">
              <a:buNone/>
            </a:pPr>
            <a:r>
              <a:rPr lang="en-US" sz="1000" dirty="0">
                <a:latin typeface="Consolas" pitchFamily="49" charset="0"/>
              </a:rPr>
              <a:t>	{</a:t>
            </a:r>
          </a:p>
          <a:p>
            <a:pPr marL="0" indent="0">
              <a:buNone/>
            </a:pPr>
            <a:r>
              <a:rPr lang="en-US" sz="1000" dirty="0">
                <a:latin typeface="Consolas" pitchFamily="49" charset="0"/>
              </a:rPr>
              <a:t>		//</a:t>
            </a:r>
            <a:r>
              <a:rPr lang="en-US" sz="1000" dirty="0" err="1">
                <a:latin typeface="Consolas" pitchFamily="49" charset="0"/>
              </a:rPr>
              <a:t>Cmd</a:t>
            </a:r>
            <a:r>
              <a:rPr lang="en-US" sz="1000" dirty="0">
                <a:latin typeface="Consolas" pitchFamily="49" charset="0"/>
              </a:rPr>
              <a:t> hex to bin conversion</a:t>
            </a:r>
          </a:p>
          <a:p>
            <a:pPr marL="0" indent="0">
              <a:buNone/>
            </a:pPr>
            <a:r>
              <a:rPr lang="en-US" sz="1000" dirty="0">
                <a:latin typeface="Consolas" pitchFamily="49" charset="0"/>
              </a:rPr>
              <a:t>		</a:t>
            </a:r>
            <a:r>
              <a:rPr lang="en-US" sz="1000" dirty="0" err="1">
                <a:latin typeface="Consolas" pitchFamily="49" charset="0"/>
              </a:rPr>
              <a:t>val</a:t>
            </a:r>
            <a:r>
              <a:rPr lang="en-US" sz="1000" dirty="0">
                <a:latin typeface="Consolas" pitchFamily="49" charset="0"/>
              </a:rPr>
              <a:t>[i]= (data&gt;&gt;i)&amp;1;		</a:t>
            </a:r>
          </a:p>
          <a:p>
            <a:pPr marL="0" indent="0">
              <a:buNone/>
            </a:pPr>
            <a:r>
              <a:rPr lang="en-US" sz="1000" dirty="0">
                <a:latin typeface="Consolas" pitchFamily="49" charset="0"/>
              </a:rPr>
              <a:t>	}</a:t>
            </a:r>
          </a:p>
          <a:p>
            <a:pPr marL="0" indent="0">
              <a:buNone/>
            </a:pPr>
            <a:r>
              <a:rPr lang="en-US" sz="1000" dirty="0">
                <a:latin typeface="Consolas" pitchFamily="49" charset="0"/>
              </a:rPr>
              <a:t>	</a:t>
            </a:r>
            <a:r>
              <a:rPr lang="en-US" sz="1000" dirty="0" err="1">
                <a:latin typeface="Consolas" pitchFamily="49" charset="0"/>
              </a:rPr>
              <a:t>GPIO_Write_Data</a:t>
            </a:r>
            <a:r>
              <a:rPr lang="en-US" sz="1000" dirty="0">
                <a:latin typeface="Consolas" pitchFamily="49" charset="0"/>
              </a:rPr>
              <a:t>(PA,P8,val[0]);</a:t>
            </a:r>
          </a:p>
          <a:p>
            <a:pPr marL="0" indent="0">
              <a:buNone/>
            </a:pPr>
            <a:r>
              <a:rPr lang="en-US" sz="1000" dirty="0">
                <a:latin typeface="Consolas" pitchFamily="49" charset="0"/>
              </a:rPr>
              <a:t>	</a:t>
            </a:r>
            <a:r>
              <a:rPr lang="en-US" sz="1000" dirty="0" err="1">
                <a:latin typeface="Consolas" pitchFamily="49" charset="0"/>
              </a:rPr>
              <a:t>GPIO_Write_Data</a:t>
            </a:r>
            <a:r>
              <a:rPr lang="en-US" sz="1000" dirty="0">
                <a:latin typeface="Consolas" pitchFamily="49" charset="0"/>
              </a:rPr>
              <a:t>(PA,P9,val[1]);</a:t>
            </a:r>
          </a:p>
          <a:p>
            <a:pPr marL="0" indent="0">
              <a:buNone/>
            </a:pPr>
            <a:r>
              <a:rPr lang="en-US" sz="1000" dirty="0">
                <a:latin typeface="Consolas" pitchFamily="49" charset="0"/>
              </a:rPr>
              <a:t>	</a:t>
            </a:r>
            <a:r>
              <a:rPr lang="en-US" sz="1000" dirty="0" err="1">
                <a:latin typeface="Consolas" pitchFamily="49" charset="0"/>
              </a:rPr>
              <a:t>GPIO_Write_Data</a:t>
            </a:r>
            <a:r>
              <a:rPr lang="en-US" sz="1000" dirty="0">
                <a:latin typeface="Consolas" pitchFamily="49" charset="0"/>
              </a:rPr>
              <a:t>(PA,P10,val[2]);</a:t>
            </a:r>
          </a:p>
          <a:p>
            <a:pPr marL="0" indent="0">
              <a:buNone/>
            </a:pPr>
            <a:r>
              <a:rPr lang="en-US" sz="1000" dirty="0">
                <a:latin typeface="Consolas" pitchFamily="49" charset="0"/>
              </a:rPr>
              <a:t>	</a:t>
            </a:r>
            <a:r>
              <a:rPr lang="en-US" sz="1000" dirty="0" err="1">
                <a:latin typeface="Consolas" pitchFamily="49" charset="0"/>
              </a:rPr>
              <a:t>GPIO_Write_Data</a:t>
            </a:r>
            <a:r>
              <a:rPr lang="en-US" sz="1000" dirty="0">
                <a:latin typeface="Consolas" pitchFamily="49" charset="0"/>
              </a:rPr>
              <a:t>(PA,P11,val[3]);</a:t>
            </a:r>
          </a:p>
          <a:p>
            <a:pPr marL="0" indent="0">
              <a:buNone/>
            </a:pPr>
            <a:r>
              <a:rPr lang="en-US" sz="1000" dirty="0">
                <a:latin typeface="Consolas" pitchFamily="49" charset="0"/>
              </a:rPr>
              <a:t>	</a:t>
            </a:r>
            <a:r>
              <a:rPr lang="en-US" sz="1000" dirty="0" err="1">
                <a:latin typeface="Consolas" pitchFamily="49" charset="0"/>
              </a:rPr>
              <a:t>GPIO_Write_Data</a:t>
            </a:r>
            <a:r>
              <a:rPr lang="en-US" sz="1000" dirty="0">
                <a:latin typeface="Consolas" pitchFamily="49" charset="0"/>
              </a:rPr>
              <a:t>(PA,P12,val[4]);</a:t>
            </a:r>
          </a:p>
          <a:p>
            <a:pPr marL="0" indent="0">
              <a:buNone/>
            </a:pPr>
            <a:r>
              <a:rPr lang="en-US" sz="1000" dirty="0">
                <a:latin typeface="Consolas" pitchFamily="49" charset="0"/>
              </a:rPr>
              <a:t>	</a:t>
            </a:r>
            <a:r>
              <a:rPr lang="en-US" sz="1000" dirty="0" err="1">
                <a:latin typeface="Consolas" pitchFamily="49" charset="0"/>
              </a:rPr>
              <a:t>GPIO_Write_Data</a:t>
            </a:r>
            <a:r>
              <a:rPr lang="en-US" sz="1000" dirty="0">
                <a:latin typeface="Consolas" pitchFamily="49" charset="0"/>
              </a:rPr>
              <a:t>(PA,P15,val[5]);</a:t>
            </a:r>
          </a:p>
          <a:p>
            <a:pPr marL="0" indent="0">
              <a:buNone/>
            </a:pPr>
            <a:r>
              <a:rPr lang="en-US" sz="1000" dirty="0">
                <a:latin typeface="Consolas" pitchFamily="49" charset="0"/>
              </a:rPr>
              <a:t>	</a:t>
            </a:r>
            <a:r>
              <a:rPr lang="en-US" sz="1000" dirty="0" err="1">
                <a:latin typeface="Consolas" pitchFamily="49" charset="0"/>
              </a:rPr>
              <a:t>GPIO_Write_Data</a:t>
            </a:r>
            <a:r>
              <a:rPr lang="en-US" sz="1000" dirty="0">
                <a:latin typeface="Consolas" pitchFamily="49" charset="0"/>
              </a:rPr>
              <a:t>(PB,P3,val[6]);</a:t>
            </a:r>
          </a:p>
          <a:p>
            <a:pPr marL="0" indent="0">
              <a:buNone/>
            </a:pPr>
            <a:r>
              <a:rPr lang="en-US" sz="1000" dirty="0">
                <a:latin typeface="Consolas" pitchFamily="49" charset="0"/>
              </a:rPr>
              <a:t>	</a:t>
            </a:r>
            <a:r>
              <a:rPr lang="en-US" sz="1000" dirty="0" err="1">
                <a:latin typeface="Consolas" pitchFamily="49" charset="0"/>
              </a:rPr>
              <a:t>GPIO_Write_Data</a:t>
            </a:r>
            <a:r>
              <a:rPr lang="en-US" sz="1000" dirty="0">
                <a:latin typeface="Consolas" pitchFamily="49" charset="0"/>
              </a:rPr>
              <a:t>(PB,P4,val[7]);	</a:t>
            </a:r>
          </a:p>
          <a:p>
            <a:pPr marL="0" indent="0">
              <a:buNone/>
            </a:pPr>
            <a:r>
              <a:rPr lang="en-US" sz="1000" dirty="0">
                <a:latin typeface="Consolas" pitchFamily="49" charset="0"/>
              </a:rPr>
              <a:t>	//EN on</a:t>
            </a:r>
          </a:p>
          <a:p>
            <a:pPr marL="0" indent="0">
              <a:buNone/>
            </a:pPr>
            <a:r>
              <a:rPr lang="en-US" sz="1000" dirty="0">
                <a:latin typeface="Consolas" pitchFamily="49" charset="0"/>
              </a:rPr>
              <a:t>	</a:t>
            </a:r>
            <a:r>
              <a:rPr lang="en-US" sz="1000" dirty="0" err="1">
                <a:latin typeface="Consolas" pitchFamily="49" charset="0"/>
              </a:rPr>
              <a:t>GPIO_Write_Data</a:t>
            </a:r>
            <a:r>
              <a:rPr lang="en-US" sz="1000" dirty="0">
                <a:latin typeface="Consolas" pitchFamily="49" charset="0"/>
              </a:rPr>
              <a:t>(PB,P8,1);</a:t>
            </a:r>
          </a:p>
          <a:p>
            <a:pPr marL="0" indent="0">
              <a:buNone/>
            </a:pPr>
            <a:r>
              <a:rPr lang="en-US" sz="1000" dirty="0">
                <a:latin typeface="Consolas" pitchFamily="49" charset="0"/>
              </a:rPr>
              <a:t>	delay(10);</a:t>
            </a:r>
          </a:p>
          <a:p>
            <a:pPr marL="0" indent="0">
              <a:buNone/>
            </a:pPr>
            <a:r>
              <a:rPr lang="en-US" sz="1000" dirty="0">
                <a:latin typeface="Consolas" pitchFamily="49" charset="0"/>
              </a:rPr>
              <a:t>	//EN off</a:t>
            </a:r>
          </a:p>
          <a:p>
            <a:pPr marL="0" indent="0">
              <a:buNone/>
            </a:pPr>
            <a:r>
              <a:rPr lang="en-US" sz="1000" dirty="0">
                <a:latin typeface="Consolas" pitchFamily="49" charset="0"/>
              </a:rPr>
              <a:t>	</a:t>
            </a:r>
            <a:r>
              <a:rPr lang="en-US" sz="1000" dirty="0" err="1">
                <a:latin typeface="Consolas" pitchFamily="49" charset="0"/>
              </a:rPr>
              <a:t>GPIO_Write_Data</a:t>
            </a:r>
            <a:r>
              <a:rPr lang="en-US" sz="1000" dirty="0">
                <a:latin typeface="Consolas" pitchFamily="49" charset="0"/>
              </a:rPr>
              <a:t>(PB,P8,0);</a:t>
            </a:r>
          </a:p>
          <a:p>
            <a:pPr marL="0" indent="0">
              <a:buNone/>
            </a:pPr>
            <a:r>
              <a:rPr lang="en-US" sz="1000" dirty="0">
                <a:latin typeface="Consolas" pitchFamily="49" charset="0"/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6787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235" y="89452"/>
            <a:ext cx="11065565" cy="6848061"/>
          </a:xfrm>
        </p:spPr>
        <p:txBody>
          <a:bodyPr numCol="2">
            <a:noAutofit/>
          </a:bodyPr>
          <a:lstStyle/>
          <a:p>
            <a:pPr marL="0" indent="0">
              <a:buNone/>
            </a:pPr>
            <a:r>
              <a:rPr lang="en-US" sz="1400" dirty="0" smtClean="0">
                <a:latin typeface="Consolas" pitchFamily="49" charset="0"/>
              </a:rPr>
              <a:t>void </a:t>
            </a:r>
            <a:r>
              <a:rPr lang="en-US" sz="1400" dirty="0" err="1">
                <a:latin typeface="Consolas" pitchFamily="49" charset="0"/>
              </a:rPr>
              <a:t>LCD_String</a:t>
            </a:r>
            <a:r>
              <a:rPr lang="en-US" sz="1400" dirty="0">
                <a:latin typeface="Consolas" pitchFamily="49" charset="0"/>
              </a:rPr>
              <a:t>(unsigned char * data)</a:t>
            </a:r>
          </a:p>
          <a:p>
            <a:pPr marL="0" indent="0">
              <a:buNone/>
            </a:pPr>
            <a:r>
              <a:rPr lang="en-US" sz="1400" dirty="0">
                <a:latin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latin typeface="Consolas" pitchFamily="49" charset="0"/>
              </a:rPr>
              <a:t>	while(*data)</a:t>
            </a:r>
          </a:p>
          <a:p>
            <a:pPr marL="0" indent="0">
              <a:buNone/>
            </a:pPr>
            <a:r>
              <a:rPr lang="en-US" sz="1400" dirty="0">
                <a:latin typeface="Consolas" pitchFamily="49" charset="0"/>
              </a:rPr>
              <a:t>	{</a:t>
            </a:r>
          </a:p>
          <a:p>
            <a:pPr marL="0" indent="0">
              <a:buNone/>
            </a:pPr>
            <a:r>
              <a:rPr lang="en-US" sz="1400" dirty="0">
                <a:latin typeface="Consolas" pitchFamily="49" charset="0"/>
              </a:rPr>
              <a:t>		</a:t>
            </a:r>
            <a:r>
              <a:rPr lang="en-US" sz="1400" dirty="0" err="1">
                <a:latin typeface="Consolas" pitchFamily="49" charset="0"/>
              </a:rPr>
              <a:t>LCD_Char</a:t>
            </a:r>
            <a:r>
              <a:rPr lang="en-US" sz="1400" dirty="0">
                <a:latin typeface="Consolas" pitchFamily="49" charset="0"/>
              </a:rPr>
              <a:t>(*data++);</a:t>
            </a:r>
          </a:p>
          <a:p>
            <a:pPr marL="0" indent="0">
              <a:buNone/>
            </a:pPr>
            <a:r>
              <a:rPr lang="en-US" sz="1400" dirty="0">
                <a:latin typeface="Consolas" pitchFamily="49" charset="0"/>
              </a:rPr>
              <a:t>	}</a:t>
            </a:r>
          </a:p>
          <a:p>
            <a:pPr marL="0" indent="0">
              <a:buNone/>
            </a:pPr>
            <a:r>
              <a:rPr lang="en-US" sz="1400" dirty="0" smtClean="0">
                <a:latin typeface="Consolas" pitchFamily="49" charset="0"/>
              </a:rPr>
              <a:t>}</a:t>
            </a:r>
            <a:endParaRPr lang="en-US" sz="1400" dirty="0">
              <a:latin typeface="Consolas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nsolas" pitchFamily="49" charset="0"/>
              </a:rPr>
              <a:t>void </a:t>
            </a:r>
            <a:r>
              <a:rPr lang="en-US" sz="1400" dirty="0" err="1">
                <a:latin typeface="Consolas" pitchFamily="49" charset="0"/>
              </a:rPr>
              <a:t>LCD_Init</a:t>
            </a:r>
            <a:r>
              <a:rPr lang="en-US" sz="1400" dirty="0">
                <a:latin typeface="Consolas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400" dirty="0">
                <a:latin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latin typeface="Consolas" pitchFamily="49" charset="0"/>
              </a:rPr>
              <a:t>	</a:t>
            </a:r>
            <a:r>
              <a:rPr lang="en-US" sz="1400" dirty="0" err="1">
                <a:latin typeface="Consolas" pitchFamily="49" charset="0"/>
              </a:rPr>
              <a:t>GPIO_Init</a:t>
            </a:r>
            <a:r>
              <a:rPr lang="en-US" sz="1400" dirty="0">
                <a:latin typeface="Consolas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dirty="0">
                <a:latin typeface="Consolas" pitchFamily="49" charset="0"/>
              </a:rPr>
              <a:t>	</a:t>
            </a:r>
            <a:r>
              <a:rPr lang="en-US" sz="1400" dirty="0" err="1">
                <a:latin typeface="Consolas" pitchFamily="49" charset="0"/>
              </a:rPr>
              <a:t>LCD_Command</a:t>
            </a:r>
            <a:r>
              <a:rPr lang="en-US" sz="1400" dirty="0">
                <a:latin typeface="Consolas" pitchFamily="49" charset="0"/>
              </a:rPr>
              <a:t>(0xc0);//LCD ON</a:t>
            </a:r>
          </a:p>
          <a:p>
            <a:pPr marL="0" indent="0">
              <a:buNone/>
            </a:pPr>
            <a:r>
              <a:rPr lang="en-US" sz="1400" dirty="0">
                <a:latin typeface="Consolas" pitchFamily="49" charset="0"/>
              </a:rPr>
              <a:t>	</a:t>
            </a:r>
            <a:r>
              <a:rPr lang="en-US" sz="1400" dirty="0" err="1">
                <a:latin typeface="Consolas" pitchFamily="49" charset="0"/>
              </a:rPr>
              <a:t>LCD_Command</a:t>
            </a:r>
            <a:r>
              <a:rPr lang="en-US" sz="1400" dirty="0">
                <a:latin typeface="Consolas" pitchFamily="49" charset="0"/>
              </a:rPr>
              <a:t>(0x80);	//Set Cursor to Row0,Colun0</a:t>
            </a:r>
          </a:p>
          <a:p>
            <a:pPr marL="0" indent="0">
              <a:buNone/>
            </a:pPr>
            <a:r>
              <a:rPr lang="en-US" sz="1400" dirty="0" smtClean="0">
                <a:latin typeface="Consolas" pitchFamily="49" charset="0"/>
              </a:rPr>
              <a:t>}</a:t>
            </a:r>
            <a:endParaRPr lang="en-US" sz="1400" dirty="0">
              <a:latin typeface="Consolas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latin typeface="Consolas" pitchFamily="49" charset="0"/>
              </a:rPr>
              <a:t>int</a:t>
            </a:r>
            <a:r>
              <a:rPr lang="en-US" sz="1400" dirty="0">
                <a:latin typeface="Consolas" pitchFamily="49" charset="0"/>
              </a:rPr>
              <a:t> main()</a:t>
            </a:r>
          </a:p>
          <a:p>
            <a:pPr marL="0" indent="0">
              <a:buNone/>
            </a:pPr>
            <a:r>
              <a:rPr lang="en-US" sz="1400" dirty="0">
                <a:latin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latin typeface="Consolas" pitchFamily="49" charset="0"/>
              </a:rPr>
              <a:t>	unsigned char key;</a:t>
            </a:r>
          </a:p>
          <a:p>
            <a:pPr marL="0" indent="0">
              <a:buNone/>
            </a:pPr>
            <a:r>
              <a:rPr lang="en-US" sz="1400" dirty="0">
                <a:latin typeface="Consolas" pitchFamily="49" charset="0"/>
              </a:rPr>
              <a:t>	</a:t>
            </a:r>
            <a:r>
              <a:rPr lang="en-US" sz="1400" dirty="0" err="1">
                <a:latin typeface="Consolas" pitchFamily="49" charset="0"/>
              </a:rPr>
              <a:t>LCD_Init</a:t>
            </a:r>
            <a:r>
              <a:rPr lang="en-US" sz="1400" dirty="0">
                <a:latin typeface="Consolas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dirty="0">
                <a:latin typeface="Consolas" pitchFamily="49" charset="0"/>
              </a:rPr>
              <a:t>	</a:t>
            </a:r>
            <a:r>
              <a:rPr lang="en-US" sz="1400" dirty="0" err="1">
                <a:latin typeface="Consolas" pitchFamily="49" charset="0"/>
              </a:rPr>
              <a:t>keypad_Init</a:t>
            </a:r>
            <a:r>
              <a:rPr lang="en-US" sz="1400" dirty="0">
                <a:latin typeface="Consolas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dirty="0">
                <a:latin typeface="Consolas" pitchFamily="49" charset="0"/>
              </a:rPr>
              <a:t>	</a:t>
            </a:r>
            <a:r>
              <a:rPr lang="en-US" sz="1400" dirty="0" err="1">
                <a:latin typeface="Consolas" pitchFamily="49" charset="0"/>
              </a:rPr>
              <a:t>LCD_Char</a:t>
            </a:r>
            <a:r>
              <a:rPr lang="en-US" sz="1400" dirty="0">
                <a:latin typeface="Consolas" pitchFamily="49" charset="0"/>
              </a:rPr>
              <a:t>('0</a:t>
            </a:r>
            <a:r>
              <a:rPr lang="en-US" sz="1400" dirty="0" smtClean="0">
                <a:latin typeface="Consolas" pitchFamily="49" charset="0"/>
              </a:rPr>
              <a:t>');</a:t>
            </a:r>
          </a:p>
          <a:p>
            <a:pPr marL="0" indent="0">
              <a:buNone/>
            </a:pPr>
            <a:endParaRPr lang="en-US" sz="1400" dirty="0">
              <a:latin typeface="Consolas" pitchFamily="49" charset="0"/>
            </a:endParaRPr>
          </a:p>
          <a:p>
            <a:pPr marL="0" indent="0">
              <a:buNone/>
            </a:pPr>
            <a:endParaRPr lang="en-US" sz="1400" dirty="0">
              <a:latin typeface="Consolas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nsolas" pitchFamily="49" charset="0"/>
              </a:rPr>
              <a:t>	while(1)</a:t>
            </a:r>
          </a:p>
          <a:p>
            <a:pPr marL="0" indent="0">
              <a:buNone/>
            </a:pPr>
            <a:r>
              <a:rPr lang="en-US" sz="1400" dirty="0">
                <a:latin typeface="Consolas" pitchFamily="49" charset="0"/>
              </a:rPr>
              <a:t>	{</a:t>
            </a:r>
          </a:p>
          <a:p>
            <a:pPr marL="0" indent="0">
              <a:buNone/>
            </a:pPr>
            <a:r>
              <a:rPr lang="en-US" sz="1400" dirty="0">
                <a:latin typeface="Consolas" pitchFamily="49" charset="0"/>
              </a:rPr>
              <a:t>		key=</a:t>
            </a:r>
            <a:r>
              <a:rPr lang="en-US" sz="1400" dirty="0" err="1">
                <a:latin typeface="Consolas" pitchFamily="49" charset="0"/>
              </a:rPr>
              <a:t>keyScan</a:t>
            </a:r>
            <a:r>
              <a:rPr lang="en-US" sz="1400" dirty="0">
                <a:latin typeface="Consolas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dirty="0">
                <a:latin typeface="Consolas" pitchFamily="49" charset="0"/>
              </a:rPr>
              <a:t>		</a:t>
            </a:r>
          </a:p>
          <a:p>
            <a:pPr marL="0" indent="0">
              <a:buNone/>
            </a:pPr>
            <a:r>
              <a:rPr lang="en-US" sz="1400" dirty="0">
                <a:latin typeface="Consolas" pitchFamily="49" charset="0"/>
              </a:rPr>
              <a:t>		if(key!='n')</a:t>
            </a:r>
          </a:p>
          <a:p>
            <a:pPr marL="0" indent="0">
              <a:buNone/>
            </a:pPr>
            <a:r>
              <a:rPr lang="en-US" sz="1400" dirty="0">
                <a:latin typeface="Consolas" pitchFamily="49" charset="0"/>
              </a:rPr>
              <a:t>		{</a:t>
            </a:r>
          </a:p>
          <a:p>
            <a:pPr marL="0" indent="0">
              <a:buNone/>
            </a:pPr>
            <a:r>
              <a:rPr lang="en-US" sz="1400" dirty="0">
                <a:latin typeface="Consolas" pitchFamily="49" charset="0"/>
              </a:rPr>
              <a:t>			</a:t>
            </a:r>
            <a:r>
              <a:rPr lang="en-US" sz="1400" dirty="0" err="1">
                <a:latin typeface="Consolas" pitchFamily="49" charset="0"/>
              </a:rPr>
              <a:t>LCD_Char</a:t>
            </a:r>
            <a:r>
              <a:rPr lang="en-US" sz="1400" dirty="0">
                <a:latin typeface="Consolas" pitchFamily="49" charset="0"/>
              </a:rPr>
              <a:t>(key);</a:t>
            </a:r>
          </a:p>
          <a:p>
            <a:pPr marL="0" indent="0">
              <a:buNone/>
            </a:pPr>
            <a:r>
              <a:rPr lang="en-US" sz="1400" dirty="0">
                <a:latin typeface="Consolas" pitchFamily="49" charset="0"/>
              </a:rPr>
              <a:t>		}</a:t>
            </a:r>
          </a:p>
          <a:p>
            <a:pPr marL="0" indent="0">
              <a:buNone/>
            </a:pPr>
            <a:r>
              <a:rPr lang="en-US" sz="1400" dirty="0">
                <a:latin typeface="Consolas" pitchFamily="49" charset="0"/>
              </a:rPr>
              <a:t>	}</a:t>
            </a:r>
          </a:p>
          <a:p>
            <a:pPr marL="0" indent="0">
              <a:buNone/>
            </a:pPr>
            <a:r>
              <a:rPr lang="en-US" sz="1400" dirty="0">
                <a:latin typeface="Consolas" pitchFamily="49" charset="0"/>
              </a:rPr>
              <a:t>	return 0;	</a:t>
            </a:r>
          </a:p>
          <a:p>
            <a:pPr marL="0" indent="0">
              <a:buNone/>
            </a:pPr>
            <a:r>
              <a:rPr lang="en-US" sz="1400" dirty="0">
                <a:latin typeface="Consolas" pitchFamily="49" charset="0"/>
              </a:rPr>
              <a:t>}</a:t>
            </a:r>
          </a:p>
          <a:p>
            <a:pPr marL="0" indent="0">
              <a:buNone/>
            </a:pPr>
            <a:endParaRPr lang="en-US" sz="1400" dirty="0">
              <a:latin typeface="Consolas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494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zetech Solutions | Linked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6223" y="129648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338290" y="418359"/>
            <a:ext cx="6636281" cy="4893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Facto Bold" panose="00000800000000000000" pitchFamily="50" charset="0"/>
              </a:rPr>
              <a:t>How Keypads Work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9701" y="1516502"/>
            <a:ext cx="11323370" cy="257916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457200" lvl="0" indent="-45720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/>
              <a:t>The buttons on a keypad are arranged in rows and columns. A 3X4 keypad has 4 rows and 3 columns, and a 4X4 keypad has 4 rows and 4 </a:t>
            </a:r>
            <a:r>
              <a:rPr lang="en-US" sz="2000" dirty="0" smtClean="0"/>
              <a:t>columns</a:t>
            </a:r>
          </a:p>
          <a:p>
            <a:pPr marL="457200" lvl="0" indent="-45720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/>
              <a:t>Beneath each key is a membrane switch. Each switch in a row is connected to the other switches in the </a:t>
            </a:r>
            <a:r>
              <a:rPr lang="en-US" sz="2000" dirty="0" smtClean="0"/>
              <a:t>column by </a:t>
            </a:r>
            <a:r>
              <a:rPr lang="en-US" sz="2000" dirty="0"/>
              <a:t>a conductive trace underneath the pad. </a:t>
            </a:r>
            <a:endParaRPr lang="en-US" sz="2000" dirty="0" smtClean="0"/>
          </a:p>
          <a:p>
            <a:pPr marL="457200" lvl="0" indent="-45720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 smtClean="0"/>
              <a:t>Each </a:t>
            </a:r>
            <a:r>
              <a:rPr lang="en-US" sz="2000" dirty="0"/>
              <a:t>switch in a column is connected the same way – one side of the switch is connected to all of the other switches in that column by a conductive trace</a:t>
            </a:r>
            <a:r>
              <a:rPr lang="en-US" sz="2000" dirty="0" smtClean="0"/>
              <a:t>.</a:t>
            </a:r>
          </a:p>
          <a:p>
            <a:pPr marL="457200" lvl="0" indent="-45720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 smtClean="0"/>
              <a:t>Each </a:t>
            </a:r>
            <a:r>
              <a:rPr lang="en-US" sz="2000" dirty="0"/>
              <a:t>row and column is brought out to a single pin, for a total of 8 pins on a 4X4 </a:t>
            </a:r>
            <a:r>
              <a:rPr lang="en-US" sz="2000" dirty="0" smtClean="0"/>
              <a:t>keypad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8435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zetech Solutions | Linked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6223" y="129648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071" y="398072"/>
            <a:ext cx="5133644" cy="5916314"/>
          </a:xfrm>
          <a:prstGeom prst="rect">
            <a:avLst/>
          </a:prstGeom>
        </p:spPr>
      </p:pic>
      <p:pic>
        <p:nvPicPr>
          <p:cNvPr id="1026" name="Picture 2" descr="How to Set Up a Keypad on an Arduino - Back Side of Keypa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715" y="398072"/>
            <a:ext cx="4906851" cy="577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399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zetech Solutions | Linked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6223" y="129648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01277" y="666496"/>
            <a:ext cx="11323370" cy="111415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lvl="0" indent="-34290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/>
              <a:t>Pressing a button closes the switch between a column and a row trace, allowing current to flow between a column pin and a row pin</a:t>
            </a:r>
            <a:r>
              <a:rPr lang="en-US" sz="2000" dirty="0" smtClean="0"/>
              <a:t>.</a:t>
            </a:r>
            <a:endParaRPr lang="en-US" sz="2000" dirty="0"/>
          </a:p>
          <a:p>
            <a:pPr marL="342900" lvl="0" indent="-34290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/>
              <a:t>The schematic for a 4X4 keypad shows how the rows and columns are connected</a:t>
            </a:r>
          </a:p>
        </p:txBody>
      </p:sp>
      <p:pic>
        <p:nvPicPr>
          <p:cNvPr id="2050" name="Picture 2" descr="Arduino Keypad Tutorial - 4X4 Keypad Schemati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0898" y="2233411"/>
            <a:ext cx="4532335" cy="3670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765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zetech Solutions | Linked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6223" y="129648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338290" y="418359"/>
            <a:ext cx="8239040" cy="4893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Facto Bold" panose="00000800000000000000" pitchFamily="50" charset="0"/>
              </a:rPr>
              <a:t>Keypad </a:t>
            </a:r>
            <a:r>
              <a:rPr lang="en-US" sz="2800" b="1" dirty="0" err="1" smtClean="0">
                <a:solidFill>
                  <a:schemeClr val="accent1">
                    <a:lumMod val="75000"/>
                  </a:schemeClr>
                </a:solidFill>
                <a:latin typeface="Facto Bold" panose="00000800000000000000" pitchFamily="50" charset="0"/>
              </a:rPr>
              <a:t>Pinouts</a:t>
            </a:r>
            <a:endParaRPr lang="en-US" sz="2800" b="1" dirty="0" smtClean="0">
              <a:solidFill>
                <a:schemeClr val="accent1">
                  <a:lumMod val="75000"/>
                </a:schemeClr>
              </a:solidFill>
              <a:latin typeface="Facto Bold" panose="00000800000000000000" pitchFamily="5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8630" y="1130136"/>
            <a:ext cx="11323370" cy="381643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457200" lvl="0" indent="-45720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/>
              <a:t>The pin layout for most membrane keypads will look like this:</a:t>
            </a:r>
          </a:p>
        </p:txBody>
      </p:sp>
      <p:pic>
        <p:nvPicPr>
          <p:cNvPr id="7170" name="Picture 2" descr="Arduino Keypad Tutorial - 4X4 and 3X4 Keypad Pin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3373" y="1665248"/>
            <a:ext cx="4773500" cy="4537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054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zetech Solutions | Linked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6223" y="129648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273896" y="214562"/>
            <a:ext cx="6636281" cy="4893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Facto Bold" panose="00000800000000000000" pitchFamily="50" charset="0"/>
              </a:rPr>
              <a:t>Interfacing </a:t>
            </a:r>
            <a:r>
              <a:rPr lang="en-US" sz="2800" b="1" dirty="0" err="1" smtClean="0">
                <a:solidFill>
                  <a:schemeClr val="accent1">
                    <a:lumMod val="75000"/>
                  </a:schemeClr>
                </a:solidFill>
                <a:latin typeface="Facto Bold" panose="00000800000000000000" pitchFamily="50" charset="0"/>
              </a:rPr>
              <a:t>lcd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Facto Bold" panose="00000800000000000000" pitchFamily="50" charset="0"/>
              </a:rPr>
              <a:t> and keypad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812" y="1143000"/>
            <a:ext cx="8334375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40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zetech Solutions | Linked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6223" y="129648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338290" y="129648"/>
            <a:ext cx="6636281" cy="4893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Facto Bold" panose="00000800000000000000" pitchFamily="50" charset="0"/>
              </a:rPr>
              <a:t>Program for 3x4 keypad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6226" y="619046"/>
            <a:ext cx="12020030" cy="9860175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100" dirty="0">
                <a:latin typeface="Consolas" panose="020B0609020204030204" pitchFamily="49" charset="0"/>
              </a:rPr>
              <a:t>#include "stm32f10x.h"                  // Device header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100" dirty="0">
                <a:latin typeface="Consolas" panose="020B0609020204030204" pitchFamily="49" charset="0"/>
              </a:rPr>
              <a:t>#include "</a:t>
            </a:r>
            <a:r>
              <a:rPr lang="en-US" sz="1100" dirty="0" err="1">
                <a:latin typeface="Consolas" panose="020B0609020204030204" pitchFamily="49" charset="0"/>
              </a:rPr>
              <a:t>gpio.h</a:t>
            </a:r>
            <a:r>
              <a:rPr lang="en-US" sz="1100" dirty="0">
                <a:latin typeface="Consolas" panose="020B0609020204030204" pitchFamily="49" charset="0"/>
              </a:rPr>
              <a:t>"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100" dirty="0">
                <a:latin typeface="Consolas" panose="020B0609020204030204" pitchFamily="49" charset="0"/>
              </a:rPr>
              <a:t>void delay( unsigned </a:t>
            </a:r>
            <a:r>
              <a:rPr lang="en-US" sz="1100" dirty="0" err="1">
                <a:latin typeface="Consolas" panose="020B0609020204030204" pitchFamily="49" charset="0"/>
              </a:rPr>
              <a:t>int</a:t>
            </a:r>
            <a:r>
              <a:rPr lang="en-US" sz="1100" dirty="0">
                <a:latin typeface="Consolas" panose="020B0609020204030204" pitchFamily="49" charset="0"/>
              </a:rPr>
              <a:t> time</a:t>
            </a:r>
            <a:r>
              <a:rPr lang="en-US" sz="1100" dirty="0" smtClean="0">
                <a:latin typeface="Consolas" panose="020B0609020204030204" pitchFamily="49" charset="0"/>
              </a:rPr>
              <a:t>){</a:t>
            </a:r>
            <a:r>
              <a:rPr lang="en-US" sz="1100" dirty="0">
                <a:latin typeface="Consolas" panose="020B0609020204030204" pitchFamily="49" charset="0"/>
              </a:rPr>
              <a:t>	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100" dirty="0">
                <a:latin typeface="Consolas" panose="020B0609020204030204" pitchFamily="49" charset="0"/>
              </a:rPr>
              <a:t>	unsigned </a:t>
            </a:r>
            <a:r>
              <a:rPr lang="en-US" sz="1100" dirty="0" err="1">
                <a:latin typeface="Consolas" panose="020B0609020204030204" pitchFamily="49" charset="0"/>
              </a:rPr>
              <a:t>int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i,j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100" dirty="0">
                <a:latin typeface="Consolas" panose="020B0609020204030204" pitchFamily="49" charset="0"/>
              </a:rPr>
              <a:t>	for(i=0;i&lt;</a:t>
            </a:r>
            <a:r>
              <a:rPr lang="en-US" sz="1100" dirty="0" err="1">
                <a:latin typeface="Consolas" panose="020B0609020204030204" pitchFamily="49" charset="0"/>
              </a:rPr>
              <a:t>time;i</a:t>
            </a:r>
            <a:r>
              <a:rPr lang="en-US" sz="1100" dirty="0" smtClean="0">
                <a:latin typeface="Consolas" panose="020B0609020204030204" pitchFamily="49" charset="0"/>
              </a:rPr>
              <a:t>++)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100" dirty="0">
                <a:latin typeface="Consolas" panose="020B0609020204030204" pitchFamily="49" charset="0"/>
              </a:rPr>
              <a:t>	for(j=0;j&lt;0x2AFF;j++); 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100" dirty="0" smtClean="0">
                <a:latin typeface="Consolas" panose="020B0609020204030204" pitchFamily="49" charset="0"/>
              </a:rPr>
              <a:t>}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100" dirty="0" smtClean="0">
                <a:latin typeface="Consolas" panose="020B0609020204030204" pitchFamily="49" charset="0"/>
              </a:rPr>
              <a:t>void </a:t>
            </a:r>
            <a:r>
              <a:rPr lang="en-US" sz="1100" dirty="0" err="1">
                <a:latin typeface="Consolas" panose="020B0609020204030204" pitchFamily="49" charset="0"/>
              </a:rPr>
              <a:t>GPIO_Init</a:t>
            </a:r>
            <a:r>
              <a:rPr lang="en-US" sz="1100" dirty="0">
                <a:latin typeface="Consolas" panose="020B0609020204030204" pitchFamily="49" charset="0"/>
              </a:rPr>
              <a:t>(void</a:t>
            </a:r>
            <a:r>
              <a:rPr lang="en-US" sz="1100" dirty="0" smtClean="0">
                <a:latin typeface="Consolas" panose="020B0609020204030204" pitchFamily="49" charset="0"/>
              </a:rPr>
              <a:t>){</a:t>
            </a:r>
            <a:endParaRPr lang="en-US" sz="1100" dirty="0">
              <a:latin typeface="Consolas" panose="020B0609020204030204" pitchFamily="49" charset="0"/>
            </a:endParaRP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100" dirty="0">
                <a:latin typeface="Consolas" panose="020B0609020204030204" pitchFamily="49" charset="0"/>
              </a:rPr>
              <a:t>	unsigned char i=0;	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100" dirty="0">
                <a:latin typeface="Consolas" panose="020B0609020204030204" pitchFamily="49" charset="0"/>
              </a:rPr>
              <a:t>	/*</a:t>
            </a:r>
            <a:r>
              <a:rPr lang="en-US" sz="1100" dirty="0" err="1">
                <a:latin typeface="Consolas" panose="020B0609020204030204" pitchFamily="49" charset="0"/>
              </a:rPr>
              <a:t>Clk</a:t>
            </a:r>
            <a:r>
              <a:rPr lang="en-US" sz="1100" dirty="0">
                <a:latin typeface="Consolas" panose="020B0609020204030204" pitchFamily="49" charset="0"/>
              </a:rPr>
              <a:t> Enable for PORTA and PORTB */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100" dirty="0">
                <a:latin typeface="Consolas" panose="020B0609020204030204" pitchFamily="49" charset="0"/>
              </a:rPr>
              <a:t>	PORTA_CLOCK_ENABLE();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100" dirty="0">
                <a:latin typeface="Consolas" panose="020B0609020204030204" pitchFamily="49" charset="0"/>
              </a:rPr>
              <a:t>	PORTB_CLOCK_ENABLE();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100" dirty="0">
                <a:latin typeface="Consolas" panose="020B0609020204030204" pitchFamily="49" charset="0"/>
              </a:rPr>
              <a:t>	/*Data Pins for LCD */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100" dirty="0">
                <a:latin typeface="Consolas" panose="020B0609020204030204" pitchFamily="49" charset="0"/>
              </a:rPr>
              <a:t>	</a:t>
            </a:r>
            <a:r>
              <a:rPr lang="en-US" sz="1100" dirty="0" err="1">
                <a:latin typeface="Consolas" panose="020B0609020204030204" pitchFamily="49" charset="0"/>
              </a:rPr>
              <a:t>GPIO_Config</a:t>
            </a:r>
            <a:r>
              <a:rPr lang="en-US" sz="1100" dirty="0">
                <a:latin typeface="Consolas" panose="020B0609020204030204" pitchFamily="49" charset="0"/>
              </a:rPr>
              <a:t> pa[6],</a:t>
            </a:r>
            <a:r>
              <a:rPr lang="en-US" sz="1100" dirty="0" err="1">
                <a:latin typeface="Consolas" panose="020B0609020204030204" pitchFamily="49" charset="0"/>
              </a:rPr>
              <a:t>pb</a:t>
            </a:r>
            <a:r>
              <a:rPr lang="en-US" sz="1100" dirty="0">
                <a:latin typeface="Consolas" panose="020B0609020204030204" pitchFamily="49" charset="0"/>
              </a:rPr>
              <a:t>[5];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100" dirty="0">
                <a:latin typeface="Consolas" panose="020B0609020204030204" pitchFamily="49" charset="0"/>
              </a:rPr>
              <a:t>	pa[0].</a:t>
            </a:r>
            <a:r>
              <a:rPr lang="en-US" sz="1100" dirty="0" err="1">
                <a:latin typeface="Consolas" panose="020B0609020204030204" pitchFamily="49" charset="0"/>
              </a:rPr>
              <a:t>CurrentPort</a:t>
            </a:r>
            <a:r>
              <a:rPr lang="en-US" sz="1100" dirty="0">
                <a:latin typeface="Consolas" panose="020B0609020204030204" pitchFamily="49" charset="0"/>
              </a:rPr>
              <a:t> = PA;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100" dirty="0">
                <a:latin typeface="Consolas" panose="020B0609020204030204" pitchFamily="49" charset="0"/>
              </a:rPr>
              <a:t>	pa[0].</a:t>
            </a:r>
            <a:r>
              <a:rPr lang="en-US" sz="1100" dirty="0" err="1">
                <a:latin typeface="Consolas" panose="020B0609020204030204" pitchFamily="49" charset="0"/>
              </a:rPr>
              <a:t>CurrentPin</a:t>
            </a:r>
            <a:r>
              <a:rPr lang="en-US" sz="1100" dirty="0">
                <a:latin typeface="Consolas" panose="020B0609020204030204" pitchFamily="49" charset="0"/>
              </a:rPr>
              <a:t> = P8;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100" dirty="0">
                <a:latin typeface="Consolas" panose="020B0609020204030204" pitchFamily="49" charset="0"/>
              </a:rPr>
              <a:t>	pa[0].</a:t>
            </a:r>
            <a:r>
              <a:rPr lang="en-US" sz="1100" dirty="0" err="1">
                <a:latin typeface="Consolas" panose="020B0609020204030204" pitchFamily="49" charset="0"/>
              </a:rPr>
              <a:t>PinMode</a:t>
            </a:r>
            <a:r>
              <a:rPr lang="en-US" sz="1100" dirty="0">
                <a:latin typeface="Consolas" panose="020B0609020204030204" pitchFamily="49" charset="0"/>
              </a:rPr>
              <a:t> = Speed_50MHz_Output;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100" dirty="0">
                <a:latin typeface="Consolas" panose="020B0609020204030204" pitchFamily="49" charset="0"/>
              </a:rPr>
              <a:t>	pa[0].</a:t>
            </a:r>
            <a:r>
              <a:rPr lang="en-US" sz="1100" dirty="0" err="1">
                <a:latin typeface="Consolas" panose="020B0609020204030204" pitchFamily="49" charset="0"/>
              </a:rPr>
              <a:t>PinState</a:t>
            </a:r>
            <a:r>
              <a:rPr lang="en-US" sz="1100" dirty="0">
                <a:latin typeface="Consolas" panose="020B0609020204030204" pitchFamily="49" charset="0"/>
              </a:rPr>
              <a:t> = </a:t>
            </a:r>
            <a:r>
              <a:rPr lang="en-US" sz="1100" dirty="0" err="1">
                <a:latin typeface="Consolas" panose="020B0609020204030204" pitchFamily="49" charset="0"/>
              </a:rPr>
              <a:t>Output_PushPull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100" dirty="0">
                <a:latin typeface="Consolas" panose="020B0609020204030204" pitchFamily="49" charset="0"/>
              </a:rPr>
              <a:t>	pa[1].</a:t>
            </a:r>
            <a:r>
              <a:rPr lang="en-US" sz="1100" dirty="0" err="1">
                <a:latin typeface="Consolas" panose="020B0609020204030204" pitchFamily="49" charset="0"/>
              </a:rPr>
              <a:t>CurrentPort</a:t>
            </a:r>
            <a:r>
              <a:rPr lang="en-US" sz="1100" dirty="0">
                <a:latin typeface="Consolas" panose="020B0609020204030204" pitchFamily="49" charset="0"/>
              </a:rPr>
              <a:t> = PA;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100" dirty="0">
                <a:latin typeface="Consolas" panose="020B0609020204030204" pitchFamily="49" charset="0"/>
              </a:rPr>
              <a:t>	pa[1].</a:t>
            </a:r>
            <a:r>
              <a:rPr lang="en-US" sz="1100" dirty="0" err="1">
                <a:latin typeface="Consolas" panose="020B0609020204030204" pitchFamily="49" charset="0"/>
              </a:rPr>
              <a:t>CurrentPin</a:t>
            </a:r>
            <a:r>
              <a:rPr lang="en-US" sz="1100" dirty="0">
                <a:latin typeface="Consolas" panose="020B0609020204030204" pitchFamily="49" charset="0"/>
              </a:rPr>
              <a:t> = P9;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100" dirty="0">
                <a:latin typeface="Consolas" panose="020B0609020204030204" pitchFamily="49" charset="0"/>
              </a:rPr>
              <a:t>	pa[1].</a:t>
            </a:r>
            <a:r>
              <a:rPr lang="en-US" sz="1100" dirty="0" err="1">
                <a:latin typeface="Consolas" panose="020B0609020204030204" pitchFamily="49" charset="0"/>
              </a:rPr>
              <a:t>PinMode</a:t>
            </a:r>
            <a:r>
              <a:rPr lang="en-US" sz="1100" dirty="0">
                <a:latin typeface="Consolas" panose="020B0609020204030204" pitchFamily="49" charset="0"/>
              </a:rPr>
              <a:t> = Speed_50MHz_Output;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100" dirty="0">
                <a:latin typeface="Consolas" panose="020B0609020204030204" pitchFamily="49" charset="0"/>
              </a:rPr>
              <a:t>	pa[1].</a:t>
            </a:r>
            <a:r>
              <a:rPr lang="en-US" sz="1100" dirty="0" err="1">
                <a:latin typeface="Consolas" panose="020B0609020204030204" pitchFamily="49" charset="0"/>
              </a:rPr>
              <a:t>PinState</a:t>
            </a:r>
            <a:r>
              <a:rPr lang="en-US" sz="1100" dirty="0">
                <a:latin typeface="Consolas" panose="020B0609020204030204" pitchFamily="49" charset="0"/>
              </a:rPr>
              <a:t> = </a:t>
            </a:r>
            <a:r>
              <a:rPr lang="en-US" sz="1100" dirty="0" err="1">
                <a:latin typeface="Consolas" panose="020B0609020204030204" pitchFamily="49" charset="0"/>
              </a:rPr>
              <a:t>Output_PushPull</a:t>
            </a:r>
            <a:r>
              <a:rPr lang="en-US" sz="1100" dirty="0" smtClean="0">
                <a:latin typeface="Consolas" panose="020B0609020204030204" pitchFamily="49" charset="0"/>
              </a:rPr>
              <a:t>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endParaRPr lang="en-US" sz="1100" dirty="0">
              <a:latin typeface="Consolas" panose="020B0609020204030204" pitchFamily="49" charset="0"/>
            </a:endParaRP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endParaRPr lang="en-US" sz="1100" dirty="0" smtClean="0">
              <a:latin typeface="Consolas" panose="020B0609020204030204" pitchFamily="49" charset="0"/>
            </a:endParaRP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endParaRPr lang="en-US" sz="1100" dirty="0">
              <a:latin typeface="Consolas" panose="020B0609020204030204" pitchFamily="49" charset="0"/>
            </a:endParaRP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endParaRPr lang="en-US" sz="1100" dirty="0" smtClean="0">
              <a:latin typeface="Consolas" panose="020B0609020204030204" pitchFamily="49" charset="0"/>
            </a:endParaRP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endParaRPr lang="en-US" sz="1100" dirty="0">
              <a:latin typeface="Consolas" panose="020B0609020204030204" pitchFamily="49" charset="0"/>
            </a:endParaRP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endParaRPr lang="en-US" sz="1100" dirty="0" smtClean="0">
              <a:latin typeface="Consolas" panose="020B0609020204030204" pitchFamily="49" charset="0"/>
            </a:endParaRP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endParaRPr lang="en-US" sz="1100" dirty="0">
              <a:latin typeface="Consolas" panose="020B0609020204030204" pitchFamily="49" charset="0"/>
            </a:endParaRP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endParaRPr lang="en-US" sz="1100" dirty="0">
              <a:latin typeface="Consolas" panose="020B0609020204030204" pitchFamily="49" charset="0"/>
            </a:endParaRP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100" dirty="0">
                <a:latin typeface="Consolas" panose="020B0609020204030204" pitchFamily="49" charset="0"/>
              </a:rPr>
              <a:t>	pa[2].</a:t>
            </a:r>
            <a:r>
              <a:rPr lang="en-US" sz="1100" dirty="0" err="1">
                <a:latin typeface="Consolas" panose="020B0609020204030204" pitchFamily="49" charset="0"/>
              </a:rPr>
              <a:t>CurrentPort</a:t>
            </a:r>
            <a:r>
              <a:rPr lang="en-US" sz="1100" dirty="0">
                <a:latin typeface="Consolas" panose="020B0609020204030204" pitchFamily="49" charset="0"/>
              </a:rPr>
              <a:t> = PA;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100" dirty="0">
                <a:latin typeface="Consolas" panose="020B0609020204030204" pitchFamily="49" charset="0"/>
              </a:rPr>
              <a:t>	pa[2].</a:t>
            </a:r>
            <a:r>
              <a:rPr lang="en-US" sz="1100" dirty="0" err="1">
                <a:latin typeface="Consolas" panose="020B0609020204030204" pitchFamily="49" charset="0"/>
              </a:rPr>
              <a:t>CurrentPin</a:t>
            </a:r>
            <a:r>
              <a:rPr lang="en-US" sz="1100" dirty="0">
                <a:latin typeface="Consolas" panose="020B0609020204030204" pitchFamily="49" charset="0"/>
              </a:rPr>
              <a:t> = P10;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100" dirty="0">
                <a:latin typeface="Consolas" panose="020B0609020204030204" pitchFamily="49" charset="0"/>
              </a:rPr>
              <a:t>	pa[2].</a:t>
            </a:r>
            <a:r>
              <a:rPr lang="en-US" sz="1100" dirty="0" err="1">
                <a:latin typeface="Consolas" panose="020B0609020204030204" pitchFamily="49" charset="0"/>
              </a:rPr>
              <a:t>PinMode</a:t>
            </a:r>
            <a:r>
              <a:rPr lang="en-US" sz="1100" dirty="0">
                <a:latin typeface="Consolas" panose="020B0609020204030204" pitchFamily="49" charset="0"/>
              </a:rPr>
              <a:t> = Speed_50MHz_Output;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100" dirty="0">
                <a:latin typeface="Consolas" panose="020B0609020204030204" pitchFamily="49" charset="0"/>
              </a:rPr>
              <a:t>	pa[2].</a:t>
            </a:r>
            <a:r>
              <a:rPr lang="en-US" sz="1100" dirty="0" err="1">
                <a:latin typeface="Consolas" panose="020B0609020204030204" pitchFamily="49" charset="0"/>
              </a:rPr>
              <a:t>PinState</a:t>
            </a:r>
            <a:r>
              <a:rPr lang="en-US" sz="1100" dirty="0">
                <a:latin typeface="Consolas" panose="020B0609020204030204" pitchFamily="49" charset="0"/>
              </a:rPr>
              <a:t> = </a:t>
            </a:r>
            <a:r>
              <a:rPr lang="en-US" sz="1100" dirty="0" err="1">
                <a:latin typeface="Consolas" panose="020B0609020204030204" pitchFamily="49" charset="0"/>
              </a:rPr>
              <a:t>Output_PushPull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100" dirty="0">
                <a:latin typeface="Consolas" panose="020B0609020204030204" pitchFamily="49" charset="0"/>
              </a:rPr>
              <a:t>	pa[3].</a:t>
            </a:r>
            <a:r>
              <a:rPr lang="en-US" sz="1100" dirty="0" err="1">
                <a:latin typeface="Consolas" panose="020B0609020204030204" pitchFamily="49" charset="0"/>
              </a:rPr>
              <a:t>CurrentPort</a:t>
            </a:r>
            <a:r>
              <a:rPr lang="en-US" sz="1100" dirty="0">
                <a:latin typeface="Consolas" panose="020B0609020204030204" pitchFamily="49" charset="0"/>
              </a:rPr>
              <a:t> = PA;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100" dirty="0">
                <a:latin typeface="Consolas" panose="020B0609020204030204" pitchFamily="49" charset="0"/>
              </a:rPr>
              <a:t>	pa[3].</a:t>
            </a:r>
            <a:r>
              <a:rPr lang="en-US" sz="1100" dirty="0" err="1">
                <a:latin typeface="Consolas" panose="020B0609020204030204" pitchFamily="49" charset="0"/>
              </a:rPr>
              <a:t>CurrentPin</a:t>
            </a:r>
            <a:r>
              <a:rPr lang="en-US" sz="1100" dirty="0">
                <a:latin typeface="Consolas" panose="020B0609020204030204" pitchFamily="49" charset="0"/>
              </a:rPr>
              <a:t> = P11;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100" dirty="0">
                <a:latin typeface="Consolas" panose="020B0609020204030204" pitchFamily="49" charset="0"/>
              </a:rPr>
              <a:t>	pa[3].</a:t>
            </a:r>
            <a:r>
              <a:rPr lang="en-US" sz="1100" dirty="0" err="1">
                <a:latin typeface="Consolas" panose="020B0609020204030204" pitchFamily="49" charset="0"/>
              </a:rPr>
              <a:t>PinMode</a:t>
            </a:r>
            <a:r>
              <a:rPr lang="en-US" sz="1100" dirty="0">
                <a:latin typeface="Consolas" panose="020B0609020204030204" pitchFamily="49" charset="0"/>
              </a:rPr>
              <a:t> = Speed_50MHz_Output;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100" dirty="0">
                <a:latin typeface="Consolas" panose="020B0609020204030204" pitchFamily="49" charset="0"/>
              </a:rPr>
              <a:t>	pa[3].</a:t>
            </a:r>
            <a:r>
              <a:rPr lang="en-US" sz="1100" dirty="0" err="1">
                <a:latin typeface="Consolas" panose="020B0609020204030204" pitchFamily="49" charset="0"/>
              </a:rPr>
              <a:t>PinState</a:t>
            </a:r>
            <a:r>
              <a:rPr lang="en-US" sz="1100" dirty="0">
                <a:latin typeface="Consolas" panose="020B0609020204030204" pitchFamily="49" charset="0"/>
              </a:rPr>
              <a:t> = </a:t>
            </a:r>
            <a:r>
              <a:rPr lang="en-US" sz="1100" dirty="0" err="1">
                <a:latin typeface="Consolas" panose="020B0609020204030204" pitchFamily="49" charset="0"/>
              </a:rPr>
              <a:t>Output_PushPull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100" dirty="0">
                <a:latin typeface="Consolas" panose="020B0609020204030204" pitchFamily="49" charset="0"/>
              </a:rPr>
              <a:t>	pa[4].</a:t>
            </a:r>
            <a:r>
              <a:rPr lang="en-US" sz="1100" dirty="0" err="1">
                <a:latin typeface="Consolas" panose="020B0609020204030204" pitchFamily="49" charset="0"/>
              </a:rPr>
              <a:t>CurrentPort</a:t>
            </a:r>
            <a:r>
              <a:rPr lang="en-US" sz="1100" dirty="0">
                <a:latin typeface="Consolas" panose="020B0609020204030204" pitchFamily="49" charset="0"/>
              </a:rPr>
              <a:t> = PA;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100" dirty="0">
                <a:latin typeface="Consolas" panose="020B0609020204030204" pitchFamily="49" charset="0"/>
              </a:rPr>
              <a:t>	pa[4].</a:t>
            </a:r>
            <a:r>
              <a:rPr lang="en-US" sz="1100" dirty="0" err="1">
                <a:latin typeface="Consolas" panose="020B0609020204030204" pitchFamily="49" charset="0"/>
              </a:rPr>
              <a:t>CurrentPin</a:t>
            </a:r>
            <a:r>
              <a:rPr lang="en-US" sz="1100" dirty="0">
                <a:latin typeface="Consolas" panose="020B0609020204030204" pitchFamily="49" charset="0"/>
              </a:rPr>
              <a:t> = P12;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100" dirty="0">
                <a:latin typeface="Consolas" panose="020B0609020204030204" pitchFamily="49" charset="0"/>
              </a:rPr>
              <a:t>	pa[4].</a:t>
            </a:r>
            <a:r>
              <a:rPr lang="en-US" sz="1100" dirty="0" err="1">
                <a:latin typeface="Consolas" panose="020B0609020204030204" pitchFamily="49" charset="0"/>
              </a:rPr>
              <a:t>PinMode</a:t>
            </a:r>
            <a:r>
              <a:rPr lang="en-US" sz="1100" dirty="0">
                <a:latin typeface="Consolas" panose="020B0609020204030204" pitchFamily="49" charset="0"/>
              </a:rPr>
              <a:t> = Speed_50MHz_Output;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100" dirty="0">
                <a:latin typeface="Consolas" panose="020B0609020204030204" pitchFamily="49" charset="0"/>
              </a:rPr>
              <a:t>	pa[4].</a:t>
            </a:r>
            <a:r>
              <a:rPr lang="en-US" sz="1100" dirty="0" err="1">
                <a:latin typeface="Consolas" panose="020B0609020204030204" pitchFamily="49" charset="0"/>
              </a:rPr>
              <a:t>PinState</a:t>
            </a:r>
            <a:r>
              <a:rPr lang="en-US" sz="1100" dirty="0">
                <a:latin typeface="Consolas" panose="020B0609020204030204" pitchFamily="49" charset="0"/>
              </a:rPr>
              <a:t> = </a:t>
            </a:r>
            <a:r>
              <a:rPr lang="en-US" sz="1100" dirty="0" err="1">
                <a:latin typeface="Consolas" panose="020B0609020204030204" pitchFamily="49" charset="0"/>
              </a:rPr>
              <a:t>Output_PushPull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100" dirty="0">
                <a:latin typeface="Consolas" panose="020B0609020204030204" pitchFamily="49" charset="0"/>
              </a:rPr>
              <a:t>	pa[5].</a:t>
            </a:r>
            <a:r>
              <a:rPr lang="en-US" sz="1100" dirty="0" err="1">
                <a:latin typeface="Consolas" panose="020B0609020204030204" pitchFamily="49" charset="0"/>
              </a:rPr>
              <a:t>CurrentPort</a:t>
            </a:r>
            <a:r>
              <a:rPr lang="en-US" sz="1100" dirty="0">
                <a:latin typeface="Consolas" panose="020B0609020204030204" pitchFamily="49" charset="0"/>
              </a:rPr>
              <a:t> = PA;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100" dirty="0">
                <a:latin typeface="Consolas" panose="020B0609020204030204" pitchFamily="49" charset="0"/>
              </a:rPr>
              <a:t>	pa[5].</a:t>
            </a:r>
            <a:r>
              <a:rPr lang="en-US" sz="1100" dirty="0" err="1">
                <a:latin typeface="Consolas" panose="020B0609020204030204" pitchFamily="49" charset="0"/>
              </a:rPr>
              <a:t>CurrentPin</a:t>
            </a:r>
            <a:r>
              <a:rPr lang="en-US" sz="1100" dirty="0">
                <a:latin typeface="Consolas" panose="020B0609020204030204" pitchFamily="49" charset="0"/>
              </a:rPr>
              <a:t> = P15;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100" dirty="0">
                <a:latin typeface="Consolas" panose="020B0609020204030204" pitchFamily="49" charset="0"/>
              </a:rPr>
              <a:t>	pa[5].</a:t>
            </a:r>
            <a:r>
              <a:rPr lang="en-US" sz="1100" dirty="0" err="1">
                <a:latin typeface="Consolas" panose="020B0609020204030204" pitchFamily="49" charset="0"/>
              </a:rPr>
              <a:t>PinMode</a:t>
            </a:r>
            <a:r>
              <a:rPr lang="en-US" sz="1100" dirty="0">
                <a:latin typeface="Consolas" panose="020B0609020204030204" pitchFamily="49" charset="0"/>
              </a:rPr>
              <a:t> = Speed_50MHz_Output;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100" dirty="0">
                <a:latin typeface="Consolas" panose="020B0609020204030204" pitchFamily="49" charset="0"/>
              </a:rPr>
              <a:t>	pa[5].</a:t>
            </a:r>
            <a:r>
              <a:rPr lang="en-US" sz="1100" dirty="0" err="1">
                <a:latin typeface="Consolas" panose="020B0609020204030204" pitchFamily="49" charset="0"/>
              </a:rPr>
              <a:t>PinState</a:t>
            </a:r>
            <a:r>
              <a:rPr lang="en-US" sz="1100" dirty="0">
                <a:latin typeface="Consolas" panose="020B0609020204030204" pitchFamily="49" charset="0"/>
              </a:rPr>
              <a:t> = </a:t>
            </a:r>
            <a:r>
              <a:rPr lang="en-US" sz="1100" dirty="0" err="1">
                <a:latin typeface="Consolas" panose="020B0609020204030204" pitchFamily="49" charset="0"/>
              </a:rPr>
              <a:t>Output_PushPull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100" dirty="0">
                <a:latin typeface="Consolas" panose="020B0609020204030204" pitchFamily="49" charset="0"/>
              </a:rPr>
              <a:t>	</a:t>
            </a:r>
            <a:r>
              <a:rPr lang="en-US" sz="1100" dirty="0" err="1">
                <a:latin typeface="Consolas" panose="020B0609020204030204" pitchFamily="49" charset="0"/>
              </a:rPr>
              <a:t>pb</a:t>
            </a:r>
            <a:r>
              <a:rPr lang="en-US" sz="1100" dirty="0">
                <a:latin typeface="Consolas" panose="020B0609020204030204" pitchFamily="49" charset="0"/>
              </a:rPr>
              <a:t>[0].</a:t>
            </a:r>
            <a:r>
              <a:rPr lang="en-US" sz="1100" dirty="0" err="1">
                <a:latin typeface="Consolas" panose="020B0609020204030204" pitchFamily="49" charset="0"/>
              </a:rPr>
              <a:t>CurrentPort</a:t>
            </a:r>
            <a:r>
              <a:rPr lang="en-US" sz="1100" dirty="0">
                <a:latin typeface="Consolas" panose="020B0609020204030204" pitchFamily="49" charset="0"/>
              </a:rPr>
              <a:t> = PB;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100" dirty="0">
                <a:latin typeface="Consolas" panose="020B0609020204030204" pitchFamily="49" charset="0"/>
              </a:rPr>
              <a:t>	</a:t>
            </a:r>
            <a:r>
              <a:rPr lang="en-US" sz="1100" dirty="0" err="1">
                <a:latin typeface="Consolas" panose="020B0609020204030204" pitchFamily="49" charset="0"/>
              </a:rPr>
              <a:t>pb</a:t>
            </a:r>
            <a:r>
              <a:rPr lang="en-US" sz="1100" dirty="0">
                <a:latin typeface="Consolas" panose="020B0609020204030204" pitchFamily="49" charset="0"/>
              </a:rPr>
              <a:t>[0].</a:t>
            </a:r>
            <a:r>
              <a:rPr lang="en-US" sz="1100" dirty="0" err="1">
                <a:latin typeface="Consolas" panose="020B0609020204030204" pitchFamily="49" charset="0"/>
              </a:rPr>
              <a:t>CurrentPin</a:t>
            </a:r>
            <a:r>
              <a:rPr lang="en-US" sz="1100" dirty="0">
                <a:latin typeface="Consolas" panose="020B0609020204030204" pitchFamily="49" charset="0"/>
              </a:rPr>
              <a:t> = P3;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100" dirty="0">
                <a:latin typeface="Consolas" panose="020B0609020204030204" pitchFamily="49" charset="0"/>
              </a:rPr>
              <a:t>	</a:t>
            </a:r>
            <a:r>
              <a:rPr lang="en-US" sz="1100" dirty="0" err="1">
                <a:latin typeface="Consolas" panose="020B0609020204030204" pitchFamily="49" charset="0"/>
              </a:rPr>
              <a:t>pb</a:t>
            </a:r>
            <a:r>
              <a:rPr lang="en-US" sz="1100" dirty="0">
                <a:latin typeface="Consolas" panose="020B0609020204030204" pitchFamily="49" charset="0"/>
              </a:rPr>
              <a:t>[0].</a:t>
            </a:r>
            <a:r>
              <a:rPr lang="en-US" sz="1100" dirty="0" err="1">
                <a:latin typeface="Consolas" panose="020B0609020204030204" pitchFamily="49" charset="0"/>
              </a:rPr>
              <a:t>PinMode</a:t>
            </a:r>
            <a:r>
              <a:rPr lang="en-US" sz="1100" dirty="0">
                <a:latin typeface="Consolas" panose="020B0609020204030204" pitchFamily="49" charset="0"/>
              </a:rPr>
              <a:t> = Speed_50MHz_Output;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100" dirty="0">
                <a:latin typeface="Consolas" panose="020B0609020204030204" pitchFamily="49" charset="0"/>
              </a:rPr>
              <a:t>	</a:t>
            </a:r>
            <a:r>
              <a:rPr lang="en-US" sz="1100" dirty="0" err="1">
                <a:latin typeface="Consolas" panose="020B0609020204030204" pitchFamily="49" charset="0"/>
              </a:rPr>
              <a:t>pb</a:t>
            </a:r>
            <a:r>
              <a:rPr lang="en-US" sz="1100" dirty="0">
                <a:latin typeface="Consolas" panose="020B0609020204030204" pitchFamily="49" charset="0"/>
              </a:rPr>
              <a:t>[0].</a:t>
            </a:r>
            <a:r>
              <a:rPr lang="en-US" sz="1100" dirty="0" err="1">
                <a:latin typeface="Consolas" panose="020B0609020204030204" pitchFamily="49" charset="0"/>
              </a:rPr>
              <a:t>PinState</a:t>
            </a:r>
            <a:r>
              <a:rPr lang="en-US" sz="1100" dirty="0">
                <a:latin typeface="Consolas" panose="020B0609020204030204" pitchFamily="49" charset="0"/>
              </a:rPr>
              <a:t> = </a:t>
            </a:r>
            <a:r>
              <a:rPr lang="en-US" sz="1100" dirty="0" err="1">
                <a:latin typeface="Consolas" panose="020B0609020204030204" pitchFamily="49" charset="0"/>
              </a:rPr>
              <a:t>Output_PushPull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100" dirty="0">
                <a:latin typeface="Consolas" panose="020B0609020204030204" pitchFamily="49" charset="0"/>
              </a:rPr>
              <a:t>	</a:t>
            </a:r>
            <a:r>
              <a:rPr lang="en-US" sz="1100" dirty="0" err="1">
                <a:latin typeface="Consolas" panose="020B0609020204030204" pitchFamily="49" charset="0"/>
              </a:rPr>
              <a:t>pb</a:t>
            </a:r>
            <a:r>
              <a:rPr lang="en-US" sz="1100" dirty="0">
                <a:latin typeface="Consolas" panose="020B0609020204030204" pitchFamily="49" charset="0"/>
              </a:rPr>
              <a:t>[1].</a:t>
            </a:r>
            <a:r>
              <a:rPr lang="en-US" sz="1100" dirty="0" err="1">
                <a:latin typeface="Consolas" panose="020B0609020204030204" pitchFamily="49" charset="0"/>
              </a:rPr>
              <a:t>CurrentPort</a:t>
            </a:r>
            <a:r>
              <a:rPr lang="en-US" sz="1100" dirty="0">
                <a:latin typeface="Consolas" panose="020B0609020204030204" pitchFamily="49" charset="0"/>
              </a:rPr>
              <a:t> = PB;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100" dirty="0">
                <a:latin typeface="Consolas" panose="020B0609020204030204" pitchFamily="49" charset="0"/>
              </a:rPr>
              <a:t>	</a:t>
            </a:r>
            <a:r>
              <a:rPr lang="en-US" sz="1100" dirty="0" err="1">
                <a:latin typeface="Consolas" panose="020B0609020204030204" pitchFamily="49" charset="0"/>
              </a:rPr>
              <a:t>pb</a:t>
            </a:r>
            <a:r>
              <a:rPr lang="en-US" sz="1100" dirty="0">
                <a:latin typeface="Consolas" panose="020B0609020204030204" pitchFamily="49" charset="0"/>
              </a:rPr>
              <a:t>[1].</a:t>
            </a:r>
            <a:r>
              <a:rPr lang="en-US" sz="1100" dirty="0" err="1">
                <a:latin typeface="Consolas" panose="020B0609020204030204" pitchFamily="49" charset="0"/>
              </a:rPr>
              <a:t>CurrentPin</a:t>
            </a:r>
            <a:r>
              <a:rPr lang="en-US" sz="1100" dirty="0">
                <a:latin typeface="Consolas" panose="020B0609020204030204" pitchFamily="49" charset="0"/>
              </a:rPr>
              <a:t> = P4;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100" dirty="0">
                <a:latin typeface="Consolas" panose="020B0609020204030204" pitchFamily="49" charset="0"/>
              </a:rPr>
              <a:t>	</a:t>
            </a:r>
            <a:r>
              <a:rPr lang="en-US" sz="1100" dirty="0" err="1">
                <a:latin typeface="Consolas" panose="020B0609020204030204" pitchFamily="49" charset="0"/>
              </a:rPr>
              <a:t>pb</a:t>
            </a:r>
            <a:r>
              <a:rPr lang="en-US" sz="1100" dirty="0">
                <a:latin typeface="Consolas" panose="020B0609020204030204" pitchFamily="49" charset="0"/>
              </a:rPr>
              <a:t>[1].</a:t>
            </a:r>
            <a:r>
              <a:rPr lang="en-US" sz="1100" dirty="0" err="1">
                <a:latin typeface="Consolas" panose="020B0609020204030204" pitchFamily="49" charset="0"/>
              </a:rPr>
              <a:t>PinMode</a:t>
            </a:r>
            <a:r>
              <a:rPr lang="en-US" sz="1100" dirty="0">
                <a:latin typeface="Consolas" panose="020B0609020204030204" pitchFamily="49" charset="0"/>
              </a:rPr>
              <a:t> = Speed_50MHz_Output;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100" dirty="0">
                <a:latin typeface="Consolas" panose="020B0609020204030204" pitchFamily="49" charset="0"/>
              </a:rPr>
              <a:t>	</a:t>
            </a:r>
            <a:r>
              <a:rPr lang="en-US" sz="1100" dirty="0" err="1">
                <a:latin typeface="Consolas" panose="020B0609020204030204" pitchFamily="49" charset="0"/>
              </a:rPr>
              <a:t>pb</a:t>
            </a:r>
            <a:r>
              <a:rPr lang="en-US" sz="1100" dirty="0">
                <a:latin typeface="Consolas" panose="020B0609020204030204" pitchFamily="49" charset="0"/>
              </a:rPr>
              <a:t>[1].</a:t>
            </a:r>
            <a:r>
              <a:rPr lang="en-US" sz="1100" dirty="0" err="1">
                <a:latin typeface="Consolas" panose="020B0609020204030204" pitchFamily="49" charset="0"/>
              </a:rPr>
              <a:t>PinState</a:t>
            </a:r>
            <a:r>
              <a:rPr lang="en-US" sz="1100" dirty="0">
                <a:latin typeface="Consolas" panose="020B0609020204030204" pitchFamily="49" charset="0"/>
              </a:rPr>
              <a:t> = </a:t>
            </a:r>
            <a:r>
              <a:rPr lang="en-US" sz="1100" dirty="0" err="1">
                <a:latin typeface="Consolas" panose="020B0609020204030204" pitchFamily="49" charset="0"/>
              </a:rPr>
              <a:t>Output_PushPull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endParaRPr lang="en-US" sz="11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327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zetech Solutions | Linked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6223" y="129648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338290" y="418359"/>
            <a:ext cx="6636281" cy="4893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b="1" dirty="0" smtClean="0">
              <a:solidFill>
                <a:schemeClr val="accent1">
                  <a:lumMod val="75000"/>
                </a:schemeClr>
              </a:solidFill>
              <a:latin typeface="Facto Bold" panose="00000800000000000000" pitchFamily="5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7322" y="129648"/>
            <a:ext cx="11754678" cy="5889113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600" dirty="0">
                <a:latin typeface="Consolas" pitchFamily="49" charset="0"/>
              </a:rPr>
              <a:t>/*Control Pins for LCD */	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600" dirty="0">
                <a:latin typeface="Consolas" pitchFamily="49" charset="0"/>
              </a:rPr>
              <a:t>	</a:t>
            </a:r>
            <a:r>
              <a:rPr lang="en-US" sz="1600" dirty="0" err="1">
                <a:latin typeface="Consolas" pitchFamily="49" charset="0"/>
              </a:rPr>
              <a:t>pb</a:t>
            </a:r>
            <a:r>
              <a:rPr lang="en-US" sz="1600" dirty="0">
                <a:latin typeface="Consolas" pitchFamily="49" charset="0"/>
              </a:rPr>
              <a:t>[2].</a:t>
            </a:r>
            <a:r>
              <a:rPr lang="en-US" sz="1600" dirty="0" err="1">
                <a:latin typeface="Consolas" pitchFamily="49" charset="0"/>
              </a:rPr>
              <a:t>CurrentPort</a:t>
            </a:r>
            <a:r>
              <a:rPr lang="en-US" sz="1600" dirty="0">
                <a:latin typeface="Consolas" pitchFamily="49" charset="0"/>
              </a:rPr>
              <a:t> = PB;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600" dirty="0">
                <a:latin typeface="Consolas" pitchFamily="49" charset="0"/>
              </a:rPr>
              <a:t>	</a:t>
            </a:r>
            <a:r>
              <a:rPr lang="en-US" sz="1600" dirty="0" err="1">
                <a:latin typeface="Consolas" pitchFamily="49" charset="0"/>
              </a:rPr>
              <a:t>pb</a:t>
            </a:r>
            <a:r>
              <a:rPr lang="en-US" sz="1600" dirty="0">
                <a:latin typeface="Consolas" pitchFamily="49" charset="0"/>
              </a:rPr>
              <a:t>[2].</a:t>
            </a:r>
            <a:r>
              <a:rPr lang="en-US" sz="1600" dirty="0" err="1">
                <a:latin typeface="Consolas" pitchFamily="49" charset="0"/>
              </a:rPr>
              <a:t>CurrentPin</a:t>
            </a:r>
            <a:r>
              <a:rPr lang="en-US" sz="1600" dirty="0">
                <a:latin typeface="Consolas" pitchFamily="49" charset="0"/>
              </a:rPr>
              <a:t> = P6;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600" dirty="0">
                <a:latin typeface="Consolas" pitchFamily="49" charset="0"/>
              </a:rPr>
              <a:t>	</a:t>
            </a:r>
            <a:r>
              <a:rPr lang="en-US" sz="1600" dirty="0" err="1">
                <a:latin typeface="Consolas" pitchFamily="49" charset="0"/>
              </a:rPr>
              <a:t>pb</a:t>
            </a:r>
            <a:r>
              <a:rPr lang="en-US" sz="1600" dirty="0">
                <a:latin typeface="Consolas" pitchFamily="49" charset="0"/>
              </a:rPr>
              <a:t>[2].</a:t>
            </a:r>
            <a:r>
              <a:rPr lang="en-US" sz="1600" dirty="0" err="1">
                <a:latin typeface="Consolas" pitchFamily="49" charset="0"/>
              </a:rPr>
              <a:t>PinMode</a:t>
            </a:r>
            <a:r>
              <a:rPr lang="en-US" sz="1600" dirty="0">
                <a:latin typeface="Consolas" pitchFamily="49" charset="0"/>
              </a:rPr>
              <a:t> = Speed_50MHz_Output;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600" dirty="0">
                <a:latin typeface="Consolas" pitchFamily="49" charset="0"/>
              </a:rPr>
              <a:t>	</a:t>
            </a:r>
            <a:r>
              <a:rPr lang="en-US" sz="1600" dirty="0" err="1">
                <a:latin typeface="Consolas" pitchFamily="49" charset="0"/>
              </a:rPr>
              <a:t>pb</a:t>
            </a:r>
            <a:r>
              <a:rPr lang="en-US" sz="1600" dirty="0">
                <a:latin typeface="Consolas" pitchFamily="49" charset="0"/>
              </a:rPr>
              <a:t>[2].</a:t>
            </a:r>
            <a:r>
              <a:rPr lang="en-US" sz="1600" dirty="0" err="1">
                <a:latin typeface="Consolas" pitchFamily="49" charset="0"/>
              </a:rPr>
              <a:t>PinState</a:t>
            </a:r>
            <a:r>
              <a:rPr lang="en-US" sz="1600" dirty="0">
                <a:latin typeface="Consolas" pitchFamily="49" charset="0"/>
              </a:rPr>
              <a:t> = </a:t>
            </a:r>
            <a:r>
              <a:rPr lang="en-US" sz="1600" dirty="0" err="1">
                <a:latin typeface="Consolas" pitchFamily="49" charset="0"/>
              </a:rPr>
              <a:t>Output_PushPull</a:t>
            </a:r>
            <a:r>
              <a:rPr lang="en-US" sz="1600" dirty="0">
                <a:latin typeface="Consolas" pitchFamily="49" charset="0"/>
              </a:rPr>
              <a:t>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600" dirty="0">
                <a:latin typeface="Consolas" pitchFamily="49" charset="0"/>
              </a:rPr>
              <a:t>	</a:t>
            </a:r>
            <a:r>
              <a:rPr lang="en-US" sz="1600" dirty="0" err="1">
                <a:latin typeface="Consolas" pitchFamily="49" charset="0"/>
              </a:rPr>
              <a:t>pb</a:t>
            </a:r>
            <a:r>
              <a:rPr lang="en-US" sz="1600" dirty="0">
                <a:latin typeface="Consolas" pitchFamily="49" charset="0"/>
              </a:rPr>
              <a:t>[3].</a:t>
            </a:r>
            <a:r>
              <a:rPr lang="en-US" sz="1600" dirty="0" err="1">
                <a:latin typeface="Consolas" pitchFamily="49" charset="0"/>
              </a:rPr>
              <a:t>CurrentPort</a:t>
            </a:r>
            <a:r>
              <a:rPr lang="en-US" sz="1600" dirty="0">
                <a:latin typeface="Consolas" pitchFamily="49" charset="0"/>
              </a:rPr>
              <a:t> = PB;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600" dirty="0">
                <a:latin typeface="Consolas" pitchFamily="49" charset="0"/>
              </a:rPr>
              <a:t>	</a:t>
            </a:r>
            <a:r>
              <a:rPr lang="en-US" sz="1600" dirty="0" err="1">
                <a:latin typeface="Consolas" pitchFamily="49" charset="0"/>
              </a:rPr>
              <a:t>pb</a:t>
            </a:r>
            <a:r>
              <a:rPr lang="en-US" sz="1600" dirty="0">
                <a:latin typeface="Consolas" pitchFamily="49" charset="0"/>
              </a:rPr>
              <a:t>[3].</a:t>
            </a:r>
            <a:r>
              <a:rPr lang="en-US" sz="1600" dirty="0" err="1">
                <a:latin typeface="Consolas" pitchFamily="49" charset="0"/>
              </a:rPr>
              <a:t>CurrentPin</a:t>
            </a:r>
            <a:r>
              <a:rPr lang="en-US" sz="1600" dirty="0">
                <a:latin typeface="Consolas" pitchFamily="49" charset="0"/>
              </a:rPr>
              <a:t> = P7;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600" dirty="0">
                <a:latin typeface="Consolas" pitchFamily="49" charset="0"/>
              </a:rPr>
              <a:t>	</a:t>
            </a:r>
            <a:r>
              <a:rPr lang="en-US" sz="1600" dirty="0" err="1">
                <a:latin typeface="Consolas" pitchFamily="49" charset="0"/>
              </a:rPr>
              <a:t>pb</a:t>
            </a:r>
            <a:r>
              <a:rPr lang="en-US" sz="1600" dirty="0">
                <a:latin typeface="Consolas" pitchFamily="49" charset="0"/>
              </a:rPr>
              <a:t>[3].</a:t>
            </a:r>
            <a:r>
              <a:rPr lang="en-US" sz="1600" dirty="0" err="1">
                <a:latin typeface="Consolas" pitchFamily="49" charset="0"/>
              </a:rPr>
              <a:t>PinMode</a:t>
            </a:r>
            <a:r>
              <a:rPr lang="en-US" sz="1600" dirty="0">
                <a:latin typeface="Consolas" pitchFamily="49" charset="0"/>
              </a:rPr>
              <a:t> = Speed_50MHz_Output;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600" dirty="0">
                <a:latin typeface="Consolas" pitchFamily="49" charset="0"/>
              </a:rPr>
              <a:t>	</a:t>
            </a:r>
            <a:r>
              <a:rPr lang="en-US" sz="1600" dirty="0" err="1">
                <a:latin typeface="Consolas" pitchFamily="49" charset="0"/>
              </a:rPr>
              <a:t>pb</a:t>
            </a:r>
            <a:r>
              <a:rPr lang="en-US" sz="1600" dirty="0">
                <a:latin typeface="Consolas" pitchFamily="49" charset="0"/>
              </a:rPr>
              <a:t>[3].</a:t>
            </a:r>
            <a:r>
              <a:rPr lang="en-US" sz="1600" dirty="0" err="1">
                <a:latin typeface="Consolas" pitchFamily="49" charset="0"/>
              </a:rPr>
              <a:t>PinState</a:t>
            </a:r>
            <a:r>
              <a:rPr lang="en-US" sz="1600" dirty="0">
                <a:latin typeface="Consolas" pitchFamily="49" charset="0"/>
              </a:rPr>
              <a:t> = </a:t>
            </a:r>
            <a:r>
              <a:rPr lang="en-US" sz="1600" dirty="0" err="1">
                <a:latin typeface="Consolas" pitchFamily="49" charset="0"/>
              </a:rPr>
              <a:t>Output_PushPull</a:t>
            </a:r>
            <a:r>
              <a:rPr lang="en-US" sz="1600" dirty="0">
                <a:latin typeface="Consolas" pitchFamily="49" charset="0"/>
              </a:rPr>
              <a:t>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600" dirty="0">
                <a:latin typeface="Consolas" pitchFamily="49" charset="0"/>
              </a:rPr>
              <a:t>	</a:t>
            </a:r>
            <a:r>
              <a:rPr lang="en-US" sz="1600" dirty="0" err="1">
                <a:latin typeface="Consolas" pitchFamily="49" charset="0"/>
              </a:rPr>
              <a:t>pb</a:t>
            </a:r>
            <a:r>
              <a:rPr lang="en-US" sz="1600" dirty="0">
                <a:latin typeface="Consolas" pitchFamily="49" charset="0"/>
              </a:rPr>
              <a:t>[4].</a:t>
            </a:r>
            <a:r>
              <a:rPr lang="en-US" sz="1600" dirty="0" err="1">
                <a:latin typeface="Consolas" pitchFamily="49" charset="0"/>
              </a:rPr>
              <a:t>CurrentPort</a:t>
            </a:r>
            <a:r>
              <a:rPr lang="en-US" sz="1600" dirty="0">
                <a:latin typeface="Consolas" pitchFamily="49" charset="0"/>
              </a:rPr>
              <a:t> = PB;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600" dirty="0">
                <a:latin typeface="Consolas" pitchFamily="49" charset="0"/>
              </a:rPr>
              <a:t>	</a:t>
            </a:r>
            <a:r>
              <a:rPr lang="en-US" sz="1600" dirty="0" err="1">
                <a:latin typeface="Consolas" pitchFamily="49" charset="0"/>
              </a:rPr>
              <a:t>pb</a:t>
            </a:r>
            <a:r>
              <a:rPr lang="en-US" sz="1600" dirty="0">
                <a:latin typeface="Consolas" pitchFamily="49" charset="0"/>
              </a:rPr>
              <a:t>[4].</a:t>
            </a:r>
            <a:r>
              <a:rPr lang="en-US" sz="1600" dirty="0" err="1">
                <a:latin typeface="Consolas" pitchFamily="49" charset="0"/>
              </a:rPr>
              <a:t>CurrentPin</a:t>
            </a:r>
            <a:r>
              <a:rPr lang="en-US" sz="1600" dirty="0">
                <a:latin typeface="Consolas" pitchFamily="49" charset="0"/>
              </a:rPr>
              <a:t> = P8;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600" dirty="0">
                <a:latin typeface="Consolas" pitchFamily="49" charset="0"/>
              </a:rPr>
              <a:t>	</a:t>
            </a:r>
            <a:r>
              <a:rPr lang="en-US" sz="1600" dirty="0" err="1">
                <a:latin typeface="Consolas" pitchFamily="49" charset="0"/>
              </a:rPr>
              <a:t>pb</a:t>
            </a:r>
            <a:r>
              <a:rPr lang="en-US" sz="1600" dirty="0">
                <a:latin typeface="Consolas" pitchFamily="49" charset="0"/>
              </a:rPr>
              <a:t>[4].</a:t>
            </a:r>
            <a:r>
              <a:rPr lang="en-US" sz="1600" dirty="0" err="1">
                <a:latin typeface="Consolas" pitchFamily="49" charset="0"/>
              </a:rPr>
              <a:t>PinMode</a:t>
            </a:r>
            <a:r>
              <a:rPr lang="en-US" sz="1600" dirty="0">
                <a:latin typeface="Consolas" pitchFamily="49" charset="0"/>
              </a:rPr>
              <a:t> = Speed_50MHz_Output;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600" dirty="0">
                <a:latin typeface="Consolas" pitchFamily="49" charset="0"/>
              </a:rPr>
              <a:t>	</a:t>
            </a:r>
            <a:r>
              <a:rPr lang="en-US" sz="1600" dirty="0" err="1">
                <a:latin typeface="Consolas" pitchFamily="49" charset="0"/>
              </a:rPr>
              <a:t>pb</a:t>
            </a:r>
            <a:r>
              <a:rPr lang="en-US" sz="1600" dirty="0">
                <a:latin typeface="Consolas" pitchFamily="49" charset="0"/>
              </a:rPr>
              <a:t>[4].</a:t>
            </a:r>
            <a:r>
              <a:rPr lang="en-US" sz="1600" dirty="0" err="1">
                <a:latin typeface="Consolas" pitchFamily="49" charset="0"/>
              </a:rPr>
              <a:t>PinState</a:t>
            </a:r>
            <a:r>
              <a:rPr lang="en-US" sz="1600" dirty="0">
                <a:latin typeface="Consolas" pitchFamily="49" charset="0"/>
              </a:rPr>
              <a:t> = </a:t>
            </a:r>
            <a:r>
              <a:rPr lang="en-US" sz="1600" dirty="0" err="1">
                <a:latin typeface="Consolas" pitchFamily="49" charset="0"/>
              </a:rPr>
              <a:t>Output_PushPull</a:t>
            </a:r>
            <a:r>
              <a:rPr lang="en-US" sz="1600" dirty="0">
                <a:latin typeface="Consolas" pitchFamily="49" charset="0"/>
              </a:rPr>
              <a:t>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600" dirty="0">
                <a:latin typeface="Consolas" pitchFamily="49" charset="0"/>
              </a:rPr>
              <a:t>	//PORTA </a:t>
            </a:r>
            <a:r>
              <a:rPr lang="en-US" sz="1600" dirty="0" err="1">
                <a:latin typeface="Consolas" pitchFamily="49" charset="0"/>
              </a:rPr>
              <a:t>Config</a:t>
            </a:r>
            <a:endParaRPr lang="en-US" sz="1600" dirty="0">
              <a:latin typeface="Consolas" pitchFamily="49" charset="0"/>
            </a:endParaRP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600" dirty="0">
                <a:latin typeface="Consolas" pitchFamily="49" charset="0"/>
              </a:rPr>
              <a:t>	for(i=0;i&lt;6;i++)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600" dirty="0">
                <a:latin typeface="Consolas" pitchFamily="49" charset="0"/>
              </a:rPr>
              <a:t>	{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600" dirty="0">
                <a:latin typeface="Consolas" pitchFamily="49" charset="0"/>
              </a:rPr>
              <a:t>		</a:t>
            </a:r>
            <a:r>
              <a:rPr lang="en-US" sz="1600" dirty="0" err="1">
                <a:latin typeface="Consolas" pitchFamily="49" charset="0"/>
              </a:rPr>
              <a:t>GPIO_Config_Pin</a:t>
            </a:r>
            <a:r>
              <a:rPr lang="en-US" sz="1600" dirty="0">
                <a:latin typeface="Consolas" pitchFamily="49" charset="0"/>
              </a:rPr>
              <a:t>(&amp;pa[i]);		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600" dirty="0">
                <a:latin typeface="Consolas" pitchFamily="49" charset="0"/>
              </a:rPr>
              <a:t>	}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600" dirty="0">
                <a:latin typeface="Consolas" pitchFamily="49" charset="0"/>
              </a:rPr>
              <a:t>	//PORTB </a:t>
            </a:r>
            <a:r>
              <a:rPr lang="en-US" sz="1600" dirty="0" err="1">
                <a:latin typeface="Consolas" pitchFamily="49" charset="0"/>
              </a:rPr>
              <a:t>Config</a:t>
            </a:r>
            <a:endParaRPr lang="en-US" sz="1600" dirty="0">
              <a:latin typeface="Consolas" pitchFamily="49" charset="0"/>
            </a:endParaRP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600" dirty="0">
                <a:latin typeface="Consolas" pitchFamily="49" charset="0"/>
              </a:rPr>
              <a:t>	for(i=0;i&lt;5;i++)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600" dirty="0">
                <a:latin typeface="Consolas" pitchFamily="49" charset="0"/>
              </a:rPr>
              <a:t>	{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600" dirty="0">
                <a:latin typeface="Consolas" pitchFamily="49" charset="0"/>
              </a:rPr>
              <a:t>		</a:t>
            </a:r>
            <a:r>
              <a:rPr lang="en-US" sz="1600" dirty="0" err="1">
                <a:latin typeface="Consolas" pitchFamily="49" charset="0"/>
              </a:rPr>
              <a:t>GPIO_Config_Pin</a:t>
            </a:r>
            <a:r>
              <a:rPr lang="en-US" sz="1600" dirty="0">
                <a:latin typeface="Consolas" pitchFamily="49" charset="0"/>
              </a:rPr>
              <a:t>(&amp;</a:t>
            </a:r>
            <a:r>
              <a:rPr lang="en-US" sz="1600" dirty="0" err="1">
                <a:latin typeface="Consolas" pitchFamily="49" charset="0"/>
              </a:rPr>
              <a:t>pb</a:t>
            </a:r>
            <a:r>
              <a:rPr lang="en-US" sz="1600" dirty="0">
                <a:latin typeface="Consolas" pitchFamily="49" charset="0"/>
              </a:rPr>
              <a:t>[i]);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600" dirty="0">
                <a:latin typeface="Consolas" pitchFamily="49" charset="0"/>
              </a:rPr>
              <a:t>	}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600" dirty="0">
                <a:latin typeface="Consolas" pitchFamily="49" charset="0"/>
              </a:rPr>
              <a:t>}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endParaRPr lang="en-US" sz="16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92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zetech Solutions | Linked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6223" y="129648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16226" y="238540"/>
            <a:ext cx="11575774" cy="6532045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000" dirty="0" smtClean="0"/>
              <a:t>void </a:t>
            </a:r>
            <a:r>
              <a:rPr lang="en-US" sz="1000" dirty="0" err="1"/>
              <a:t>keypad_Init</a:t>
            </a:r>
            <a:r>
              <a:rPr lang="en-US" sz="1000" dirty="0"/>
              <a:t>()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000" dirty="0"/>
              <a:t>{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000" dirty="0"/>
              <a:t>	unsigned char i=0;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000" dirty="0"/>
              <a:t>	PORTA_CLOCK_ENABLE();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000" dirty="0"/>
              <a:t>	//GPIO pins for Keypad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000" dirty="0"/>
              <a:t>	</a:t>
            </a:r>
            <a:r>
              <a:rPr lang="en-US" sz="1000" dirty="0" err="1"/>
              <a:t>GPIO_Config</a:t>
            </a:r>
            <a:r>
              <a:rPr lang="en-US" sz="1000" dirty="0"/>
              <a:t> pa[7];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000" dirty="0"/>
              <a:t>	//PA0,PA1,PA2 and PA3 rows pins as input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000" dirty="0"/>
              <a:t>	pa[0].</a:t>
            </a:r>
            <a:r>
              <a:rPr lang="en-US" sz="1000" dirty="0" err="1"/>
              <a:t>CurrentPort</a:t>
            </a:r>
            <a:r>
              <a:rPr lang="en-US" sz="1000" dirty="0"/>
              <a:t> = PA;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000" dirty="0"/>
              <a:t>	pa[0].</a:t>
            </a:r>
            <a:r>
              <a:rPr lang="en-US" sz="1000" dirty="0" err="1"/>
              <a:t>CurrentPin</a:t>
            </a:r>
            <a:r>
              <a:rPr lang="en-US" sz="1000" dirty="0"/>
              <a:t> = P0;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000" dirty="0"/>
              <a:t>	pa[0].</a:t>
            </a:r>
            <a:r>
              <a:rPr lang="en-US" sz="1000" dirty="0" err="1"/>
              <a:t>PinMode</a:t>
            </a:r>
            <a:r>
              <a:rPr lang="en-US" sz="1000" dirty="0"/>
              <a:t> = Input;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000" dirty="0"/>
              <a:t>	pa[0].</a:t>
            </a:r>
            <a:r>
              <a:rPr lang="en-US" sz="1000" dirty="0" err="1"/>
              <a:t>PinState</a:t>
            </a:r>
            <a:r>
              <a:rPr lang="en-US" sz="1000" dirty="0"/>
              <a:t> = </a:t>
            </a:r>
            <a:r>
              <a:rPr lang="en-US" sz="1000" dirty="0" err="1"/>
              <a:t>Input_Floating</a:t>
            </a:r>
            <a:r>
              <a:rPr lang="en-US" sz="1000" dirty="0"/>
              <a:t>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000" dirty="0"/>
              <a:t>	pa[1].</a:t>
            </a:r>
            <a:r>
              <a:rPr lang="en-US" sz="1000" dirty="0" err="1"/>
              <a:t>CurrentPort</a:t>
            </a:r>
            <a:r>
              <a:rPr lang="en-US" sz="1000" dirty="0"/>
              <a:t> = PA;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000" dirty="0"/>
              <a:t>	pa[1].</a:t>
            </a:r>
            <a:r>
              <a:rPr lang="en-US" sz="1000" dirty="0" err="1"/>
              <a:t>CurrentPin</a:t>
            </a:r>
            <a:r>
              <a:rPr lang="en-US" sz="1000" dirty="0"/>
              <a:t> = P1;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000" dirty="0"/>
              <a:t>	pa[1].</a:t>
            </a:r>
            <a:r>
              <a:rPr lang="en-US" sz="1000" dirty="0" err="1"/>
              <a:t>PinMode</a:t>
            </a:r>
            <a:r>
              <a:rPr lang="en-US" sz="1000" dirty="0"/>
              <a:t> = Input;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000" dirty="0"/>
              <a:t>	pa[1].</a:t>
            </a:r>
            <a:r>
              <a:rPr lang="en-US" sz="1000" dirty="0" err="1"/>
              <a:t>PinState</a:t>
            </a:r>
            <a:r>
              <a:rPr lang="en-US" sz="1000" dirty="0"/>
              <a:t> = </a:t>
            </a:r>
            <a:r>
              <a:rPr lang="en-US" sz="1000" dirty="0" err="1"/>
              <a:t>Input_Floating</a:t>
            </a:r>
            <a:r>
              <a:rPr lang="en-US" sz="1000" dirty="0"/>
              <a:t>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000" dirty="0"/>
              <a:t>	pa[2].</a:t>
            </a:r>
            <a:r>
              <a:rPr lang="en-US" sz="1000" dirty="0" err="1"/>
              <a:t>CurrentPort</a:t>
            </a:r>
            <a:r>
              <a:rPr lang="en-US" sz="1000" dirty="0"/>
              <a:t> = PA;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000" dirty="0"/>
              <a:t>	pa[2].</a:t>
            </a:r>
            <a:r>
              <a:rPr lang="en-US" sz="1000" dirty="0" err="1"/>
              <a:t>CurrentPin</a:t>
            </a:r>
            <a:r>
              <a:rPr lang="en-US" sz="1000" dirty="0"/>
              <a:t> = P2;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000" dirty="0"/>
              <a:t>	pa[2].</a:t>
            </a:r>
            <a:r>
              <a:rPr lang="en-US" sz="1000" dirty="0" err="1"/>
              <a:t>PinMode</a:t>
            </a:r>
            <a:r>
              <a:rPr lang="en-US" sz="1000" dirty="0"/>
              <a:t> = Input;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000" dirty="0"/>
              <a:t>	pa[2].</a:t>
            </a:r>
            <a:r>
              <a:rPr lang="en-US" sz="1000" dirty="0" err="1"/>
              <a:t>PinState</a:t>
            </a:r>
            <a:r>
              <a:rPr lang="en-US" sz="1000" dirty="0"/>
              <a:t> = </a:t>
            </a:r>
            <a:r>
              <a:rPr lang="en-US" sz="1000" dirty="0" err="1"/>
              <a:t>Input_Floating</a:t>
            </a:r>
            <a:r>
              <a:rPr lang="en-US" sz="1000" dirty="0"/>
              <a:t>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000" dirty="0"/>
              <a:t>	pa[3].</a:t>
            </a:r>
            <a:r>
              <a:rPr lang="en-US" sz="1000" dirty="0" err="1"/>
              <a:t>CurrentPort</a:t>
            </a:r>
            <a:r>
              <a:rPr lang="en-US" sz="1000" dirty="0"/>
              <a:t> = PA;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000" dirty="0"/>
              <a:t>	pa[3].</a:t>
            </a:r>
            <a:r>
              <a:rPr lang="en-US" sz="1000" dirty="0" err="1"/>
              <a:t>CurrentPin</a:t>
            </a:r>
            <a:r>
              <a:rPr lang="en-US" sz="1000" dirty="0"/>
              <a:t> = P3;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000" dirty="0"/>
              <a:t>	pa[3].</a:t>
            </a:r>
            <a:r>
              <a:rPr lang="en-US" sz="1000" dirty="0" err="1"/>
              <a:t>PinMode</a:t>
            </a:r>
            <a:r>
              <a:rPr lang="en-US" sz="1000" dirty="0"/>
              <a:t> = Input;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000" dirty="0"/>
              <a:t>	pa[3].</a:t>
            </a:r>
            <a:r>
              <a:rPr lang="en-US" sz="1000" dirty="0" err="1"/>
              <a:t>PinState</a:t>
            </a:r>
            <a:r>
              <a:rPr lang="en-US" sz="1000" dirty="0"/>
              <a:t> = </a:t>
            </a:r>
            <a:r>
              <a:rPr lang="en-US" sz="1000" dirty="0" err="1"/>
              <a:t>Input_Floating</a:t>
            </a:r>
            <a:r>
              <a:rPr lang="en-US" sz="1000" dirty="0"/>
              <a:t>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000" dirty="0"/>
              <a:t>	//PA4,PA5 and PA6 column pins as output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000" dirty="0"/>
              <a:t>	pa[4].</a:t>
            </a:r>
            <a:r>
              <a:rPr lang="en-US" sz="1000" dirty="0" err="1"/>
              <a:t>CurrentPort</a:t>
            </a:r>
            <a:r>
              <a:rPr lang="en-US" sz="1000" dirty="0"/>
              <a:t> = PA;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000" dirty="0"/>
              <a:t>	pa[4].</a:t>
            </a:r>
            <a:r>
              <a:rPr lang="en-US" sz="1000" dirty="0" err="1"/>
              <a:t>CurrentPin</a:t>
            </a:r>
            <a:r>
              <a:rPr lang="en-US" sz="1000" dirty="0"/>
              <a:t> = P4;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000" dirty="0"/>
              <a:t>	pa[4].</a:t>
            </a:r>
            <a:r>
              <a:rPr lang="en-US" sz="1000" dirty="0" err="1"/>
              <a:t>PinMode</a:t>
            </a:r>
            <a:r>
              <a:rPr lang="en-US" sz="1000" dirty="0"/>
              <a:t> = Speed_50MHz_Output;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000" dirty="0"/>
              <a:t>	pa[4].</a:t>
            </a:r>
            <a:r>
              <a:rPr lang="en-US" sz="1000" dirty="0" err="1"/>
              <a:t>PinState</a:t>
            </a:r>
            <a:r>
              <a:rPr lang="en-US" sz="1000" dirty="0"/>
              <a:t> = </a:t>
            </a:r>
            <a:r>
              <a:rPr lang="en-US" sz="1000" dirty="0" err="1"/>
              <a:t>Output_PushPull</a:t>
            </a:r>
            <a:r>
              <a:rPr lang="en-US" sz="1000" dirty="0"/>
              <a:t>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000" dirty="0"/>
              <a:t>	pa[5].</a:t>
            </a:r>
            <a:r>
              <a:rPr lang="en-US" sz="1000" dirty="0" err="1"/>
              <a:t>CurrentPort</a:t>
            </a:r>
            <a:r>
              <a:rPr lang="en-US" sz="1000" dirty="0"/>
              <a:t> = PA;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000" dirty="0"/>
              <a:t>	pa[5].</a:t>
            </a:r>
            <a:r>
              <a:rPr lang="en-US" sz="1000" dirty="0" err="1"/>
              <a:t>CurrentPin</a:t>
            </a:r>
            <a:r>
              <a:rPr lang="en-US" sz="1000" dirty="0"/>
              <a:t> = P5;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000" dirty="0"/>
              <a:t>	pa[5].</a:t>
            </a:r>
            <a:r>
              <a:rPr lang="en-US" sz="1000" dirty="0" err="1"/>
              <a:t>PinMode</a:t>
            </a:r>
            <a:r>
              <a:rPr lang="en-US" sz="1000" dirty="0"/>
              <a:t> = Speed_50MHz_Output;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000" dirty="0"/>
              <a:t>	pa[5].</a:t>
            </a:r>
            <a:r>
              <a:rPr lang="en-US" sz="1000" dirty="0" err="1"/>
              <a:t>PinState</a:t>
            </a:r>
            <a:r>
              <a:rPr lang="en-US" sz="1000" dirty="0"/>
              <a:t> = </a:t>
            </a:r>
            <a:r>
              <a:rPr lang="en-US" sz="1000" dirty="0" err="1"/>
              <a:t>Output_PushPull</a:t>
            </a:r>
            <a:r>
              <a:rPr lang="en-US" sz="1000" dirty="0"/>
              <a:t>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000" dirty="0"/>
              <a:t>	pa[6].</a:t>
            </a:r>
            <a:r>
              <a:rPr lang="en-US" sz="1000" dirty="0" err="1"/>
              <a:t>CurrentPort</a:t>
            </a:r>
            <a:r>
              <a:rPr lang="en-US" sz="1000" dirty="0"/>
              <a:t> = PA;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000" dirty="0"/>
              <a:t>	pa[6].</a:t>
            </a:r>
            <a:r>
              <a:rPr lang="en-US" sz="1000" dirty="0" err="1"/>
              <a:t>CurrentPin</a:t>
            </a:r>
            <a:r>
              <a:rPr lang="en-US" sz="1000" dirty="0"/>
              <a:t> = P6;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000" dirty="0"/>
              <a:t>	pa[6].</a:t>
            </a:r>
            <a:r>
              <a:rPr lang="en-US" sz="1000" dirty="0" err="1"/>
              <a:t>PinMode</a:t>
            </a:r>
            <a:r>
              <a:rPr lang="en-US" sz="1000" dirty="0"/>
              <a:t> = Speed_50MHz_Output;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000" dirty="0"/>
              <a:t>	pa[6].</a:t>
            </a:r>
            <a:r>
              <a:rPr lang="en-US" sz="1000" dirty="0" err="1"/>
              <a:t>PinState</a:t>
            </a:r>
            <a:r>
              <a:rPr lang="en-US" sz="1000" dirty="0"/>
              <a:t> = </a:t>
            </a:r>
            <a:r>
              <a:rPr lang="en-US" sz="1000" dirty="0" err="1"/>
              <a:t>Output_PushPull</a:t>
            </a:r>
            <a:r>
              <a:rPr lang="en-US" sz="1000" dirty="0"/>
              <a:t>;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000" dirty="0"/>
              <a:t>	//PORTA </a:t>
            </a:r>
            <a:r>
              <a:rPr lang="en-US" sz="1000" dirty="0" err="1"/>
              <a:t>Config</a:t>
            </a:r>
            <a:endParaRPr lang="en-US" sz="1000" dirty="0"/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000" dirty="0"/>
              <a:t>	for(i=0;i&lt;7;i++)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000" dirty="0"/>
              <a:t>	{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000" dirty="0"/>
              <a:t>		</a:t>
            </a:r>
            <a:r>
              <a:rPr lang="en-US" sz="1000" dirty="0" err="1"/>
              <a:t>GPIO_Config_Pin</a:t>
            </a:r>
            <a:r>
              <a:rPr lang="en-US" sz="1000" dirty="0"/>
              <a:t>(&amp;pa[i]);		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000" dirty="0"/>
              <a:t>	}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000" dirty="0"/>
              <a:t>}</a:t>
            </a:r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6094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11834</TotalTime>
  <Words>187</Words>
  <Application>Microsoft Office PowerPoint</Application>
  <PresentationFormat>Custom</PresentationFormat>
  <Paragraphs>314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Interfacing Keypad with STM32 Microcontroller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Surendar Vijayakumar</dc:creator>
  <cp:lastModifiedBy>Cibi_Aze</cp:lastModifiedBy>
  <cp:revision>396</cp:revision>
  <dcterms:created xsi:type="dcterms:W3CDTF">2021-04-01T12:19:09Z</dcterms:created>
  <dcterms:modified xsi:type="dcterms:W3CDTF">2021-07-09T14:05:44Z</dcterms:modified>
</cp:coreProperties>
</file>