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24" r:id="rId2"/>
    <p:sldId id="347" r:id="rId3"/>
    <p:sldId id="348" r:id="rId4"/>
    <p:sldId id="352" r:id="rId5"/>
    <p:sldId id="349" r:id="rId6"/>
    <p:sldId id="350" r:id="rId7"/>
    <p:sldId id="351" r:id="rId8"/>
    <p:sldId id="353" r:id="rId9"/>
    <p:sldId id="354" r:id="rId10"/>
    <p:sldId id="355" r:id="rId11"/>
    <p:sldId id="356" r:id="rId12"/>
    <p:sldId id="357" r:id="rId13"/>
    <p:sldId id="358" r:id="rId14"/>
    <p:sldId id="359" r:id="rId15"/>
    <p:sldId id="360" r:id="rId16"/>
    <p:sldId id="3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63" autoAdjust="0"/>
    <p:restoredTop sz="94660"/>
  </p:normalViewPr>
  <p:slideViewPr>
    <p:cSldViewPr snapToGrid="0">
      <p:cViewPr varScale="1">
        <p:scale>
          <a:sx n="74" d="100"/>
          <a:sy n="74" d="100"/>
        </p:scale>
        <p:origin x="7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60776-DD9C-4CA1-B52F-F69555253B23}" type="datetimeFigureOut">
              <a:rPr lang="en-US" smtClean="0"/>
              <a:t>7/15/2021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B3C6DC-6CF5-4578-9C65-43A0B2524A77}" type="slidenum">
              <a:rPr lang="en-US" smtClean="0"/>
              <a:t>‹#›</a:t>
            </a:fld>
            <a:endParaRPr lang="en-US"/>
          </a:p>
        </p:txBody>
      </p:sp>
    </p:spTree>
    <p:extLst>
      <p:ext uri="{BB962C8B-B14F-4D97-AF65-F5344CB8AC3E}">
        <p14:creationId xmlns:p14="http://schemas.microsoft.com/office/powerpoint/2010/main" val="1226991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B28C9-C092-4B93-8C1C-CCC07276BB7E}" type="datetimeFigureOut">
              <a:rPr lang="en-US" smtClean="0"/>
              <a:t>7/15/2021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23410-5777-4975-9224-08358B8ECE56}" type="slidenum">
              <a:rPr lang="en-US" smtClean="0"/>
              <a:t>‹#›</a:t>
            </a:fld>
            <a:endParaRPr lang="en-US"/>
          </a:p>
        </p:txBody>
      </p:sp>
    </p:spTree>
    <p:extLst>
      <p:ext uri="{BB962C8B-B14F-4D97-AF65-F5344CB8AC3E}">
        <p14:creationId xmlns:p14="http://schemas.microsoft.com/office/powerpoint/2010/main" val="2237175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5E2251-59F4-40B9-B589-7FD156F73A80}" type="datetime1">
              <a:rPr lang="en-US" smtClean="0"/>
              <a:t>7/15/2021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5487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F80C3-0E08-48A5-B726-C01769596925}" type="datetime1">
              <a:rPr lang="en-US" smtClean="0"/>
              <a:t>7/15/2021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08688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E424D-94F6-4CEC-A81F-5E779D7413CC}" type="datetime1">
              <a:rPr lang="en-US" smtClean="0"/>
              <a:t>7/15/2021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54766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9D462-B0B7-4ABA-96C7-E930E507E961}" type="datetime1">
              <a:rPr lang="en-US" smtClean="0"/>
              <a:t>7/15/2021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7452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18557C-03DF-4711-B723-5E38B3E9A1E7}" type="datetime1">
              <a:rPr lang="en-US" smtClean="0"/>
              <a:t>7/15/2021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7917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336EB4-A409-4FAD-9C75-0FDA2532A29E}" type="datetime1">
              <a:rPr lang="en-US" smtClean="0"/>
              <a:t>7/15/2021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89854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DC10B9-38CE-47F4-A584-8AB9D88C77B6}" type="datetime1">
              <a:rPr lang="en-US" smtClean="0"/>
              <a:t>7/15/2021</a:t>
            </a:fld>
            <a:endParaRPr lang="en-US"/>
          </a:p>
        </p:txBody>
      </p:sp>
      <p:sp>
        <p:nvSpPr>
          <p:cNvPr id="8" name="Footer Placeholder 7"/>
          <p:cNvSpPr>
            <a:spLocks noGrp="1"/>
          </p:cNvSpPr>
          <p:nvPr>
            <p:ph type="ftr" sz="quarter" idx="11"/>
          </p:nvPr>
        </p:nvSpPr>
        <p:spPr/>
        <p:txBody>
          <a:bodyPr/>
          <a:lstStyle/>
          <a:p>
            <a:r>
              <a:rPr lang="en-US" smtClean="0"/>
              <a:t>Azetech Solution, Coimbatore</a:t>
            </a:r>
            <a:endParaRPr lang="en-US"/>
          </a:p>
        </p:txBody>
      </p:sp>
      <p:sp>
        <p:nvSpPr>
          <p:cNvPr id="9" name="Slide Number Placeholder 8"/>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8533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5007C-9379-46F8-979B-5F3BF56E7AAF}" type="datetime1">
              <a:rPr lang="en-US" smtClean="0"/>
              <a:t>7/15/2021</a:t>
            </a:fld>
            <a:endParaRPr lang="en-US"/>
          </a:p>
        </p:txBody>
      </p:sp>
      <p:sp>
        <p:nvSpPr>
          <p:cNvPr id="4" name="Footer Placeholder 3"/>
          <p:cNvSpPr>
            <a:spLocks noGrp="1"/>
          </p:cNvSpPr>
          <p:nvPr>
            <p:ph type="ftr" sz="quarter" idx="11"/>
          </p:nvPr>
        </p:nvSpPr>
        <p:spPr/>
        <p:txBody>
          <a:bodyPr/>
          <a:lstStyle/>
          <a:p>
            <a:r>
              <a:rPr lang="en-US" smtClean="0"/>
              <a:t>Azetech Solution, Coimbatore</a:t>
            </a:r>
            <a:endParaRPr lang="en-US"/>
          </a:p>
        </p:txBody>
      </p:sp>
      <p:sp>
        <p:nvSpPr>
          <p:cNvPr id="5" name="Slide Number Placeholder 4"/>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29198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E3600-6EBA-4BF3-A90C-7AAC98EC2961}" type="datetime1">
              <a:rPr lang="en-US" smtClean="0"/>
              <a:t>7/15/2021</a:t>
            </a:fld>
            <a:endParaRPr lang="en-US"/>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4" name="Slide Number Placeholder 3"/>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51605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C74F0D-A1EF-4991-AA34-322619835400}" type="datetime1">
              <a:rPr lang="en-US" smtClean="0"/>
              <a:t>7/15/2021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54925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40BCD2-4171-4350-A35E-E8DC82A10A4D}" type="datetime1">
              <a:rPr lang="en-US" smtClean="0"/>
              <a:t>7/15/2021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41046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45DF3-9160-4E03-9CC3-848E1257BAC3}" type="datetime1">
              <a:rPr lang="en-US" smtClean="0"/>
              <a:t>7/15/2021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Azetech Solution, Coimbatore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A331D-AC88-4F66-9FEF-E736CA7B93E5}" type="slidenum">
              <a:rPr lang="en-US" smtClean="0"/>
              <a:t>‹#›</a:t>
            </a:fld>
            <a:endParaRPr lang="en-US"/>
          </a:p>
        </p:txBody>
      </p:sp>
    </p:spTree>
    <p:extLst>
      <p:ext uri="{BB962C8B-B14F-4D97-AF65-F5344CB8AC3E}">
        <p14:creationId xmlns:p14="http://schemas.microsoft.com/office/powerpoint/2010/main" val="366789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8200" y="2515896"/>
            <a:ext cx="10515600" cy="1325563"/>
          </a:xfrm>
        </p:spPr>
        <p:txBody>
          <a:bodyPr>
            <a:normAutofit/>
          </a:bodyPr>
          <a:lstStyle/>
          <a:p>
            <a:pPr algn="ctr"/>
            <a:r>
              <a:rPr lang="en-US" b="1" dirty="0">
                <a:solidFill>
                  <a:schemeClr val="accent1">
                    <a:lumMod val="75000"/>
                  </a:schemeClr>
                </a:solidFill>
                <a:latin typeface="Facto Bold" panose="00000800000000000000" pitchFamily="50" charset="0"/>
              </a:rPr>
              <a:t>I2C Communication </a:t>
            </a:r>
            <a:r>
              <a:rPr lang="en-US" b="1" dirty="0" smtClean="0">
                <a:solidFill>
                  <a:schemeClr val="accent1">
                    <a:lumMod val="75000"/>
                  </a:schemeClr>
                </a:solidFill>
                <a:latin typeface="Facto Bold" panose="00000800000000000000" pitchFamily="50" charset="0"/>
              </a:rPr>
              <a:t>Protocols</a:t>
            </a:r>
            <a:br>
              <a:rPr lang="en-US" b="1" dirty="0" smtClean="0">
                <a:solidFill>
                  <a:schemeClr val="accent1">
                    <a:lumMod val="75000"/>
                  </a:schemeClr>
                </a:solidFill>
                <a:latin typeface="Facto Bold" panose="00000800000000000000" pitchFamily="50" charset="0"/>
              </a:rPr>
            </a:br>
            <a:r>
              <a:rPr lang="en-US" b="1" dirty="0" smtClean="0">
                <a:solidFill>
                  <a:schemeClr val="accent1">
                    <a:lumMod val="75000"/>
                  </a:schemeClr>
                </a:solidFill>
                <a:latin typeface="Facto Bold" panose="00000800000000000000" pitchFamily="50" charset="0"/>
              </a:rPr>
              <a:t>In STM32</a:t>
            </a:r>
            <a:endParaRPr lang="en-US" b="1" dirty="0">
              <a:solidFill>
                <a:schemeClr val="accent1">
                  <a:lumMod val="75000"/>
                </a:schemeClr>
              </a:solidFill>
              <a:latin typeface="Facto Bold" panose="00000800000000000000" pitchFamily="50" charset="0"/>
            </a:endParaRPr>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1698948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267251"/>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block diagram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044" y="666496"/>
            <a:ext cx="5837388" cy="5767479"/>
          </a:xfrm>
          <a:prstGeom prst="rect">
            <a:avLst/>
          </a:prstGeom>
        </p:spPr>
      </p:pic>
    </p:spTree>
    <p:extLst>
      <p:ext uri="{BB962C8B-B14F-4D97-AF65-F5344CB8AC3E}">
        <p14:creationId xmlns:p14="http://schemas.microsoft.com/office/powerpoint/2010/main" val="837823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p>
        </p:txBody>
      </p:sp>
      <p:sp>
        <p:nvSpPr>
          <p:cNvPr id="6" name="TextBox 5"/>
          <p:cNvSpPr txBox="1"/>
          <p:nvPr/>
        </p:nvSpPr>
        <p:spPr>
          <a:xfrm>
            <a:off x="801660" y="1185704"/>
            <a:ext cx="11013140" cy="400110"/>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err="1" smtClean="0"/>
              <a:t>conte</a:t>
            </a:r>
            <a:endParaRPr lang="en-US" sz="2000" dirty="0"/>
          </a:p>
        </p:txBody>
      </p:sp>
    </p:spTree>
    <p:extLst>
      <p:ext uri="{BB962C8B-B14F-4D97-AF65-F5344CB8AC3E}">
        <p14:creationId xmlns:p14="http://schemas.microsoft.com/office/powerpoint/2010/main" val="41766990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p>
        </p:txBody>
      </p:sp>
      <p:sp>
        <p:nvSpPr>
          <p:cNvPr id="6" name="TextBox 5"/>
          <p:cNvSpPr txBox="1"/>
          <p:nvPr/>
        </p:nvSpPr>
        <p:spPr>
          <a:xfrm>
            <a:off x="801660" y="1185704"/>
            <a:ext cx="11013140" cy="400110"/>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err="1" smtClean="0"/>
              <a:t>conte</a:t>
            </a:r>
            <a:endParaRPr lang="en-US" sz="2000" dirty="0"/>
          </a:p>
        </p:txBody>
      </p:sp>
    </p:spTree>
    <p:extLst>
      <p:ext uri="{BB962C8B-B14F-4D97-AF65-F5344CB8AC3E}">
        <p14:creationId xmlns:p14="http://schemas.microsoft.com/office/powerpoint/2010/main" val="25826491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p>
        </p:txBody>
      </p:sp>
      <p:sp>
        <p:nvSpPr>
          <p:cNvPr id="6" name="TextBox 5"/>
          <p:cNvSpPr txBox="1"/>
          <p:nvPr/>
        </p:nvSpPr>
        <p:spPr>
          <a:xfrm>
            <a:off x="801660" y="1185704"/>
            <a:ext cx="11013140" cy="400110"/>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err="1" smtClean="0"/>
              <a:t>conte</a:t>
            </a:r>
            <a:endParaRPr lang="en-US" sz="2000" dirty="0"/>
          </a:p>
        </p:txBody>
      </p:sp>
    </p:spTree>
    <p:extLst>
      <p:ext uri="{BB962C8B-B14F-4D97-AF65-F5344CB8AC3E}">
        <p14:creationId xmlns:p14="http://schemas.microsoft.com/office/powerpoint/2010/main" val="1787851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p>
        </p:txBody>
      </p:sp>
      <p:sp>
        <p:nvSpPr>
          <p:cNvPr id="6" name="TextBox 5"/>
          <p:cNvSpPr txBox="1"/>
          <p:nvPr/>
        </p:nvSpPr>
        <p:spPr>
          <a:xfrm>
            <a:off x="801660" y="1185704"/>
            <a:ext cx="11013140" cy="400110"/>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err="1" smtClean="0"/>
              <a:t>conte</a:t>
            </a:r>
            <a:endParaRPr lang="en-US" sz="2000" dirty="0"/>
          </a:p>
        </p:txBody>
      </p:sp>
    </p:spTree>
    <p:extLst>
      <p:ext uri="{BB962C8B-B14F-4D97-AF65-F5344CB8AC3E}">
        <p14:creationId xmlns:p14="http://schemas.microsoft.com/office/powerpoint/2010/main" val="1234156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p>
        </p:txBody>
      </p:sp>
      <p:sp>
        <p:nvSpPr>
          <p:cNvPr id="6" name="TextBox 5"/>
          <p:cNvSpPr txBox="1"/>
          <p:nvPr/>
        </p:nvSpPr>
        <p:spPr>
          <a:xfrm>
            <a:off x="801660" y="1185704"/>
            <a:ext cx="11013140" cy="400110"/>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err="1" smtClean="0"/>
              <a:t>conte</a:t>
            </a:r>
            <a:endParaRPr lang="en-US" sz="2000" dirty="0"/>
          </a:p>
        </p:txBody>
      </p:sp>
    </p:spTree>
    <p:extLst>
      <p:ext uri="{BB962C8B-B14F-4D97-AF65-F5344CB8AC3E}">
        <p14:creationId xmlns:p14="http://schemas.microsoft.com/office/powerpoint/2010/main" val="2676600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p>
        </p:txBody>
      </p:sp>
      <p:sp>
        <p:nvSpPr>
          <p:cNvPr id="6" name="TextBox 5"/>
          <p:cNvSpPr txBox="1"/>
          <p:nvPr/>
        </p:nvSpPr>
        <p:spPr>
          <a:xfrm>
            <a:off x="801660" y="1185704"/>
            <a:ext cx="11013140" cy="400110"/>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err="1" smtClean="0"/>
              <a:t>conte</a:t>
            </a:r>
            <a:endParaRPr lang="en-US" sz="2000" dirty="0"/>
          </a:p>
        </p:txBody>
      </p:sp>
    </p:spTree>
    <p:extLst>
      <p:ext uri="{BB962C8B-B14F-4D97-AF65-F5344CB8AC3E}">
        <p14:creationId xmlns:p14="http://schemas.microsoft.com/office/powerpoint/2010/main" val="584231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44068" y="318549"/>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Introduction</a:t>
            </a:r>
          </a:p>
        </p:txBody>
      </p:sp>
      <p:sp>
        <p:nvSpPr>
          <p:cNvPr id="6" name="TextBox 5"/>
          <p:cNvSpPr txBox="1"/>
          <p:nvPr/>
        </p:nvSpPr>
        <p:spPr>
          <a:xfrm>
            <a:off x="711507" y="1157699"/>
            <a:ext cx="11013140" cy="5016758"/>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Inter Integrated Circuit (I2C) is a serial communication protocol developed by Philips Semiconductors. The main purpose of this protocol is to provide easiness to connect peripheral chips with microcontroller. In embedded systems, all peripheral devices are connected as memory mapped devices to the microcontroller</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I2C necessitates two wires SDA (Serial Data Line) and SCL (Serial Clock Line) to carry information between devices. These two active wires are said to be bidirectional</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I2C protocol is a master to slave communication protocol. Each slave is been provided with unique address. In order to establish communication, master device initially sends the target slave address along with R/W (Read/Write) flag. The corresponding slave device will move into active mode leaving other devices in off state</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Once the slave device is ready, communication starts between master and slave devices. One bit acknowledgment is replied by the receiver if transmitter transmits 1 byte (8 bits) of data. A stop condition is issued at the end of communication between devices.</a:t>
            </a:r>
          </a:p>
          <a:p>
            <a:pPr marL="384048" lvl="0" indent="-384048">
              <a:spcBef>
                <a:spcPts val="1000"/>
              </a:spcBef>
              <a:spcAft>
                <a:spcPts val="200"/>
              </a:spcAft>
              <a:buFont typeface="Wingdings" panose="05000000000000000000" pitchFamily="2" charset="2"/>
              <a:buChar char="v"/>
            </a:pPr>
            <a:endParaRPr lang="en-US" sz="2000" dirty="0"/>
          </a:p>
        </p:txBody>
      </p:sp>
    </p:spTree>
    <p:extLst>
      <p:ext uri="{BB962C8B-B14F-4D97-AF65-F5344CB8AC3E}">
        <p14:creationId xmlns:p14="http://schemas.microsoft.com/office/powerpoint/2010/main" val="3292730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668507" y="760701"/>
            <a:ext cx="11013140" cy="4555093"/>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2 wire serial synchronous protocol(SDA,SCL)</a:t>
            </a:r>
          </a:p>
          <a:p>
            <a:pPr marL="384048" lvl="0" indent="-384048">
              <a:spcBef>
                <a:spcPts val="1000"/>
              </a:spcBef>
              <a:spcAft>
                <a:spcPts val="200"/>
              </a:spcAft>
              <a:buFont typeface="Wingdings" panose="05000000000000000000" pitchFamily="2" charset="2"/>
              <a:buChar char="v"/>
            </a:pPr>
            <a:r>
              <a:rPr lang="en-US" sz="2000" dirty="0"/>
              <a:t>Multi master multi slave connection</a:t>
            </a:r>
          </a:p>
          <a:p>
            <a:pPr marL="384048" lvl="0" indent="-384048">
              <a:spcBef>
                <a:spcPts val="1000"/>
              </a:spcBef>
              <a:spcAft>
                <a:spcPts val="200"/>
              </a:spcAft>
              <a:buFont typeface="Wingdings" panose="05000000000000000000" pitchFamily="2" charset="2"/>
              <a:buChar char="v"/>
            </a:pPr>
            <a:r>
              <a:rPr lang="en-US" sz="2000" dirty="0"/>
              <a:t>Max distance 15cm</a:t>
            </a:r>
          </a:p>
          <a:p>
            <a:pPr marL="384048" lvl="0" indent="-384048">
              <a:spcBef>
                <a:spcPts val="1000"/>
              </a:spcBef>
              <a:spcAft>
                <a:spcPts val="200"/>
              </a:spcAft>
              <a:buFont typeface="Wingdings" panose="05000000000000000000" pitchFamily="2" charset="2"/>
              <a:buChar char="v"/>
            </a:pPr>
            <a:r>
              <a:rPr lang="en-US" sz="2000" dirty="0"/>
              <a:t>Max speed 100khz-or 400khz</a:t>
            </a:r>
          </a:p>
          <a:p>
            <a:pPr marL="384048" lvl="0" indent="-384048">
              <a:spcBef>
                <a:spcPts val="1000"/>
              </a:spcBef>
              <a:spcAft>
                <a:spcPts val="200"/>
              </a:spcAft>
              <a:buFont typeface="Wingdings" panose="05000000000000000000" pitchFamily="2" charset="2"/>
              <a:buChar char="v"/>
            </a:pPr>
            <a:r>
              <a:rPr lang="en-US" sz="2000" dirty="0"/>
              <a:t>Software Address based protocol</a:t>
            </a:r>
          </a:p>
          <a:p>
            <a:pPr marL="384048" lvl="0" indent="-384048">
              <a:spcBef>
                <a:spcPts val="1000"/>
              </a:spcBef>
              <a:spcAft>
                <a:spcPts val="200"/>
              </a:spcAft>
              <a:buFont typeface="Wingdings" panose="05000000000000000000" pitchFamily="2" charset="2"/>
              <a:buChar char="v"/>
            </a:pPr>
            <a:r>
              <a:rPr lang="en-US" sz="2000" dirty="0"/>
              <a:t>127 slaves can connect in 7bit slave address ,1023 slaves can connect in 10 bit slave address</a:t>
            </a:r>
          </a:p>
          <a:p>
            <a:pPr marL="384048" lvl="0" indent="-384048">
              <a:spcBef>
                <a:spcPts val="1000"/>
              </a:spcBef>
              <a:spcAft>
                <a:spcPts val="200"/>
              </a:spcAft>
              <a:buFont typeface="Wingdings" panose="05000000000000000000" pitchFamily="2" charset="2"/>
              <a:buChar char="v"/>
            </a:pPr>
            <a:r>
              <a:rPr lang="en-US" sz="2000" dirty="0"/>
              <a:t>Half duplex data transmission only</a:t>
            </a:r>
          </a:p>
          <a:p>
            <a:pPr marL="384048" lvl="0" indent="-384048">
              <a:spcBef>
                <a:spcPts val="1000"/>
              </a:spcBef>
              <a:spcAft>
                <a:spcPts val="200"/>
              </a:spcAft>
              <a:buFont typeface="Wingdings" panose="05000000000000000000" pitchFamily="2" charset="2"/>
              <a:buChar char="v"/>
            </a:pPr>
            <a:r>
              <a:rPr lang="en-US" sz="2000" dirty="0"/>
              <a:t>2 operating </a:t>
            </a:r>
            <a:r>
              <a:rPr lang="en-US" sz="2000" dirty="0" smtClean="0"/>
              <a:t>mode :</a:t>
            </a:r>
            <a:endParaRPr lang="en-US" sz="2000" dirty="0"/>
          </a:p>
          <a:p>
            <a:pPr marL="1755648" lvl="3" indent="-384048">
              <a:spcBef>
                <a:spcPts val="1000"/>
              </a:spcBef>
              <a:spcAft>
                <a:spcPts val="200"/>
              </a:spcAft>
              <a:buFont typeface="Wingdings" panose="05000000000000000000" pitchFamily="2" charset="2"/>
              <a:buChar char="§"/>
            </a:pPr>
            <a:r>
              <a:rPr lang="en-US" sz="2000" dirty="0"/>
              <a:t>Master (</a:t>
            </a:r>
            <a:r>
              <a:rPr lang="en-US" sz="2000" dirty="0" err="1"/>
              <a:t>tx</a:t>
            </a:r>
            <a:r>
              <a:rPr lang="en-US" sz="2000" dirty="0"/>
              <a:t> /</a:t>
            </a:r>
            <a:r>
              <a:rPr lang="en-US" sz="2000" dirty="0" err="1"/>
              <a:t>rx</a:t>
            </a:r>
            <a:r>
              <a:rPr lang="en-US" sz="2000" dirty="0"/>
              <a:t> ) </a:t>
            </a:r>
          </a:p>
          <a:p>
            <a:pPr marL="1755648" lvl="3" indent="-384048">
              <a:spcBef>
                <a:spcPts val="1000"/>
              </a:spcBef>
              <a:spcAft>
                <a:spcPts val="200"/>
              </a:spcAft>
              <a:buFont typeface="Wingdings" panose="05000000000000000000" pitchFamily="2" charset="2"/>
              <a:buChar char="§"/>
            </a:pPr>
            <a:r>
              <a:rPr lang="en-US" sz="2000" dirty="0"/>
              <a:t>Slave (</a:t>
            </a:r>
            <a:r>
              <a:rPr lang="en-US" sz="2000" dirty="0" err="1"/>
              <a:t>tx</a:t>
            </a:r>
            <a:r>
              <a:rPr lang="en-US" sz="2000" dirty="0"/>
              <a:t> /</a:t>
            </a:r>
            <a:r>
              <a:rPr lang="en-US" sz="2000" dirty="0" err="1"/>
              <a:t>rx</a:t>
            </a:r>
            <a:r>
              <a:rPr lang="en-US" sz="2000" dirty="0"/>
              <a:t> )</a:t>
            </a:r>
          </a:p>
        </p:txBody>
      </p:sp>
      <p:pic>
        <p:nvPicPr>
          <p:cNvPr id="1026" name="Picture 2" descr="Basics of the I2C Communication Protoc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054" y="3619383"/>
            <a:ext cx="5585647" cy="273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314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Buses</a:t>
            </a:r>
          </a:p>
        </p:txBody>
      </p:sp>
      <p:sp>
        <p:nvSpPr>
          <p:cNvPr id="6" name="TextBox 5"/>
          <p:cNvSpPr txBox="1"/>
          <p:nvPr/>
        </p:nvSpPr>
        <p:spPr>
          <a:xfrm>
            <a:off x="801660" y="964550"/>
            <a:ext cx="11013140" cy="1477328"/>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smtClean="0"/>
              <a:t>In  I2C the buses  SDA &amp; SCL are pull up with resistors.</a:t>
            </a:r>
          </a:p>
          <a:p>
            <a:pPr marL="384048" lvl="0" indent="-384048">
              <a:spcBef>
                <a:spcPts val="1000"/>
              </a:spcBef>
              <a:spcAft>
                <a:spcPts val="200"/>
              </a:spcAft>
              <a:buFont typeface="Wingdings" panose="05000000000000000000" pitchFamily="2" charset="2"/>
              <a:buChar char="v"/>
            </a:pPr>
            <a:r>
              <a:rPr lang="en-US" sz="2000" dirty="0" smtClean="0"/>
              <a:t>Because </a:t>
            </a:r>
            <a:r>
              <a:rPr lang="en-US" sz="2000" dirty="0"/>
              <a:t>of A pull up resistor is used to provide a default state for a signal line or general purpose input/</a:t>
            </a:r>
            <a:r>
              <a:rPr lang="en-US" sz="2000" dirty="0" err="1"/>
              <a:t>ouput</a:t>
            </a:r>
            <a:r>
              <a:rPr lang="en-US" sz="2000" dirty="0"/>
              <a:t> (GPIO) pin. ... Typically they are of high resistance thousands or tens of thousands of ohms of resistance.</a:t>
            </a:r>
            <a:r>
              <a:rPr lang="en-US" sz="2000" dirty="0" smtClean="0"/>
              <a:t> </a:t>
            </a:r>
            <a:endParaRPr lang="en-US" sz="2000" dirty="0"/>
          </a:p>
        </p:txBody>
      </p:sp>
      <p:pic>
        <p:nvPicPr>
          <p:cNvPr id="5122" name="Picture 2" descr="I2C Primer: What is I2C? (Part 1) | Analog De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554" y="2566040"/>
            <a:ext cx="85725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29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HOW I2C WORKS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711507" y="1659377"/>
            <a:ext cx="11013140" cy="1938992"/>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With I2C, data is transferred in messages. Messages are broken up into frames of data. </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Each </a:t>
            </a:r>
            <a:r>
              <a:rPr lang="en-US" sz="2000" dirty="0"/>
              <a:t>message has an address frame that contains the binary address of the slave, and one or more data frames that contain the data being transmitted. </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The </a:t>
            </a:r>
            <a:r>
              <a:rPr lang="en-US" sz="2000" dirty="0"/>
              <a:t>message also includes start and stop conditions, read/write bits, and ACK/NACK bits between each data frame:</a:t>
            </a:r>
          </a:p>
        </p:txBody>
      </p:sp>
    </p:spTree>
    <p:extLst>
      <p:ext uri="{BB962C8B-B14F-4D97-AF65-F5344CB8AC3E}">
        <p14:creationId xmlns:p14="http://schemas.microsoft.com/office/powerpoint/2010/main" val="4112677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Data Frame Format</a:t>
            </a:r>
          </a:p>
        </p:txBody>
      </p:sp>
    </p:spTree>
    <p:extLst>
      <p:ext uri="{BB962C8B-B14F-4D97-AF65-F5344CB8AC3E}">
        <p14:creationId xmlns:p14="http://schemas.microsoft.com/office/powerpoint/2010/main" val="1060861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p>
        </p:txBody>
      </p:sp>
      <p:sp>
        <p:nvSpPr>
          <p:cNvPr id="6" name="TextBox 5"/>
          <p:cNvSpPr txBox="1"/>
          <p:nvPr/>
        </p:nvSpPr>
        <p:spPr>
          <a:xfrm>
            <a:off x="711507" y="1377763"/>
            <a:ext cx="11013140" cy="4093428"/>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Start Condition: The SDA line switches from a high voltage level to a low voltage level before the SCL line switches from high to low</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Stop Condition: The SDA line switches from a low voltage level to a high voltage level after the SCL line switches from low to high.</a:t>
            </a:r>
          </a:p>
          <a:p>
            <a:pPr marL="384048" lvl="0" indent="-384048">
              <a:spcBef>
                <a:spcPts val="1000"/>
              </a:spcBef>
              <a:spcAft>
                <a:spcPts val="200"/>
              </a:spcAft>
              <a:buFont typeface="Wingdings" panose="05000000000000000000" pitchFamily="2" charset="2"/>
              <a:buChar char="v"/>
            </a:pPr>
            <a:r>
              <a:rPr lang="en-US" sz="2000" dirty="0" smtClean="0"/>
              <a:t>Address </a:t>
            </a:r>
            <a:r>
              <a:rPr lang="en-US" sz="2000" dirty="0"/>
              <a:t>Frame: A 7 or 10 bit sequence unique to each slave that identifies the slave when the master wants to talk to it</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Read/Write Bit: A single bit specifying whether the master is sending data to the slave (low voltage level) or requesting data from it (high voltage level</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ACK/NACK Bit: Each frame in a message is followed by an acknowledge/no-acknowledge bit. If an address frame or data frame was successfully received, an ACK bit is returned to the sender from the receiving device.</a:t>
            </a:r>
          </a:p>
        </p:txBody>
      </p:sp>
    </p:spTree>
    <p:extLst>
      <p:ext uri="{BB962C8B-B14F-4D97-AF65-F5344CB8AC3E}">
        <p14:creationId xmlns:p14="http://schemas.microsoft.com/office/powerpoint/2010/main" val="1867588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Clock Frame</a:t>
            </a:r>
          </a:p>
        </p:txBody>
      </p:sp>
      <p:pic>
        <p:nvPicPr>
          <p:cNvPr id="6146" name="Picture 2" descr="Understanding I2C Errors | Dev 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241" y="1585814"/>
            <a:ext cx="9591977" cy="3820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645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in STM32</a:t>
            </a:r>
          </a:p>
        </p:txBody>
      </p:sp>
      <p:sp>
        <p:nvSpPr>
          <p:cNvPr id="6" name="TextBox 5"/>
          <p:cNvSpPr txBox="1"/>
          <p:nvPr/>
        </p:nvSpPr>
        <p:spPr>
          <a:xfrm>
            <a:off x="801660" y="1185704"/>
            <a:ext cx="11013140" cy="3323987"/>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I2C (inter-integrated circuit) bus Interface serves as an interface between the microcontroller</a:t>
            </a:r>
            <a:br>
              <a:rPr lang="en-US" sz="2000" dirty="0"/>
            </a:br>
            <a:r>
              <a:rPr lang="en-US" sz="2000" dirty="0"/>
              <a:t>and the serial I2C bus. </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It </a:t>
            </a:r>
            <a:r>
              <a:rPr lang="en-US" sz="2000" dirty="0"/>
              <a:t>provides </a:t>
            </a:r>
            <a:r>
              <a:rPr lang="en-US" sz="2000" dirty="0" err="1"/>
              <a:t>multimaster</a:t>
            </a:r>
            <a:r>
              <a:rPr lang="en-US" sz="2000" dirty="0"/>
              <a:t> capability, and controls all I2C </a:t>
            </a:r>
            <a:r>
              <a:rPr lang="en-US" sz="2000" dirty="0" smtClean="0"/>
              <a:t>bus-specific sequencing</a:t>
            </a:r>
            <a:r>
              <a:rPr lang="en-US" sz="2000" dirty="0"/>
              <a:t>, protocol, arbitration and timing. It supports the standard mode (</a:t>
            </a:r>
            <a:r>
              <a:rPr lang="en-US" sz="2000" dirty="0" err="1"/>
              <a:t>Sm</a:t>
            </a:r>
            <a:r>
              <a:rPr lang="en-US" sz="2000" dirty="0"/>
              <a:t>, up </a:t>
            </a:r>
            <a:r>
              <a:rPr lang="en-US" sz="2000" dirty="0" smtClean="0"/>
              <a:t>to 100 </a:t>
            </a:r>
            <a:r>
              <a:rPr lang="en-US" sz="2000" dirty="0"/>
              <a:t>kHz) and </a:t>
            </a:r>
            <a:r>
              <a:rPr lang="en-US" sz="2000" dirty="0" err="1"/>
              <a:t>Fm</a:t>
            </a:r>
            <a:r>
              <a:rPr lang="en-US" sz="2000" dirty="0"/>
              <a:t> mode (</a:t>
            </a:r>
            <a:r>
              <a:rPr lang="en-US" sz="2000" dirty="0" err="1"/>
              <a:t>Fm</a:t>
            </a:r>
            <a:r>
              <a:rPr lang="en-US" sz="2000" dirty="0"/>
              <a:t>, up to 400 kHz</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smtClean="0"/>
              <a:t>It </a:t>
            </a:r>
            <a:r>
              <a:rPr lang="en-US" sz="2000" dirty="0"/>
              <a:t>may be used for a variety of purposes, including CRC generation and verification, </a:t>
            </a:r>
            <a:r>
              <a:rPr lang="en-US" sz="2000" dirty="0" err="1"/>
              <a:t>SMBus</a:t>
            </a:r>
            <a:r>
              <a:rPr lang="en-US" sz="2000" dirty="0"/>
              <a:t/>
            </a:r>
            <a:br>
              <a:rPr lang="en-US" sz="2000" dirty="0"/>
            </a:br>
            <a:r>
              <a:rPr lang="en-US" sz="2000" dirty="0"/>
              <a:t>(system management bus) and </a:t>
            </a:r>
            <a:r>
              <a:rPr lang="en-US" sz="2000" dirty="0" err="1"/>
              <a:t>PMBus</a:t>
            </a:r>
            <a:r>
              <a:rPr lang="en-US" sz="2000" dirty="0"/>
              <a:t> (power management bus</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smtClean="0"/>
              <a:t>Depending </a:t>
            </a:r>
            <a:r>
              <a:rPr lang="en-US" sz="2000" dirty="0"/>
              <a:t>on specific device implementation DMA capability can be available for reduced</a:t>
            </a:r>
            <a:br>
              <a:rPr lang="en-US" sz="2000" dirty="0"/>
            </a:br>
            <a:r>
              <a:rPr lang="en-US" sz="2000" dirty="0"/>
              <a:t>CPU overload. </a:t>
            </a:r>
            <a:br>
              <a:rPr lang="en-US" sz="2000" dirty="0"/>
            </a:br>
            <a:endParaRPr lang="en-US" sz="2000" dirty="0"/>
          </a:p>
        </p:txBody>
      </p:sp>
    </p:spTree>
    <p:extLst>
      <p:ext uri="{BB962C8B-B14F-4D97-AF65-F5344CB8AC3E}">
        <p14:creationId xmlns:p14="http://schemas.microsoft.com/office/powerpoint/2010/main" val="619045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12103</TotalTime>
  <Words>633</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Facto Bold</vt:lpstr>
      <vt:lpstr>Wingdings</vt:lpstr>
      <vt:lpstr>Office Theme</vt:lpstr>
      <vt:lpstr>I2C Communication Protocols In STM32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Vijayakumar</dc:creator>
  <cp:lastModifiedBy>RAJA</cp:lastModifiedBy>
  <cp:revision>391</cp:revision>
  <dcterms:created xsi:type="dcterms:W3CDTF">2021-04-01T12:19:09Z</dcterms:created>
  <dcterms:modified xsi:type="dcterms:W3CDTF">2021-07-15T09:48:50Z</dcterms:modified>
</cp:coreProperties>
</file>