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24" r:id="rId2"/>
    <p:sldId id="327" r:id="rId3"/>
    <p:sldId id="336" r:id="rId4"/>
    <p:sldId id="337" r:id="rId5"/>
    <p:sldId id="338" r:id="rId6"/>
    <p:sldId id="339" r:id="rId7"/>
    <p:sldId id="354" r:id="rId8"/>
    <p:sldId id="355" r:id="rId9"/>
    <p:sldId id="356" r:id="rId10"/>
    <p:sldId id="340" r:id="rId11"/>
    <p:sldId id="341" r:id="rId12"/>
    <p:sldId id="342" r:id="rId13"/>
    <p:sldId id="343" r:id="rId14"/>
    <p:sldId id="344" r:id="rId15"/>
    <p:sldId id="345" r:id="rId16"/>
    <p:sldId id="34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79" autoAdjust="0"/>
    <p:restoredTop sz="94660"/>
  </p:normalViewPr>
  <p:slideViewPr>
    <p:cSldViewPr snapToGrid="0">
      <p:cViewPr varScale="1">
        <p:scale>
          <a:sx n="93" d="100"/>
          <a:sy n="93" d="100"/>
        </p:scale>
        <p:origin x="-228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60776-DD9C-4CA1-B52F-F69555253B23}" type="datetimeFigureOut">
              <a:rPr lang="en-US" smtClean="0"/>
              <a:t>20-Jul-21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3C6DC-6CF5-4578-9C65-43A0B2524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91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B28C9-C092-4B93-8C1C-CCC07276BB7E}" type="datetimeFigureOut">
              <a:rPr lang="en-US" smtClean="0"/>
              <a:t>20-Jul-21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23410-5777-4975-9224-08358B8EC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75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E2251-59F4-40B9-B589-7FD156F73A80}" type="datetime1">
              <a:rPr lang="en-US" smtClean="0"/>
              <a:t>20-Jul-21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80C3-0E08-48A5-B726-C01769596925}" type="datetime1">
              <a:rPr lang="en-US" smtClean="0"/>
              <a:t>20-Jul-21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8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E424D-94F6-4CEC-A81F-5E779D7413CC}" type="datetime1">
              <a:rPr lang="en-US" smtClean="0"/>
              <a:t>20-Jul-21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69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D462-B0B7-4ABA-96C7-E930E507E961}" type="datetime1">
              <a:rPr lang="en-US" smtClean="0"/>
              <a:t>20-Jul-21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2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557C-03DF-4711-B723-5E38B3E9A1E7}" type="datetime1">
              <a:rPr lang="en-US" smtClean="0"/>
              <a:t>20-Jul-21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36EB4-A409-4FAD-9C75-0FDA2532A29E}" type="datetime1">
              <a:rPr lang="en-US" smtClean="0"/>
              <a:t>20-Jul-21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45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10B9-38CE-47F4-A584-8AB9D88C77B6}" type="datetime1">
              <a:rPr lang="en-US" smtClean="0"/>
              <a:t>20-Jul-21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3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007C-9379-46F8-979B-5F3BF56E7AAF}" type="datetime1">
              <a:rPr lang="en-US" smtClean="0"/>
              <a:t>20-Jul-21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8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3600-6EBA-4BF3-A90C-7AAC98EC2961}" type="datetime1">
              <a:rPr lang="en-US" smtClean="0"/>
              <a:t>20-Jul-21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5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4F0D-A1EF-4991-AA34-322619835400}" type="datetime1">
              <a:rPr lang="en-US" smtClean="0"/>
              <a:t>20-Jul-21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5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0BCD2-4171-4350-A35E-E8DC82A10A4D}" type="datetime1">
              <a:rPr lang="en-US" smtClean="0"/>
              <a:t>20-Jul-21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67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45DF3-9160-4E03-9CC3-848E1257BAC3}" type="datetime1">
              <a:rPr lang="en-US" smtClean="0"/>
              <a:t>20-Jul-21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9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515896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STM32 SPI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4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318311" y="441143"/>
            <a:ext cx="6636281" cy="3992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SPI in STM32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Facto Bold" panose="00000800000000000000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8312" y="1185706"/>
            <a:ext cx="11406336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048" lvl="0" indent="-384048"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The serial peripheral interface (SPI) allows half/ full-duplex, synchronous, serial</a:t>
            </a:r>
            <a:br>
              <a:rPr lang="en-US" sz="2000" dirty="0"/>
            </a:br>
            <a:r>
              <a:rPr lang="en-US" sz="2000" dirty="0"/>
              <a:t>communication with external devices. The interface can be configured as the master and in</a:t>
            </a:r>
            <a:br>
              <a:rPr lang="en-US" sz="2000" dirty="0"/>
            </a:br>
            <a:r>
              <a:rPr lang="en-US" sz="2000" dirty="0"/>
              <a:t>this case it provides the communication clock (SCK) to the external slave device. The</a:t>
            </a:r>
            <a:br>
              <a:rPr lang="en-US" sz="2000" dirty="0"/>
            </a:br>
            <a:r>
              <a:rPr lang="en-US" sz="2000" dirty="0"/>
              <a:t>interface is also capable of operating in </a:t>
            </a:r>
            <a:r>
              <a:rPr lang="en-US" sz="2000" dirty="0" err="1"/>
              <a:t>multimaster</a:t>
            </a:r>
            <a:r>
              <a:rPr lang="en-US" sz="2000" dirty="0"/>
              <a:t> configuration</a:t>
            </a:r>
            <a:r>
              <a:rPr lang="en-US" sz="2000" dirty="0" smtClean="0"/>
              <a:t>.</a:t>
            </a:r>
          </a:p>
          <a:p>
            <a:pPr marL="384048" lvl="0" indent="-384048"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It </a:t>
            </a:r>
            <a:r>
              <a:rPr lang="en-US" sz="2000" dirty="0"/>
              <a:t>may be used for a variety of purposes, including simplex synchronous transfers on two</a:t>
            </a:r>
            <a:br>
              <a:rPr lang="en-US" sz="2000" dirty="0"/>
            </a:br>
            <a:r>
              <a:rPr lang="en-US" sz="2000" dirty="0"/>
              <a:t>lines with a possible bidirectional data line or reliable communication using CRC checking</a:t>
            </a:r>
            <a:r>
              <a:rPr lang="en-US" sz="2000" dirty="0" smtClean="0"/>
              <a:t>.</a:t>
            </a:r>
          </a:p>
          <a:p>
            <a:pPr marL="384048" lvl="0" indent="-384048"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The </a:t>
            </a:r>
            <a:r>
              <a:rPr lang="en-US" sz="2000" dirty="0"/>
              <a:t>I2S is also a synchronous serial communication interface. It can address four different</a:t>
            </a:r>
            <a:br>
              <a:rPr lang="en-US" sz="2000" dirty="0"/>
            </a:br>
            <a:r>
              <a:rPr lang="en-US" sz="2000" dirty="0"/>
              <a:t>audio standards including the I2S Philips standard, the MSB- and LSB-justified standards,</a:t>
            </a:r>
            <a:br>
              <a:rPr lang="en-US" sz="2000" dirty="0"/>
            </a:br>
            <a:r>
              <a:rPr lang="en-US" sz="2000" dirty="0"/>
              <a:t>and the PCM standard. It can operate as a slave or a master device in full-duplex mode</a:t>
            </a:r>
            <a:br>
              <a:rPr lang="en-US" sz="2000" dirty="0"/>
            </a:br>
            <a:r>
              <a:rPr lang="en-US" sz="2000" dirty="0"/>
              <a:t>(using 4 pins) or in half-duplex mode (using 6 pins). Master clock can be provided by the</a:t>
            </a:r>
            <a:br>
              <a:rPr lang="en-US" sz="2000" dirty="0"/>
            </a:br>
            <a:r>
              <a:rPr lang="en-US" sz="2000" dirty="0"/>
              <a:t>interface to an external slave component when the I2S is configured as the communication</a:t>
            </a:r>
            <a:br>
              <a:rPr lang="en-US" sz="2000" dirty="0"/>
            </a:br>
            <a:r>
              <a:rPr lang="en-US" sz="2000" dirty="0"/>
              <a:t>master. </a:t>
            </a:r>
            <a:endParaRPr lang="en-US" sz="2000" dirty="0" smtClean="0"/>
          </a:p>
          <a:p>
            <a:pPr marL="384048" lvl="0" indent="-384048"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8 master mode baud rate </a:t>
            </a:r>
            <a:r>
              <a:rPr lang="en-US" sz="2000" dirty="0" err="1"/>
              <a:t>prescalers</a:t>
            </a:r>
            <a:r>
              <a:rPr lang="en-US" sz="2000" dirty="0"/>
              <a:t> (</a:t>
            </a:r>
            <a:r>
              <a:rPr lang="en-US" sz="2000" dirty="0" err="1"/>
              <a:t>fPCLK</a:t>
            </a:r>
            <a:r>
              <a:rPr lang="en-US" sz="2000" dirty="0"/>
              <a:t>/2 max.) </a:t>
            </a:r>
            <a:endParaRPr lang="en-US" sz="2000" dirty="0" smtClean="0"/>
          </a:p>
          <a:p>
            <a:pPr marL="384048" lvl="0" indent="-384048"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Programmable data order with MSB-first or LSB-first shifting </a:t>
            </a:r>
            <a:endParaRPr lang="en-US" sz="2000" dirty="0" smtClean="0"/>
          </a:p>
          <a:p>
            <a:pPr marL="384048" lvl="0" indent="-384048"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Master mode fault, overrun and CRC error flags with interrupt capability 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031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318311" y="441143"/>
            <a:ext cx="6636281" cy="3992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SPI Block Diagram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Facto Bold" panose="00000800000000000000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049" y="1192444"/>
            <a:ext cx="6507689" cy="495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31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318311" y="441143"/>
            <a:ext cx="6636281" cy="3992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SPI Registers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Facto Bold" panose="00000800000000000000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1660" y="1185704"/>
            <a:ext cx="1101314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048" lvl="0" indent="-384048" algn="just"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it-IT" sz="2000" dirty="0"/>
              <a:t>SPI control register 1 (</a:t>
            </a:r>
            <a:r>
              <a:rPr lang="it-IT" sz="2000" dirty="0">
                <a:solidFill>
                  <a:srgbClr val="FF0000"/>
                </a:solidFill>
              </a:rPr>
              <a:t>SPI_CR1</a:t>
            </a:r>
            <a:r>
              <a:rPr lang="it-IT" sz="2000" dirty="0"/>
              <a:t>) </a:t>
            </a:r>
            <a:endParaRPr lang="it-IT" sz="2000" dirty="0" smtClean="0"/>
          </a:p>
          <a:p>
            <a:pPr marL="384048" lvl="0" indent="-384048" algn="just"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it-IT" sz="2000" dirty="0"/>
              <a:t>SPI control register 2 (</a:t>
            </a:r>
            <a:r>
              <a:rPr lang="it-IT" sz="2000" dirty="0">
                <a:solidFill>
                  <a:srgbClr val="FF0000"/>
                </a:solidFill>
              </a:rPr>
              <a:t>SPI_CR2</a:t>
            </a:r>
            <a:r>
              <a:rPr lang="it-IT" sz="2000" dirty="0" smtClean="0"/>
              <a:t>)</a:t>
            </a:r>
          </a:p>
          <a:p>
            <a:pPr marL="384048" lvl="0" indent="-384048" algn="just"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SPI data register (</a:t>
            </a:r>
            <a:r>
              <a:rPr lang="en-US" sz="2000" dirty="0">
                <a:solidFill>
                  <a:srgbClr val="FF0000"/>
                </a:solidFill>
              </a:rPr>
              <a:t>SPI_DR</a:t>
            </a:r>
            <a:r>
              <a:rPr lang="en-US" sz="2000" dirty="0" smtClean="0"/>
              <a:t>)</a:t>
            </a:r>
            <a:endParaRPr lang="en-US" sz="2000" dirty="0"/>
          </a:p>
          <a:p>
            <a:pPr marL="384048" lvl="0" indent="-384048" algn="just"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SPI status register (</a:t>
            </a:r>
            <a:r>
              <a:rPr lang="en-US" sz="2000" dirty="0">
                <a:solidFill>
                  <a:srgbClr val="FF0000"/>
                </a:solidFill>
              </a:rPr>
              <a:t>SPI_SR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031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318310" y="666496"/>
            <a:ext cx="6636281" cy="3992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SPI interface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Facto Bold" panose="00000800000000000000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11" y="1539020"/>
            <a:ext cx="4775706" cy="44315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802" y="1539019"/>
            <a:ext cx="6671705" cy="443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31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318311" y="441143"/>
            <a:ext cx="6636281" cy="3992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SPI Program 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Facto Bold" panose="00000800000000000000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5627" y="945222"/>
            <a:ext cx="11229173" cy="571951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lvl="0" algn="just">
              <a:spcBef>
                <a:spcPts val="1000"/>
              </a:spcBef>
              <a:spcAft>
                <a:spcPts val="200"/>
              </a:spcAft>
            </a:pPr>
            <a:r>
              <a:rPr lang="en-US" sz="1200" dirty="0">
                <a:latin typeface="Consolas" pitchFamily="49" charset="0"/>
              </a:rPr>
              <a:t>#include "stm32f10x.h"       </a:t>
            </a:r>
            <a:r>
              <a:rPr lang="en-US" sz="1200" dirty="0" smtClean="0">
                <a:latin typeface="Consolas" pitchFamily="49" charset="0"/>
              </a:rPr>
              <a:t>// </a:t>
            </a:r>
            <a:r>
              <a:rPr lang="en-US" sz="1200" dirty="0">
                <a:latin typeface="Consolas" pitchFamily="49" charset="0"/>
              </a:rPr>
              <a:t>Device header</a:t>
            </a:r>
          </a:p>
          <a:p>
            <a:pPr lvl="0" algn="just">
              <a:spcBef>
                <a:spcPts val="1000"/>
              </a:spcBef>
              <a:spcAft>
                <a:spcPts val="200"/>
              </a:spcAft>
            </a:pPr>
            <a:endParaRPr lang="en-US" sz="1200" dirty="0">
              <a:latin typeface="Consolas" pitchFamily="49" charset="0"/>
            </a:endParaRPr>
          </a:p>
          <a:p>
            <a:pPr lvl="0" algn="just">
              <a:spcBef>
                <a:spcPts val="1000"/>
              </a:spcBef>
              <a:spcAft>
                <a:spcPts val="200"/>
              </a:spcAft>
            </a:pPr>
            <a:r>
              <a:rPr lang="en-US" sz="1200" dirty="0">
                <a:latin typeface="Consolas" pitchFamily="49" charset="0"/>
              </a:rPr>
              <a:t>void </a:t>
            </a:r>
            <a:r>
              <a:rPr lang="en-US" sz="1200" dirty="0" err="1">
                <a:latin typeface="Consolas" pitchFamily="49" charset="0"/>
              </a:rPr>
              <a:t>spi_master_init</a:t>
            </a:r>
            <a:r>
              <a:rPr lang="en-US" sz="1200" dirty="0">
                <a:latin typeface="Consolas" pitchFamily="49" charset="0"/>
              </a:rPr>
              <a:t>(void);</a:t>
            </a:r>
          </a:p>
          <a:p>
            <a:pPr lvl="0" algn="just">
              <a:spcBef>
                <a:spcPts val="1000"/>
              </a:spcBef>
              <a:spcAft>
                <a:spcPts val="200"/>
              </a:spcAft>
            </a:pPr>
            <a:r>
              <a:rPr lang="en-US" sz="1200" dirty="0">
                <a:latin typeface="Consolas" pitchFamily="49" charset="0"/>
              </a:rPr>
              <a:t>void </a:t>
            </a:r>
            <a:r>
              <a:rPr lang="en-US" sz="1200" dirty="0" err="1">
                <a:latin typeface="Consolas" pitchFamily="49" charset="0"/>
              </a:rPr>
              <a:t>spi_tx</a:t>
            </a:r>
            <a:r>
              <a:rPr lang="en-US" sz="1200" dirty="0">
                <a:latin typeface="Consolas" pitchFamily="49" charset="0"/>
              </a:rPr>
              <a:t>(unsigned char data);</a:t>
            </a:r>
          </a:p>
          <a:p>
            <a:pPr lvl="0" algn="just">
              <a:spcBef>
                <a:spcPts val="1000"/>
              </a:spcBef>
              <a:spcAft>
                <a:spcPts val="200"/>
              </a:spcAft>
            </a:pPr>
            <a:r>
              <a:rPr lang="en-US" sz="1200" dirty="0">
                <a:latin typeface="Consolas" pitchFamily="49" charset="0"/>
              </a:rPr>
              <a:t>void </a:t>
            </a:r>
            <a:r>
              <a:rPr lang="en-US" sz="1200" dirty="0" err="1">
                <a:latin typeface="Consolas" pitchFamily="49" charset="0"/>
              </a:rPr>
              <a:t>spi_rx</a:t>
            </a:r>
            <a:r>
              <a:rPr lang="en-US" sz="1200" dirty="0">
                <a:latin typeface="Consolas" pitchFamily="49" charset="0"/>
              </a:rPr>
              <a:t>(void);</a:t>
            </a:r>
          </a:p>
          <a:p>
            <a:pPr lvl="0" algn="just">
              <a:spcBef>
                <a:spcPts val="1000"/>
              </a:spcBef>
              <a:spcAft>
                <a:spcPts val="200"/>
              </a:spcAft>
            </a:pPr>
            <a:r>
              <a:rPr lang="en-US" sz="1200" dirty="0">
                <a:latin typeface="Consolas" pitchFamily="49" charset="0"/>
              </a:rPr>
              <a:t>void </a:t>
            </a:r>
            <a:r>
              <a:rPr lang="en-US" sz="1200" dirty="0" err="1">
                <a:latin typeface="Consolas" pitchFamily="49" charset="0"/>
              </a:rPr>
              <a:t>spi_tx_string</a:t>
            </a:r>
            <a:r>
              <a:rPr lang="en-US" sz="1200" dirty="0">
                <a:latin typeface="Consolas" pitchFamily="49" charset="0"/>
              </a:rPr>
              <a:t>(unsigned char *data);</a:t>
            </a:r>
          </a:p>
          <a:p>
            <a:pPr lvl="0" algn="just">
              <a:spcBef>
                <a:spcPts val="1000"/>
              </a:spcBef>
              <a:spcAft>
                <a:spcPts val="200"/>
              </a:spcAft>
            </a:pPr>
            <a:r>
              <a:rPr lang="en-US" sz="1200" dirty="0">
                <a:latin typeface="Consolas" pitchFamily="49" charset="0"/>
              </a:rPr>
              <a:t>void </a:t>
            </a:r>
            <a:r>
              <a:rPr lang="en-US" sz="1200" dirty="0" err="1">
                <a:latin typeface="Consolas" pitchFamily="49" charset="0"/>
              </a:rPr>
              <a:t>spi_gpio_init</a:t>
            </a:r>
            <a:r>
              <a:rPr lang="en-US" sz="1200" dirty="0">
                <a:latin typeface="Consolas" pitchFamily="49" charset="0"/>
              </a:rPr>
              <a:t>(void);</a:t>
            </a:r>
          </a:p>
          <a:p>
            <a:pPr lvl="0" algn="just">
              <a:spcBef>
                <a:spcPts val="1000"/>
              </a:spcBef>
              <a:spcAft>
                <a:spcPts val="200"/>
              </a:spcAft>
            </a:pPr>
            <a:r>
              <a:rPr lang="en-US" sz="1200" dirty="0">
                <a:latin typeface="Consolas" pitchFamily="49" charset="0"/>
              </a:rPr>
              <a:t>void delay(void);</a:t>
            </a:r>
          </a:p>
          <a:p>
            <a:pPr lvl="0" algn="just">
              <a:spcBef>
                <a:spcPts val="1000"/>
              </a:spcBef>
              <a:spcAft>
                <a:spcPts val="200"/>
              </a:spcAft>
            </a:pPr>
            <a:endParaRPr lang="en-US" sz="1200" dirty="0">
              <a:latin typeface="Consolas" pitchFamily="49" charset="0"/>
            </a:endParaRPr>
          </a:p>
          <a:p>
            <a:pPr lvl="0" algn="just">
              <a:spcBef>
                <a:spcPts val="1000"/>
              </a:spcBef>
              <a:spcAft>
                <a:spcPts val="200"/>
              </a:spcAft>
            </a:pPr>
            <a:r>
              <a:rPr lang="en-US" sz="1200" dirty="0">
                <a:latin typeface="Consolas" pitchFamily="49" charset="0"/>
              </a:rPr>
              <a:t>unsigned char </a:t>
            </a:r>
            <a:r>
              <a:rPr lang="en-US" sz="1200" dirty="0" err="1">
                <a:latin typeface="Consolas" pitchFamily="49" charset="0"/>
              </a:rPr>
              <a:t>rx_buf</a:t>
            </a:r>
            <a:r>
              <a:rPr lang="en-US" sz="1200" dirty="0">
                <a:latin typeface="Consolas" pitchFamily="49" charset="0"/>
              </a:rPr>
              <a:t>[50]={0};</a:t>
            </a:r>
          </a:p>
          <a:p>
            <a:pPr lvl="0" algn="just">
              <a:spcBef>
                <a:spcPts val="1000"/>
              </a:spcBef>
              <a:spcAft>
                <a:spcPts val="200"/>
              </a:spcAft>
            </a:pPr>
            <a:r>
              <a:rPr lang="en-US" sz="1200" dirty="0">
                <a:latin typeface="Consolas" pitchFamily="49" charset="0"/>
              </a:rPr>
              <a:t>unsigned char count=0;</a:t>
            </a:r>
          </a:p>
          <a:p>
            <a:pPr lvl="0" algn="just">
              <a:spcBef>
                <a:spcPts val="1000"/>
              </a:spcBef>
              <a:spcAft>
                <a:spcPts val="200"/>
              </a:spcAft>
            </a:pPr>
            <a:endParaRPr lang="en-US" sz="1200" dirty="0">
              <a:latin typeface="Consolas" pitchFamily="49" charset="0"/>
            </a:endParaRPr>
          </a:p>
          <a:p>
            <a:pPr lvl="0" algn="just">
              <a:spcBef>
                <a:spcPts val="1000"/>
              </a:spcBef>
              <a:spcAft>
                <a:spcPts val="200"/>
              </a:spcAft>
            </a:pPr>
            <a:r>
              <a:rPr lang="en-US" sz="1200" dirty="0" err="1">
                <a:latin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</a:rPr>
              <a:t> main()</a:t>
            </a:r>
          </a:p>
          <a:p>
            <a:pPr lvl="0" algn="just">
              <a:spcBef>
                <a:spcPts val="1000"/>
              </a:spcBef>
              <a:spcAft>
                <a:spcPts val="200"/>
              </a:spcAft>
            </a:pPr>
            <a:r>
              <a:rPr lang="en-US" sz="1200" dirty="0">
                <a:latin typeface="Consolas" pitchFamily="49" charset="0"/>
              </a:rPr>
              <a:t>{</a:t>
            </a:r>
          </a:p>
          <a:p>
            <a:pPr lvl="0" algn="just">
              <a:spcBef>
                <a:spcPts val="1000"/>
              </a:spcBef>
              <a:spcAft>
                <a:spcPts val="200"/>
              </a:spcAft>
            </a:pPr>
            <a:r>
              <a:rPr lang="en-US" sz="1200" dirty="0">
                <a:latin typeface="Consolas" pitchFamily="49" charset="0"/>
              </a:rPr>
              <a:t>	unsigned char </a:t>
            </a:r>
            <a:r>
              <a:rPr lang="en-US" sz="1200" dirty="0" err="1">
                <a:latin typeface="Consolas" pitchFamily="49" charset="0"/>
              </a:rPr>
              <a:t>msg</a:t>
            </a:r>
            <a:r>
              <a:rPr lang="en-US" sz="1200" dirty="0">
                <a:latin typeface="Consolas" pitchFamily="49" charset="0"/>
              </a:rPr>
              <a:t>[]="hello world";	</a:t>
            </a:r>
          </a:p>
          <a:p>
            <a:pPr lvl="0" algn="just">
              <a:spcBef>
                <a:spcPts val="1000"/>
              </a:spcBef>
              <a:spcAft>
                <a:spcPts val="200"/>
              </a:spcAft>
            </a:pPr>
            <a:r>
              <a:rPr lang="en-US" sz="1200" dirty="0">
                <a:latin typeface="Consolas" pitchFamily="49" charset="0"/>
              </a:rPr>
              <a:t>	</a:t>
            </a:r>
            <a:r>
              <a:rPr lang="en-US" sz="1200" dirty="0" err="1">
                <a:latin typeface="Consolas" pitchFamily="49" charset="0"/>
              </a:rPr>
              <a:t>spi_gpio_init</a:t>
            </a:r>
            <a:r>
              <a:rPr lang="en-US" sz="1200" dirty="0">
                <a:latin typeface="Consolas" pitchFamily="49" charset="0"/>
              </a:rPr>
              <a:t>();	</a:t>
            </a:r>
          </a:p>
          <a:p>
            <a:pPr lvl="0" algn="just">
              <a:spcBef>
                <a:spcPts val="1000"/>
              </a:spcBef>
              <a:spcAft>
                <a:spcPts val="200"/>
              </a:spcAft>
            </a:pPr>
            <a:r>
              <a:rPr lang="en-US" sz="1200" dirty="0">
                <a:latin typeface="Consolas" pitchFamily="49" charset="0"/>
              </a:rPr>
              <a:t>	</a:t>
            </a:r>
            <a:r>
              <a:rPr lang="en-US" sz="1200" dirty="0" err="1">
                <a:latin typeface="Consolas" pitchFamily="49" charset="0"/>
              </a:rPr>
              <a:t>spi_master_init</a:t>
            </a:r>
            <a:r>
              <a:rPr lang="en-US" sz="1200" dirty="0">
                <a:latin typeface="Consolas" pitchFamily="49" charset="0"/>
              </a:rPr>
              <a:t>();	</a:t>
            </a:r>
          </a:p>
          <a:p>
            <a:pPr lvl="0" algn="just">
              <a:spcBef>
                <a:spcPts val="1000"/>
              </a:spcBef>
              <a:spcAft>
                <a:spcPts val="200"/>
              </a:spcAft>
            </a:pPr>
            <a:r>
              <a:rPr lang="en-US" sz="1200" dirty="0">
                <a:latin typeface="Consolas" pitchFamily="49" charset="0"/>
              </a:rPr>
              <a:t>	</a:t>
            </a:r>
            <a:r>
              <a:rPr lang="en-US" sz="1200" dirty="0" err="1">
                <a:latin typeface="Consolas" pitchFamily="49" charset="0"/>
              </a:rPr>
              <a:t>spi_tx</a:t>
            </a:r>
            <a:r>
              <a:rPr lang="en-US" sz="1200" dirty="0">
                <a:latin typeface="Consolas" pitchFamily="49" charset="0"/>
              </a:rPr>
              <a:t>('t');		</a:t>
            </a:r>
          </a:p>
          <a:p>
            <a:pPr lvl="0" algn="just">
              <a:spcBef>
                <a:spcPts val="1000"/>
              </a:spcBef>
              <a:spcAft>
                <a:spcPts val="200"/>
              </a:spcAft>
            </a:pPr>
            <a:r>
              <a:rPr lang="en-US" sz="1200" dirty="0">
                <a:latin typeface="Consolas" pitchFamily="49" charset="0"/>
              </a:rPr>
              <a:t>	</a:t>
            </a:r>
            <a:r>
              <a:rPr lang="en-US" sz="1200" dirty="0" err="1">
                <a:latin typeface="Consolas" pitchFamily="49" charset="0"/>
              </a:rPr>
              <a:t>spi_tx_string</a:t>
            </a:r>
            <a:r>
              <a:rPr lang="en-US" sz="1200" dirty="0">
                <a:latin typeface="Consolas" pitchFamily="49" charset="0"/>
              </a:rPr>
              <a:t>(</a:t>
            </a:r>
            <a:r>
              <a:rPr lang="en-US" sz="1200" dirty="0" err="1">
                <a:latin typeface="Consolas" pitchFamily="49" charset="0"/>
              </a:rPr>
              <a:t>msg</a:t>
            </a:r>
            <a:r>
              <a:rPr lang="en-US" sz="1200" dirty="0">
                <a:latin typeface="Consolas" pitchFamily="49" charset="0"/>
              </a:rPr>
              <a:t>);		</a:t>
            </a:r>
          </a:p>
          <a:p>
            <a:pPr lvl="0" algn="just">
              <a:spcBef>
                <a:spcPts val="1000"/>
              </a:spcBef>
              <a:spcAft>
                <a:spcPts val="200"/>
              </a:spcAft>
            </a:pPr>
            <a:r>
              <a:rPr lang="en-US" sz="1200" dirty="0">
                <a:latin typeface="Consolas" pitchFamily="49" charset="0"/>
              </a:rPr>
              <a:t>	while(1)</a:t>
            </a:r>
          </a:p>
          <a:p>
            <a:pPr lvl="0" algn="just">
              <a:spcBef>
                <a:spcPts val="1000"/>
              </a:spcBef>
              <a:spcAft>
                <a:spcPts val="200"/>
              </a:spcAft>
            </a:pPr>
            <a:r>
              <a:rPr lang="en-US" sz="1200" dirty="0">
                <a:latin typeface="Consolas" pitchFamily="49" charset="0"/>
              </a:rPr>
              <a:t>	{</a:t>
            </a:r>
          </a:p>
          <a:p>
            <a:pPr lvl="0" algn="just">
              <a:spcBef>
                <a:spcPts val="1000"/>
              </a:spcBef>
              <a:spcAft>
                <a:spcPts val="200"/>
              </a:spcAft>
            </a:pPr>
            <a:r>
              <a:rPr lang="en-US" sz="1200" dirty="0">
                <a:latin typeface="Consolas" pitchFamily="49" charset="0"/>
              </a:rPr>
              <a:t>	}</a:t>
            </a:r>
          </a:p>
          <a:p>
            <a:pPr lvl="0" algn="just">
              <a:spcBef>
                <a:spcPts val="1000"/>
              </a:spcBef>
              <a:spcAft>
                <a:spcPts val="200"/>
              </a:spcAft>
            </a:pPr>
            <a:r>
              <a:rPr lang="en-US" sz="1200" dirty="0">
                <a:latin typeface="Consolas" pitchFamily="49" charset="0"/>
              </a:rPr>
              <a:t>	return 0;</a:t>
            </a:r>
          </a:p>
          <a:p>
            <a:pPr lvl="0" algn="just">
              <a:spcBef>
                <a:spcPts val="1000"/>
              </a:spcBef>
              <a:spcAft>
                <a:spcPts val="200"/>
              </a:spcAft>
            </a:pPr>
            <a:r>
              <a:rPr lang="en-US" sz="1200" dirty="0">
                <a:latin typeface="Consolas" pitchFamily="49" charset="0"/>
              </a:rPr>
              <a:t>}</a:t>
            </a:r>
          </a:p>
          <a:p>
            <a:pPr lvl="0" algn="just">
              <a:spcBef>
                <a:spcPts val="1000"/>
              </a:spcBef>
              <a:spcAft>
                <a:spcPts val="200"/>
              </a:spcAft>
            </a:pPr>
            <a:endParaRPr lang="en-US" sz="12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31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318311" y="441143"/>
            <a:ext cx="6636281" cy="3992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b="1" dirty="0">
              <a:solidFill>
                <a:schemeClr val="accent1">
                  <a:lumMod val="75000"/>
                </a:schemeClr>
              </a:solidFill>
              <a:latin typeface="Facto Bold" panose="00000800000000000000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742" y="205484"/>
            <a:ext cx="11890329" cy="673517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lvl="0" algn="just"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void </a:t>
            </a:r>
            <a:r>
              <a:rPr lang="en-US" sz="1000" dirty="0" err="1">
                <a:latin typeface="Consolas" pitchFamily="49" charset="0"/>
              </a:rPr>
              <a:t>spi_gpio_init</a:t>
            </a:r>
            <a:r>
              <a:rPr lang="en-US" sz="1000" dirty="0">
                <a:latin typeface="Consolas" pitchFamily="49" charset="0"/>
              </a:rPr>
              <a:t>()</a:t>
            </a:r>
          </a:p>
          <a:p>
            <a:pPr lvl="0" algn="just"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{</a:t>
            </a:r>
          </a:p>
          <a:p>
            <a:pPr lvl="0" algn="just"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//spi1:  PA4,5,6,7  with some timer alter function	</a:t>
            </a:r>
          </a:p>
          <a:p>
            <a:pPr lvl="0" algn="just"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//PA4-nss</a:t>
            </a:r>
          </a:p>
          <a:p>
            <a:pPr lvl="0" algn="just"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//PA5-clk  (output)</a:t>
            </a:r>
          </a:p>
          <a:p>
            <a:pPr lvl="0" algn="just"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//PA6-miso (input)</a:t>
            </a:r>
          </a:p>
          <a:p>
            <a:pPr lvl="0" algn="just"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//PA7-mosi (output)	</a:t>
            </a:r>
          </a:p>
          <a:p>
            <a:pPr lvl="0" algn="just"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//spi2:  PB12,13,14,15 without any timer alter </a:t>
            </a:r>
            <a:r>
              <a:rPr lang="en-US" sz="1000" dirty="0" smtClean="0">
                <a:latin typeface="Consolas" pitchFamily="49" charset="0"/>
              </a:rPr>
              <a:t>function</a:t>
            </a:r>
            <a:r>
              <a:rPr lang="en-US" sz="1000" dirty="0">
                <a:latin typeface="Consolas" pitchFamily="49" charset="0"/>
              </a:rPr>
              <a:t>	</a:t>
            </a:r>
          </a:p>
          <a:p>
            <a:pPr lvl="0" algn="just"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//1.gpioa and spi1 </a:t>
            </a:r>
            <a:r>
              <a:rPr lang="en-US" sz="1000" dirty="0" err="1">
                <a:latin typeface="Consolas" pitchFamily="49" charset="0"/>
              </a:rPr>
              <a:t>clk</a:t>
            </a:r>
            <a:r>
              <a:rPr lang="en-US" sz="1000" dirty="0">
                <a:latin typeface="Consolas" pitchFamily="49" charset="0"/>
              </a:rPr>
              <a:t> enable	</a:t>
            </a:r>
          </a:p>
          <a:p>
            <a:pPr lvl="0" algn="just"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RCC-&gt;APB2ENR &amp;=0x00000000; //reset	</a:t>
            </a:r>
          </a:p>
          <a:p>
            <a:pPr lvl="0" algn="just"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RCC-&gt;APB2ENR |=(1&lt;&lt;2);   //</a:t>
            </a:r>
            <a:r>
              <a:rPr lang="en-US" sz="1000" dirty="0" err="1">
                <a:latin typeface="Consolas" pitchFamily="49" charset="0"/>
              </a:rPr>
              <a:t>porta</a:t>
            </a:r>
            <a:r>
              <a:rPr lang="en-US" sz="1000" dirty="0">
                <a:latin typeface="Consolas" pitchFamily="49" charset="0"/>
              </a:rPr>
              <a:t> </a:t>
            </a:r>
            <a:r>
              <a:rPr lang="en-US" sz="1000" dirty="0" err="1">
                <a:latin typeface="Consolas" pitchFamily="49" charset="0"/>
              </a:rPr>
              <a:t>clk</a:t>
            </a:r>
            <a:r>
              <a:rPr lang="en-US" sz="1000" dirty="0">
                <a:latin typeface="Consolas" pitchFamily="49" charset="0"/>
              </a:rPr>
              <a:t> enable</a:t>
            </a:r>
          </a:p>
          <a:p>
            <a:pPr lvl="0" algn="just"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RCC-&gt;APB2ENR |=(1&lt;&lt;12);    //spi1 </a:t>
            </a:r>
            <a:r>
              <a:rPr lang="en-US" sz="1000" dirty="0" err="1">
                <a:latin typeface="Consolas" pitchFamily="49" charset="0"/>
              </a:rPr>
              <a:t>clk</a:t>
            </a:r>
            <a:r>
              <a:rPr lang="en-US" sz="1000" dirty="0">
                <a:latin typeface="Consolas" pitchFamily="49" charset="0"/>
              </a:rPr>
              <a:t> </a:t>
            </a:r>
            <a:r>
              <a:rPr lang="en-US" sz="1000" dirty="0" smtClean="0">
                <a:latin typeface="Consolas" pitchFamily="49" charset="0"/>
              </a:rPr>
              <a:t>enable</a:t>
            </a:r>
            <a:r>
              <a:rPr lang="en-US" sz="1000" dirty="0">
                <a:latin typeface="Consolas" pitchFamily="49" charset="0"/>
              </a:rPr>
              <a:t>	</a:t>
            </a:r>
          </a:p>
          <a:p>
            <a:pPr lvl="0" algn="just"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//2.gpio pins </a:t>
            </a:r>
            <a:r>
              <a:rPr lang="en-US" sz="1000" dirty="0" err="1">
                <a:latin typeface="Consolas" pitchFamily="49" charset="0"/>
              </a:rPr>
              <a:t>config</a:t>
            </a:r>
            <a:r>
              <a:rPr lang="en-US" sz="1000" dirty="0">
                <a:latin typeface="Consolas" pitchFamily="49" charset="0"/>
              </a:rPr>
              <a:t> for spi1	</a:t>
            </a:r>
          </a:p>
          <a:p>
            <a:pPr lvl="0" algn="just"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GPIOA-&gt;CRL &amp;= 0x00000000;	//reset	</a:t>
            </a:r>
          </a:p>
          <a:p>
            <a:pPr lvl="0" algn="just"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//</a:t>
            </a:r>
            <a:r>
              <a:rPr lang="en-US" sz="1000" dirty="0" err="1">
                <a:latin typeface="Consolas" pitchFamily="49" charset="0"/>
              </a:rPr>
              <a:t>sclk</a:t>
            </a:r>
            <a:r>
              <a:rPr lang="en-US" sz="1000" dirty="0">
                <a:latin typeface="Consolas" pitchFamily="49" charset="0"/>
              </a:rPr>
              <a:t> PA5</a:t>
            </a:r>
          </a:p>
          <a:p>
            <a:pPr lvl="0" algn="just"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GPIOA-&gt;CRL |=  3&lt;&lt;20;</a:t>
            </a:r>
          </a:p>
          <a:p>
            <a:pPr lvl="0" algn="just"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GPIOA-&gt;CRL |=  2&lt;&lt;22;	</a:t>
            </a:r>
          </a:p>
          <a:p>
            <a:pPr lvl="0" algn="just"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//</a:t>
            </a:r>
            <a:r>
              <a:rPr lang="en-US" sz="1000" dirty="0" err="1">
                <a:latin typeface="Consolas" pitchFamily="49" charset="0"/>
              </a:rPr>
              <a:t>mosi</a:t>
            </a:r>
            <a:r>
              <a:rPr lang="en-US" sz="1000" dirty="0">
                <a:latin typeface="Consolas" pitchFamily="49" charset="0"/>
              </a:rPr>
              <a:t> PA7</a:t>
            </a:r>
          </a:p>
          <a:p>
            <a:pPr lvl="0" algn="just"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GPIOA-&gt;CRL |=  3&lt;&lt;28;</a:t>
            </a:r>
          </a:p>
          <a:p>
            <a:pPr lvl="0" algn="just"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GPIOA-&gt;CRL |=  2&lt;&lt;30;</a:t>
            </a:r>
          </a:p>
          <a:p>
            <a:pPr lvl="0" algn="just">
              <a:spcBef>
                <a:spcPts val="1000"/>
              </a:spcBef>
              <a:spcAft>
                <a:spcPts val="200"/>
              </a:spcAft>
            </a:pPr>
            <a:r>
              <a:rPr lang="en-US" sz="1000" dirty="0" smtClean="0">
                <a:latin typeface="Consolas" pitchFamily="49" charset="0"/>
              </a:rPr>
              <a:t>}</a:t>
            </a:r>
          </a:p>
          <a:p>
            <a:pPr lvl="0" algn="just">
              <a:spcBef>
                <a:spcPts val="1000"/>
              </a:spcBef>
              <a:spcAft>
                <a:spcPts val="200"/>
              </a:spcAft>
            </a:pPr>
            <a:endParaRPr lang="en-US" sz="1000" dirty="0">
              <a:latin typeface="Consolas" pitchFamily="49" charset="0"/>
            </a:endParaRPr>
          </a:p>
          <a:p>
            <a:pPr lvl="0" algn="just">
              <a:spcBef>
                <a:spcPts val="1000"/>
              </a:spcBef>
              <a:spcAft>
                <a:spcPts val="200"/>
              </a:spcAft>
            </a:pPr>
            <a:r>
              <a:rPr lang="en-US" sz="1000" dirty="0" smtClean="0">
                <a:latin typeface="Consolas" pitchFamily="49" charset="0"/>
              </a:rPr>
              <a:t>void </a:t>
            </a:r>
            <a:r>
              <a:rPr lang="en-US" sz="1000" dirty="0" err="1">
                <a:latin typeface="Consolas" pitchFamily="49" charset="0"/>
              </a:rPr>
              <a:t>spi_master_init</a:t>
            </a:r>
            <a:r>
              <a:rPr lang="en-US" sz="1000" dirty="0">
                <a:latin typeface="Consolas" pitchFamily="49" charset="0"/>
              </a:rPr>
              <a:t>(void)</a:t>
            </a:r>
          </a:p>
          <a:p>
            <a:pPr lvl="0" algn="just"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{</a:t>
            </a:r>
          </a:p>
          <a:p>
            <a:pPr lvl="0" algn="just"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SPI1-&gt;CR1 &amp;=0x0000;  	//reset	</a:t>
            </a:r>
          </a:p>
          <a:p>
            <a:pPr lvl="0" algn="just"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//Baud rate control  </a:t>
            </a:r>
            <a:r>
              <a:rPr lang="en-US" sz="1000" dirty="0" err="1">
                <a:latin typeface="Consolas" pitchFamily="49" charset="0"/>
              </a:rPr>
              <a:t>fPCLK</a:t>
            </a:r>
            <a:r>
              <a:rPr lang="en-US" sz="1000" dirty="0">
                <a:latin typeface="Consolas" pitchFamily="49" charset="0"/>
              </a:rPr>
              <a:t>/64	</a:t>
            </a:r>
          </a:p>
          <a:p>
            <a:pPr lvl="0" algn="just"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SPI1-&gt;CR1 |= 5&lt;&lt;3;</a:t>
            </a:r>
          </a:p>
          <a:p>
            <a:pPr lvl="0" algn="just"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//Software slave management enabled	</a:t>
            </a:r>
          </a:p>
          <a:p>
            <a:pPr lvl="0" algn="just"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SPI1-&gt;CR1 |= 1&lt;&lt;9;	</a:t>
            </a:r>
          </a:p>
          <a:p>
            <a:pPr lvl="0" algn="just"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//SSI-Internal slave select NSS high1	</a:t>
            </a:r>
          </a:p>
          <a:p>
            <a:pPr lvl="0" algn="just"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SPI1-&gt;CR1 |= 1&lt;&lt;8;			</a:t>
            </a:r>
          </a:p>
          <a:p>
            <a:pPr lvl="0" algn="just"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//</a:t>
            </a:r>
            <a:r>
              <a:rPr lang="en-US" sz="1000" dirty="0" err="1">
                <a:latin typeface="Consolas" pitchFamily="49" charset="0"/>
              </a:rPr>
              <a:t>cpol</a:t>
            </a:r>
            <a:r>
              <a:rPr lang="en-US" sz="1000" dirty="0">
                <a:latin typeface="Consolas" pitchFamily="49" charset="0"/>
              </a:rPr>
              <a:t> and </a:t>
            </a:r>
            <a:r>
              <a:rPr lang="en-US" sz="1000" dirty="0" err="1">
                <a:latin typeface="Consolas" pitchFamily="49" charset="0"/>
              </a:rPr>
              <a:t>cpha</a:t>
            </a:r>
            <a:r>
              <a:rPr lang="en-US" sz="1000" dirty="0">
                <a:latin typeface="Consolas" pitchFamily="49" charset="0"/>
              </a:rPr>
              <a:t> both are disabled	</a:t>
            </a:r>
          </a:p>
          <a:p>
            <a:pPr lvl="0" algn="just"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// Hardware slave management enabled</a:t>
            </a:r>
          </a:p>
          <a:p>
            <a:pPr lvl="0" algn="just"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//SS output enable, SS output is enabled in master mode and when the </a:t>
            </a:r>
            <a:r>
              <a:rPr lang="en-US" sz="1000" dirty="0" smtClean="0">
                <a:latin typeface="Consolas" pitchFamily="49" charset="0"/>
              </a:rPr>
              <a:t>	//cell </a:t>
            </a:r>
            <a:r>
              <a:rPr lang="en-US" sz="1000" dirty="0">
                <a:latin typeface="Consolas" pitchFamily="49" charset="0"/>
              </a:rPr>
              <a:t>is enabled.</a:t>
            </a:r>
          </a:p>
          <a:p>
            <a:pPr lvl="0" algn="just"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//The cell cannot work in a </a:t>
            </a:r>
            <a:r>
              <a:rPr lang="en-US" sz="1000" dirty="0" err="1">
                <a:latin typeface="Consolas" pitchFamily="49" charset="0"/>
              </a:rPr>
              <a:t>multimaster</a:t>
            </a:r>
            <a:r>
              <a:rPr lang="en-US" sz="1000" dirty="0">
                <a:latin typeface="Consolas" pitchFamily="49" charset="0"/>
              </a:rPr>
              <a:t> environment</a:t>
            </a:r>
          </a:p>
          <a:p>
            <a:pPr lvl="0" algn="just"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//SPI1-&gt;CR2 |= 1&lt;&lt;2;			</a:t>
            </a:r>
          </a:p>
          <a:p>
            <a:pPr lvl="0" algn="just"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SPI1-&gt;CR1 |= 1&lt;&lt;2</a:t>
            </a:r>
            <a:r>
              <a:rPr lang="en-US" sz="1000" dirty="0" smtClean="0">
                <a:latin typeface="Consolas" pitchFamily="49" charset="0"/>
              </a:rPr>
              <a:t>; //  </a:t>
            </a:r>
            <a:r>
              <a:rPr lang="en-US" sz="1000" dirty="0">
                <a:latin typeface="Consolas" pitchFamily="49" charset="0"/>
              </a:rPr>
              <a:t>Master configuration	</a:t>
            </a:r>
          </a:p>
          <a:p>
            <a:pPr lvl="0" algn="just"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SPI1-&gt;CR1 |= 1&lt;&lt;6</a:t>
            </a:r>
            <a:r>
              <a:rPr lang="en-US" sz="1000" dirty="0" smtClean="0">
                <a:latin typeface="Consolas" pitchFamily="49" charset="0"/>
              </a:rPr>
              <a:t>; //SPI </a:t>
            </a:r>
            <a:r>
              <a:rPr lang="en-US" sz="1000" dirty="0">
                <a:latin typeface="Consolas" pitchFamily="49" charset="0"/>
              </a:rPr>
              <a:t>enable</a:t>
            </a:r>
          </a:p>
          <a:p>
            <a:pPr lvl="0" algn="just"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}</a:t>
            </a:r>
          </a:p>
          <a:p>
            <a:pPr lvl="0" algn="just">
              <a:spcBef>
                <a:spcPts val="1000"/>
              </a:spcBef>
              <a:spcAft>
                <a:spcPts val="200"/>
              </a:spcAft>
            </a:pPr>
            <a:endParaRPr lang="en-US" sz="1000" dirty="0">
              <a:latin typeface="Consolas" pitchFamily="49" charset="0"/>
            </a:endParaRPr>
          </a:p>
          <a:p>
            <a:pPr lvl="0" algn="just">
              <a:spcBef>
                <a:spcPts val="1000"/>
              </a:spcBef>
              <a:spcAft>
                <a:spcPts val="200"/>
              </a:spcAft>
            </a:pPr>
            <a:endParaRPr lang="en-US" sz="10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31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318311" y="441143"/>
            <a:ext cx="6636281" cy="3992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b="1" dirty="0">
              <a:solidFill>
                <a:schemeClr val="accent1">
                  <a:lumMod val="75000"/>
                </a:schemeClr>
              </a:solidFill>
              <a:latin typeface="Facto Bold" panose="00000800000000000000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5353" y="441144"/>
            <a:ext cx="11239447" cy="566385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lvl="0" algn="just">
              <a:spcBef>
                <a:spcPts val="1000"/>
              </a:spcBef>
              <a:spcAft>
                <a:spcPts val="200"/>
              </a:spcAft>
            </a:pPr>
            <a:r>
              <a:rPr lang="en-US" sz="1600" dirty="0" smtClean="0">
                <a:latin typeface="Consolas" pitchFamily="49" charset="0"/>
              </a:rPr>
              <a:t>void </a:t>
            </a:r>
            <a:r>
              <a:rPr lang="en-US" sz="1600" dirty="0" err="1">
                <a:latin typeface="Consolas" pitchFamily="49" charset="0"/>
              </a:rPr>
              <a:t>spi_tx</a:t>
            </a:r>
            <a:r>
              <a:rPr lang="en-US" sz="1600" dirty="0">
                <a:latin typeface="Consolas" pitchFamily="49" charset="0"/>
              </a:rPr>
              <a:t>(unsigned char data)</a:t>
            </a:r>
          </a:p>
          <a:p>
            <a:pPr lvl="0" algn="just"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{	</a:t>
            </a:r>
          </a:p>
          <a:p>
            <a:pPr lvl="0" algn="just"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//check </a:t>
            </a:r>
            <a:r>
              <a:rPr lang="en-US" sz="1600" dirty="0" err="1">
                <a:latin typeface="Consolas" pitchFamily="49" charset="0"/>
              </a:rPr>
              <a:t>tx</a:t>
            </a:r>
            <a:r>
              <a:rPr lang="en-US" sz="1600" dirty="0">
                <a:latin typeface="Consolas" pitchFamily="49" charset="0"/>
              </a:rPr>
              <a:t> buffer empty	</a:t>
            </a:r>
          </a:p>
          <a:p>
            <a:pPr lvl="0" algn="just"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while(!((SPI1-&gt;SR)&amp;(1&lt;&lt;1))); </a:t>
            </a:r>
          </a:p>
          <a:p>
            <a:pPr lvl="0" algn="just"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SPI1-&gt;DR = data;</a:t>
            </a:r>
          </a:p>
          <a:p>
            <a:pPr lvl="0" algn="just"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}</a:t>
            </a:r>
          </a:p>
          <a:p>
            <a:pPr lvl="0" algn="just">
              <a:spcBef>
                <a:spcPts val="1000"/>
              </a:spcBef>
              <a:spcAft>
                <a:spcPts val="200"/>
              </a:spcAft>
            </a:pPr>
            <a:endParaRPr lang="en-US" sz="1600" dirty="0">
              <a:latin typeface="Consolas" pitchFamily="49" charset="0"/>
            </a:endParaRPr>
          </a:p>
          <a:p>
            <a:pPr lvl="0" algn="just"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void </a:t>
            </a:r>
            <a:r>
              <a:rPr lang="en-US" sz="1600" dirty="0" err="1">
                <a:latin typeface="Consolas" pitchFamily="49" charset="0"/>
              </a:rPr>
              <a:t>spi_rx</a:t>
            </a:r>
            <a:r>
              <a:rPr lang="en-US" sz="1600" dirty="0">
                <a:latin typeface="Consolas" pitchFamily="49" charset="0"/>
              </a:rPr>
              <a:t>()</a:t>
            </a:r>
          </a:p>
          <a:p>
            <a:pPr lvl="0" algn="just"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{</a:t>
            </a:r>
          </a:p>
          <a:p>
            <a:pPr lvl="0" algn="just"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//check </a:t>
            </a:r>
            <a:r>
              <a:rPr lang="en-US" sz="1600" dirty="0" err="1">
                <a:latin typeface="Consolas" pitchFamily="49" charset="0"/>
              </a:rPr>
              <a:t>rx</a:t>
            </a:r>
            <a:r>
              <a:rPr lang="en-US" sz="1600" dirty="0">
                <a:latin typeface="Consolas" pitchFamily="49" charset="0"/>
              </a:rPr>
              <a:t> not buffer empty	</a:t>
            </a:r>
          </a:p>
          <a:p>
            <a:pPr lvl="0" algn="just"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while(!((SPI1-&gt;SR)&amp;(1&lt;&lt;0)));  </a:t>
            </a:r>
          </a:p>
          <a:p>
            <a:pPr lvl="0" algn="just"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</a:rPr>
              <a:t>rx_buf</a:t>
            </a:r>
            <a:r>
              <a:rPr lang="en-US" sz="1600" dirty="0">
                <a:latin typeface="Consolas" pitchFamily="49" charset="0"/>
              </a:rPr>
              <a:t>[count]=SPI1-&gt;DR;	</a:t>
            </a:r>
          </a:p>
          <a:p>
            <a:pPr lvl="0" algn="just"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count++;	</a:t>
            </a:r>
          </a:p>
          <a:p>
            <a:pPr lvl="0" algn="just"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}</a:t>
            </a:r>
          </a:p>
          <a:p>
            <a:pPr lvl="0" algn="just">
              <a:spcBef>
                <a:spcPts val="1000"/>
              </a:spcBef>
              <a:spcAft>
                <a:spcPts val="200"/>
              </a:spcAft>
            </a:pPr>
            <a:endParaRPr lang="en-US" sz="1600" dirty="0">
              <a:latin typeface="Consolas" pitchFamily="49" charset="0"/>
            </a:endParaRPr>
          </a:p>
          <a:p>
            <a:pPr lvl="0" algn="just"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void </a:t>
            </a:r>
            <a:r>
              <a:rPr lang="en-US" sz="1600" dirty="0" err="1">
                <a:latin typeface="Consolas" pitchFamily="49" charset="0"/>
              </a:rPr>
              <a:t>spi_tx_string</a:t>
            </a:r>
            <a:r>
              <a:rPr lang="en-US" sz="1600" dirty="0">
                <a:latin typeface="Consolas" pitchFamily="49" charset="0"/>
              </a:rPr>
              <a:t>(unsigned char *data)</a:t>
            </a:r>
          </a:p>
          <a:p>
            <a:pPr lvl="0" algn="just"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{</a:t>
            </a:r>
          </a:p>
          <a:p>
            <a:pPr lvl="0" algn="just"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while(*data)</a:t>
            </a:r>
          </a:p>
          <a:p>
            <a:pPr lvl="0" algn="just"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{</a:t>
            </a:r>
          </a:p>
          <a:p>
            <a:pPr lvl="0" algn="just"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	</a:t>
            </a:r>
            <a:r>
              <a:rPr lang="en-US" sz="1600" dirty="0" err="1">
                <a:latin typeface="Consolas" pitchFamily="49" charset="0"/>
              </a:rPr>
              <a:t>spi_tx</a:t>
            </a:r>
            <a:r>
              <a:rPr lang="en-US" sz="1600" dirty="0">
                <a:latin typeface="Consolas" pitchFamily="49" charset="0"/>
              </a:rPr>
              <a:t>(*data++);</a:t>
            </a:r>
          </a:p>
          <a:p>
            <a:pPr lvl="0" algn="just"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	</a:t>
            </a:r>
          </a:p>
          <a:p>
            <a:pPr lvl="0" algn="just"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}</a:t>
            </a:r>
          </a:p>
          <a:p>
            <a:pPr lvl="0" algn="just"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031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318311" y="441143"/>
            <a:ext cx="8838568" cy="3992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SPI(Serial Peripheral Interface)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1660" y="1089990"/>
            <a:ext cx="1101314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048" lvl="0" indent="-384048" algn="just"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SPI is Multi Master ,</a:t>
            </a:r>
            <a:r>
              <a:rPr lang="en-US" sz="2000" dirty="0" err="1" smtClean="0"/>
              <a:t>Multislave</a:t>
            </a:r>
            <a:r>
              <a:rPr lang="en-US" sz="2000" dirty="0" smtClean="0"/>
              <a:t> Serial synchronous Communication protocol</a:t>
            </a:r>
          </a:p>
          <a:p>
            <a:pPr marL="384048" lvl="0" indent="-384048" algn="just"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It is Full duplex or data exchange </a:t>
            </a:r>
            <a:r>
              <a:rPr lang="en-US" sz="2000" dirty="0" err="1" smtClean="0"/>
              <a:t>protocol,also</a:t>
            </a:r>
            <a:r>
              <a:rPr lang="en-US" sz="2000" dirty="0" smtClean="0"/>
              <a:t> will work in half duplex communication</a:t>
            </a:r>
          </a:p>
          <a:p>
            <a:pPr marL="384048" lvl="0" indent="-384048" algn="just"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SPI has 4 wires which is </a:t>
            </a:r>
            <a:r>
              <a:rPr lang="en-US" sz="2000" dirty="0" smtClean="0"/>
              <a:t>MISO/SDI,MOSI/SDO,CS/SS,SCLK</a:t>
            </a:r>
            <a:endParaRPr lang="en-US" sz="2000" dirty="0" smtClean="0"/>
          </a:p>
          <a:p>
            <a:pPr marL="384048" lvl="0" indent="-384048" algn="just"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SPI has maximum distance of 15cm</a:t>
            </a:r>
            <a:r>
              <a:rPr lang="en-US" sz="2000" dirty="0"/>
              <a:t> </a:t>
            </a:r>
            <a:r>
              <a:rPr lang="en-US" sz="2000" dirty="0" smtClean="0"/>
              <a:t>and maximum speed 60mhz depend MCU clock frequency</a:t>
            </a:r>
          </a:p>
          <a:p>
            <a:pPr marL="384048" lvl="0" indent="-384048" algn="just"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SPI has two types of interface one is normal type and other one is daisy chain</a:t>
            </a:r>
          </a:p>
          <a:p>
            <a:pPr marL="384048" lvl="0" indent="-384048" algn="just"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SPI has 4 Clock Configuration modes</a:t>
            </a:r>
            <a:r>
              <a:rPr lang="en-US" sz="2000" dirty="0"/>
              <a:t> </a:t>
            </a:r>
            <a:r>
              <a:rPr lang="en-US" sz="2000" dirty="0" smtClean="0"/>
              <a:t>based on clock polarity and clock phase</a:t>
            </a:r>
          </a:p>
          <a:p>
            <a:pPr marL="384048" lvl="0" indent="-384048" algn="just"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SPI slave will active by making SS pin low</a:t>
            </a:r>
          </a:p>
          <a:p>
            <a:pPr marL="384048" lvl="0" indent="-384048" algn="just"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endParaRPr lang="en-US" sz="2000" dirty="0" smtClean="0"/>
          </a:p>
          <a:p>
            <a:pPr marL="384048" lvl="0" indent="-384048" algn="just"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75744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318311" y="441143"/>
            <a:ext cx="6636281" cy="3992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SPI Connection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Facto Bold" panose="00000800000000000000" pitchFamily="50" charset="0"/>
            </a:endParaRP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20" y="1361661"/>
            <a:ext cx="5601753" cy="444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33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318311" y="441143"/>
            <a:ext cx="6636281" cy="3992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SPI Daisy Chain Connection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Facto Bold" panose="00000800000000000000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392" y="1212575"/>
            <a:ext cx="5555973" cy="437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31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318311" y="441143"/>
            <a:ext cx="8895263" cy="3992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SPI Clock Modes for Data Transfer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Facto Bold" panose="00000800000000000000" pitchFamily="50" charset="0"/>
            </a:endParaRP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696" y="1934818"/>
            <a:ext cx="6721454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31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318311" y="441143"/>
            <a:ext cx="6636281" cy="3992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SPI Clock Mode 0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Facto Bold" panose="00000800000000000000" pitchFamily="50" charset="0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404" y="914402"/>
            <a:ext cx="6668057" cy="27483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5433" y="3942522"/>
            <a:ext cx="98198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048" lvl="0" indent="-384048" algn="just"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Clock polarity and clock phase both will be zero  </a:t>
            </a:r>
          </a:p>
          <a:p>
            <a:pPr marL="384048" lvl="0" indent="-384048" algn="just"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Each bit will transmit as per each clock pulse when </a:t>
            </a:r>
            <a:r>
              <a:rPr lang="en-US" sz="2000" dirty="0" err="1" smtClean="0"/>
              <a:t>ss</a:t>
            </a:r>
            <a:r>
              <a:rPr lang="en-US" sz="2000" dirty="0" smtClean="0"/>
              <a:t> pin in low state</a:t>
            </a:r>
          </a:p>
          <a:p>
            <a:pPr marL="384048" lvl="0" indent="-384048" algn="just"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Data will be appear at falling edge and Data will sample at rising edge of clock pulse</a:t>
            </a:r>
          </a:p>
          <a:p>
            <a:pPr marL="384048" lvl="0" indent="-384048" algn="just"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endParaRPr lang="en-US" sz="2000" dirty="0" smtClean="0"/>
          </a:p>
          <a:p>
            <a:pPr marL="384048" lvl="0" indent="-384048" algn="just"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75031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318311" y="441143"/>
            <a:ext cx="6636281" cy="3992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SPI Clock Mode 1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Facto Bold" panose="00000800000000000000" pitchFamily="50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660" y="1028934"/>
            <a:ext cx="6082749" cy="25099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5433" y="3942522"/>
            <a:ext cx="98198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048" lvl="0" indent="-384048" algn="just"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Clock polarity will be zero and clock phase will be one</a:t>
            </a:r>
          </a:p>
          <a:p>
            <a:pPr marL="384048" lvl="0" indent="-384048" algn="just"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Each bit will transmit as per each clock pulse when </a:t>
            </a:r>
            <a:r>
              <a:rPr lang="en-US" sz="2000" dirty="0" err="1" smtClean="0"/>
              <a:t>ss</a:t>
            </a:r>
            <a:r>
              <a:rPr lang="en-US" sz="2000" dirty="0" smtClean="0"/>
              <a:t> pin in low state</a:t>
            </a:r>
          </a:p>
          <a:p>
            <a:pPr marL="384048" lvl="0" indent="-384048" algn="just"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Data will be </a:t>
            </a:r>
            <a:r>
              <a:rPr lang="en-US" sz="2000" dirty="0"/>
              <a:t>appear </a:t>
            </a:r>
            <a:r>
              <a:rPr lang="en-US" sz="2000" dirty="0" smtClean="0"/>
              <a:t>at rising edge and Data will sample at falling edge of clock pulse</a:t>
            </a:r>
          </a:p>
          <a:p>
            <a:pPr marL="384048" lvl="0" indent="-384048" algn="just"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endParaRPr lang="en-US" sz="2000" dirty="0" smtClean="0"/>
          </a:p>
          <a:p>
            <a:pPr marL="384048" lvl="0" indent="-384048" algn="just"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2715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318311" y="441143"/>
            <a:ext cx="6636281" cy="3992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SPI Clock Mode 2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Facto Bold" panose="00000800000000000000" pitchFamily="50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18" y="990600"/>
            <a:ext cx="6477000" cy="26695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5433" y="3942522"/>
            <a:ext cx="98198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048" lvl="0" indent="-384048" algn="just"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Clock polarity will be one and clock phase will be zero</a:t>
            </a:r>
          </a:p>
          <a:p>
            <a:pPr marL="384048" lvl="0" indent="-384048" algn="just"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Each bit will transmit as per each clock pulse when </a:t>
            </a:r>
            <a:r>
              <a:rPr lang="en-US" sz="2000" dirty="0" err="1" smtClean="0"/>
              <a:t>ss</a:t>
            </a:r>
            <a:r>
              <a:rPr lang="en-US" sz="2000" dirty="0" smtClean="0"/>
              <a:t> pin in low state</a:t>
            </a:r>
          </a:p>
          <a:p>
            <a:pPr marL="384048" lvl="0" indent="-384048" algn="just"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Data will be </a:t>
            </a:r>
            <a:r>
              <a:rPr lang="en-US" sz="2000" dirty="0"/>
              <a:t>appear </a:t>
            </a:r>
            <a:r>
              <a:rPr lang="en-US" sz="2000" dirty="0" smtClean="0"/>
              <a:t>at rising edge and Data will sample at falling edge of clock pulse</a:t>
            </a:r>
          </a:p>
          <a:p>
            <a:pPr marL="384048" lvl="0" indent="-384048" algn="just"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endParaRPr lang="en-US" sz="2000" dirty="0" smtClean="0"/>
          </a:p>
          <a:p>
            <a:pPr marL="384048" lvl="0" indent="-384048" algn="just"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2715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318311" y="441143"/>
            <a:ext cx="6636281" cy="3992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SPI Clock Mode 3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Facto Bold" panose="00000800000000000000" pitchFamily="50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895" y="1394791"/>
            <a:ext cx="7010400" cy="28894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83972" y="4594666"/>
            <a:ext cx="98198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048" lvl="0" indent="-384048" algn="just"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Clock polarity and clock phase both will be one</a:t>
            </a:r>
          </a:p>
          <a:p>
            <a:pPr marL="384048" lvl="0" indent="-384048" algn="just"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Each bit will transmit as per each clock pulse when </a:t>
            </a:r>
            <a:r>
              <a:rPr lang="en-US" sz="2000" dirty="0" err="1" smtClean="0"/>
              <a:t>ss</a:t>
            </a:r>
            <a:r>
              <a:rPr lang="en-US" sz="2000" dirty="0" smtClean="0"/>
              <a:t> pin in low state</a:t>
            </a:r>
          </a:p>
          <a:p>
            <a:pPr marL="384048" lvl="0" indent="-384048" algn="just"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Data will be </a:t>
            </a:r>
            <a:r>
              <a:rPr lang="en-US" sz="2000" dirty="0"/>
              <a:t>appear </a:t>
            </a:r>
            <a:r>
              <a:rPr lang="en-US" sz="2000" dirty="0" smtClean="0"/>
              <a:t>at falling edge and Data will sample at rising edge of clock pulse</a:t>
            </a:r>
          </a:p>
          <a:p>
            <a:pPr marL="384048" lvl="0" indent="-384048" algn="just"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endParaRPr lang="en-US" sz="2000" dirty="0" smtClean="0"/>
          </a:p>
          <a:p>
            <a:pPr marL="384048" lvl="0" indent="-384048" algn="just"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2715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12090</TotalTime>
  <Words>457</Words>
  <Application>Microsoft Office PowerPoint</Application>
  <PresentationFormat>Custom</PresentationFormat>
  <Paragraphs>145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STM32 SPI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Surendar Vijayakumar</dc:creator>
  <cp:lastModifiedBy>Cibi_Aze</cp:lastModifiedBy>
  <cp:revision>430</cp:revision>
  <dcterms:created xsi:type="dcterms:W3CDTF">2021-04-01T12:19:09Z</dcterms:created>
  <dcterms:modified xsi:type="dcterms:W3CDTF">2021-07-20T14:06:57Z</dcterms:modified>
</cp:coreProperties>
</file>