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99" r:id="rId2"/>
    <p:sldId id="331" r:id="rId3"/>
    <p:sldId id="339" r:id="rId4"/>
    <p:sldId id="333" r:id="rId5"/>
    <p:sldId id="341" r:id="rId6"/>
    <p:sldId id="342" r:id="rId7"/>
    <p:sldId id="343" r:id="rId8"/>
    <p:sldId id="344" r:id="rId9"/>
    <p:sldId id="345" r:id="rId10"/>
    <p:sldId id="346" r:id="rId11"/>
    <p:sldId id="34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63" autoAdjust="0"/>
    <p:restoredTop sz="94660"/>
  </p:normalViewPr>
  <p:slideViewPr>
    <p:cSldViewPr snapToGrid="0">
      <p:cViewPr varScale="1">
        <p:scale>
          <a:sx n="74" d="100"/>
          <a:sy n="74" d="100"/>
        </p:scale>
        <p:origin x="7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60776-DD9C-4CA1-B52F-F69555253B23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3C6DC-6CF5-4578-9C65-43A0B2524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91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B28C9-C092-4B93-8C1C-CCC07276BB7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23410-5777-4975-9224-08358B8EC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75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E2251-59F4-40B9-B589-7FD156F73A80}" type="datetime1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80C3-0E08-48A5-B726-C01769596925}" type="datetime1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8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E424D-94F6-4CEC-A81F-5E779D7413CC}" type="datetime1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69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D462-B0B7-4ABA-96C7-E930E507E961}" type="datetime1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23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557C-03DF-4711-B723-5E38B3E9A1E7}" type="datetime1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36EB4-A409-4FAD-9C75-0FDA2532A29E}" type="datetime1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45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10B9-38CE-47F4-A584-8AB9D88C77B6}" type="datetime1">
              <a:rPr lang="en-US" smtClean="0"/>
              <a:t>7/7/2021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3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007C-9379-46F8-979B-5F3BF56E7AAF}" type="datetime1">
              <a:rPr lang="en-US" smtClean="0"/>
              <a:t>7/7/2021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8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3600-6EBA-4BF3-A90C-7AAC98EC2961}" type="datetime1">
              <a:rPr lang="en-US" smtClean="0"/>
              <a:t>7/7/2021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5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4F0D-A1EF-4991-AA34-322619835400}" type="datetime1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5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0BCD2-4171-4350-A35E-E8DC82A10A4D}" type="datetime1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67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45DF3-9160-4E03-9CC3-848E1257BAC3}" type="datetime1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9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515896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Interfacing </a:t>
            </a:r>
            <a:r>
              <a:rPr lang="en-US" b="1" dirty="0" smtClean="0">
                <a:solidFill>
                  <a:schemeClr val="accent1"/>
                </a:solidFill>
              </a:rPr>
              <a:t>Keypad </a:t>
            </a:r>
            <a:r>
              <a:rPr lang="en-US" b="1" dirty="0">
                <a:solidFill>
                  <a:schemeClr val="accent1"/>
                </a:solidFill>
              </a:rPr>
              <a:t>with PIC16F877A Microcontroller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1560" y="154626"/>
            <a:ext cx="11323370" cy="670337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keypad()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{	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	 COL1 = 1;COL2=0;COL3=0;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 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(ROW1) {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latin typeface="Consolas" panose="020B0609020204030204" pitchFamily="49" charset="0"/>
              </a:rPr>
              <a:t>(ROW1);return '1'; }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 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else if</a:t>
            </a:r>
            <a:r>
              <a:rPr lang="en-US" sz="2000" dirty="0">
                <a:latin typeface="Consolas" panose="020B0609020204030204" pitchFamily="49" charset="0"/>
              </a:rPr>
              <a:t>(ROW2) {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latin typeface="Consolas" panose="020B0609020204030204" pitchFamily="49" charset="0"/>
              </a:rPr>
              <a:t>(ROW2);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'4';}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 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(ROW3) {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latin typeface="Consolas" panose="020B0609020204030204" pitchFamily="49" charset="0"/>
              </a:rPr>
              <a:t>(ROW3);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'7';}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 else if(ROW4) {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latin typeface="Consolas" panose="020B0609020204030204" pitchFamily="49" charset="0"/>
              </a:rPr>
              <a:t>(ROW4);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'*';}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 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 COL1 = 0;COL2=1;COL3=0;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 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(ROW1) {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latin typeface="Consolas" panose="020B0609020204030204" pitchFamily="49" charset="0"/>
              </a:rPr>
              <a:t>(ROW1);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'2';}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 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else if</a:t>
            </a:r>
            <a:r>
              <a:rPr lang="en-US" sz="2000" dirty="0">
                <a:latin typeface="Consolas" panose="020B0609020204030204" pitchFamily="49" charset="0"/>
              </a:rPr>
              <a:t>(ROW2) {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latin typeface="Consolas" panose="020B0609020204030204" pitchFamily="49" charset="0"/>
              </a:rPr>
              <a:t>(ROW2);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'5';}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 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else if</a:t>
            </a:r>
            <a:r>
              <a:rPr lang="en-US" sz="2000" dirty="0">
                <a:latin typeface="Consolas" panose="020B0609020204030204" pitchFamily="49" charset="0"/>
              </a:rPr>
              <a:t>(ROW3) {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latin typeface="Consolas" panose="020B0609020204030204" pitchFamily="49" charset="0"/>
              </a:rPr>
              <a:t>(ROW3);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'8';}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 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else if</a:t>
            </a:r>
            <a:r>
              <a:rPr lang="en-US" sz="2000" dirty="0">
                <a:latin typeface="Consolas" panose="020B0609020204030204" pitchFamily="49" charset="0"/>
              </a:rPr>
              <a:t>(ROW4) {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latin typeface="Consolas" panose="020B0609020204030204" pitchFamily="49" charset="0"/>
              </a:rPr>
              <a:t>(ROW4);return '0';}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 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 COL1 = 0;COL2=0;COL3=1;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 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(ROW1){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latin typeface="Consolas" panose="020B0609020204030204" pitchFamily="49" charset="0"/>
              </a:rPr>
              <a:t>(ROW1);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'3';}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 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else if</a:t>
            </a:r>
            <a:r>
              <a:rPr lang="en-US" sz="2000" dirty="0">
                <a:latin typeface="Consolas" panose="020B0609020204030204" pitchFamily="49" charset="0"/>
              </a:rPr>
              <a:t>(ROW2){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latin typeface="Consolas" panose="020B0609020204030204" pitchFamily="49" charset="0"/>
              </a:rPr>
              <a:t>(ROW2);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'6';}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 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else if</a:t>
            </a:r>
            <a:r>
              <a:rPr lang="en-US" sz="2000" dirty="0">
                <a:latin typeface="Consolas" panose="020B0609020204030204" pitchFamily="49" charset="0"/>
              </a:rPr>
              <a:t>(ROW3){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latin typeface="Consolas" panose="020B0609020204030204" pitchFamily="49" charset="0"/>
              </a:rPr>
              <a:t>(ROW3);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'9';}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 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else if</a:t>
            </a:r>
            <a:r>
              <a:rPr lang="en-US" sz="2000" dirty="0">
                <a:latin typeface="Consolas" panose="020B0609020204030204" pitchFamily="49" charset="0"/>
              </a:rPr>
              <a:t>(ROW4){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latin typeface="Consolas" panose="020B0609020204030204" pitchFamily="49" charset="0"/>
              </a:rPr>
              <a:t>(ROW4);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'#';}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 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't';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96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338290" y="418359"/>
            <a:ext cx="6636281" cy="4893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Heading</a:t>
            </a:r>
            <a:endParaRPr lang="en-US" sz="2800" b="1" dirty="0" smtClean="0">
              <a:solidFill>
                <a:schemeClr val="accent1">
                  <a:lumMod val="75000"/>
                </a:schemeClr>
              </a:solidFill>
              <a:latin typeface="Facto Bold" panose="00000800000000000000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8630" y="1130136"/>
            <a:ext cx="11323370" cy="38164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lvl="0" indent="-4572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err="1" smtClean="0"/>
              <a:t>contens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92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338290" y="418359"/>
            <a:ext cx="6636281" cy="4893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How Keypads Work</a:t>
            </a:r>
            <a:endParaRPr lang="en-US" sz="2800" b="1" dirty="0" smtClean="0">
              <a:solidFill>
                <a:schemeClr val="accent1">
                  <a:lumMod val="75000"/>
                </a:schemeClr>
              </a:solidFill>
              <a:latin typeface="Facto Bold" panose="00000800000000000000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9701" y="1516502"/>
            <a:ext cx="11323370" cy="257916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lvl="0" indent="-4572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The buttons on a keypad are arranged in rows and columns. A 3X4 keypad has 4 rows and 3 columns, and a 4X4 keypad has 4 rows and 4 </a:t>
            </a:r>
            <a:r>
              <a:rPr lang="en-US" sz="2000" dirty="0" smtClean="0"/>
              <a:t>columns</a:t>
            </a:r>
          </a:p>
          <a:p>
            <a:pPr marL="457200" lvl="0" indent="-4572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Beneath each key is a membrane switch. Each switch in a row is connected to the other switches in the row by a conductive trace underneath the pad. </a:t>
            </a:r>
            <a:endParaRPr lang="en-US" sz="2000" dirty="0" smtClean="0"/>
          </a:p>
          <a:p>
            <a:pPr marL="457200" lvl="0" indent="-4572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Each </a:t>
            </a:r>
            <a:r>
              <a:rPr lang="en-US" sz="2000" dirty="0"/>
              <a:t>switch in a column is connected the same way – one side of the switch is connected to all of the other switches in that column by a conductive trace</a:t>
            </a:r>
            <a:r>
              <a:rPr lang="en-US" sz="2000" dirty="0" smtClean="0"/>
              <a:t>.</a:t>
            </a:r>
          </a:p>
          <a:p>
            <a:pPr marL="457200" lvl="0" indent="-4572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Each </a:t>
            </a:r>
            <a:r>
              <a:rPr lang="en-US" sz="2000" dirty="0"/>
              <a:t>row and column is brought out to a single pin, for a total of 8 pins on a 4X4 </a:t>
            </a:r>
            <a:r>
              <a:rPr lang="en-US" sz="2000" dirty="0" smtClean="0"/>
              <a:t>keypad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8435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071" y="398072"/>
            <a:ext cx="5133644" cy="5916314"/>
          </a:xfrm>
          <a:prstGeom prst="rect">
            <a:avLst/>
          </a:prstGeom>
        </p:spPr>
      </p:pic>
      <p:pic>
        <p:nvPicPr>
          <p:cNvPr id="1026" name="Picture 2" descr="How to Set Up a Keypad on an Arduino - Back Side of Keypa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715" y="398072"/>
            <a:ext cx="4906851" cy="577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99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01277" y="666496"/>
            <a:ext cx="11323370" cy="111415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lvl="0" indent="-3429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Pressing a button closes the switch between a column and a row trace, allowing current to flow between a column pin and a row pin</a:t>
            </a:r>
            <a:r>
              <a:rPr lang="en-US" sz="2000" dirty="0" smtClean="0"/>
              <a:t>.</a:t>
            </a:r>
            <a:endParaRPr lang="en-US" sz="2000" dirty="0"/>
          </a:p>
          <a:p>
            <a:pPr marL="342900" lvl="0" indent="-3429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The schematic for a 4X4 keypad shows how the rows and columns are connected</a:t>
            </a:r>
            <a:endParaRPr lang="en-US" sz="2000" dirty="0"/>
          </a:p>
        </p:txBody>
      </p:sp>
      <p:pic>
        <p:nvPicPr>
          <p:cNvPr id="2050" name="Picture 2" descr="Arduino Keypad Tutorial - 4X4 Keypad Schemat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898" y="2233411"/>
            <a:ext cx="4532335" cy="367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65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338290" y="418359"/>
            <a:ext cx="8239040" cy="4893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Connect the keypad to the PIC16F877A</a:t>
            </a:r>
            <a:endParaRPr lang="en-US" sz="2800" b="1" dirty="0" smtClean="0">
              <a:solidFill>
                <a:schemeClr val="accent1">
                  <a:lumMod val="75000"/>
                </a:schemeClr>
              </a:solidFill>
              <a:latin typeface="Facto Bold" panose="00000800000000000000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8630" y="1130136"/>
            <a:ext cx="11323370" cy="38164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lvl="0" indent="-4572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The pin layout for most membrane keypads will look like this:</a:t>
            </a:r>
            <a:endParaRPr lang="en-US" sz="2000" dirty="0"/>
          </a:p>
        </p:txBody>
      </p:sp>
      <p:pic>
        <p:nvPicPr>
          <p:cNvPr id="7170" name="Picture 2" descr="Arduino Keypad Tutorial - 4X4 and 3X4 Keypad Pin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373" y="1665248"/>
            <a:ext cx="4773500" cy="4537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54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273896" y="214562"/>
            <a:ext cx="6636281" cy="4893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Interfacing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lcd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 and keypad</a:t>
            </a:r>
            <a:endParaRPr lang="en-US" sz="2800" b="1" dirty="0" smtClean="0">
              <a:solidFill>
                <a:schemeClr val="accent1">
                  <a:lumMod val="75000"/>
                </a:schemeClr>
              </a:solidFill>
              <a:latin typeface="Facto Bold" panose="00000800000000000000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317" y="850766"/>
            <a:ext cx="7291790" cy="550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40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338290" y="129648"/>
            <a:ext cx="6636281" cy="4893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Program for 3x4 keypad</a:t>
            </a:r>
            <a:endParaRPr lang="en-US" sz="2800" b="1" dirty="0" smtClean="0">
              <a:solidFill>
                <a:schemeClr val="accent1">
                  <a:lumMod val="75000"/>
                </a:schemeClr>
              </a:solidFill>
              <a:latin typeface="Facto Bold" panose="00000800000000000000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12886" y="813242"/>
            <a:ext cx="11323370" cy="572567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#include &lt;</a:t>
            </a:r>
            <a:r>
              <a:rPr lang="en-US" sz="2000" dirty="0" err="1">
                <a:latin typeface="Consolas" panose="020B0609020204030204" pitchFamily="49" charset="0"/>
              </a:rPr>
              <a:t>pic.h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#define _XTAL_FREQ </a:t>
            </a:r>
            <a:r>
              <a:rPr lang="en-US" sz="2000" dirty="0" smtClean="0">
                <a:latin typeface="Consolas" panose="020B0609020204030204" pitchFamily="49" charset="0"/>
              </a:rPr>
              <a:t>4000000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2000" dirty="0">
              <a:latin typeface="Consolas" panose="020B0609020204030204" pitchFamily="49" charset="0"/>
            </a:endParaRP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#define RS RE0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#define RW RE1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#define EN </a:t>
            </a:r>
            <a:r>
              <a:rPr lang="en-US" sz="2000" dirty="0" smtClean="0">
                <a:latin typeface="Consolas" panose="020B0609020204030204" pitchFamily="49" charset="0"/>
              </a:rPr>
              <a:t>RE2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2000" dirty="0">
              <a:latin typeface="Consolas" panose="020B0609020204030204" pitchFamily="49" charset="0"/>
            </a:endParaRP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#define COL1 RC0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#define COL2 RC1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#define COL3 </a:t>
            </a:r>
            <a:r>
              <a:rPr lang="en-US" sz="2000" dirty="0" smtClean="0">
                <a:latin typeface="Consolas" panose="020B0609020204030204" pitchFamily="49" charset="0"/>
              </a:rPr>
              <a:t>RC2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2000" dirty="0">
              <a:latin typeface="Consolas" panose="020B0609020204030204" pitchFamily="49" charset="0"/>
            </a:endParaRP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#define ROW1 RC3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#define ROW2 RC4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#define ROW3 RC5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#define ROW4 RC6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2000" dirty="0">
              <a:latin typeface="Consolas" panose="020B0609020204030204" pitchFamily="49" charset="0"/>
            </a:endParaRP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latin typeface="Consolas" panose="020B0609020204030204" pitchFamily="49" charset="0"/>
              </a:rPr>
              <a:t> keypad();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2000" dirty="0">
              <a:latin typeface="Consolas" panose="020B0609020204030204" pitchFamily="49" charset="0"/>
            </a:endParaRP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delay()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unsigned char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</a:rPr>
              <a:t>(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=0;i&lt;255;i++);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27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5306" y="128850"/>
            <a:ext cx="11323370" cy="674748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void </a:t>
            </a:r>
            <a:r>
              <a:rPr lang="en-US" sz="2000" dirty="0" err="1">
                <a:solidFill>
                  <a:srgbClr val="002060"/>
                </a:solidFill>
                <a:latin typeface="Consolas" panose="020B0609020204030204" pitchFamily="49" charset="0"/>
              </a:rPr>
              <a:t>cmd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(unsigned char </a:t>
            </a:r>
            <a:r>
              <a:rPr lang="en-US" sz="2000" dirty="0" err="1">
                <a:latin typeface="Consolas" panose="020B0609020204030204" pitchFamily="49" charset="0"/>
              </a:rPr>
              <a:t>cmd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RS=0;//command mode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RW=0;//</a:t>
            </a:r>
            <a:r>
              <a:rPr lang="en-US" sz="2000" dirty="0" err="1">
                <a:latin typeface="Consolas" panose="020B0609020204030204" pitchFamily="49" charset="0"/>
              </a:rPr>
              <a:t>wrte</a:t>
            </a:r>
            <a:r>
              <a:rPr lang="en-US" sz="2000" dirty="0">
                <a:latin typeface="Consolas" panose="020B0609020204030204" pitchFamily="49" charset="0"/>
              </a:rPr>
              <a:t> mode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PORTB=</a:t>
            </a:r>
            <a:r>
              <a:rPr lang="en-US" sz="2000" dirty="0" err="1">
                <a:latin typeface="Consolas" panose="020B0609020204030204" pitchFamily="49" charset="0"/>
              </a:rPr>
              <a:t>cmd</a:t>
            </a:r>
            <a:r>
              <a:rPr lang="en-US" sz="2000" dirty="0">
                <a:latin typeface="Consolas" panose="020B0609020204030204" pitchFamily="49" charset="0"/>
              </a:rPr>
              <a:t>; //command </a:t>
            </a:r>
            <a:r>
              <a:rPr lang="en-US" sz="2000" dirty="0" err="1">
                <a:latin typeface="Consolas" panose="020B0609020204030204" pitchFamily="49" charset="0"/>
              </a:rPr>
              <a:t>tranfer</a:t>
            </a:r>
            <a:r>
              <a:rPr lang="en-US" sz="2000" dirty="0">
                <a:latin typeface="Consolas" panose="020B0609020204030204" pitchFamily="49" charset="0"/>
              </a:rPr>
              <a:t> to LCD display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EN=1; //Enable to send </a:t>
            </a:r>
            <a:r>
              <a:rPr lang="en-US" sz="2000" dirty="0" err="1">
                <a:latin typeface="Consolas" panose="020B0609020204030204" pitchFamily="49" charset="0"/>
              </a:rPr>
              <a:t>cmd</a:t>
            </a:r>
            <a:endParaRPr lang="en-US" sz="2000" dirty="0">
              <a:latin typeface="Consolas" panose="020B0609020204030204" pitchFamily="49" charset="0"/>
            </a:endParaRP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delay();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EN=0; //disable 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void </a:t>
            </a:r>
            <a:r>
              <a:rPr lang="en-US" sz="2000" dirty="0" err="1">
                <a:latin typeface="Consolas" panose="020B0609020204030204" pitchFamily="49" charset="0"/>
              </a:rPr>
              <a:t>display_char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unsigned char</a:t>
            </a:r>
            <a:r>
              <a:rPr lang="en-US" sz="2000" dirty="0">
                <a:latin typeface="Consolas" panose="020B0609020204030204" pitchFamily="49" charset="0"/>
              </a:rPr>
              <a:t> data)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RS=1;//data mode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RW=0;//</a:t>
            </a:r>
            <a:r>
              <a:rPr lang="en-US" sz="2000" dirty="0" err="1">
                <a:latin typeface="Consolas" panose="020B0609020204030204" pitchFamily="49" charset="0"/>
              </a:rPr>
              <a:t>wrte</a:t>
            </a:r>
            <a:r>
              <a:rPr lang="en-US" sz="2000" dirty="0">
                <a:latin typeface="Consolas" panose="020B0609020204030204" pitchFamily="49" charset="0"/>
              </a:rPr>
              <a:t> mode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PORTB=data; //command </a:t>
            </a:r>
            <a:r>
              <a:rPr lang="en-US" sz="2000" dirty="0" err="1">
                <a:latin typeface="Consolas" panose="020B0609020204030204" pitchFamily="49" charset="0"/>
              </a:rPr>
              <a:t>tranfer</a:t>
            </a:r>
            <a:r>
              <a:rPr lang="en-US" sz="2000" dirty="0">
                <a:latin typeface="Consolas" panose="020B0609020204030204" pitchFamily="49" charset="0"/>
              </a:rPr>
              <a:t> to LCD display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EN=1; //Enable to send data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delay();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EN=0; //disable display data showing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2000" dirty="0">
              <a:latin typeface="Consolas" panose="020B0609020204030204" pitchFamily="49" charset="0"/>
            </a:endParaRP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void </a:t>
            </a:r>
            <a:r>
              <a:rPr lang="en-US" sz="2000" dirty="0" err="1">
                <a:latin typeface="Consolas" panose="020B0609020204030204" pitchFamily="49" charset="0"/>
              </a:rPr>
              <a:t>display_string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unsigned char</a:t>
            </a:r>
            <a:r>
              <a:rPr lang="en-US" sz="2000" dirty="0">
                <a:latin typeface="Consolas" panose="020B0609020204030204" pitchFamily="49" charset="0"/>
              </a:rPr>
              <a:t> *data)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  while(*data)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  {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   </a:t>
            </a:r>
            <a:r>
              <a:rPr lang="en-US" sz="2000" dirty="0" err="1">
                <a:latin typeface="Consolas" panose="020B0609020204030204" pitchFamily="49" charset="0"/>
              </a:rPr>
              <a:t>display_char</a:t>
            </a:r>
            <a:r>
              <a:rPr lang="en-US" sz="2000" dirty="0">
                <a:latin typeface="Consolas" panose="020B0609020204030204" pitchFamily="49" charset="0"/>
              </a:rPr>
              <a:t>(*data++); 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  }  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2000" dirty="0">
              <a:latin typeface="Consolas" panose="020B0609020204030204" pitchFamily="49" charset="0"/>
            </a:endParaRP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73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701" y="129648"/>
            <a:ext cx="11323370" cy="690137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lcd_init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  ADCON1=0x06;//to enable PORTE as digital pins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  TRISB=0x00;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  TRISE=0x00;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  PORTB=0x00;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  PORTE=0x00;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cmd</a:t>
            </a:r>
            <a:r>
              <a:rPr lang="en-US" sz="2000" dirty="0">
                <a:latin typeface="Consolas" panose="020B0609020204030204" pitchFamily="49" charset="0"/>
              </a:rPr>
              <a:t>(0x0c);//LCD ON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cmd</a:t>
            </a:r>
            <a:r>
              <a:rPr lang="en-US" sz="2000" dirty="0">
                <a:latin typeface="Consolas" panose="020B0609020204030204" pitchFamily="49" charset="0"/>
              </a:rPr>
              <a:t>(0x38);//ENABLE 2nd ROW access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cmd</a:t>
            </a:r>
            <a:r>
              <a:rPr lang="en-US" sz="2000" dirty="0">
                <a:latin typeface="Consolas" panose="020B0609020204030204" pitchFamily="49" charset="0"/>
              </a:rPr>
              <a:t>(0x80);//set Display to 1st Row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main()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latin typeface="Consolas" panose="020B0609020204030204" pitchFamily="49" charset="0"/>
              </a:rPr>
              <a:t> array[16] = "keypad test";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TRISC = 0xF8;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PORTC  = 0x00;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lcd_init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cmd</a:t>
            </a:r>
            <a:r>
              <a:rPr lang="en-US" sz="2000" dirty="0">
                <a:latin typeface="Consolas" panose="020B0609020204030204" pitchFamily="49" charset="0"/>
              </a:rPr>
              <a:t>(0x80);//set Display to 1st Row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display_string</a:t>
            </a:r>
            <a:r>
              <a:rPr lang="en-US" sz="2000" dirty="0">
                <a:latin typeface="Consolas" panose="020B0609020204030204" pitchFamily="49" charset="0"/>
              </a:rPr>
              <a:t>(&amp;array);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num</a:t>
            </a:r>
            <a:r>
              <a:rPr lang="en-US" sz="2000" dirty="0" smtClean="0">
                <a:latin typeface="Consolas" panose="020B0609020204030204" pitchFamily="49" charset="0"/>
              </a:rPr>
              <a:t>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latin typeface="Consolas" panose="020B0609020204030204" pitchFamily="49" charset="0"/>
              </a:rPr>
              <a:t>(1)	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{	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</a:rPr>
              <a:t>num</a:t>
            </a:r>
            <a:r>
              <a:rPr lang="en-US" sz="2000" dirty="0">
                <a:latin typeface="Consolas" panose="020B0609020204030204" pitchFamily="49" charset="0"/>
              </a:rPr>
              <a:t> = keypad();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(</a:t>
            </a:r>
            <a:r>
              <a:rPr lang="en-US" sz="2000" dirty="0" err="1">
                <a:latin typeface="Consolas" panose="020B0609020204030204" pitchFamily="49" charset="0"/>
              </a:rPr>
              <a:t>num</a:t>
            </a:r>
            <a:r>
              <a:rPr lang="en-US" sz="2000" dirty="0">
                <a:latin typeface="Consolas" panose="020B0609020204030204" pitchFamily="49" charset="0"/>
              </a:rPr>
              <a:t> != 't')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	{</a:t>
            </a:r>
            <a:r>
              <a:rPr lang="en-US" sz="2000" dirty="0" err="1">
                <a:latin typeface="Consolas" panose="020B0609020204030204" pitchFamily="49" charset="0"/>
              </a:rPr>
              <a:t>display_char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num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	}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}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6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11689</TotalTime>
  <Words>365</Words>
  <Application>Microsoft Office PowerPoint</Application>
  <PresentationFormat>Widescreen</PresentationFormat>
  <Paragraphs>125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Facto Bold</vt:lpstr>
      <vt:lpstr>Wingdings</vt:lpstr>
      <vt:lpstr>Office Theme</vt:lpstr>
      <vt:lpstr>Interfacing Keypad with PIC16F877A Microcontroller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Surendar Vijayakumar</dc:creator>
  <cp:lastModifiedBy>RAJA</cp:lastModifiedBy>
  <cp:revision>380</cp:revision>
  <dcterms:created xsi:type="dcterms:W3CDTF">2021-04-01T12:19:09Z</dcterms:created>
  <dcterms:modified xsi:type="dcterms:W3CDTF">2021-07-07T06:48:48Z</dcterms:modified>
</cp:coreProperties>
</file>