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99" r:id="rId2"/>
    <p:sldId id="310" r:id="rId3"/>
    <p:sldId id="311" r:id="rId4"/>
    <p:sldId id="312" r:id="rId5"/>
    <p:sldId id="313" r:id="rId6"/>
    <p:sldId id="314" r:id="rId7"/>
    <p:sldId id="315" r:id="rId8"/>
    <p:sldId id="322" r:id="rId9"/>
    <p:sldId id="317" r:id="rId10"/>
    <p:sldId id="318" r:id="rId11"/>
    <p:sldId id="319" r:id="rId12"/>
    <p:sldId id="320" r:id="rId13"/>
    <p:sldId id="321" r:id="rId14"/>
    <p:sldId id="323" r:id="rId15"/>
    <p:sldId id="324" r:id="rId16"/>
    <p:sldId id="325" r:id="rId17"/>
    <p:sldId id="326" r:id="rId18"/>
    <p:sldId id="32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63" autoAdjust="0"/>
    <p:restoredTop sz="94660"/>
  </p:normalViewPr>
  <p:slideViewPr>
    <p:cSldViewPr snapToGrid="0">
      <p:cViewPr varScale="1">
        <p:scale>
          <a:sx n="74" d="100"/>
          <a:sy n="74"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6/22/2021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6/22/2021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6/22/2021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6/22/2021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6/22/2021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6/22/2021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6/22/2021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6/22/2021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6/22/2021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6/22/2021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6/22/2021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6/22/2021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6/22/2021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6/22/2021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a:solidFill>
                  <a:schemeClr val="accent1"/>
                </a:solidFill>
              </a:rPr>
              <a:t>PIC16F877A</a:t>
            </a:r>
            <a:endParaRPr lang="en-IN" b="1" dirty="0">
              <a:solidFill>
                <a:schemeClr val="accent1"/>
              </a:solidFill>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568506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7331740"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CPU (Central Processing Unit)</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1646641"/>
            <a:ext cx="11013140" cy="3176319"/>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800" dirty="0"/>
              <a:t>PIC microcontroller’s CPU consists of</a:t>
            </a:r>
          </a:p>
          <a:p>
            <a:pPr marL="384048" lvl="0" indent="-384048" algn="just">
              <a:lnSpc>
                <a:spcPct val="94000"/>
              </a:lnSpc>
              <a:spcBef>
                <a:spcPts val="1000"/>
              </a:spcBef>
              <a:spcAft>
                <a:spcPts val="200"/>
              </a:spcAft>
              <a:buFont typeface="Wingdings" panose="05000000000000000000" pitchFamily="2" charset="2"/>
              <a:buChar char="v"/>
            </a:pPr>
            <a:r>
              <a:rPr lang="en-US" sz="2800" dirty="0"/>
              <a:t>Arithmetic logic unit (ALU)</a:t>
            </a:r>
          </a:p>
          <a:p>
            <a:pPr marL="384048" lvl="0" indent="-384048" algn="just">
              <a:lnSpc>
                <a:spcPct val="94000"/>
              </a:lnSpc>
              <a:spcBef>
                <a:spcPts val="1000"/>
              </a:spcBef>
              <a:spcAft>
                <a:spcPts val="200"/>
              </a:spcAft>
              <a:buFont typeface="Wingdings" panose="05000000000000000000" pitchFamily="2" charset="2"/>
              <a:buChar char="v"/>
            </a:pPr>
            <a:r>
              <a:rPr lang="en-US" sz="2800" dirty="0"/>
              <a:t>Memory unit (MU)</a:t>
            </a:r>
          </a:p>
          <a:p>
            <a:pPr marL="384048" lvl="0" indent="-384048" algn="just">
              <a:lnSpc>
                <a:spcPct val="94000"/>
              </a:lnSpc>
              <a:spcBef>
                <a:spcPts val="1000"/>
              </a:spcBef>
              <a:spcAft>
                <a:spcPts val="200"/>
              </a:spcAft>
              <a:buFont typeface="Wingdings" panose="05000000000000000000" pitchFamily="2" charset="2"/>
              <a:buChar char="v"/>
            </a:pPr>
            <a:r>
              <a:rPr lang="en-US" sz="2800" dirty="0"/>
              <a:t>Control unit (CU)</a:t>
            </a:r>
          </a:p>
          <a:p>
            <a:pPr marL="384048" lvl="0" indent="-384048" algn="just">
              <a:lnSpc>
                <a:spcPct val="94000"/>
              </a:lnSpc>
              <a:spcBef>
                <a:spcPts val="1000"/>
              </a:spcBef>
              <a:spcAft>
                <a:spcPts val="200"/>
              </a:spcAft>
              <a:buFont typeface="Wingdings" panose="05000000000000000000" pitchFamily="2" charset="2"/>
              <a:buChar char="v"/>
            </a:pPr>
            <a:r>
              <a:rPr lang="en-US" sz="2800" dirty="0"/>
              <a:t>Accumulator</a:t>
            </a:r>
          </a:p>
          <a:p>
            <a:pPr marL="384048" lvl="0" indent="-384048" algn="just">
              <a:lnSpc>
                <a:spcPct val="94000"/>
              </a:lnSpc>
              <a:spcBef>
                <a:spcPts val="1000"/>
              </a:spcBef>
              <a:spcAft>
                <a:spcPts val="200"/>
              </a:spcAft>
              <a:buFont typeface="Wingdings" panose="05000000000000000000" pitchFamily="2" charset="2"/>
              <a:buChar char="v"/>
            </a:pPr>
            <a:endParaRPr lang="en-US" sz="2000" dirty="0"/>
          </a:p>
        </p:txBody>
      </p:sp>
    </p:spTree>
    <p:extLst>
      <p:ext uri="{BB962C8B-B14F-4D97-AF65-F5344CB8AC3E}">
        <p14:creationId xmlns:p14="http://schemas.microsoft.com/office/powerpoint/2010/main" val="2892359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Arithmetic logic unit (ALU</a:t>
            </a:r>
            <a:r>
              <a:rPr lang="en-US" sz="2800" b="1" dirty="0" smtClean="0">
                <a:solidFill>
                  <a:schemeClr val="accent1">
                    <a:lumMod val="75000"/>
                  </a:schemeClr>
                </a:solidFill>
                <a:latin typeface="Facto Bold" panose="00000800000000000000" pitchFamily="50" charset="0"/>
              </a:rPr>
              <a:t>)</a:t>
            </a:r>
          </a:p>
        </p:txBody>
      </p:sp>
      <p:sp>
        <p:nvSpPr>
          <p:cNvPr id="6" name="TextBox 5"/>
          <p:cNvSpPr txBox="1"/>
          <p:nvPr/>
        </p:nvSpPr>
        <p:spPr>
          <a:xfrm>
            <a:off x="979931" y="1646641"/>
            <a:ext cx="5343596" cy="1846659"/>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ALU is used for arithmetic operations and for logical decisions</a:t>
            </a:r>
          </a:p>
          <a:p>
            <a:pPr marL="384048" lvl="0" indent="-384048" algn="just">
              <a:lnSpc>
                <a:spcPct val="94000"/>
              </a:lnSpc>
              <a:spcBef>
                <a:spcPts val="1000"/>
              </a:spcBef>
              <a:spcAft>
                <a:spcPts val="200"/>
              </a:spcAft>
              <a:buFont typeface="Wingdings" panose="05000000000000000000" pitchFamily="2" charset="2"/>
              <a:buChar char="v"/>
            </a:pPr>
            <a:r>
              <a:rPr lang="en-US" sz="2000" dirty="0"/>
              <a:t>W-register used  for short-term, intermediate storage of arithmetic and logic data.</a:t>
            </a:r>
          </a:p>
          <a:p>
            <a:pPr marL="384048" lvl="0" indent="-384048" algn="just">
              <a:lnSpc>
                <a:spcPct val="94000"/>
              </a:lnSpc>
              <a:spcBef>
                <a:spcPts val="1000"/>
              </a:spcBef>
              <a:spcAft>
                <a:spcPts val="200"/>
              </a:spcAft>
              <a:buFont typeface="Wingdings" panose="05000000000000000000" pitchFamily="2" charset="2"/>
              <a:buChar char="v"/>
            </a:pPr>
            <a:endParaRPr lang="en-US" sz="2000" dirty="0"/>
          </a:p>
        </p:txBody>
      </p:sp>
      <p:pic>
        <p:nvPicPr>
          <p:cNvPr id="7"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064" y="1287399"/>
            <a:ext cx="3820120" cy="4734589"/>
          </a:xfrm>
          <a:prstGeom prst="rect">
            <a:avLst/>
          </a:prstGeom>
        </p:spPr>
      </p:pic>
    </p:spTree>
    <p:extLst>
      <p:ext uri="{BB962C8B-B14F-4D97-AF65-F5344CB8AC3E}">
        <p14:creationId xmlns:p14="http://schemas.microsoft.com/office/powerpoint/2010/main" val="871897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Status Register </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1646641"/>
            <a:ext cx="11013140" cy="2271391"/>
          </a:xfrm>
          <a:prstGeom prst="rect">
            <a:avLst/>
          </a:prstGeom>
          <a:noFill/>
        </p:spPr>
        <p:txBody>
          <a:bodyPr wrap="square" rtlCol="0">
            <a:spAutoFit/>
          </a:bodyPr>
          <a:lstStyle/>
          <a:p>
            <a:pPr marL="384048" lvl="0" indent="-384048">
              <a:lnSpc>
                <a:spcPct val="94000"/>
              </a:lnSpc>
              <a:spcBef>
                <a:spcPts val="1000"/>
              </a:spcBef>
              <a:spcAft>
                <a:spcPts val="200"/>
              </a:spcAft>
              <a:buFont typeface="Wingdings" panose="05000000000000000000" pitchFamily="2" charset="2"/>
              <a:buChar char="v"/>
            </a:pPr>
            <a:r>
              <a:rPr lang="en-US" sz="2000" dirty="0"/>
              <a:t>The Status register contains the arithmetic status of the</a:t>
            </a:r>
            <a:br>
              <a:rPr lang="en-US" sz="2000" dirty="0"/>
            </a:br>
            <a:r>
              <a:rPr lang="en-US" sz="2000" dirty="0"/>
              <a:t>ALU, the Reset status and the bank select bits for data</a:t>
            </a:r>
            <a:br>
              <a:rPr lang="en-US" sz="2000" dirty="0"/>
            </a:br>
            <a:r>
              <a:rPr lang="en-US" sz="2000" dirty="0"/>
              <a:t>memory.</a:t>
            </a:r>
            <a:br>
              <a:rPr lang="en-US" sz="2000" dirty="0"/>
            </a:br>
            <a:endParaRPr lang="en-US" sz="2000" dirty="0"/>
          </a:p>
          <a:p>
            <a:pPr marL="384048" lvl="0" indent="-384048">
              <a:lnSpc>
                <a:spcPct val="94000"/>
              </a:lnSpc>
              <a:spcBef>
                <a:spcPts val="1000"/>
              </a:spcBef>
              <a:spcAft>
                <a:spcPts val="200"/>
              </a:spcAft>
              <a:buFont typeface="Wingdings" panose="05000000000000000000" pitchFamily="2" charset="2"/>
              <a:buChar char="v"/>
            </a:pPr>
            <a:r>
              <a:rPr lang="en-US" sz="2000" dirty="0"/>
              <a:t>The Status register can be the destination for any</a:t>
            </a:r>
            <a:br>
              <a:rPr lang="en-US" sz="2000" dirty="0"/>
            </a:br>
            <a:r>
              <a:rPr lang="en-US" sz="2000" dirty="0"/>
              <a:t>instruction, as with any other register. </a:t>
            </a:r>
            <a:br>
              <a:rPr lang="en-US" sz="2000" dirty="0"/>
            </a:br>
            <a:endParaRPr lang="en-US" sz="2000" dirty="0"/>
          </a:p>
        </p:txBody>
      </p:sp>
    </p:spTree>
    <p:extLst>
      <p:ext uri="{BB962C8B-B14F-4D97-AF65-F5344CB8AC3E}">
        <p14:creationId xmlns:p14="http://schemas.microsoft.com/office/powerpoint/2010/main" val="3724449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Memory unit (MU</a:t>
            </a:r>
            <a:r>
              <a:rPr lang="en-US" sz="2800" b="1" dirty="0" smtClean="0">
                <a:solidFill>
                  <a:schemeClr val="accent1">
                    <a:lumMod val="75000"/>
                  </a:schemeClr>
                </a:solidFill>
                <a:latin typeface="Facto Bold" panose="00000800000000000000" pitchFamily="50" charset="0"/>
              </a:rPr>
              <a:t>)</a:t>
            </a:r>
          </a:p>
        </p:txBody>
      </p:sp>
      <p:sp>
        <p:nvSpPr>
          <p:cNvPr id="6" name="TextBox 5"/>
          <p:cNvSpPr txBox="1"/>
          <p:nvPr/>
        </p:nvSpPr>
        <p:spPr>
          <a:xfrm>
            <a:off x="979931" y="1646641"/>
            <a:ext cx="11013140" cy="1403461"/>
          </a:xfrm>
          <a:prstGeom prst="rect">
            <a:avLst/>
          </a:prstGeom>
          <a:noFill/>
        </p:spPr>
        <p:txBody>
          <a:bodyPr wrap="square" rtlCol="0">
            <a:spAutoFit/>
          </a:bodyPr>
          <a:lstStyle/>
          <a:p>
            <a:pPr marL="384048" lvl="0" indent="-384048">
              <a:lnSpc>
                <a:spcPct val="94000"/>
              </a:lnSpc>
              <a:spcBef>
                <a:spcPts val="1000"/>
              </a:spcBef>
              <a:spcAft>
                <a:spcPts val="200"/>
              </a:spcAft>
              <a:buFont typeface="Wingdings" panose="05000000000000000000" pitchFamily="2" charset="2"/>
              <a:buChar char="v"/>
            </a:pPr>
            <a:r>
              <a:rPr lang="en-US" sz="2000" dirty="0"/>
              <a:t>There are three memory blocks in each of the PIC16F877A device The program memory and data memory have separate buses </a:t>
            </a:r>
            <a:br>
              <a:rPr lang="en-US" sz="2000" dirty="0"/>
            </a:br>
            <a:endParaRPr lang="en-US" sz="2000" dirty="0"/>
          </a:p>
          <a:p>
            <a:pPr marL="384048" lvl="0" indent="-384048">
              <a:lnSpc>
                <a:spcPct val="94000"/>
              </a:lnSpc>
              <a:spcBef>
                <a:spcPts val="1000"/>
              </a:spcBef>
              <a:spcAft>
                <a:spcPts val="200"/>
              </a:spcAft>
              <a:buFont typeface="Wingdings" panose="05000000000000000000" pitchFamily="2" charset="2"/>
              <a:buChar char="v"/>
            </a:pPr>
            <a:endParaRPr lang="en-US"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134" y="2770739"/>
            <a:ext cx="7220958" cy="2229289"/>
          </a:xfrm>
          <a:prstGeom prst="rect">
            <a:avLst/>
          </a:prstGeom>
        </p:spPr>
      </p:pic>
    </p:spTree>
    <p:extLst>
      <p:ext uri="{BB962C8B-B14F-4D97-AF65-F5344CB8AC3E}">
        <p14:creationId xmlns:p14="http://schemas.microsoft.com/office/powerpoint/2010/main" val="2921180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Data memory</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1646641"/>
            <a:ext cx="11013140" cy="2271456"/>
          </a:xfrm>
          <a:prstGeom prst="rect">
            <a:avLst/>
          </a:prstGeom>
          <a:noFill/>
        </p:spPr>
        <p:txBody>
          <a:bodyPr wrap="square" rtlCol="0">
            <a:spAutoFit/>
          </a:bodyPr>
          <a:lstStyle/>
          <a:p>
            <a:pPr marL="384048" lvl="0" indent="-384048">
              <a:lnSpc>
                <a:spcPct val="94000"/>
              </a:lnSpc>
              <a:spcBef>
                <a:spcPts val="1000"/>
              </a:spcBef>
              <a:spcAft>
                <a:spcPts val="200"/>
              </a:spcAft>
              <a:buFont typeface="Wingdings" panose="05000000000000000000" pitchFamily="2" charset="2"/>
              <a:buChar char="v"/>
            </a:pPr>
            <a:r>
              <a:rPr lang="en-US" sz="2800" dirty="0"/>
              <a:t>Data memory is made up of the </a:t>
            </a:r>
            <a:r>
              <a:rPr lang="en-US" sz="2800" b="1" dirty="0">
                <a:solidFill>
                  <a:srgbClr val="FF0000"/>
                </a:solidFill>
              </a:rPr>
              <a:t>Special Function Registers (SFR) </a:t>
            </a:r>
            <a:r>
              <a:rPr lang="en-US" sz="2800" dirty="0"/>
              <a:t>area, and the </a:t>
            </a:r>
            <a:r>
              <a:rPr lang="en-US" sz="2800" b="1" dirty="0">
                <a:solidFill>
                  <a:srgbClr val="FF0000"/>
                </a:solidFill>
              </a:rPr>
              <a:t>General Purpose Registers (GPR) </a:t>
            </a:r>
            <a:r>
              <a:rPr lang="en-US" sz="2800" dirty="0"/>
              <a:t>area. </a:t>
            </a:r>
          </a:p>
          <a:p>
            <a:pPr marL="384048" lvl="0" indent="-384048">
              <a:lnSpc>
                <a:spcPct val="94000"/>
              </a:lnSpc>
              <a:spcBef>
                <a:spcPts val="1000"/>
              </a:spcBef>
              <a:spcAft>
                <a:spcPts val="200"/>
              </a:spcAft>
              <a:buFont typeface="Wingdings" panose="05000000000000000000" pitchFamily="2" charset="2"/>
              <a:buChar char="v"/>
            </a:pPr>
            <a:r>
              <a:rPr lang="en-US" sz="2800" dirty="0"/>
              <a:t>The SFRs control the operation of the device, while GPRs are the</a:t>
            </a:r>
            <a:br>
              <a:rPr lang="en-US" sz="2800" dirty="0"/>
            </a:br>
            <a:r>
              <a:rPr lang="en-US" sz="2800" dirty="0"/>
              <a:t>general area for data storage and scratch pad operations. </a:t>
            </a:r>
            <a:br>
              <a:rPr lang="en-US" sz="2800" dirty="0"/>
            </a:br>
            <a:endParaRPr lang="en-US" sz="2800" dirty="0"/>
          </a:p>
        </p:txBody>
      </p:sp>
    </p:spTree>
    <p:extLst>
      <p:ext uri="{BB962C8B-B14F-4D97-AF65-F5344CB8AC3E}">
        <p14:creationId xmlns:p14="http://schemas.microsoft.com/office/powerpoint/2010/main" val="4121494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Program memory</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711507" y="2026550"/>
            <a:ext cx="11013140" cy="2483116"/>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PIC16F877A have a 13-bit </a:t>
            </a:r>
            <a:r>
              <a:rPr lang="en-US" sz="2000" b="1" dirty="0">
                <a:solidFill>
                  <a:srgbClr val="FF0000"/>
                </a:solidFill>
              </a:rPr>
              <a:t>program counter </a:t>
            </a:r>
            <a:r>
              <a:rPr lang="en-US" sz="2000" dirty="0"/>
              <a:t>capable of addressing an 8K x 14 program memory space.</a:t>
            </a:r>
          </a:p>
          <a:p>
            <a:pPr marL="384048" lvl="0" indent="-384048" algn="just">
              <a:lnSpc>
                <a:spcPct val="94000"/>
              </a:lnSpc>
              <a:spcBef>
                <a:spcPts val="1000"/>
              </a:spcBef>
              <a:spcAft>
                <a:spcPts val="200"/>
              </a:spcAft>
              <a:buFont typeface="Wingdings" panose="05000000000000000000" pitchFamily="2" charset="2"/>
              <a:buChar char="v"/>
            </a:pPr>
            <a:r>
              <a:rPr lang="en-US" sz="2000" dirty="0"/>
              <a:t> The width of the program memory bus (instruction word) is 14-bits. Since all instructions are a single word, a device with an 8K x 14 program memory has space for 8K of instructions. </a:t>
            </a:r>
          </a:p>
          <a:p>
            <a:pPr marL="384048" lvl="0" indent="-384048">
              <a:lnSpc>
                <a:spcPct val="94000"/>
              </a:lnSpc>
              <a:spcBef>
                <a:spcPts val="1000"/>
              </a:spcBef>
              <a:spcAft>
                <a:spcPts val="200"/>
              </a:spcAft>
              <a:buFont typeface="Wingdings" panose="05000000000000000000" pitchFamily="2" charset="2"/>
              <a:buChar char="v"/>
            </a:pPr>
            <a:r>
              <a:rPr lang="en-US" sz="2000" dirty="0"/>
              <a:t>This makes it much easier to determine if a device has sufficient program memory</a:t>
            </a:r>
            <a:br>
              <a:rPr lang="en-US" sz="2000" dirty="0"/>
            </a:br>
            <a:r>
              <a:rPr lang="en-US" sz="2000" dirty="0"/>
              <a:t>for a desired application. </a:t>
            </a:r>
            <a:r>
              <a:rPr lang="en-US" sz="2400" dirty="0"/>
              <a:t/>
            </a:r>
            <a:br>
              <a:rPr lang="en-US" sz="2400" dirty="0"/>
            </a:br>
            <a:endParaRPr lang="en-US" sz="2400" dirty="0"/>
          </a:p>
        </p:txBody>
      </p:sp>
    </p:spTree>
    <p:extLst>
      <p:ext uri="{BB962C8B-B14F-4D97-AF65-F5344CB8AC3E}">
        <p14:creationId xmlns:p14="http://schemas.microsoft.com/office/powerpoint/2010/main" val="3063857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Program Counter (PC) </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2496647"/>
            <a:ext cx="11013140" cy="1557349"/>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The program counter (PC) specifies the address of the instruction to fetch for execution. </a:t>
            </a:r>
          </a:p>
          <a:p>
            <a:pPr marL="384048" lvl="0" indent="-384048" algn="just">
              <a:lnSpc>
                <a:spcPct val="94000"/>
              </a:lnSpc>
              <a:spcBef>
                <a:spcPts val="1000"/>
              </a:spcBef>
              <a:spcAft>
                <a:spcPts val="200"/>
              </a:spcAft>
              <a:buFont typeface="Wingdings" panose="05000000000000000000" pitchFamily="2" charset="2"/>
              <a:buChar char="v"/>
            </a:pPr>
            <a:r>
              <a:rPr lang="en-US" sz="2000" dirty="0"/>
              <a:t>The PC is 13-bits wide. The low byte is called the PCL register. This register is readable and writable. </a:t>
            </a:r>
          </a:p>
          <a:p>
            <a:pPr marL="384048" lvl="0" indent="-384048">
              <a:lnSpc>
                <a:spcPct val="94000"/>
              </a:lnSpc>
              <a:spcBef>
                <a:spcPts val="1000"/>
              </a:spcBef>
              <a:spcAft>
                <a:spcPts val="200"/>
              </a:spcAft>
              <a:buFont typeface="Wingdings" panose="05000000000000000000" pitchFamily="2" charset="2"/>
              <a:buChar char="v"/>
            </a:pPr>
            <a:r>
              <a:rPr lang="en-US" sz="2000" dirty="0"/>
              <a:t>The high byte is called the PCH register. </a:t>
            </a:r>
            <a:br>
              <a:rPr lang="en-US" sz="2000" dirty="0"/>
            </a:br>
            <a:endParaRPr lang="en-US" sz="2000" dirty="0"/>
          </a:p>
        </p:txBody>
      </p:sp>
    </p:spTree>
    <p:extLst>
      <p:ext uri="{BB962C8B-B14F-4D97-AF65-F5344CB8AC3E}">
        <p14:creationId xmlns:p14="http://schemas.microsoft.com/office/powerpoint/2010/main" val="2431000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Instruction </a:t>
            </a:r>
            <a:r>
              <a:rPr lang="en-US" sz="2800" b="1" dirty="0" smtClean="0">
                <a:solidFill>
                  <a:schemeClr val="accent1">
                    <a:lumMod val="75000"/>
                  </a:schemeClr>
                </a:solidFill>
                <a:latin typeface="Facto Bold" panose="00000800000000000000" pitchFamily="50" charset="0"/>
              </a:rPr>
              <a:t>register</a:t>
            </a:r>
          </a:p>
        </p:txBody>
      </p:sp>
      <p:sp>
        <p:nvSpPr>
          <p:cNvPr id="6" name="TextBox 5"/>
          <p:cNvSpPr txBox="1"/>
          <p:nvPr/>
        </p:nvSpPr>
        <p:spPr>
          <a:xfrm>
            <a:off x="979931" y="1646641"/>
            <a:ext cx="11013140" cy="1403461"/>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To execute an instruction, the Controller copies the instruction code from the program memory into the instruction register (IR). ... In the PIC, the instruction code includes the operand (working data), which may be a literal value or register address.</a:t>
            </a:r>
          </a:p>
          <a:p>
            <a:pPr marL="384048" lvl="0" indent="-384048" algn="just">
              <a:lnSpc>
                <a:spcPct val="94000"/>
              </a:lnSpc>
              <a:spcBef>
                <a:spcPts val="1000"/>
              </a:spcBef>
              <a:spcAft>
                <a:spcPts val="200"/>
              </a:spcAft>
              <a:buFont typeface="Wingdings" panose="05000000000000000000" pitchFamily="2" charset="2"/>
              <a:buChar char="v"/>
            </a:pPr>
            <a:endParaRPr lang="en-US" sz="2000" dirty="0"/>
          </a:p>
        </p:txBody>
      </p:sp>
      <p:sp>
        <p:nvSpPr>
          <p:cNvPr id="7" name="Title 4"/>
          <p:cNvSpPr txBox="1">
            <a:spLocks/>
          </p:cNvSpPr>
          <p:nvPr/>
        </p:nvSpPr>
        <p:spPr>
          <a:xfrm>
            <a:off x="421342" y="3050102"/>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Instruction Decoder</a:t>
            </a:r>
          </a:p>
        </p:txBody>
      </p:sp>
      <p:sp>
        <p:nvSpPr>
          <p:cNvPr id="8" name="TextBox 7"/>
          <p:cNvSpPr txBox="1"/>
          <p:nvPr/>
        </p:nvSpPr>
        <p:spPr>
          <a:xfrm>
            <a:off x="979931" y="4154220"/>
            <a:ext cx="11013140" cy="960263"/>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The instruction decoder logic converts the op-code bits into settings for all the internal control lines. The operand provides a literal, file register address or program address, which will be used by the instruction. ... Bit 7 (d) controls the data destination.</a:t>
            </a:r>
          </a:p>
        </p:txBody>
      </p:sp>
    </p:spTree>
    <p:extLst>
      <p:ext uri="{BB962C8B-B14F-4D97-AF65-F5344CB8AC3E}">
        <p14:creationId xmlns:p14="http://schemas.microsoft.com/office/powerpoint/2010/main" val="73953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47100" y="666496"/>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FSR Register (file select register)</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12506" y="2637450"/>
            <a:ext cx="11013140" cy="786626"/>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400" dirty="0"/>
              <a:t>File Select Register (FSR). It is used for indirect or indexed addressing of the other file registers, particularly the GPRs (General Purpose Registers 0Ch-4Fh)</a:t>
            </a:r>
          </a:p>
        </p:txBody>
      </p:sp>
    </p:spTree>
    <p:extLst>
      <p:ext uri="{BB962C8B-B14F-4D97-AF65-F5344CB8AC3E}">
        <p14:creationId xmlns:p14="http://schemas.microsoft.com/office/powerpoint/2010/main" val="2665152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What is PIC</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2301522"/>
            <a:ext cx="11013140" cy="824841"/>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The term PIC or </a:t>
            </a:r>
            <a:r>
              <a:rPr lang="en-US" sz="2000" dirty="0">
                <a:solidFill>
                  <a:srgbClr val="C00000"/>
                </a:solidFill>
              </a:rPr>
              <a:t>Peripheral Interface Controller</a:t>
            </a:r>
            <a:r>
              <a:rPr lang="en-US" sz="2000" dirty="0"/>
              <a:t>, has been coined by Microchip Technology Inc.</a:t>
            </a:r>
          </a:p>
          <a:p>
            <a:pPr marL="384048" lvl="0" indent="-384048" algn="just">
              <a:lnSpc>
                <a:spcPct val="94000"/>
              </a:lnSpc>
              <a:spcBef>
                <a:spcPts val="1000"/>
              </a:spcBef>
              <a:spcAft>
                <a:spcPts val="200"/>
              </a:spcAft>
              <a:buFont typeface="Wingdings" panose="05000000000000000000" pitchFamily="2" charset="2"/>
              <a:buChar char="v"/>
            </a:pPr>
            <a:r>
              <a:rPr lang="en-US" sz="2000" dirty="0"/>
              <a:t>Low-end range, mid-range and high end range of controllers</a:t>
            </a:r>
          </a:p>
        </p:txBody>
      </p:sp>
    </p:spTree>
    <p:extLst>
      <p:ext uri="{BB962C8B-B14F-4D97-AF65-F5344CB8AC3E}">
        <p14:creationId xmlns:p14="http://schemas.microsoft.com/office/powerpoint/2010/main" val="2438518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The PIC16F877A features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1646641"/>
            <a:ext cx="11013140" cy="2886944"/>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a:t>8-bit Microcontroller </a:t>
            </a:r>
          </a:p>
          <a:p>
            <a:pPr marL="384048" lvl="0" indent="-384048" algn="just">
              <a:lnSpc>
                <a:spcPct val="94000"/>
              </a:lnSpc>
              <a:spcBef>
                <a:spcPts val="1000"/>
              </a:spcBef>
              <a:spcAft>
                <a:spcPts val="200"/>
              </a:spcAft>
              <a:buFont typeface="Wingdings" panose="05000000000000000000" pitchFamily="2" charset="2"/>
              <a:buChar char="v"/>
            </a:pPr>
            <a:r>
              <a:rPr lang="en-US" sz="2000" dirty="0"/>
              <a:t>256 bytes of EEPROM data memory,</a:t>
            </a:r>
          </a:p>
          <a:p>
            <a:pPr marL="384048" lvl="0" indent="-384048" algn="just">
              <a:lnSpc>
                <a:spcPct val="94000"/>
              </a:lnSpc>
              <a:spcBef>
                <a:spcPts val="1000"/>
              </a:spcBef>
              <a:spcAft>
                <a:spcPts val="200"/>
              </a:spcAft>
              <a:buFont typeface="Wingdings" panose="05000000000000000000" pitchFamily="2" charset="2"/>
              <a:buChar char="v"/>
            </a:pPr>
            <a:r>
              <a:rPr lang="en-US" sz="2000" dirty="0"/>
              <a:t>2 Comparators</a:t>
            </a:r>
          </a:p>
          <a:p>
            <a:pPr marL="384048" lvl="0" indent="-384048" algn="just">
              <a:lnSpc>
                <a:spcPct val="94000"/>
              </a:lnSpc>
              <a:spcBef>
                <a:spcPts val="1000"/>
              </a:spcBef>
              <a:spcAft>
                <a:spcPts val="200"/>
              </a:spcAft>
              <a:buFont typeface="Wingdings" panose="05000000000000000000" pitchFamily="2" charset="2"/>
              <a:buChar char="v"/>
            </a:pPr>
            <a:r>
              <a:rPr lang="en-US" sz="2000" dirty="0"/>
              <a:t>8 channels of 10-bit Analog-to-Digital (A/D) converter,</a:t>
            </a:r>
          </a:p>
          <a:p>
            <a:pPr marL="384048" lvl="0" indent="-384048" algn="just">
              <a:lnSpc>
                <a:spcPct val="94000"/>
              </a:lnSpc>
              <a:spcBef>
                <a:spcPts val="1000"/>
              </a:spcBef>
              <a:spcAft>
                <a:spcPts val="200"/>
              </a:spcAft>
              <a:buFont typeface="Wingdings" panose="05000000000000000000" pitchFamily="2" charset="2"/>
              <a:buChar char="v"/>
            </a:pPr>
            <a:r>
              <a:rPr lang="en-US" sz="2000" dirty="0"/>
              <a:t>2 capture/compare/PWM functions,</a:t>
            </a:r>
          </a:p>
          <a:p>
            <a:pPr marL="384048" lvl="0" indent="-384048" algn="just">
              <a:lnSpc>
                <a:spcPct val="94000"/>
              </a:lnSpc>
              <a:spcBef>
                <a:spcPts val="1000"/>
              </a:spcBef>
              <a:spcAft>
                <a:spcPts val="200"/>
              </a:spcAft>
              <a:buFont typeface="Wingdings" panose="05000000000000000000" pitchFamily="2" charset="2"/>
              <a:buChar char="v"/>
            </a:pPr>
            <a:r>
              <a:rPr lang="en-US" sz="2000" dirty="0"/>
              <a:t>The synchronous serial port can be configured as either 3-wire Serial Peripheral Interface SPI or the 2-wire Inter-Integrated bus and Universal Asynchronous Receiver Transmitter (USART).</a:t>
            </a:r>
          </a:p>
        </p:txBody>
      </p:sp>
    </p:spTree>
    <p:extLst>
      <p:ext uri="{BB962C8B-B14F-4D97-AF65-F5344CB8AC3E}">
        <p14:creationId xmlns:p14="http://schemas.microsoft.com/office/powerpoint/2010/main" val="2133847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Pin Diagram</a:t>
            </a:r>
            <a:endParaRPr lang="en-US" sz="2800" b="1" dirty="0" smtClean="0">
              <a:solidFill>
                <a:schemeClr val="accent1">
                  <a:lumMod val="75000"/>
                </a:schemeClr>
              </a:solidFill>
              <a:latin typeface="Facto Bold" panose="00000800000000000000" pitchFamily="50" charset="0"/>
            </a:endParaRPr>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904" y="1111717"/>
            <a:ext cx="6049607" cy="5085953"/>
          </a:xfrm>
          <a:prstGeom prst="rect">
            <a:avLst/>
          </a:prstGeom>
        </p:spPr>
      </p:pic>
    </p:spTree>
    <p:extLst>
      <p:ext uri="{BB962C8B-B14F-4D97-AF65-F5344CB8AC3E}">
        <p14:creationId xmlns:p14="http://schemas.microsoft.com/office/powerpoint/2010/main" val="3739096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21342" y="341105"/>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Microcontroller Architecture</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1646641"/>
            <a:ext cx="11013140" cy="3002681"/>
          </a:xfrm>
          <a:prstGeom prst="rect">
            <a:avLst/>
          </a:prstGeom>
          <a:noFill/>
        </p:spPr>
        <p:txBody>
          <a:bodyPr wrap="square" rtlCol="0">
            <a:spAutoFit/>
          </a:bodyPr>
          <a:lstStyle/>
          <a:p>
            <a:pPr lvl="0" algn="just">
              <a:lnSpc>
                <a:spcPct val="94000"/>
              </a:lnSpc>
              <a:spcBef>
                <a:spcPts val="1000"/>
              </a:spcBef>
              <a:spcAft>
                <a:spcPts val="200"/>
              </a:spcAft>
            </a:pPr>
            <a:r>
              <a:rPr lang="en-US" sz="2800" b="1" dirty="0"/>
              <a:t>We’re used to the Von- </a:t>
            </a:r>
            <a:r>
              <a:rPr lang="en-US" sz="2800" b="1" dirty="0" err="1"/>
              <a:t>Neuman</a:t>
            </a:r>
            <a:r>
              <a:rPr lang="en-US" sz="2800" b="1" dirty="0"/>
              <a:t> Architecture</a:t>
            </a:r>
          </a:p>
          <a:p>
            <a:pPr marL="384048" lvl="0" indent="-384048" algn="just">
              <a:lnSpc>
                <a:spcPct val="94000"/>
              </a:lnSpc>
              <a:spcBef>
                <a:spcPts val="1000"/>
              </a:spcBef>
              <a:spcAft>
                <a:spcPts val="200"/>
              </a:spcAft>
              <a:buFont typeface="Wingdings" panose="05000000000000000000" pitchFamily="2" charset="2"/>
              <a:buChar char="v"/>
            </a:pPr>
            <a:endParaRPr lang="en-US" sz="2000" dirty="0"/>
          </a:p>
          <a:p>
            <a:pPr marL="384048" lvl="0" indent="-384048" algn="just">
              <a:lnSpc>
                <a:spcPct val="94000"/>
              </a:lnSpc>
              <a:spcBef>
                <a:spcPts val="1000"/>
              </a:spcBef>
              <a:spcAft>
                <a:spcPts val="200"/>
              </a:spcAft>
              <a:buFont typeface="Wingdings" panose="05000000000000000000" pitchFamily="2" charset="2"/>
              <a:buChar char="v"/>
            </a:pPr>
            <a:r>
              <a:rPr lang="en-US" sz="2000" dirty="0"/>
              <a:t>Used in: 80X86 (PCs), 8051, 68HC11, etc.)</a:t>
            </a:r>
          </a:p>
          <a:p>
            <a:pPr marL="384048" lvl="0" indent="-384048" algn="just">
              <a:lnSpc>
                <a:spcPct val="94000"/>
              </a:lnSpc>
              <a:spcBef>
                <a:spcPts val="1000"/>
              </a:spcBef>
              <a:spcAft>
                <a:spcPts val="200"/>
              </a:spcAft>
              <a:buFont typeface="Wingdings" panose="05000000000000000000" pitchFamily="2" charset="2"/>
              <a:buChar char="v"/>
            </a:pPr>
            <a:r>
              <a:rPr lang="en-US" sz="2000" dirty="0"/>
              <a:t>Only one bus between CPU and memory</a:t>
            </a:r>
          </a:p>
          <a:p>
            <a:pPr marL="384048" lvl="0" indent="-384048" algn="just">
              <a:lnSpc>
                <a:spcPct val="94000"/>
              </a:lnSpc>
              <a:spcBef>
                <a:spcPts val="1000"/>
              </a:spcBef>
              <a:spcAft>
                <a:spcPts val="200"/>
              </a:spcAft>
              <a:buFont typeface="Wingdings" panose="05000000000000000000" pitchFamily="2" charset="2"/>
              <a:buChar char="v"/>
            </a:pPr>
            <a:r>
              <a:rPr lang="en-US" sz="2000" dirty="0"/>
              <a:t>RAM and program memory share the same bus and the same memory, and so must have the same bit width</a:t>
            </a:r>
          </a:p>
          <a:p>
            <a:pPr marL="384048" lvl="0" indent="-384048" algn="just">
              <a:lnSpc>
                <a:spcPct val="94000"/>
              </a:lnSpc>
              <a:spcBef>
                <a:spcPts val="1000"/>
              </a:spcBef>
              <a:spcAft>
                <a:spcPts val="200"/>
              </a:spcAft>
              <a:buFont typeface="Wingdings" panose="05000000000000000000" pitchFamily="2" charset="2"/>
              <a:buChar char="v"/>
            </a:pPr>
            <a:r>
              <a:rPr lang="en-US" sz="2000" dirty="0"/>
              <a:t>Bottleneck: Getting instructions interferes with accessing RAM</a:t>
            </a:r>
          </a:p>
        </p:txBody>
      </p:sp>
    </p:spTree>
    <p:extLst>
      <p:ext uri="{BB962C8B-B14F-4D97-AF65-F5344CB8AC3E}">
        <p14:creationId xmlns:p14="http://schemas.microsoft.com/office/powerpoint/2010/main" val="326867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979931" y="1170123"/>
            <a:ext cx="11013140" cy="4042966"/>
          </a:xfrm>
          <a:prstGeom prst="rect">
            <a:avLst/>
          </a:prstGeom>
          <a:noFill/>
        </p:spPr>
        <p:txBody>
          <a:bodyPr wrap="square" rtlCol="0">
            <a:spAutoFit/>
          </a:bodyPr>
          <a:lstStyle/>
          <a:p>
            <a:pPr lvl="0" algn="just">
              <a:lnSpc>
                <a:spcPct val="94000"/>
              </a:lnSpc>
              <a:spcBef>
                <a:spcPts val="1000"/>
              </a:spcBef>
              <a:spcAft>
                <a:spcPts val="200"/>
              </a:spcAft>
            </a:pPr>
            <a:r>
              <a:rPr lang="en-US" sz="2800" b="1" dirty="0"/>
              <a:t>PICs use the Harvard Architecture</a:t>
            </a:r>
          </a:p>
          <a:p>
            <a:pPr marL="384048" lvl="0" indent="-384048" algn="just">
              <a:lnSpc>
                <a:spcPct val="94000"/>
              </a:lnSpc>
              <a:spcBef>
                <a:spcPts val="1000"/>
              </a:spcBef>
              <a:spcAft>
                <a:spcPts val="200"/>
              </a:spcAft>
              <a:buFont typeface="Wingdings" panose="05000000000000000000" pitchFamily="2" charset="2"/>
              <a:buChar char="v"/>
            </a:pPr>
            <a:endParaRPr lang="en-US" sz="2000" dirty="0"/>
          </a:p>
          <a:p>
            <a:pPr marL="384048" lvl="0" indent="-384048" algn="just">
              <a:lnSpc>
                <a:spcPct val="94000"/>
              </a:lnSpc>
              <a:spcBef>
                <a:spcPts val="1000"/>
              </a:spcBef>
              <a:spcAft>
                <a:spcPts val="200"/>
              </a:spcAft>
              <a:buFont typeface="Wingdings" panose="05000000000000000000" pitchFamily="2" charset="2"/>
              <a:buChar char="v"/>
            </a:pPr>
            <a:r>
              <a:rPr lang="en-US" sz="2000" dirty="0"/>
              <a:t>Used mostly in RISC CPUs (we’ll get there)</a:t>
            </a:r>
          </a:p>
          <a:p>
            <a:pPr marL="384048" lvl="0" indent="-384048" algn="just">
              <a:lnSpc>
                <a:spcPct val="94000"/>
              </a:lnSpc>
              <a:spcBef>
                <a:spcPts val="1000"/>
              </a:spcBef>
              <a:spcAft>
                <a:spcPts val="200"/>
              </a:spcAft>
              <a:buFont typeface="Wingdings" panose="05000000000000000000" pitchFamily="2" charset="2"/>
              <a:buChar char="v"/>
            </a:pPr>
            <a:r>
              <a:rPr lang="en-US" sz="2000" dirty="0"/>
              <a:t>Separate program bus and data bus: can be different widths!</a:t>
            </a:r>
          </a:p>
          <a:p>
            <a:pPr marL="384048" lvl="0" indent="-384048" algn="just">
              <a:lnSpc>
                <a:spcPct val="94000"/>
              </a:lnSpc>
              <a:spcBef>
                <a:spcPts val="1000"/>
              </a:spcBef>
              <a:spcAft>
                <a:spcPts val="200"/>
              </a:spcAft>
              <a:buFont typeface="Wingdings" panose="05000000000000000000" pitchFamily="2" charset="2"/>
              <a:buChar char="v"/>
            </a:pPr>
            <a:r>
              <a:rPr lang="en-US" sz="2000" dirty="0"/>
              <a:t>For example, PICs use:</a:t>
            </a:r>
          </a:p>
          <a:p>
            <a:pPr marL="384048" lvl="0" indent="-384048" algn="just">
              <a:lnSpc>
                <a:spcPct val="94000"/>
              </a:lnSpc>
              <a:spcBef>
                <a:spcPts val="1000"/>
              </a:spcBef>
              <a:spcAft>
                <a:spcPts val="200"/>
              </a:spcAft>
              <a:buFont typeface="Wingdings" panose="05000000000000000000" pitchFamily="2" charset="2"/>
              <a:buChar char="v"/>
            </a:pPr>
            <a:r>
              <a:rPr lang="en-US" sz="2000" dirty="0"/>
              <a:t>	Data memory (RAM): a small number of 8bitregisters</a:t>
            </a:r>
          </a:p>
          <a:p>
            <a:pPr marL="384048" lvl="0" indent="-384048" algn="just">
              <a:lnSpc>
                <a:spcPct val="94000"/>
              </a:lnSpc>
              <a:spcBef>
                <a:spcPts val="1000"/>
              </a:spcBef>
              <a:spcAft>
                <a:spcPts val="200"/>
              </a:spcAft>
              <a:buFont typeface="Wingdings" panose="05000000000000000000" pitchFamily="2" charset="2"/>
              <a:buChar char="v"/>
            </a:pPr>
            <a:endParaRPr lang="en-US" sz="2000" dirty="0"/>
          </a:p>
          <a:p>
            <a:pPr marL="384048" lvl="0" indent="-384048" algn="just">
              <a:lnSpc>
                <a:spcPct val="94000"/>
              </a:lnSpc>
              <a:spcBef>
                <a:spcPts val="1000"/>
              </a:spcBef>
              <a:spcAft>
                <a:spcPts val="200"/>
              </a:spcAft>
              <a:buFont typeface="Wingdings" panose="05000000000000000000" pitchFamily="2" charset="2"/>
              <a:buChar char="v"/>
            </a:pPr>
            <a:r>
              <a:rPr lang="en-US" sz="2000" dirty="0"/>
              <a:t>Program memory (ROM): 12bit, 14bit or 16bitwide </a:t>
            </a:r>
          </a:p>
          <a:p>
            <a:pPr marL="384048" lvl="0" indent="-384048" algn="just">
              <a:lnSpc>
                <a:spcPct val="94000"/>
              </a:lnSpc>
              <a:spcBef>
                <a:spcPts val="1000"/>
              </a:spcBef>
              <a:spcAft>
                <a:spcPts val="200"/>
              </a:spcAft>
              <a:buFont typeface="Wingdings" panose="05000000000000000000" pitchFamily="2" charset="2"/>
              <a:buChar char="v"/>
            </a:pPr>
            <a:r>
              <a:rPr lang="en-US" sz="2000" dirty="0"/>
              <a:t>	(in EPROM, FLASH, or ROM)</a:t>
            </a:r>
          </a:p>
        </p:txBody>
      </p:sp>
    </p:spTree>
    <p:extLst>
      <p:ext uri="{BB962C8B-B14F-4D97-AF65-F5344CB8AC3E}">
        <p14:creationId xmlns:p14="http://schemas.microsoft.com/office/powerpoint/2010/main" val="3946048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979931" y="1646641"/>
            <a:ext cx="11013140" cy="810350"/>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err="1" smtClean="0"/>
              <a:t>Contens</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endParaRPr lang="en-US" sz="1900" dirty="0" smtClean="0">
              <a:solidFill>
                <a:srgbClr val="191B0E"/>
              </a:solidFill>
              <a:cs typeface="Times New Roman" panose="02020603050405020304" pitchFamily="18" charset="0"/>
            </a:endParaRPr>
          </a:p>
        </p:txBody>
      </p:sp>
      <p:pic>
        <p:nvPicPr>
          <p:cNvPr id="7"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2169" t="3379" r="1260" b="4240"/>
          <a:stretch/>
        </p:blipFill>
        <p:spPr>
          <a:xfrm>
            <a:off x="979931" y="1506828"/>
            <a:ext cx="10380372" cy="392805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27285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67411"/>
            <a:ext cx="10515600" cy="1325563"/>
          </a:xfrm>
        </p:spPr>
        <p:txBody>
          <a:bodyPr>
            <a:normAutofit fontScale="90000"/>
          </a:bodyPr>
          <a:lstStyle/>
          <a:p>
            <a:pPr algn="ctr"/>
            <a:r>
              <a:rPr lang="en-US" b="1" dirty="0" smtClean="0">
                <a:solidFill>
                  <a:schemeClr val="accent1"/>
                </a:solidFill>
              </a:rPr>
              <a:t>PIC16F877A</a:t>
            </a:r>
            <a:br>
              <a:rPr lang="en-US" b="1" dirty="0" smtClean="0">
                <a:solidFill>
                  <a:schemeClr val="accent1"/>
                </a:solidFill>
              </a:rPr>
            </a:br>
            <a:r>
              <a:rPr lang="en-US" dirty="0">
                <a:solidFill>
                  <a:srgbClr val="FF0000"/>
                </a:solidFill>
              </a:rPr>
              <a:t>ARCHITECTURE</a:t>
            </a:r>
            <a:r>
              <a:rPr lang="en-IN" dirty="0">
                <a:solidFill>
                  <a:schemeClr val="accent1"/>
                </a:solidFill>
              </a:rPr>
              <a:t/>
            </a:r>
            <a:br>
              <a:rPr lang="en-IN" dirty="0">
                <a:solidFill>
                  <a:schemeClr val="accent1"/>
                </a:solidFill>
              </a:rPr>
            </a:br>
            <a:endParaRPr lang="en-IN" b="1" dirty="0">
              <a:solidFill>
                <a:schemeClr val="accent1"/>
              </a:solidFill>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461351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979931" y="1646641"/>
            <a:ext cx="11013140" cy="810350"/>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err="1" smtClean="0"/>
              <a:t>Contens</a:t>
            </a:r>
            <a:endParaRPr lang="en-US" sz="2000" dirty="0" smtClean="0"/>
          </a:p>
          <a:p>
            <a:pPr marL="384048" lvl="0" indent="-384048" algn="just">
              <a:lnSpc>
                <a:spcPct val="94000"/>
              </a:lnSpc>
              <a:spcBef>
                <a:spcPts val="1000"/>
              </a:spcBef>
              <a:spcAft>
                <a:spcPts val="200"/>
              </a:spcAft>
              <a:buFont typeface="Wingdings" panose="05000000000000000000" pitchFamily="2" charset="2"/>
              <a:buChar char="v"/>
            </a:pPr>
            <a:endParaRPr lang="en-US" sz="1900" dirty="0" smtClean="0">
              <a:solidFill>
                <a:srgbClr val="191B0E"/>
              </a:solidFill>
              <a:cs typeface="Times New Roman" panose="02020603050405020304" pitchFamily="18" charset="0"/>
            </a:endParaRPr>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6130"/>
            <a:ext cx="12192000" cy="6136711"/>
          </a:xfrm>
          <a:prstGeom prst="rect">
            <a:avLst/>
          </a:prstGeom>
        </p:spPr>
      </p:pic>
      <p:sp>
        <p:nvSpPr>
          <p:cNvPr id="8" name="Title 4"/>
          <p:cNvSpPr txBox="1">
            <a:spLocks/>
          </p:cNvSpPr>
          <p:nvPr/>
        </p:nvSpPr>
        <p:spPr>
          <a:xfrm>
            <a:off x="498614" y="54198"/>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Block diagram</a:t>
            </a:r>
          </a:p>
        </p:txBody>
      </p:sp>
    </p:spTree>
    <p:extLst>
      <p:ext uri="{BB962C8B-B14F-4D97-AF65-F5344CB8AC3E}">
        <p14:creationId xmlns:p14="http://schemas.microsoft.com/office/powerpoint/2010/main" val="600074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11474</TotalTime>
  <Words>606</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Facto Bold</vt:lpstr>
      <vt:lpstr>Times New Roman</vt:lpstr>
      <vt:lpstr>Wingdings</vt:lpstr>
      <vt:lpstr>Office Theme</vt:lpstr>
      <vt:lpstr>PIC16F877A</vt:lpstr>
      <vt:lpstr>PowerPoint Presentation</vt:lpstr>
      <vt:lpstr>PowerPoint Presentation</vt:lpstr>
      <vt:lpstr>PowerPoint Presentation</vt:lpstr>
      <vt:lpstr>PowerPoint Presentation</vt:lpstr>
      <vt:lpstr>PowerPoint Presentation</vt:lpstr>
      <vt:lpstr>PowerPoint Presentation</vt:lpstr>
      <vt:lpstr>PIC16F877A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RAJA</cp:lastModifiedBy>
  <cp:revision>344</cp:revision>
  <dcterms:created xsi:type="dcterms:W3CDTF">2021-04-01T12:19:09Z</dcterms:created>
  <dcterms:modified xsi:type="dcterms:W3CDTF">2021-06-22T14:00:27Z</dcterms:modified>
</cp:coreProperties>
</file>