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99" r:id="rId2"/>
    <p:sldId id="330" r:id="rId3"/>
    <p:sldId id="331" r:id="rId4"/>
    <p:sldId id="332" r:id="rId5"/>
    <p:sldId id="333" r:id="rId6"/>
    <p:sldId id="334" r:id="rId7"/>
    <p:sldId id="335" r:id="rId8"/>
    <p:sldId id="336" r:id="rId9"/>
    <p:sldId id="337" r:id="rId10"/>
    <p:sldId id="33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3" autoAdjust="0"/>
    <p:restoredTop sz="94660"/>
  </p:normalViewPr>
  <p:slideViewPr>
    <p:cSldViewPr snapToGrid="0">
      <p:cViewPr varScale="1">
        <p:scale>
          <a:sx n="74" d="100"/>
          <a:sy n="74"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7/1/2021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7/1/2021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7/1/2021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7/1/2021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7/1/2021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7/1/2021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7/1/2021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7/1/2021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7/1/2021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7/1/2021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7/1/2021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7/1/2021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7/1/2021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7/1/2021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a:solidFill>
                  <a:schemeClr val="accent1"/>
                </a:solidFill>
              </a:rPr>
              <a:t>Interfacing LCD with </a:t>
            </a:r>
            <a:r>
              <a:rPr lang="en-US" b="1" dirty="0" smtClean="0">
                <a:solidFill>
                  <a:schemeClr val="accent1"/>
                </a:solidFill>
              </a:rPr>
              <a:t>PIC16F877A</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56850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868630" y="666496"/>
            <a:ext cx="11323370" cy="6458178"/>
          </a:xfrm>
          <a:prstGeom prst="rect">
            <a:avLst/>
          </a:prstGeom>
          <a:noFill/>
        </p:spPr>
        <p:txBody>
          <a:bodyPr wrap="square" numCol="2" rtlCol="0">
            <a:spAutoFit/>
          </a:bodyPr>
          <a:lstStyle/>
          <a:p>
            <a:pPr lvl="0">
              <a:lnSpc>
                <a:spcPct val="94000"/>
              </a:lnSpc>
              <a:spcBef>
                <a:spcPts val="1000"/>
              </a:spcBef>
              <a:spcAft>
                <a:spcPts val="200"/>
              </a:spcAft>
            </a:pPr>
            <a:r>
              <a:rPr lang="en-US" sz="2000" dirty="0" smtClean="0">
                <a:latin typeface="Consolas" panose="020B0609020204030204" pitchFamily="49" charset="0"/>
              </a:rPr>
              <a:t>void </a:t>
            </a:r>
            <a:r>
              <a:rPr lang="en-US" sz="2000" dirty="0" err="1" smtClean="0">
                <a:latin typeface="Consolas" panose="020B0609020204030204" pitchFamily="49" charset="0"/>
              </a:rPr>
              <a:t>lcd_init</a:t>
            </a:r>
            <a:r>
              <a:rPr lang="en-US" sz="2000" dirty="0" smtClean="0">
                <a:latin typeface="Consolas" panose="020B0609020204030204" pitchFamily="49" charset="0"/>
              </a:rPr>
              <a:t>()</a:t>
            </a:r>
          </a:p>
          <a:p>
            <a:pPr lvl="0">
              <a:lnSpc>
                <a:spcPct val="94000"/>
              </a:lnSpc>
              <a:spcBef>
                <a:spcPts val="1000"/>
              </a:spcBef>
              <a:spcAft>
                <a:spcPts val="200"/>
              </a:spcAft>
            </a:pPr>
            <a:r>
              <a:rPr lang="en-US" sz="2000" dirty="0" smtClean="0">
                <a:latin typeface="Consolas" panose="020B0609020204030204" pitchFamily="49" charset="0"/>
              </a:rPr>
              <a:t>{</a:t>
            </a:r>
          </a:p>
          <a:p>
            <a:pPr lvl="0">
              <a:lnSpc>
                <a:spcPct val="94000"/>
              </a:lnSpc>
              <a:spcBef>
                <a:spcPts val="1000"/>
              </a:spcBef>
              <a:spcAft>
                <a:spcPts val="200"/>
              </a:spcAft>
            </a:pPr>
            <a:r>
              <a:rPr lang="en-US" sz="2000" dirty="0" smtClean="0">
                <a:latin typeface="Consolas" panose="020B0609020204030204" pitchFamily="49" charset="0"/>
              </a:rPr>
              <a:t>    ADCON1=0x06;//to enable PORTE as digital pins</a:t>
            </a:r>
          </a:p>
          <a:p>
            <a:pPr lvl="0">
              <a:lnSpc>
                <a:spcPct val="94000"/>
              </a:lnSpc>
              <a:spcBef>
                <a:spcPts val="1000"/>
              </a:spcBef>
              <a:spcAft>
                <a:spcPts val="200"/>
              </a:spcAft>
            </a:pPr>
            <a:r>
              <a:rPr lang="en-US" sz="2000" dirty="0" smtClean="0">
                <a:latin typeface="Consolas" panose="020B0609020204030204" pitchFamily="49" charset="0"/>
              </a:rPr>
              <a:t>    TRISB=0x00;</a:t>
            </a:r>
          </a:p>
          <a:p>
            <a:pPr lvl="0">
              <a:lnSpc>
                <a:spcPct val="94000"/>
              </a:lnSpc>
              <a:spcBef>
                <a:spcPts val="1000"/>
              </a:spcBef>
              <a:spcAft>
                <a:spcPts val="200"/>
              </a:spcAft>
            </a:pPr>
            <a:r>
              <a:rPr lang="en-US" sz="2000" dirty="0" smtClean="0">
                <a:latin typeface="Consolas" panose="020B0609020204030204" pitchFamily="49" charset="0"/>
              </a:rPr>
              <a:t>    TRISE=0x00;</a:t>
            </a:r>
          </a:p>
          <a:p>
            <a:pPr lvl="0">
              <a:lnSpc>
                <a:spcPct val="94000"/>
              </a:lnSpc>
              <a:spcBef>
                <a:spcPts val="1000"/>
              </a:spcBef>
              <a:spcAft>
                <a:spcPts val="200"/>
              </a:spcAft>
            </a:pPr>
            <a:r>
              <a:rPr lang="en-US" sz="2000" dirty="0" smtClean="0">
                <a:latin typeface="Consolas" panose="020B0609020204030204" pitchFamily="49" charset="0"/>
              </a:rPr>
              <a:t>    PORTB=0x00;</a:t>
            </a:r>
          </a:p>
          <a:p>
            <a:pPr lvl="0">
              <a:lnSpc>
                <a:spcPct val="94000"/>
              </a:lnSpc>
              <a:spcBef>
                <a:spcPts val="1000"/>
              </a:spcBef>
              <a:spcAft>
                <a:spcPts val="200"/>
              </a:spcAft>
            </a:pPr>
            <a:r>
              <a:rPr lang="en-US" sz="2000" dirty="0" smtClean="0">
                <a:latin typeface="Consolas" panose="020B0609020204030204" pitchFamily="49" charset="0"/>
              </a:rPr>
              <a:t>    PORTE=0x00;</a:t>
            </a:r>
          </a:p>
          <a:p>
            <a:pPr lvl="0">
              <a:lnSpc>
                <a:spcPct val="94000"/>
              </a:lnSpc>
              <a:spcBef>
                <a:spcPts val="1000"/>
              </a:spcBef>
              <a:spcAft>
                <a:spcPts val="200"/>
              </a:spcAft>
            </a:pPr>
            <a:r>
              <a:rPr lang="en-US" sz="2000" dirty="0" smtClean="0">
                <a:latin typeface="Consolas" panose="020B0609020204030204" pitchFamily="49" charset="0"/>
              </a:rPr>
              <a:t>    </a:t>
            </a:r>
            <a:r>
              <a:rPr lang="en-US" sz="2000" dirty="0" err="1" smtClean="0">
                <a:latin typeface="Consolas" panose="020B0609020204030204" pitchFamily="49" charset="0"/>
              </a:rPr>
              <a:t>cmd</a:t>
            </a:r>
            <a:r>
              <a:rPr lang="en-US" sz="2000" dirty="0" smtClean="0">
                <a:latin typeface="Consolas" panose="020B0609020204030204" pitchFamily="49" charset="0"/>
              </a:rPr>
              <a:t>(0x0c);//LCD ON</a:t>
            </a:r>
          </a:p>
          <a:p>
            <a:pPr lvl="0">
              <a:lnSpc>
                <a:spcPct val="94000"/>
              </a:lnSpc>
              <a:spcBef>
                <a:spcPts val="1000"/>
              </a:spcBef>
              <a:spcAft>
                <a:spcPts val="200"/>
              </a:spcAft>
            </a:pPr>
            <a:r>
              <a:rPr lang="en-US" sz="2000" dirty="0" smtClean="0">
                <a:latin typeface="Consolas" panose="020B0609020204030204" pitchFamily="49" charset="0"/>
              </a:rPr>
              <a:t>    </a:t>
            </a:r>
            <a:r>
              <a:rPr lang="en-US" sz="2000" dirty="0" err="1" smtClean="0">
                <a:latin typeface="Consolas" panose="020B0609020204030204" pitchFamily="49" charset="0"/>
              </a:rPr>
              <a:t>cmd</a:t>
            </a:r>
            <a:r>
              <a:rPr lang="en-US" sz="2000" dirty="0" smtClean="0">
                <a:latin typeface="Consolas" panose="020B0609020204030204" pitchFamily="49" charset="0"/>
              </a:rPr>
              <a:t>(0x38);//ENABLE 2nd ROW access</a:t>
            </a:r>
          </a:p>
          <a:p>
            <a:pPr lvl="0">
              <a:lnSpc>
                <a:spcPct val="94000"/>
              </a:lnSpc>
              <a:spcBef>
                <a:spcPts val="1000"/>
              </a:spcBef>
              <a:spcAft>
                <a:spcPts val="200"/>
              </a:spcAft>
            </a:pPr>
            <a:r>
              <a:rPr lang="en-US" sz="2000" dirty="0" smtClean="0">
                <a:latin typeface="Consolas" panose="020B0609020204030204" pitchFamily="49" charset="0"/>
              </a:rPr>
              <a:t>    </a:t>
            </a:r>
            <a:r>
              <a:rPr lang="en-US" sz="2000" dirty="0" err="1" smtClean="0">
                <a:latin typeface="Consolas" panose="020B0609020204030204" pitchFamily="49" charset="0"/>
              </a:rPr>
              <a:t>cmd</a:t>
            </a:r>
            <a:r>
              <a:rPr lang="en-US" sz="2000" dirty="0" smtClean="0">
                <a:latin typeface="Consolas" panose="020B0609020204030204" pitchFamily="49" charset="0"/>
              </a:rPr>
              <a:t>(0x80);//set Display to 1st Row</a:t>
            </a:r>
          </a:p>
          <a:p>
            <a:pPr lvl="0">
              <a:lnSpc>
                <a:spcPct val="94000"/>
              </a:lnSpc>
              <a:spcBef>
                <a:spcPts val="1000"/>
              </a:spcBef>
              <a:spcAft>
                <a:spcPts val="200"/>
              </a:spcAft>
            </a:pPr>
            <a:endParaRPr lang="en-US" sz="2000" dirty="0" smtClean="0">
              <a:latin typeface="Consolas" panose="020B0609020204030204" pitchFamily="49" charset="0"/>
            </a:endParaRPr>
          </a:p>
          <a:p>
            <a:pPr lvl="0">
              <a:lnSpc>
                <a:spcPct val="94000"/>
              </a:lnSpc>
              <a:spcBef>
                <a:spcPts val="1000"/>
              </a:spcBef>
              <a:spcAft>
                <a:spcPts val="200"/>
              </a:spcAft>
            </a:pPr>
            <a:r>
              <a:rPr lang="en-US" sz="2000" dirty="0" smtClean="0">
                <a:latin typeface="Consolas" panose="020B0609020204030204" pitchFamily="49" charset="0"/>
              </a:rPr>
              <a:t>}</a:t>
            </a:r>
          </a:p>
          <a:p>
            <a:pPr lvl="0">
              <a:lnSpc>
                <a:spcPct val="94000"/>
              </a:lnSpc>
              <a:spcBef>
                <a:spcPts val="1000"/>
              </a:spcBef>
              <a:spcAft>
                <a:spcPts val="200"/>
              </a:spcAft>
            </a:pPr>
            <a:endParaRPr lang="en-US" sz="2000" dirty="0" smtClean="0">
              <a:latin typeface="Consolas" panose="020B0609020204030204" pitchFamily="49" charset="0"/>
            </a:endParaRPr>
          </a:p>
          <a:p>
            <a:pPr lvl="0">
              <a:lnSpc>
                <a:spcPct val="94000"/>
              </a:lnSpc>
              <a:spcBef>
                <a:spcPts val="1000"/>
              </a:spcBef>
              <a:spcAft>
                <a:spcPts val="200"/>
              </a:spcAft>
            </a:pPr>
            <a:endParaRPr lang="en-US" sz="2000" dirty="0" smtClean="0">
              <a:latin typeface="Consolas" panose="020B0609020204030204" pitchFamily="49" charset="0"/>
            </a:endParaRPr>
          </a:p>
          <a:p>
            <a:pPr lvl="0">
              <a:lnSpc>
                <a:spcPct val="94000"/>
              </a:lnSpc>
              <a:spcBef>
                <a:spcPts val="1000"/>
              </a:spcBef>
              <a:spcAft>
                <a:spcPts val="200"/>
              </a:spcAft>
            </a:pPr>
            <a:r>
              <a:rPr lang="en-US" sz="2000" dirty="0" smtClean="0">
                <a:latin typeface="Consolas" panose="020B0609020204030204" pitchFamily="49" charset="0"/>
              </a:rPr>
              <a:t>void main()</a:t>
            </a:r>
          </a:p>
          <a:p>
            <a:pPr lvl="0">
              <a:lnSpc>
                <a:spcPct val="94000"/>
              </a:lnSpc>
              <a:spcBef>
                <a:spcPts val="1000"/>
              </a:spcBef>
              <a:spcAft>
                <a:spcPts val="200"/>
              </a:spcAft>
            </a:pPr>
            <a:r>
              <a:rPr lang="en-US" sz="2000" dirty="0" smtClean="0">
                <a:latin typeface="Consolas" panose="020B0609020204030204" pitchFamily="49" charset="0"/>
              </a:rPr>
              <a:t>{</a:t>
            </a:r>
          </a:p>
          <a:p>
            <a:pPr lvl="0">
              <a:lnSpc>
                <a:spcPct val="94000"/>
              </a:lnSpc>
              <a:spcBef>
                <a:spcPts val="1000"/>
              </a:spcBef>
              <a:spcAft>
                <a:spcPts val="200"/>
              </a:spcAft>
            </a:pPr>
            <a:r>
              <a:rPr lang="en-US" sz="2000" dirty="0" smtClean="0">
                <a:latin typeface="Consolas" panose="020B0609020204030204" pitchFamily="49" charset="0"/>
              </a:rPr>
              <a:t> </a:t>
            </a:r>
            <a:r>
              <a:rPr lang="en-US" sz="2000" dirty="0" err="1" smtClean="0">
                <a:latin typeface="Consolas" panose="020B0609020204030204" pitchFamily="49" charset="0"/>
              </a:rPr>
              <a:t>lcd_init</a:t>
            </a:r>
            <a:r>
              <a:rPr lang="en-US" sz="2000" dirty="0" smtClean="0">
                <a:latin typeface="Consolas" panose="020B0609020204030204" pitchFamily="49" charset="0"/>
              </a:rPr>
              <a:t>();</a:t>
            </a:r>
          </a:p>
          <a:p>
            <a:pPr lvl="0">
              <a:lnSpc>
                <a:spcPct val="94000"/>
              </a:lnSpc>
              <a:spcBef>
                <a:spcPts val="1000"/>
              </a:spcBef>
              <a:spcAft>
                <a:spcPts val="200"/>
              </a:spcAft>
            </a:pPr>
            <a:r>
              <a:rPr lang="en-US" sz="2000" dirty="0" smtClean="0">
                <a:latin typeface="Consolas" panose="020B0609020204030204" pitchFamily="49" charset="0"/>
              </a:rPr>
              <a:t> unsigned </a:t>
            </a:r>
            <a:r>
              <a:rPr lang="en-US" sz="2000" dirty="0" err="1" smtClean="0">
                <a:latin typeface="Consolas" panose="020B0609020204030204" pitchFamily="49" charset="0"/>
              </a:rPr>
              <a:t>int</a:t>
            </a:r>
            <a:r>
              <a:rPr lang="en-US" sz="2000" dirty="0" smtClean="0">
                <a:latin typeface="Consolas" panose="020B0609020204030204" pitchFamily="49" charset="0"/>
              </a:rPr>
              <a:t> value=12345;</a:t>
            </a:r>
          </a:p>
          <a:p>
            <a:pPr lvl="0">
              <a:lnSpc>
                <a:spcPct val="94000"/>
              </a:lnSpc>
              <a:spcBef>
                <a:spcPts val="1000"/>
              </a:spcBef>
              <a:spcAft>
                <a:spcPts val="200"/>
              </a:spcAft>
            </a:pPr>
            <a:r>
              <a:rPr lang="en-US" sz="2000" dirty="0" smtClean="0">
                <a:latin typeface="Consolas" panose="020B0609020204030204" pitchFamily="49" charset="0"/>
              </a:rPr>
              <a:t> unsigned </a:t>
            </a:r>
            <a:r>
              <a:rPr lang="en-US" sz="2000" dirty="0" err="1" smtClean="0">
                <a:latin typeface="Consolas" panose="020B0609020204030204" pitchFamily="49" charset="0"/>
              </a:rPr>
              <a:t>int</a:t>
            </a:r>
            <a:r>
              <a:rPr lang="en-US" sz="2000" dirty="0" smtClean="0">
                <a:latin typeface="Consolas" panose="020B0609020204030204" pitchFamily="49" charset="0"/>
              </a:rPr>
              <a:t> mod;</a:t>
            </a:r>
          </a:p>
          <a:p>
            <a:pPr lvl="0">
              <a:lnSpc>
                <a:spcPct val="94000"/>
              </a:lnSpc>
              <a:spcBef>
                <a:spcPts val="1000"/>
              </a:spcBef>
              <a:spcAft>
                <a:spcPts val="200"/>
              </a:spcAft>
            </a:pPr>
            <a:endParaRPr lang="en-US" sz="2000" dirty="0" smtClean="0">
              <a:latin typeface="Consolas" panose="020B0609020204030204" pitchFamily="49" charset="0"/>
            </a:endParaRPr>
          </a:p>
          <a:p>
            <a:pPr lvl="0">
              <a:lnSpc>
                <a:spcPct val="94000"/>
              </a:lnSpc>
              <a:spcBef>
                <a:spcPts val="1000"/>
              </a:spcBef>
              <a:spcAft>
                <a:spcPts val="200"/>
              </a:spcAft>
            </a:pPr>
            <a:r>
              <a:rPr lang="en-US" sz="2000" dirty="0" smtClean="0">
                <a:latin typeface="Consolas" panose="020B0609020204030204" pitchFamily="49" charset="0"/>
              </a:rPr>
              <a:t> </a:t>
            </a:r>
            <a:r>
              <a:rPr lang="en-US" sz="2000" dirty="0" err="1" smtClean="0">
                <a:latin typeface="Consolas" panose="020B0609020204030204" pitchFamily="49" charset="0"/>
              </a:rPr>
              <a:t>cmd</a:t>
            </a:r>
            <a:r>
              <a:rPr lang="en-US" sz="2000" dirty="0" smtClean="0">
                <a:latin typeface="Consolas" panose="020B0609020204030204" pitchFamily="49" charset="0"/>
              </a:rPr>
              <a:t>(0x80);//set Display to 1st Row</a:t>
            </a:r>
          </a:p>
          <a:p>
            <a:pPr lvl="0">
              <a:lnSpc>
                <a:spcPct val="94000"/>
              </a:lnSpc>
              <a:spcBef>
                <a:spcPts val="1000"/>
              </a:spcBef>
              <a:spcAft>
                <a:spcPts val="200"/>
              </a:spcAft>
            </a:pPr>
            <a:r>
              <a:rPr lang="en-US" sz="2000" dirty="0" smtClean="0">
                <a:latin typeface="Consolas" panose="020B0609020204030204" pitchFamily="49" charset="0"/>
              </a:rPr>
              <a:t> </a:t>
            </a:r>
            <a:r>
              <a:rPr lang="en-US" sz="2000" dirty="0" err="1" smtClean="0">
                <a:latin typeface="Consolas" panose="020B0609020204030204" pitchFamily="49" charset="0"/>
              </a:rPr>
              <a:t>display_string</a:t>
            </a:r>
            <a:r>
              <a:rPr lang="en-US" sz="2000" dirty="0" smtClean="0">
                <a:latin typeface="Consolas" panose="020B0609020204030204" pitchFamily="49" charset="0"/>
              </a:rPr>
              <a:t>("WELCOME");</a:t>
            </a:r>
          </a:p>
          <a:p>
            <a:pPr lvl="0">
              <a:lnSpc>
                <a:spcPct val="94000"/>
              </a:lnSpc>
              <a:spcBef>
                <a:spcPts val="1000"/>
              </a:spcBef>
              <a:spcAft>
                <a:spcPts val="200"/>
              </a:spcAft>
            </a:pPr>
            <a:endParaRPr lang="en-US" sz="2000" dirty="0" smtClean="0">
              <a:latin typeface="Consolas" panose="020B0609020204030204" pitchFamily="49" charset="0"/>
            </a:endParaRPr>
          </a:p>
          <a:p>
            <a:pPr lvl="0">
              <a:lnSpc>
                <a:spcPct val="94000"/>
              </a:lnSpc>
              <a:spcBef>
                <a:spcPts val="1000"/>
              </a:spcBef>
              <a:spcAft>
                <a:spcPts val="200"/>
              </a:spcAft>
            </a:pPr>
            <a:r>
              <a:rPr lang="en-US" sz="2000" dirty="0" smtClean="0">
                <a:latin typeface="Consolas" panose="020B0609020204030204" pitchFamily="49" charset="0"/>
              </a:rPr>
              <a:t>}</a:t>
            </a:r>
          </a:p>
          <a:p>
            <a:pPr lvl="0">
              <a:lnSpc>
                <a:spcPct val="94000"/>
              </a:lnSpc>
              <a:spcBef>
                <a:spcPts val="1000"/>
              </a:spcBef>
              <a:spcAft>
                <a:spcPts val="200"/>
              </a:spcAft>
            </a:pPr>
            <a:endParaRPr lang="en-US" sz="2000" dirty="0" smtClean="0">
              <a:latin typeface="Consolas" panose="020B0609020204030204" pitchFamily="49" charset="0"/>
            </a:endParaRPr>
          </a:p>
          <a:p>
            <a:pPr lvl="0">
              <a:lnSpc>
                <a:spcPct val="94000"/>
              </a:lnSpc>
              <a:spcBef>
                <a:spcPts val="1000"/>
              </a:spcBef>
              <a:spcAft>
                <a:spcPts val="200"/>
              </a:spcAft>
            </a:pPr>
            <a:endParaRPr lang="en-US" sz="2000" dirty="0" smtClean="0">
              <a:latin typeface="Consolas" panose="020B0609020204030204" pitchFamily="49" charset="0"/>
            </a:endParaRPr>
          </a:p>
          <a:p>
            <a:pPr lvl="0">
              <a:lnSpc>
                <a:spcPct val="94000"/>
              </a:lnSpc>
              <a:spcBef>
                <a:spcPts val="1000"/>
              </a:spcBef>
              <a:spcAft>
                <a:spcPts val="200"/>
              </a:spcAft>
            </a:pPr>
            <a:endParaRPr lang="en-US" sz="2000" dirty="0" smtClean="0">
              <a:latin typeface="Consolas" panose="020B0609020204030204" pitchFamily="49" charset="0"/>
            </a:endParaRP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2176724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8-bit mode</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271803"/>
            <a:ext cx="11323370" cy="2000548"/>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As per the name the 2x16 has 2 lines with 16 chars on each lines.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It </a:t>
            </a:r>
            <a:r>
              <a:rPr lang="en-US" sz="2000" dirty="0"/>
              <a:t>supports all the </a:t>
            </a:r>
            <a:r>
              <a:rPr lang="en-US" sz="2000" dirty="0" err="1"/>
              <a:t>ascii</a:t>
            </a:r>
            <a:r>
              <a:rPr lang="en-US" sz="2000" dirty="0"/>
              <a:t> chars and is basically used for displaying the alpha numeric characters.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Here </a:t>
            </a:r>
            <a:r>
              <a:rPr lang="en-US" sz="2000" dirty="0"/>
              <a:t>each character is displayed in a matrix of 5x7 pixels</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Apart </a:t>
            </a:r>
            <a:r>
              <a:rPr lang="en-US" sz="2000" dirty="0"/>
              <a:t>from alpha numeric chars it also provides the provision to display the custom characters by creating the pattern.</a:t>
            </a:r>
            <a:endParaRPr lang="en-US" sz="2000" dirty="0"/>
          </a:p>
        </p:txBody>
      </p:sp>
      <p:pic>
        <p:nvPicPr>
          <p:cNvPr id="1026" name="Picture 2" descr="Pic16f877aLcdInterface.png"/>
          <p:cNvPicPr>
            <a:picLocks noChangeAspect="1" noChangeArrowheads="1"/>
          </p:cNvPicPr>
          <p:nvPr/>
        </p:nvPicPr>
        <p:blipFill rotWithShape="1">
          <a:blip r:embed="rId3">
            <a:extLst>
              <a:ext uri="{28A0092B-C50C-407E-A947-70E740481C1C}">
                <a14:useLocalDpi xmlns:a14="http://schemas.microsoft.com/office/drawing/2010/main" val="0"/>
              </a:ext>
            </a:extLst>
          </a:blip>
          <a:srcRect l="85923" b="25171"/>
          <a:stretch/>
        </p:blipFill>
        <p:spPr bwMode="auto">
          <a:xfrm>
            <a:off x="4310783" y="3448325"/>
            <a:ext cx="2020603" cy="271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30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LCD UNIT</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625" y="1068931"/>
            <a:ext cx="11323370" cy="67095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Let us look at a pin diagram of a commercially available LCD like </a:t>
            </a:r>
            <a:r>
              <a:rPr lang="en-US" sz="2000" b="1" dirty="0" smtClean="0"/>
              <a:t>LM016L</a:t>
            </a:r>
            <a:r>
              <a:rPr lang="en-US" sz="2000" dirty="0"/>
              <a:t> which uses a </a:t>
            </a:r>
            <a:r>
              <a:rPr lang="en-US" sz="2000" b="1" dirty="0"/>
              <a:t>HD44780</a:t>
            </a:r>
            <a:r>
              <a:rPr lang="en-US" sz="2000" dirty="0"/>
              <a:t> controller and then describe its operation.</a:t>
            </a:r>
            <a:endParaRPr lang="en-US" sz="2000" dirty="0"/>
          </a:p>
        </p:txBody>
      </p:sp>
      <p:pic>
        <p:nvPicPr>
          <p:cNvPr id="4" name="Picture 3"/>
          <p:cNvPicPr>
            <a:picLocks noChangeAspect="1"/>
          </p:cNvPicPr>
          <p:nvPr/>
        </p:nvPicPr>
        <p:blipFill>
          <a:blip r:embed="rId3"/>
          <a:stretch>
            <a:fillRect/>
          </a:stretch>
        </p:blipFill>
        <p:spPr>
          <a:xfrm>
            <a:off x="780843" y="2157927"/>
            <a:ext cx="4295775" cy="2266950"/>
          </a:xfrm>
          <a:prstGeom prst="rect">
            <a:avLst/>
          </a:prstGeom>
        </p:spPr>
      </p:pic>
      <p:pic>
        <p:nvPicPr>
          <p:cNvPr id="2052" name="Picture 4" descr="16X2 LCD Module, Liquid Crystal Display Module, एलसीडी मॉड्यूल in Goregaon  West, Mumbai , Royal Display | ID: 8750058597"/>
          <p:cNvPicPr>
            <a:picLocks noChangeAspect="1" noChangeArrowheads="1"/>
          </p:cNvPicPr>
          <p:nvPr/>
        </p:nvPicPr>
        <p:blipFill rotWithShape="1">
          <a:blip r:embed="rId4">
            <a:extLst>
              <a:ext uri="{28A0092B-C50C-407E-A947-70E740481C1C}">
                <a14:useLocalDpi xmlns:a14="http://schemas.microsoft.com/office/drawing/2010/main" val="0"/>
              </a:ext>
            </a:extLst>
          </a:blip>
          <a:srcRect t="26459" b="22341"/>
          <a:stretch/>
        </p:blipFill>
        <p:spPr bwMode="auto">
          <a:xfrm>
            <a:off x="5867262" y="1986477"/>
            <a:ext cx="47625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359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03030036"/>
              </p:ext>
            </p:extLst>
          </p:nvPr>
        </p:nvGraphicFramePr>
        <p:xfrm>
          <a:off x="1777833" y="659910"/>
          <a:ext cx="8943176" cy="5663084"/>
        </p:xfrm>
        <a:graphic>
          <a:graphicData uri="http://schemas.openxmlformats.org/drawingml/2006/table">
            <a:tbl>
              <a:tblPr/>
              <a:tblGrid>
                <a:gridCol w="1815995"/>
                <a:gridCol w="1870720"/>
                <a:gridCol w="5256461"/>
              </a:tblGrid>
              <a:tr h="334895">
                <a:tc>
                  <a:txBody>
                    <a:bodyPr/>
                    <a:lstStyle/>
                    <a:p>
                      <a:pPr algn="l" fontAlgn="t"/>
                      <a:r>
                        <a:rPr lang="en-IN" sz="1800" dirty="0">
                          <a:effectLst/>
                        </a:rPr>
                        <a:t>Pin Number</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c>
                  <a:txBody>
                    <a:bodyPr/>
                    <a:lstStyle/>
                    <a:p>
                      <a:pPr algn="l" fontAlgn="t"/>
                      <a:r>
                        <a:rPr lang="en-IN" sz="1800">
                          <a:effectLst/>
                        </a:rPr>
                        <a:t>Symbol</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c>
                  <a:txBody>
                    <a:bodyPr/>
                    <a:lstStyle/>
                    <a:p>
                      <a:pPr algn="l" fontAlgn="t"/>
                      <a:r>
                        <a:rPr lang="en-IN" sz="1800" dirty="0">
                          <a:effectLst/>
                        </a:rPr>
                        <a:t>Pin Function</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r>
              <a:tr h="334895">
                <a:tc>
                  <a:txBody>
                    <a:bodyPr/>
                    <a:lstStyle/>
                    <a:p>
                      <a:pPr algn="l" fontAlgn="t"/>
                      <a:r>
                        <a:rPr lang="en-IN" sz="1800" dirty="0">
                          <a:effectLst/>
                        </a:rPr>
                        <a:t>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VSS</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Ground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dirty="0">
                          <a:effectLst/>
                        </a:rPr>
                        <a:t>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VCC</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+5v</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VEE</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Contrast adjustment (VO)</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9262">
                <a:tc>
                  <a:txBody>
                    <a:bodyPr/>
                    <a:lstStyle/>
                    <a:p>
                      <a:pPr algn="l" fontAlgn="t"/>
                      <a:r>
                        <a:rPr lang="en-IN" sz="1800">
                          <a:effectLst/>
                        </a:rPr>
                        <a:t>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RS</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Register Select. 0:Command, 1: Data</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72320">
                <a:tc>
                  <a:txBody>
                    <a:bodyPr/>
                    <a:lstStyle/>
                    <a:p>
                      <a:pPr algn="l" fontAlgn="t"/>
                      <a:r>
                        <a:rPr lang="en-IN" sz="1800">
                          <a:effectLst/>
                        </a:rPr>
                        <a:t>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R/W</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Read/Write, R/W=0: Write &amp; R/W=1: Read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9262">
                <a:tc>
                  <a:txBody>
                    <a:bodyPr/>
                    <a:lstStyle/>
                    <a:p>
                      <a:pPr algn="l" fontAlgn="t"/>
                      <a:r>
                        <a:rPr lang="en-IN" sz="1800">
                          <a:effectLst/>
                        </a:rPr>
                        <a:t>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EN</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dirty="0">
                          <a:effectLst/>
                        </a:rPr>
                        <a:t>Enable. Falling edge triggered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7</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8</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dirty="0">
                          <a:effectLst/>
                        </a:rPr>
                        <a:t>Data Bit 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9</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10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Data Bit 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11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12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Data Bit 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13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Data Bit 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dirty="0">
                          <a:effectLst/>
                        </a:rPr>
                        <a:t>14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IN" sz="1800" dirty="0">
                          <a:effectLst/>
                        </a:rPr>
                        <a:t>D7</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IN" sz="1800" dirty="0">
                          <a:effectLst/>
                        </a:rPr>
                        <a:t>Data Bit 7/Busy Flag</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
        <p:nvSpPr>
          <p:cNvPr id="7" name="Title 4"/>
          <p:cNvSpPr txBox="1">
            <a:spLocks/>
          </p:cNvSpPr>
          <p:nvPr/>
        </p:nvSpPr>
        <p:spPr>
          <a:xfrm>
            <a:off x="299654" y="153373"/>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Pin Diagram</a:t>
            </a:r>
            <a:endParaRPr lang="en-US" sz="2800" b="1" dirty="0" smtClean="0">
              <a:solidFill>
                <a:schemeClr val="accent1">
                  <a:lumMod val="75000"/>
                </a:schemeClr>
              </a:solidFill>
              <a:latin typeface="Facto Bold" panose="00000800000000000000" pitchFamily="50" charset="0"/>
            </a:endParaRPr>
          </a:p>
        </p:txBody>
      </p:sp>
    </p:spTree>
    <p:extLst>
      <p:ext uri="{BB962C8B-B14F-4D97-AF65-F5344CB8AC3E}">
        <p14:creationId xmlns:p14="http://schemas.microsoft.com/office/powerpoint/2010/main" val="619079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Data Bus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072368"/>
            <a:ext cx="11323370" cy="1557349"/>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As shown in the above figure and table, an alpha numeric </a:t>
            </a:r>
            <a:r>
              <a:rPr lang="en-US" sz="2000" dirty="0" err="1"/>
              <a:t>lcd</a:t>
            </a:r>
            <a:r>
              <a:rPr lang="en-US" sz="2000" dirty="0"/>
              <a:t> has a 8-bit data bus referenced as D0-D7</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 </a:t>
            </a:r>
            <a:r>
              <a:rPr lang="en-US" sz="2000" dirty="0"/>
              <a:t>As it is a 8-bit data bus, we can send the data/</a:t>
            </a:r>
            <a:r>
              <a:rPr lang="en-US" sz="2000" dirty="0" err="1"/>
              <a:t>cmd</a:t>
            </a:r>
            <a:r>
              <a:rPr lang="en-US" sz="2000" dirty="0"/>
              <a:t> to LCD in bytes</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 </a:t>
            </a:r>
            <a:r>
              <a:rPr lang="en-US" sz="2000" dirty="0"/>
              <a:t>It also provides the provision to send the </a:t>
            </a:r>
            <a:r>
              <a:rPr lang="en-US" sz="2000" dirty="0" err="1"/>
              <a:t>the</a:t>
            </a:r>
            <a:r>
              <a:rPr lang="en-US" sz="2000" dirty="0"/>
              <a:t> data/</a:t>
            </a:r>
            <a:r>
              <a:rPr lang="en-US" sz="2000" dirty="0" err="1"/>
              <a:t>cmd</a:t>
            </a:r>
            <a:r>
              <a:rPr lang="en-US" sz="2000" dirty="0"/>
              <a:t> in chunks of 4-bit, which is used when there are limited number of GPIO lines on the microcontroller.</a:t>
            </a:r>
          </a:p>
        </p:txBody>
      </p:sp>
      <p:sp>
        <p:nvSpPr>
          <p:cNvPr id="7" name="Title 4"/>
          <p:cNvSpPr txBox="1">
            <a:spLocks/>
          </p:cNvSpPr>
          <p:nvPr/>
        </p:nvSpPr>
        <p:spPr>
          <a:xfrm>
            <a:off x="299653" y="2708172"/>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Register Select(RS)</a:t>
            </a:r>
            <a:endParaRPr lang="en-US" sz="28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669701" y="3410742"/>
            <a:ext cx="11323370" cy="2714589"/>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The LCD has two register namely a Data register and Command register. Any data that needs to be displayed on the LCD has to be written to the data register of LCD. Command can be issued to LCD by writing it to Command register of LCD. This signal is used to differentiate the data/</a:t>
            </a:r>
            <a:r>
              <a:rPr lang="en-US" sz="2000" dirty="0" err="1"/>
              <a:t>cmd</a:t>
            </a:r>
            <a:r>
              <a:rPr lang="en-US" sz="2000" dirty="0"/>
              <a:t> received by the LCD.</a:t>
            </a:r>
          </a:p>
          <a:p>
            <a:pPr marL="342900" lvl="0" indent="-342900">
              <a:lnSpc>
                <a:spcPct val="94000"/>
              </a:lnSpc>
              <a:spcBef>
                <a:spcPts val="1000"/>
              </a:spcBef>
              <a:spcAft>
                <a:spcPts val="200"/>
              </a:spcAft>
              <a:buFont typeface="Wingdings" panose="05000000000000000000" pitchFamily="2" charset="2"/>
              <a:buChar char="v"/>
            </a:pPr>
            <a:r>
              <a:rPr lang="en-US" sz="2000" dirty="0"/>
              <a:t>If the RS signal is LOW then the LCD interprets the 8-bit info as Command and writes it Command register and performs the action as per the command.</a:t>
            </a:r>
          </a:p>
          <a:p>
            <a:pPr marL="342900" lvl="0" indent="-342900">
              <a:lnSpc>
                <a:spcPct val="94000"/>
              </a:lnSpc>
              <a:spcBef>
                <a:spcPts val="1000"/>
              </a:spcBef>
              <a:spcAft>
                <a:spcPts val="200"/>
              </a:spcAft>
              <a:buFont typeface="Wingdings" panose="05000000000000000000" pitchFamily="2" charset="2"/>
              <a:buChar char="v"/>
            </a:pPr>
            <a:r>
              <a:rPr lang="en-US" sz="2000" dirty="0"/>
              <a:t>If the RS signal is HIGH then the LCD interprets the 8-bit info as data and copies it to data register. After that the LCD decodes the data for generating the 5x7 pattern and finally displays on the LCD.</a:t>
            </a:r>
          </a:p>
        </p:txBody>
      </p:sp>
    </p:spTree>
    <p:extLst>
      <p:ext uri="{BB962C8B-B14F-4D97-AF65-F5344CB8AC3E}">
        <p14:creationId xmlns:p14="http://schemas.microsoft.com/office/powerpoint/2010/main" val="4077654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Read/Write(RW)</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127084"/>
            <a:ext cx="11323370" cy="67095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This signal is used to write the data/</a:t>
            </a:r>
            <a:r>
              <a:rPr lang="en-US" sz="2000" dirty="0" err="1"/>
              <a:t>cmd</a:t>
            </a:r>
            <a:r>
              <a:rPr lang="en-US" sz="2000" dirty="0"/>
              <a:t> to LCD and reads the busy flag of LCD. For write operation the RW should be </a:t>
            </a:r>
            <a:r>
              <a:rPr lang="en-US" sz="2000" b="1" dirty="0"/>
              <a:t>LOW</a:t>
            </a:r>
            <a:r>
              <a:rPr lang="en-US" sz="2000" dirty="0"/>
              <a:t> and for read operation the R/W should be </a:t>
            </a:r>
            <a:r>
              <a:rPr lang="en-US" sz="2000" b="1" dirty="0"/>
              <a:t>HIGH</a:t>
            </a:r>
            <a:r>
              <a:rPr lang="en-US" sz="2000" dirty="0"/>
              <a:t>.</a:t>
            </a:r>
            <a:endParaRPr lang="en-US" sz="2000" dirty="0"/>
          </a:p>
        </p:txBody>
      </p:sp>
      <p:sp>
        <p:nvSpPr>
          <p:cNvPr id="7" name="Title 4"/>
          <p:cNvSpPr txBox="1">
            <a:spLocks/>
          </p:cNvSpPr>
          <p:nvPr/>
        </p:nvSpPr>
        <p:spPr>
          <a:xfrm>
            <a:off x="299654" y="208737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Enable(EN)</a:t>
            </a:r>
            <a:endParaRPr lang="en-US" sz="28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669701" y="2753218"/>
            <a:ext cx="11323370" cy="1692771"/>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This pin is used to send the enable trigger to LCD. After sending the data/</a:t>
            </a:r>
            <a:r>
              <a:rPr lang="en-US" sz="2000" dirty="0" err="1"/>
              <a:t>cmd</a:t>
            </a:r>
            <a:r>
              <a:rPr lang="en-US" sz="2000" dirty="0"/>
              <a:t>, Selecting the data/</a:t>
            </a:r>
            <a:r>
              <a:rPr lang="en-US" sz="2000" dirty="0" err="1"/>
              <a:t>cmd</a:t>
            </a:r>
            <a:r>
              <a:rPr lang="en-US" sz="2000" dirty="0"/>
              <a:t> register, Selecting the Write operation.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A </a:t>
            </a:r>
            <a:r>
              <a:rPr lang="en-US" sz="2000" dirty="0"/>
              <a:t>HIGH-to-LOW pulse has to be send on this enable pin which will latch the info into the LCD register and triggers the LCD to act accordingly.</a:t>
            </a:r>
            <a:r>
              <a:rPr lang="en-US" sz="2000" dirty="0"/>
              <a:t/>
            </a:r>
            <a:br>
              <a:rPr lang="en-US" sz="2000" dirty="0"/>
            </a:br>
            <a:endParaRPr lang="en-US" sz="2000" dirty="0"/>
          </a:p>
        </p:txBody>
      </p:sp>
    </p:spTree>
    <p:extLst>
      <p:ext uri="{BB962C8B-B14F-4D97-AF65-F5344CB8AC3E}">
        <p14:creationId xmlns:p14="http://schemas.microsoft.com/office/powerpoint/2010/main" val="675421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196194"/>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Circuit Diagram</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813259"/>
            <a:ext cx="6970644" cy="5190940"/>
          </a:xfrm>
          <a:prstGeom prst="rect">
            <a:avLst/>
          </a:prstGeom>
        </p:spPr>
      </p:pic>
    </p:spTree>
    <p:extLst>
      <p:ext uri="{BB962C8B-B14F-4D97-AF65-F5344CB8AC3E}">
        <p14:creationId xmlns:p14="http://schemas.microsoft.com/office/powerpoint/2010/main" val="14077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153373"/>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Program for 8 bit mode</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1274250" y="689132"/>
            <a:ext cx="11323370" cy="6168868"/>
          </a:xfrm>
          <a:prstGeom prst="rect">
            <a:avLst/>
          </a:prstGeom>
          <a:noFill/>
        </p:spPr>
        <p:txBody>
          <a:bodyPr wrap="square" numCol="2" rtlCol="0">
            <a:spAutoFit/>
          </a:bodyPr>
          <a:lstStyle/>
          <a:p>
            <a:pPr lvl="0">
              <a:lnSpc>
                <a:spcPct val="94000"/>
              </a:lnSpc>
              <a:spcBef>
                <a:spcPts val="1000"/>
              </a:spcBef>
              <a:spcAft>
                <a:spcPts val="200"/>
              </a:spcAft>
            </a:pPr>
            <a:r>
              <a:rPr lang="en-US" sz="2000" dirty="0">
                <a:latin typeface="Consolas" panose="020B0609020204030204" pitchFamily="49" charset="0"/>
              </a:rPr>
              <a:t>#include &lt;</a:t>
            </a:r>
            <a:r>
              <a:rPr lang="en-US" sz="2000" dirty="0" err="1">
                <a:latin typeface="Consolas" panose="020B0609020204030204" pitchFamily="49" charset="0"/>
              </a:rPr>
              <a:t>pic.h</a:t>
            </a:r>
            <a:r>
              <a:rPr lang="en-US" sz="2000" dirty="0">
                <a:latin typeface="Consolas" panose="020B0609020204030204" pitchFamily="49" charset="0"/>
              </a:rPr>
              <a:t>&gt;</a:t>
            </a:r>
          </a:p>
          <a:p>
            <a:pPr lvl="0">
              <a:lnSpc>
                <a:spcPct val="94000"/>
              </a:lnSpc>
              <a:spcBef>
                <a:spcPts val="1000"/>
              </a:spcBef>
              <a:spcAft>
                <a:spcPts val="200"/>
              </a:spcAft>
            </a:pPr>
            <a:r>
              <a:rPr lang="en-US" sz="2000" dirty="0">
                <a:latin typeface="Consolas" panose="020B0609020204030204" pitchFamily="49" charset="0"/>
              </a:rPr>
              <a:t>#define _XTAL_FREQ 4000000</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#define RS RE0</a:t>
            </a:r>
          </a:p>
          <a:p>
            <a:pPr lvl="0">
              <a:lnSpc>
                <a:spcPct val="94000"/>
              </a:lnSpc>
              <a:spcBef>
                <a:spcPts val="1000"/>
              </a:spcBef>
              <a:spcAft>
                <a:spcPts val="200"/>
              </a:spcAft>
            </a:pPr>
            <a:r>
              <a:rPr lang="en-US" sz="2000" dirty="0">
                <a:latin typeface="Consolas" panose="020B0609020204030204" pitchFamily="49" charset="0"/>
              </a:rPr>
              <a:t>#define RW RE1</a:t>
            </a:r>
          </a:p>
          <a:p>
            <a:pPr lvl="0">
              <a:lnSpc>
                <a:spcPct val="94000"/>
              </a:lnSpc>
              <a:spcBef>
                <a:spcPts val="1000"/>
              </a:spcBef>
              <a:spcAft>
                <a:spcPts val="200"/>
              </a:spcAft>
            </a:pPr>
            <a:r>
              <a:rPr lang="en-US" sz="2000" dirty="0">
                <a:latin typeface="Consolas" panose="020B0609020204030204" pitchFamily="49" charset="0"/>
              </a:rPr>
              <a:t>#define EN RE2</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void delay()</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unsigned char </a:t>
            </a:r>
            <a:r>
              <a:rPr lang="en-US" sz="2000" dirty="0" err="1">
                <a:latin typeface="Consolas" panose="020B0609020204030204" pitchFamily="49" charset="0"/>
              </a:rPr>
              <a:t>i</a:t>
            </a: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=0;i&lt;255;i++);</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void </a:t>
            </a:r>
            <a:r>
              <a:rPr lang="en-US" sz="2000" dirty="0" err="1">
                <a:latin typeface="Consolas" panose="020B0609020204030204" pitchFamily="49" charset="0"/>
              </a:rPr>
              <a:t>cmd</a:t>
            </a:r>
            <a:r>
              <a:rPr lang="en-US" sz="2000" dirty="0">
                <a:latin typeface="Consolas" panose="020B0609020204030204" pitchFamily="49" charset="0"/>
              </a:rPr>
              <a:t>(unsigned char </a:t>
            </a:r>
            <a:r>
              <a:rPr lang="en-US" sz="2000" dirty="0" err="1">
                <a:latin typeface="Consolas" panose="020B0609020204030204" pitchFamily="49" charset="0"/>
              </a:rPr>
              <a:t>cmd</a:t>
            </a: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  RS=0;//command mode</a:t>
            </a:r>
          </a:p>
          <a:p>
            <a:pPr lvl="0">
              <a:lnSpc>
                <a:spcPct val="94000"/>
              </a:lnSpc>
              <a:spcBef>
                <a:spcPts val="1000"/>
              </a:spcBef>
              <a:spcAft>
                <a:spcPts val="200"/>
              </a:spcAft>
            </a:pPr>
            <a:r>
              <a:rPr lang="en-US" sz="2000" dirty="0">
                <a:latin typeface="Consolas" panose="020B0609020204030204" pitchFamily="49" charset="0"/>
              </a:rPr>
              <a:t>  RW=0;//</a:t>
            </a:r>
            <a:r>
              <a:rPr lang="en-US" sz="2000" dirty="0" err="1">
                <a:latin typeface="Consolas" panose="020B0609020204030204" pitchFamily="49" charset="0"/>
              </a:rPr>
              <a:t>wrte</a:t>
            </a:r>
            <a:r>
              <a:rPr lang="en-US" sz="2000" dirty="0">
                <a:latin typeface="Consolas" panose="020B0609020204030204" pitchFamily="49" charset="0"/>
              </a:rPr>
              <a:t> mode</a:t>
            </a:r>
          </a:p>
          <a:p>
            <a:pPr lvl="0">
              <a:lnSpc>
                <a:spcPct val="94000"/>
              </a:lnSpc>
              <a:spcBef>
                <a:spcPts val="1000"/>
              </a:spcBef>
              <a:spcAft>
                <a:spcPts val="200"/>
              </a:spcAft>
            </a:pPr>
            <a:r>
              <a:rPr lang="en-US" sz="2000" dirty="0">
                <a:latin typeface="Consolas" panose="020B0609020204030204" pitchFamily="49" charset="0"/>
              </a:rPr>
              <a:t>  PORTB=</a:t>
            </a:r>
            <a:r>
              <a:rPr lang="en-US" sz="2000" dirty="0" err="1">
                <a:latin typeface="Consolas" panose="020B0609020204030204" pitchFamily="49" charset="0"/>
              </a:rPr>
              <a:t>cmd</a:t>
            </a:r>
            <a:r>
              <a:rPr lang="en-US" sz="2000" dirty="0">
                <a:latin typeface="Consolas" panose="020B0609020204030204" pitchFamily="49" charset="0"/>
              </a:rPr>
              <a:t>; //command </a:t>
            </a:r>
            <a:r>
              <a:rPr lang="en-US" sz="2000" dirty="0" err="1">
                <a:latin typeface="Consolas" panose="020B0609020204030204" pitchFamily="49" charset="0"/>
              </a:rPr>
              <a:t>tranfer</a:t>
            </a:r>
            <a:r>
              <a:rPr lang="en-US" sz="2000" dirty="0">
                <a:latin typeface="Consolas" panose="020B0609020204030204" pitchFamily="49" charset="0"/>
              </a:rPr>
              <a:t> to LCD display</a:t>
            </a:r>
          </a:p>
          <a:p>
            <a:pPr lvl="0">
              <a:lnSpc>
                <a:spcPct val="94000"/>
              </a:lnSpc>
              <a:spcBef>
                <a:spcPts val="1000"/>
              </a:spcBef>
              <a:spcAft>
                <a:spcPts val="200"/>
              </a:spcAft>
            </a:pPr>
            <a:r>
              <a:rPr lang="en-US" sz="2000" dirty="0">
                <a:latin typeface="Consolas" panose="020B0609020204030204" pitchFamily="49" charset="0"/>
              </a:rPr>
              <a:t>  EN=1; //Enable to send </a:t>
            </a:r>
            <a:r>
              <a:rPr lang="en-US" sz="2000" dirty="0" err="1">
                <a:latin typeface="Consolas" panose="020B0609020204030204" pitchFamily="49" charset="0"/>
              </a:rPr>
              <a:t>cmd</a:t>
            </a: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  delay();</a:t>
            </a:r>
          </a:p>
          <a:p>
            <a:pPr lvl="0">
              <a:lnSpc>
                <a:spcPct val="94000"/>
              </a:lnSpc>
              <a:spcBef>
                <a:spcPts val="1000"/>
              </a:spcBef>
              <a:spcAft>
                <a:spcPts val="200"/>
              </a:spcAft>
            </a:pPr>
            <a:r>
              <a:rPr lang="en-US" sz="2000" dirty="0">
                <a:latin typeface="Consolas" panose="020B0609020204030204" pitchFamily="49" charset="0"/>
              </a:rPr>
              <a:t>  EN=0; //disable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561468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581631" y="951864"/>
            <a:ext cx="11411440" cy="4370427"/>
          </a:xfrm>
          <a:prstGeom prst="rect">
            <a:avLst/>
          </a:prstGeom>
          <a:noFill/>
        </p:spPr>
        <p:txBody>
          <a:bodyPr wrap="square" numCol="2" rtlCol="0">
            <a:spAutoFit/>
          </a:bodyPr>
          <a:lstStyle/>
          <a:p>
            <a:pPr lvl="0">
              <a:lnSpc>
                <a:spcPct val="94000"/>
              </a:lnSpc>
              <a:spcBef>
                <a:spcPts val="1000"/>
              </a:spcBef>
              <a:spcAft>
                <a:spcPts val="200"/>
              </a:spcAft>
            </a:pPr>
            <a:r>
              <a:rPr lang="en-US" sz="2000" dirty="0">
                <a:latin typeface="Consolas" panose="020B0609020204030204" pitchFamily="49" charset="0"/>
              </a:rPr>
              <a:t>void </a:t>
            </a:r>
            <a:r>
              <a:rPr lang="en-US" sz="2000" dirty="0" err="1">
                <a:latin typeface="Consolas" panose="020B0609020204030204" pitchFamily="49" charset="0"/>
              </a:rPr>
              <a:t>display_char</a:t>
            </a:r>
            <a:r>
              <a:rPr lang="en-US" sz="2000" dirty="0">
                <a:latin typeface="Consolas" panose="020B0609020204030204" pitchFamily="49" charset="0"/>
              </a:rPr>
              <a:t>(unsigned char data)</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RS=1;//data mode</a:t>
            </a:r>
          </a:p>
          <a:p>
            <a:pPr lvl="0">
              <a:lnSpc>
                <a:spcPct val="94000"/>
              </a:lnSpc>
              <a:spcBef>
                <a:spcPts val="1000"/>
              </a:spcBef>
              <a:spcAft>
                <a:spcPts val="200"/>
              </a:spcAft>
            </a:pPr>
            <a:r>
              <a:rPr lang="en-US" sz="2000" dirty="0">
                <a:latin typeface="Consolas" panose="020B0609020204030204" pitchFamily="49" charset="0"/>
              </a:rPr>
              <a:t>  RW=0;//</a:t>
            </a:r>
            <a:r>
              <a:rPr lang="en-US" sz="2000" dirty="0" err="1">
                <a:latin typeface="Consolas" panose="020B0609020204030204" pitchFamily="49" charset="0"/>
              </a:rPr>
              <a:t>wrte</a:t>
            </a:r>
            <a:r>
              <a:rPr lang="en-US" sz="2000" dirty="0">
                <a:latin typeface="Consolas" panose="020B0609020204030204" pitchFamily="49" charset="0"/>
              </a:rPr>
              <a:t> mode</a:t>
            </a:r>
          </a:p>
          <a:p>
            <a:pPr lvl="0">
              <a:lnSpc>
                <a:spcPct val="94000"/>
              </a:lnSpc>
              <a:spcBef>
                <a:spcPts val="1000"/>
              </a:spcBef>
              <a:spcAft>
                <a:spcPts val="200"/>
              </a:spcAft>
            </a:pPr>
            <a:r>
              <a:rPr lang="en-US" sz="2000" dirty="0">
                <a:latin typeface="Consolas" panose="020B0609020204030204" pitchFamily="49" charset="0"/>
              </a:rPr>
              <a:t>  PORTB=data; //command </a:t>
            </a:r>
            <a:r>
              <a:rPr lang="en-US" sz="2000" dirty="0" err="1">
                <a:latin typeface="Consolas" panose="020B0609020204030204" pitchFamily="49" charset="0"/>
              </a:rPr>
              <a:t>tranfer</a:t>
            </a:r>
            <a:r>
              <a:rPr lang="en-US" sz="2000" dirty="0">
                <a:latin typeface="Consolas" panose="020B0609020204030204" pitchFamily="49" charset="0"/>
              </a:rPr>
              <a:t> to LCD display</a:t>
            </a:r>
          </a:p>
          <a:p>
            <a:pPr lvl="0">
              <a:lnSpc>
                <a:spcPct val="94000"/>
              </a:lnSpc>
              <a:spcBef>
                <a:spcPts val="1000"/>
              </a:spcBef>
              <a:spcAft>
                <a:spcPts val="200"/>
              </a:spcAft>
            </a:pPr>
            <a:r>
              <a:rPr lang="en-US" sz="2000" dirty="0">
                <a:latin typeface="Consolas" panose="020B0609020204030204" pitchFamily="49" charset="0"/>
              </a:rPr>
              <a:t>  EN=1; //Enable to send data</a:t>
            </a:r>
          </a:p>
          <a:p>
            <a:pPr lvl="0">
              <a:lnSpc>
                <a:spcPct val="94000"/>
              </a:lnSpc>
              <a:spcBef>
                <a:spcPts val="1000"/>
              </a:spcBef>
              <a:spcAft>
                <a:spcPts val="200"/>
              </a:spcAft>
            </a:pPr>
            <a:r>
              <a:rPr lang="en-US" sz="2000" dirty="0">
                <a:latin typeface="Consolas" panose="020B0609020204030204" pitchFamily="49" charset="0"/>
              </a:rPr>
              <a:t>  delay();</a:t>
            </a:r>
          </a:p>
          <a:p>
            <a:pPr lvl="0">
              <a:lnSpc>
                <a:spcPct val="94000"/>
              </a:lnSpc>
              <a:spcBef>
                <a:spcPts val="1000"/>
              </a:spcBef>
              <a:spcAft>
                <a:spcPts val="200"/>
              </a:spcAft>
            </a:pPr>
            <a:r>
              <a:rPr lang="en-US" sz="2000" dirty="0">
                <a:latin typeface="Consolas" panose="020B0609020204030204" pitchFamily="49" charset="0"/>
              </a:rPr>
              <a:t>  EN=0; //disable display data showing</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void </a:t>
            </a:r>
            <a:r>
              <a:rPr lang="en-US" sz="2000" dirty="0" err="1">
                <a:latin typeface="Consolas" panose="020B0609020204030204" pitchFamily="49" charset="0"/>
              </a:rPr>
              <a:t>display_string</a:t>
            </a:r>
            <a:r>
              <a:rPr lang="en-US" sz="2000" dirty="0">
                <a:latin typeface="Consolas" panose="020B0609020204030204" pitchFamily="49" charset="0"/>
              </a:rPr>
              <a:t>(unsigned char *data)</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while(*data)</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r>
              <a:rPr lang="en-US" sz="2000" dirty="0" err="1">
                <a:latin typeface="Consolas" panose="020B0609020204030204" pitchFamily="49" charset="0"/>
              </a:rPr>
              <a:t>display_char</a:t>
            </a:r>
            <a:r>
              <a:rPr lang="en-US" sz="2000" dirty="0">
                <a:latin typeface="Consolas" panose="020B0609020204030204" pitchFamily="49" charset="0"/>
              </a:rPr>
              <a:t>(*data++); </a:t>
            </a:r>
          </a:p>
          <a:p>
            <a:pPr lvl="0">
              <a:lnSpc>
                <a:spcPct val="94000"/>
              </a:lnSpc>
              <a:spcBef>
                <a:spcPts val="1000"/>
              </a:spcBef>
              <a:spcAft>
                <a:spcPts val="200"/>
              </a:spcAft>
            </a:pPr>
            <a:r>
              <a:rPr lang="en-US" sz="2000" dirty="0">
                <a:latin typeface="Consolas" panose="020B0609020204030204" pitchFamily="49" charset="0"/>
              </a:rPr>
              <a:t>    } </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1499846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11584</TotalTime>
  <Words>741</Words>
  <Application>Microsoft Office PowerPoint</Application>
  <PresentationFormat>Widescreen</PresentationFormat>
  <Paragraphs>147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Facto Bold</vt:lpstr>
      <vt:lpstr>Wingdings</vt:lpstr>
      <vt:lpstr>Office Theme</vt:lpstr>
      <vt:lpstr>Interfacing LCD with PIC16F877A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RAJA</cp:lastModifiedBy>
  <cp:revision>368</cp:revision>
  <dcterms:created xsi:type="dcterms:W3CDTF">2021-04-01T12:19:09Z</dcterms:created>
  <dcterms:modified xsi:type="dcterms:W3CDTF">2021-07-01T08:26:45Z</dcterms:modified>
</cp:coreProperties>
</file>