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99" r:id="rId2"/>
    <p:sldId id="349" r:id="rId3"/>
    <p:sldId id="350" r:id="rId4"/>
    <p:sldId id="351" r:id="rId5"/>
    <p:sldId id="352" r:id="rId6"/>
    <p:sldId id="353" r:id="rId7"/>
    <p:sldId id="355" r:id="rId8"/>
    <p:sldId id="356" r:id="rId9"/>
    <p:sldId id="357" r:id="rId10"/>
    <p:sldId id="358" r:id="rId11"/>
    <p:sldId id="359" r:id="rId12"/>
    <p:sldId id="360" r:id="rId13"/>
    <p:sldId id="361" r:id="rId14"/>
    <p:sldId id="362" r:id="rId15"/>
    <p:sldId id="363" r:id="rId16"/>
    <p:sldId id="365" r:id="rId17"/>
    <p:sldId id="366" r:id="rId18"/>
    <p:sldId id="375" r:id="rId19"/>
    <p:sldId id="368" r:id="rId20"/>
    <p:sldId id="369" r:id="rId21"/>
    <p:sldId id="370" r:id="rId22"/>
    <p:sldId id="371" r:id="rId23"/>
    <p:sldId id="372" r:id="rId24"/>
    <p:sldId id="373" r:id="rId25"/>
    <p:sldId id="374" r:id="rId26"/>
    <p:sldId id="381" r:id="rId27"/>
    <p:sldId id="382" r:id="rId28"/>
    <p:sldId id="376" r:id="rId29"/>
    <p:sldId id="377" r:id="rId30"/>
    <p:sldId id="378" r:id="rId31"/>
    <p:sldId id="379" r:id="rId32"/>
    <p:sldId id="3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3" autoAdjust="0"/>
    <p:restoredTop sz="94660"/>
  </p:normalViewPr>
  <p:slideViewPr>
    <p:cSldViewPr snapToGrid="0">
      <p:cViewPr varScale="1">
        <p:scale>
          <a:sx n="74" d="100"/>
          <a:sy n="7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7/13/2021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7/13/2021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7/13/2021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7/13/2021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7/13/2021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7/13/2021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7/13/2021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7/13/2021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smtClean="0">
                <a:solidFill>
                  <a:schemeClr val="accent1"/>
                </a:solidFill>
              </a:rPr>
              <a:t>Timers in PIC16F877A</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56850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553791" y="1078621"/>
            <a:ext cx="11323370" cy="4062651"/>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Timer 0 can be operated both as a timer and counter.</a:t>
            </a:r>
          </a:p>
          <a:p>
            <a:pPr marL="457200" lvl="0" indent="-457200">
              <a:lnSpc>
                <a:spcPct val="94000"/>
              </a:lnSpc>
              <a:spcBef>
                <a:spcPts val="1000"/>
              </a:spcBef>
              <a:spcAft>
                <a:spcPts val="200"/>
              </a:spcAft>
              <a:buFont typeface="Wingdings" panose="05000000000000000000" pitchFamily="2" charset="2"/>
              <a:buChar char="v"/>
            </a:pPr>
            <a:r>
              <a:rPr lang="en-US" sz="2000" dirty="0"/>
              <a:t>The Timer 0 stores the value TMR0 registers</a:t>
            </a:r>
          </a:p>
          <a:p>
            <a:pPr marL="457200" lvl="0" indent="-457200">
              <a:lnSpc>
                <a:spcPct val="94000"/>
              </a:lnSpc>
              <a:spcBef>
                <a:spcPts val="1000"/>
              </a:spcBef>
              <a:spcAft>
                <a:spcPts val="200"/>
              </a:spcAft>
              <a:buFont typeface="Wingdings" panose="05000000000000000000" pitchFamily="2" charset="2"/>
              <a:buChar char="v"/>
            </a:pPr>
            <a:r>
              <a:rPr lang="en-US" sz="2000" dirty="0"/>
              <a:t>All the parts to the left are the clock source circuits.</a:t>
            </a:r>
          </a:p>
          <a:p>
            <a:pPr marL="457200" lvl="0" indent="-457200">
              <a:lnSpc>
                <a:spcPct val="94000"/>
              </a:lnSpc>
              <a:spcBef>
                <a:spcPts val="1000"/>
              </a:spcBef>
              <a:spcAft>
                <a:spcPts val="200"/>
              </a:spcAft>
              <a:buFont typeface="Wingdings" panose="05000000000000000000" pitchFamily="2" charset="2"/>
              <a:buChar char="v"/>
            </a:pPr>
            <a:r>
              <a:rPr lang="en-US" sz="2000" dirty="0"/>
              <a:t>T0CON (Timer 0 Control) register is used to program the timer and includes the bits shown in figure (T0CS, PSA etc.)</a:t>
            </a:r>
          </a:p>
          <a:p>
            <a:pPr marL="457200" lvl="0" indent="-457200">
              <a:lnSpc>
                <a:spcPct val="94000"/>
              </a:lnSpc>
              <a:spcBef>
                <a:spcPts val="1000"/>
              </a:spcBef>
              <a:spcAft>
                <a:spcPts val="200"/>
              </a:spcAft>
              <a:buFont typeface="Wingdings" panose="05000000000000000000" pitchFamily="2" charset="2"/>
              <a:buChar char="v"/>
            </a:pPr>
            <a:r>
              <a:rPr lang="en-US" sz="2000" dirty="0"/>
              <a:t>The clock source can be internal or external and is controlled by T0CS bit.</a:t>
            </a:r>
          </a:p>
          <a:p>
            <a:pPr marL="457200" lvl="0" indent="-457200">
              <a:lnSpc>
                <a:spcPct val="94000"/>
              </a:lnSpc>
              <a:spcBef>
                <a:spcPts val="1000"/>
              </a:spcBef>
              <a:spcAft>
                <a:spcPts val="200"/>
              </a:spcAft>
              <a:buFont typeface="Wingdings" panose="05000000000000000000" pitchFamily="2" charset="2"/>
              <a:buChar char="v"/>
            </a:pPr>
            <a:r>
              <a:rPr lang="en-US" sz="2000" dirty="0"/>
              <a:t>In some cases, the clock coming from the oscillator could be too fast for our applications: we can lower it by using the frequency </a:t>
            </a:r>
            <a:r>
              <a:rPr lang="en-US" sz="2000" dirty="0" err="1"/>
              <a:t>prescaler</a:t>
            </a:r>
            <a:r>
              <a:rPr lang="en-US" sz="2000" dirty="0"/>
              <a:t>.</a:t>
            </a:r>
          </a:p>
          <a:p>
            <a:pPr marL="457200" lvl="0" indent="-457200">
              <a:lnSpc>
                <a:spcPct val="94000"/>
              </a:lnSpc>
              <a:spcBef>
                <a:spcPts val="1000"/>
              </a:spcBef>
              <a:spcAft>
                <a:spcPts val="200"/>
              </a:spcAft>
              <a:buFont typeface="Wingdings" panose="05000000000000000000" pitchFamily="2" charset="2"/>
              <a:buChar char="v"/>
            </a:pPr>
            <a:r>
              <a:rPr lang="en-US" sz="2000" dirty="0"/>
              <a:t>The </a:t>
            </a:r>
            <a:r>
              <a:rPr lang="en-US" sz="2000" dirty="0" err="1"/>
              <a:t>prescaler</a:t>
            </a:r>
            <a:r>
              <a:rPr lang="en-US" sz="2000" dirty="0"/>
              <a:t> is a circuit that divides the signal frequency by 2, 4, 8, 16, …, 256.</a:t>
            </a:r>
          </a:p>
          <a:p>
            <a:pPr marL="457200" lvl="0" indent="-457200">
              <a:lnSpc>
                <a:spcPct val="94000"/>
              </a:lnSpc>
              <a:spcBef>
                <a:spcPts val="1000"/>
              </a:spcBef>
              <a:spcAft>
                <a:spcPts val="200"/>
              </a:spcAft>
              <a:buFont typeface="Wingdings" panose="05000000000000000000" pitchFamily="2" charset="2"/>
              <a:buChar char="v"/>
            </a:pPr>
            <a:r>
              <a:rPr lang="en-US" sz="2000" dirty="0"/>
              <a:t>The </a:t>
            </a:r>
            <a:r>
              <a:rPr lang="en-US" sz="2000" dirty="0" err="1"/>
              <a:t>prescaler</a:t>
            </a:r>
            <a:r>
              <a:rPr lang="en-US" sz="2000" dirty="0"/>
              <a:t> is activated by bit PSA. </a:t>
            </a:r>
            <a:r>
              <a:rPr lang="en-US" sz="2000" dirty="0" err="1"/>
              <a:t>Prescaler</a:t>
            </a:r>
            <a:r>
              <a:rPr lang="en-US" sz="2000" dirty="0"/>
              <a:t> value is written to TMR0 register.</a:t>
            </a:r>
          </a:p>
        </p:txBody>
      </p:sp>
    </p:spTree>
    <p:extLst>
      <p:ext uri="{BB962C8B-B14F-4D97-AF65-F5344CB8AC3E}">
        <p14:creationId xmlns:p14="http://schemas.microsoft.com/office/powerpoint/2010/main" val="3596071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Delay Calculation</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490745"/>
            <a:ext cx="11323370" cy="4740785"/>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This OPTION register is for configuring the timer. The time needed for the particular</a:t>
            </a:r>
            <a:br>
              <a:rPr lang="en-US" sz="2000" dirty="0"/>
            </a:br>
            <a:r>
              <a:rPr lang="en-US" sz="2000" dirty="0"/>
              <a:t>application should be defined by the user for defining the time the following formula is used </a:t>
            </a:r>
            <a:br>
              <a:rPr lang="en-US" sz="2000" dirty="0"/>
            </a:br>
            <a:endParaRPr lang="en-US" sz="2000" dirty="0" smtClean="0"/>
          </a:p>
          <a:p>
            <a:r>
              <a:rPr lang="en-US" sz="2000" dirty="0"/>
              <a:t>	</a:t>
            </a:r>
            <a:r>
              <a:rPr lang="en-US" sz="2000" dirty="0" smtClean="0"/>
              <a:t>	</a:t>
            </a:r>
            <a:r>
              <a:rPr lang="en-US" sz="2000" dirty="0" err="1"/>
              <a:t>F</a:t>
            </a:r>
            <a:r>
              <a:rPr lang="en-US" sz="2000" baseline="-25000" dirty="0" err="1" smtClean="0"/>
              <a:t>out</a:t>
            </a:r>
            <a:r>
              <a:rPr lang="en-US" sz="2000" baseline="-25000" dirty="0" smtClean="0"/>
              <a:t> = 		</a:t>
            </a:r>
            <a:r>
              <a:rPr lang="en-US" sz="2000" dirty="0" smtClean="0"/>
              <a:t>       </a:t>
            </a:r>
            <a:r>
              <a:rPr lang="en-US" sz="2000" b="1" dirty="0" err="1" smtClean="0"/>
              <a:t>F</a:t>
            </a:r>
            <a:r>
              <a:rPr lang="en-US" sz="2000" b="1" baseline="-25000" dirty="0" err="1" smtClean="0"/>
              <a:t>clk</a:t>
            </a:r>
            <a:endParaRPr lang="en-US" sz="2000" b="1" baseline="-25000" dirty="0" smtClean="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*(256-TMR0)*Count	</a:t>
            </a:r>
            <a:r>
              <a:rPr lang="en-US" sz="2000" baseline="-25000" dirty="0" smtClean="0"/>
              <a:t>	</a:t>
            </a:r>
            <a:r>
              <a:rPr lang="en-US" sz="2000" dirty="0" smtClean="0"/>
              <a:t> </a:t>
            </a:r>
            <a:endParaRPr lang="en-IN" sz="2000" dirty="0" smtClean="0"/>
          </a:p>
          <a:p>
            <a:r>
              <a:rPr lang="en-US" sz="2000" dirty="0" smtClean="0"/>
              <a:t>		</a:t>
            </a:r>
          </a:p>
          <a:p>
            <a:r>
              <a:rPr lang="en-US" sz="2000" dirty="0"/>
              <a:t>	</a:t>
            </a:r>
            <a:r>
              <a:rPr lang="en-US" sz="2000" dirty="0" smtClean="0"/>
              <a:t>	T</a:t>
            </a:r>
            <a:r>
              <a:rPr lang="en-US" sz="2000" baseline="-25000" dirty="0" smtClean="0"/>
              <a:t>out </a:t>
            </a:r>
            <a:r>
              <a:rPr lang="en-US" sz="2000" baseline="-25000" dirty="0"/>
              <a:t>= </a:t>
            </a:r>
            <a:r>
              <a:rPr lang="en-US" sz="2000" dirty="0"/>
              <a:t>t / </a:t>
            </a:r>
            <a:r>
              <a:rPr lang="en-US" sz="2000" dirty="0" err="1" smtClean="0"/>
              <a:t>f</a:t>
            </a:r>
            <a:r>
              <a:rPr lang="en-US" sz="2000" baseline="-25000" dirty="0" err="1" smtClean="0"/>
              <a:t>out</a:t>
            </a:r>
            <a:endParaRPr lang="en-US" sz="2000" baseline="-25000" dirty="0" smtClean="0"/>
          </a:p>
          <a:p>
            <a:endParaRPr lang="en-US" sz="2000" baseline="-25000" dirty="0" smtClean="0"/>
          </a:p>
          <a:p>
            <a:pPr marL="342900" indent="-342900">
              <a:buFont typeface="Wingdings" panose="05000000000000000000" pitchFamily="2" charset="2"/>
              <a:buChar char="v"/>
            </a:pPr>
            <a:r>
              <a:rPr lang="en-US" sz="2000" dirty="0"/>
              <a:t>If we want 1</a:t>
            </a:r>
            <a:r>
              <a:rPr lang="en-US" sz="2000" dirty="0" smtClean="0"/>
              <a:t> </a:t>
            </a:r>
            <a:r>
              <a:rPr lang="en-US" sz="2000" dirty="0"/>
              <a:t>sec delay in our program the following calculation is to be performed to</a:t>
            </a:r>
            <a:br>
              <a:rPr lang="en-US" sz="2000" dirty="0"/>
            </a:br>
            <a:r>
              <a:rPr lang="en-US" sz="2000" dirty="0"/>
              <a:t>attain the desired 1</a:t>
            </a:r>
            <a:r>
              <a:rPr lang="en-US" sz="2000" dirty="0" smtClean="0"/>
              <a:t> </a:t>
            </a:r>
            <a:r>
              <a:rPr lang="en-US" sz="2000" dirty="0" err="1"/>
              <a:t>secs</a:t>
            </a:r>
            <a:r>
              <a:rPr lang="en-US" sz="2000" dirty="0"/>
              <a:t>. </a:t>
            </a:r>
            <a:br>
              <a:rPr lang="en-US" sz="2000" dirty="0"/>
            </a:br>
            <a:endParaRPr lang="en-US" sz="2000" dirty="0" smtClean="0"/>
          </a:p>
          <a:p>
            <a:r>
              <a:rPr lang="en-US" sz="2000" dirty="0"/>
              <a:t>	</a:t>
            </a:r>
            <a:r>
              <a:rPr lang="en-US" sz="2000" dirty="0" smtClean="0"/>
              <a:t>	</a:t>
            </a:r>
            <a:r>
              <a:rPr lang="en-US" sz="2000" dirty="0"/>
              <a:t> </a:t>
            </a:r>
            <a:r>
              <a:rPr lang="en-US" sz="2000" dirty="0" err="1"/>
              <a:t>F</a:t>
            </a:r>
            <a:r>
              <a:rPr lang="en-US" sz="2000" baseline="-25000" dirty="0" err="1"/>
              <a:t>out</a:t>
            </a:r>
            <a:r>
              <a:rPr lang="en-US" sz="2000" baseline="-25000" dirty="0"/>
              <a:t> = 		</a:t>
            </a:r>
            <a:r>
              <a:rPr lang="en-US" sz="2000" dirty="0"/>
              <a:t>       </a:t>
            </a:r>
            <a:r>
              <a:rPr lang="en-US" sz="2000" b="1" dirty="0" err="1" smtClean="0"/>
              <a:t>F</a:t>
            </a:r>
            <a:r>
              <a:rPr lang="en-US" sz="2000" b="1" baseline="-25000" dirty="0" err="1" smtClean="0"/>
              <a:t>clk</a:t>
            </a:r>
            <a:r>
              <a:rPr lang="en-US" sz="2000" b="1" baseline="-25000" dirty="0" smtClean="0"/>
              <a:t>				</a:t>
            </a:r>
            <a:r>
              <a:rPr lang="en-US" sz="2000" dirty="0" smtClean="0"/>
              <a:t>=  1 </a:t>
            </a:r>
            <a:r>
              <a:rPr lang="en-US" sz="2000" dirty="0"/>
              <a:t>H</a:t>
            </a:r>
            <a:r>
              <a:rPr lang="en-US" sz="2000" dirty="0" smtClean="0"/>
              <a:t>z</a:t>
            </a:r>
            <a:r>
              <a:rPr lang="en-US" sz="2000" b="1" baseline="-25000" dirty="0" smtClean="0"/>
              <a:t>	</a:t>
            </a:r>
            <a:endParaRPr lang="en-US" sz="2000" b="1" baseline="-25000" dirty="0"/>
          </a:p>
          <a:p>
            <a:r>
              <a:rPr lang="en-US" sz="2000" baseline="-25000" dirty="0"/>
              <a:t>			 </a:t>
            </a:r>
            <a:r>
              <a:rPr lang="en-US" sz="2000" dirty="0"/>
              <a:t>       </a:t>
            </a:r>
            <a:r>
              <a:rPr lang="en-US" sz="2400" b="1" baseline="-25000" dirty="0"/>
              <a:t>4*</a:t>
            </a:r>
            <a:r>
              <a:rPr lang="en-US" sz="2400" b="1" baseline="-25000" dirty="0" err="1"/>
              <a:t>Prescaler</a:t>
            </a:r>
            <a:r>
              <a:rPr lang="en-US" sz="2400" b="1" baseline="-25000" dirty="0"/>
              <a:t>*(256-TMR0)*Count</a:t>
            </a:r>
            <a:endParaRPr lang="en-IN" sz="2000" dirty="0"/>
          </a:p>
          <a:p>
            <a:r>
              <a:rPr lang="en-US" sz="2000" baseline="-25000" dirty="0" smtClean="0"/>
              <a:t>		</a:t>
            </a:r>
          </a:p>
          <a:p>
            <a:r>
              <a:rPr lang="en-US" sz="2000" baseline="-25000" dirty="0"/>
              <a:t>	</a:t>
            </a:r>
            <a:r>
              <a:rPr lang="en-US" sz="2000" baseline="-25000" dirty="0" smtClean="0"/>
              <a:t>	</a:t>
            </a:r>
            <a:r>
              <a:rPr lang="en-US" sz="2000" dirty="0"/>
              <a:t>T</a:t>
            </a:r>
            <a:r>
              <a:rPr lang="en-US" sz="2000" baseline="-25000" dirty="0"/>
              <a:t>out = </a:t>
            </a:r>
            <a:r>
              <a:rPr lang="en-US" sz="2000" dirty="0" smtClean="0"/>
              <a:t>t / </a:t>
            </a:r>
            <a:r>
              <a:rPr lang="en-US" sz="2000" dirty="0" err="1" smtClean="0"/>
              <a:t>f</a:t>
            </a:r>
            <a:r>
              <a:rPr lang="en-US" sz="2000" baseline="-25000" dirty="0" err="1" smtClean="0"/>
              <a:t>out</a:t>
            </a:r>
            <a:r>
              <a:rPr lang="en-US" sz="2000" baseline="-25000" dirty="0" smtClean="0"/>
              <a:t> 	</a:t>
            </a:r>
            <a:r>
              <a:rPr lang="en-US" sz="2000" dirty="0" smtClean="0"/>
              <a:t>= 1 / 1Hz = 1 sec</a:t>
            </a:r>
            <a:endParaRPr lang="en-US" sz="2000" baseline="-25000" dirty="0"/>
          </a:p>
          <a:p>
            <a:endParaRPr lang="en-US" sz="2000" baseline="-25000" dirty="0" smtClean="0"/>
          </a:p>
        </p:txBody>
      </p:sp>
      <p:cxnSp>
        <p:nvCxnSpPr>
          <p:cNvPr id="11" name="Straight Connector 10"/>
          <p:cNvCxnSpPr/>
          <p:nvPr/>
        </p:nvCxnSpPr>
        <p:spPr>
          <a:xfrm>
            <a:off x="3374265" y="2794715"/>
            <a:ext cx="3490174"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484397" y="5123644"/>
            <a:ext cx="349017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8767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285367" y="2366508"/>
            <a:ext cx="11323370" cy="1569660"/>
          </a:xfrm>
          <a:prstGeom prst="rect">
            <a:avLst/>
          </a:prstGeom>
          <a:noFill/>
        </p:spPr>
        <p:txBody>
          <a:bodyPr wrap="square" numCol="1" rtlCol="0">
            <a:spAutoFit/>
          </a:bodyPr>
          <a:lstStyle/>
          <a:p>
            <a:r>
              <a:rPr lang="en-US" sz="2000" dirty="0" smtClean="0"/>
              <a:t>	</a:t>
            </a:r>
            <a:r>
              <a:rPr lang="en-US" sz="2800" b="1" baseline="-25000" dirty="0" smtClean="0"/>
              <a:t>Count</a:t>
            </a:r>
            <a:r>
              <a:rPr lang="en-US" sz="2000" baseline="-25000" dirty="0" smtClean="0"/>
              <a:t>      = 	</a:t>
            </a:r>
            <a:r>
              <a:rPr lang="en-US" sz="2000" baseline="-25000" dirty="0"/>
              <a:t> </a:t>
            </a:r>
            <a:r>
              <a:rPr lang="en-US" sz="2000" dirty="0" smtClean="0"/>
              <a:t>             </a:t>
            </a:r>
            <a:r>
              <a:rPr lang="en-US" sz="2000" b="1" dirty="0" err="1" smtClean="0"/>
              <a:t>F</a:t>
            </a:r>
            <a:r>
              <a:rPr lang="en-US" sz="2000" b="1" baseline="-25000" dirty="0" err="1" smtClean="0"/>
              <a:t>clk</a:t>
            </a:r>
            <a:r>
              <a:rPr lang="en-US" sz="2000" b="1" baseline="-25000" dirty="0" smtClean="0"/>
              <a:t>			</a:t>
            </a:r>
            <a:r>
              <a:rPr lang="en-US" sz="2000" dirty="0"/>
              <a:t> </a:t>
            </a:r>
            <a:r>
              <a:rPr lang="en-US" sz="2000" dirty="0" smtClean="0"/>
              <a:t>=	</a:t>
            </a:r>
            <a:r>
              <a:rPr lang="en-US" sz="2000" b="1" dirty="0" smtClean="0"/>
              <a:t>             4 </a:t>
            </a:r>
            <a:r>
              <a:rPr lang="en-US" sz="2000" b="1" dirty="0" err="1" smtClean="0"/>
              <a:t>mhz</a:t>
            </a:r>
            <a:r>
              <a:rPr lang="en-US" sz="2000" b="1" dirty="0" smtClean="0"/>
              <a:t>		</a:t>
            </a:r>
            <a:r>
              <a:rPr lang="en-US" sz="2000" dirty="0"/>
              <a:t> </a:t>
            </a:r>
            <a:r>
              <a:rPr lang="en-US" sz="2000" dirty="0" smtClean="0"/>
              <a:t>=  15.25</a:t>
            </a:r>
            <a:endParaRPr lang="en-US" sz="2000" b="1" baseline="-25000" dirty="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a:t>*(256-TMR0</a:t>
            </a:r>
            <a:r>
              <a:rPr lang="en-US" sz="2400" b="1" baseline="-25000" dirty="0" smtClean="0"/>
              <a:t>)*F out		</a:t>
            </a:r>
            <a:r>
              <a:rPr lang="en-US" sz="2400" b="1" baseline="-25000" dirty="0"/>
              <a:t>	</a:t>
            </a:r>
            <a:r>
              <a:rPr lang="en-US" sz="2800" b="1" baseline="-25000" dirty="0" smtClean="0"/>
              <a:t>4*256*(256-0)*1 </a:t>
            </a:r>
            <a:r>
              <a:rPr lang="en-US" sz="2800" b="1" baseline="-25000" dirty="0" err="1" smtClean="0"/>
              <a:t>hz</a:t>
            </a:r>
            <a:endParaRPr lang="en-US" sz="2800" b="1" baseline="-25000" dirty="0" smtClean="0"/>
          </a:p>
          <a:p>
            <a:r>
              <a:rPr lang="en-US" sz="2800" b="1" baseline="-25000" dirty="0"/>
              <a:t>	</a:t>
            </a:r>
            <a:r>
              <a:rPr lang="en-US" sz="2800" b="1" baseline="-25000" dirty="0" smtClean="0"/>
              <a:t>count = 15</a:t>
            </a:r>
            <a:r>
              <a:rPr lang="en-US" sz="2800" b="1" dirty="0" smtClean="0"/>
              <a:t> </a:t>
            </a:r>
            <a:endParaRPr lang="en-US" sz="2800" b="1" baseline="-25000" dirty="0"/>
          </a:p>
          <a:p>
            <a:r>
              <a:rPr lang="en-US" sz="2800" b="1" baseline="-25000" dirty="0" smtClean="0"/>
              <a:t>	</a:t>
            </a:r>
            <a:endParaRPr lang="en-US" sz="2000" dirty="0"/>
          </a:p>
        </p:txBody>
      </p:sp>
      <p:cxnSp>
        <p:nvCxnSpPr>
          <p:cNvPr id="7" name="Straight Connector 6"/>
          <p:cNvCxnSpPr/>
          <p:nvPr/>
        </p:nvCxnSpPr>
        <p:spPr>
          <a:xfrm>
            <a:off x="2405872" y="2765695"/>
            <a:ext cx="3265456" cy="12879"/>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7192867" y="2772134"/>
            <a:ext cx="3265456" cy="1287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4482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22381" y="177098"/>
            <a:ext cx="10492842"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Program to create exact 1sec delay using Timer0</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689132"/>
            <a:ext cx="11323370" cy="6168868"/>
          </a:xfrm>
          <a:prstGeom prst="rect">
            <a:avLst/>
          </a:prstGeom>
          <a:noFill/>
        </p:spPr>
        <p:txBody>
          <a:bodyPr wrap="square" numCol="2" rtlCol="0">
            <a:spAutoFit/>
          </a:bodyPr>
          <a:lstStyle/>
          <a:p>
            <a:pPr lvl="0">
              <a:lnSpc>
                <a:spcPct val="94000"/>
              </a:lnSpc>
              <a:spcBef>
                <a:spcPts val="1000"/>
              </a:spcBef>
              <a:spcAft>
                <a:spcPts val="200"/>
              </a:spcAft>
            </a:pPr>
            <a:r>
              <a:rPr lang="en-US" sz="2000" dirty="0">
                <a:latin typeface="Consolas" panose="020B0609020204030204" pitchFamily="49" charset="0"/>
              </a:rPr>
              <a:t>#include&lt;</a:t>
            </a:r>
            <a:r>
              <a:rPr lang="en-US" sz="2000" dirty="0" err="1">
                <a:latin typeface="Consolas" panose="020B0609020204030204" pitchFamily="49" charset="0"/>
              </a:rPr>
              <a:t>pic.h</a:t>
            </a:r>
            <a:r>
              <a:rPr lang="en-US" sz="2000" dirty="0">
                <a:latin typeface="Consolas" panose="020B0609020204030204" pitchFamily="49" charset="0"/>
              </a:rPr>
              <a:t>&gt;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solidFill>
                  <a:srgbClr val="0070C0"/>
                </a:solidFill>
                <a:latin typeface="Consolas" panose="020B0609020204030204" pitchFamily="49" charset="0"/>
              </a:rPr>
              <a:t>void </a:t>
            </a:r>
            <a:r>
              <a:rPr lang="en-US" sz="2000" dirty="0">
                <a:latin typeface="Consolas" panose="020B0609020204030204" pitchFamily="49" charset="0"/>
              </a:rPr>
              <a:t>timer0_sec(</a:t>
            </a:r>
            <a:r>
              <a:rPr lang="en-US" sz="2000" dirty="0">
                <a:solidFill>
                  <a:srgbClr val="0070C0"/>
                </a:solidFill>
                <a:latin typeface="Consolas" panose="020B0609020204030204" pitchFamily="49" charset="0"/>
              </a:rPr>
              <a:t>unsigned </a:t>
            </a:r>
            <a:r>
              <a:rPr lang="en-US" sz="2000" dirty="0" err="1">
                <a:solidFill>
                  <a:srgbClr val="0070C0"/>
                </a:solidFill>
                <a:latin typeface="Consolas" panose="020B0609020204030204" pitchFamily="49" charset="0"/>
              </a:rPr>
              <a:t>int</a:t>
            </a:r>
            <a:r>
              <a:rPr lang="en-US" sz="2000" dirty="0">
                <a:latin typeface="Consolas" panose="020B0609020204030204" pitchFamily="49" charset="0"/>
              </a:rPr>
              <a:t> delay);</a:t>
            </a:r>
          </a:p>
          <a:p>
            <a:pPr lvl="0">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timer0_init()</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OPTION_REG = 0X87;</a:t>
            </a:r>
          </a:p>
          <a:p>
            <a:pPr lvl="0">
              <a:lnSpc>
                <a:spcPct val="94000"/>
              </a:lnSpc>
              <a:spcBef>
                <a:spcPts val="1000"/>
              </a:spcBef>
              <a:spcAft>
                <a:spcPts val="200"/>
              </a:spcAft>
            </a:pPr>
            <a:r>
              <a:rPr lang="en-US" sz="2000" dirty="0">
                <a:latin typeface="Consolas" panose="020B0609020204030204" pitchFamily="49" charset="0"/>
              </a:rPr>
              <a:t>	TMR0 = 0x00;</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solidFill>
                  <a:srgbClr val="0070C0"/>
                </a:solidFill>
                <a:latin typeface="Consolas" panose="020B0609020204030204" pitchFamily="49" charset="0"/>
              </a:rPr>
              <a:t>unsigned </a:t>
            </a:r>
            <a:r>
              <a:rPr lang="en-US" sz="2000" dirty="0" err="1">
                <a:solidFill>
                  <a:srgbClr val="0070C0"/>
                </a:solidFill>
                <a:latin typeface="Consolas" panose="020B0609020204030204" pitchFamily="49" charset="0"/>
              </a:rPr>
              <a:t>int</a:t>
            </a:r>
            <a:r>
              <a:rPr lang="en-US" sz="2000" dirty="0">
                <a:latin typeface="Consolas" panose="020B0609020204030204" pitchFamily="49" charset="0"/>
              </a:rPr>
              <a:t> count=0;</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main()</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timer0_init();</a:t>
            </a:r>
          </a:p>
          <a:p>
            <a:pPr lvl="0">
              <a:lnSpc>
                <a:spcPct val="94000"/>
              </a:lnSpc>
              <a:spcBef>
                <a:spcPts val="1000"/>
              </a:spcBef>
              <a:spcAft>
                <a:spcPts val="200"/>
              </a:spcAft>
            </a:pPr>
            <a:r>
              <a:rPr lang="en-US" sz="2000" dirty="0">
                <a:latin typeface="Consolas" panose="020B0609020204030204" pitchFamily="49" charset="0"/>
              </a:rPr>
              <a:t>	TRISB = 0x00;	</a:t>
            </a:r>
          </a:p>
          <a:p>
            <a:pPr lvl="0">
              <a:lnSpc>
                <a:spcPct val="94000"/>
              </a:lnSpc>
              <a:spcBef>
                <a:spcPts val="1000"/>
              </a:spcBef>
              <a:spcAft>
                <a:spcPts val="200"/>
              </a:spcAft>
            </a:pPr>
            <a:r>
              <a:rPr lang="en-US" sz="2000" dirty="0">
                <a:latin typeface="Consolas" panose="020B0609020204030204" pitchFamily="49" charset="0"/>
              </a:rPr>
              <a:t>	PORTB =0x00;</a:t>
            </a:r>
          </a:p>
          <a:p>
            <a:pPr lvl="1">
              <a:lnSpc>
                <a:spcPct val="94000"/>
              </a:lnSpc>
              <a:spcBef>
                <a:spcPts val="1000"/>
              </a:spcBef>
              <a:spcAft>
                <a:spcPts val="200"/>
              </a:spcAft>
            </a:pPr>
            <a:r>
              <a:rPr lang="en-US" sz="2000" dirty="0">
                <a:solidFill>
                  <a:srgbClr val="0070C0"/>
                </a:solidFill>
                <a:latin typeface="Consolas" panose="020B0609020204030204" pitchFamily="49" charset="0"/>
              </a:rPr>
              <a:t>while</a:t>
            </a:r>
            <a:r>
              <a:rPr lang="en-US" sz="2000" dirty="0">
                <a:latin typeface="Consolas" panose="020B0609020204030204" pitchFamily="49" charset="0"/>
              </a:rPr>
              <a:t>(1)</a:t>
            </a:r>
          </a:p>
          <a:p>
            <a:pPr lvl="1">
              <a:lnSpc>
                <a:spcPct val="94000"/>
              </a:lnSpc>
              <a:spcBef>
                <a:spcPts val="1000"/>
              </a:spcBef>
              <a:spcAft>
                <a:spcPts val="200"/>
              </a:spcAft>
            </a:pPr>
            <a:r>
              <a:rPr lang="en-US" sz="2000" dirty="0">
                <a:latin typeface="Consolas" panose="020B0609020204030204" pitchFamily="49" charset="0"/>
              </a:rPr>
              <a:t>{</a:t>
            </a:r>
          </a:p>
          <a:p>
            <a:pPr lvl="1">
              <a:lnSpc>
                <a:spcPct val="94000"/>
              </a:lnSpc>
              <a:spcBef>
                <a:spcPts val="1000"/>
              </a:spcBef>
              <a:spcAft>
                <a:spcPts val="200"/>
              </a:spcAft>
            </a:pPr>
            <a:r>
              <a:rPr lang="en-US" sz="2000" dirty="0">
                <a:latin typeface="Consolas" panose="020B0609020204030204" pitchFamily="49" charset="0"/>
              </a:rPr>
              <a:t>	PORTB=~PORTB;</a:t>
            </a:r>
          </a:p>
          <a:p>
            <a:pPr lvl="1">
              <a:lnSpc>
                <a:spcPct val="94000"/>
              </a:lnSpc>
              <a:spcBef>
                <a:spcPts val="1000"/>
              </a:spcBef>
              <a:spcAft>
                <a:spcPts val="200"/>
              </a:spcAft>
            </a:pPr>
            <a:r>
              <a:rPr lang="en-US" sz="2000" dirty="0">
                <a:latin typeface="Consolas" panose="020B0609020204030204" pitchFamily="49" charset="0"/>
              </a:rPr>
              <a:t>	timer0_sec(2);</a:t>
            </a:r>
          </a:p>
          <a:p>
            <a:pPr lvl="1">
              <a:lnSpc>
                <a:spcPct val="94000"/>
              </a:lnSpc>
              <a:spcBef>
                <a:spcPts val="1000"/>
              </a:spcBef>
              <a:spcAft>
                <a:spcPts val="200"/>
              </a:spcAft>
            </a:pPr>
            <a:endParaRPr lang="en-US" sz="2000" dirty="0">
              <a:latin typeface="Consolas" panose="020B0609020204030204" pitchFamily="49" charset="0"/>
            </a:endParaRPr>
          </a:p>
          <a:p>
            <a:pPr lvl="1">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2733524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9701" y="520906"/>
            <a:ext cx="11323370" cy="5835444"/>
          </a:xfrm>
          <a:prstGeom prst="rect">
            <a:avLst/>
          </a:prstGeom>
          <a:noFill/>
        </p:spPr>
        <p:txBody>
          <a:bodyPr wrap="square" numCol="2" rtlCol="0">
            <a:spAutoFit/>
          </a:bodyPr>
          <a:lstStyle/>
          <a:p>
            <a:pPr lvl="0">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timer0_sec(</a:t>
            </a:r>
            <a:r>
              <a:rPr lang="en-US" sz="2000" dirty="0">
                <a:solidFill>
                  <a:srgbClr val="0070C0"/>
                </a:solidFill>
                <a:latin typeface="Consolas" panose="020B0609020204030204" pitchFamily="49" charset="0"/>
              </a:rPr>
              <a:t>unsigned </a:t>
            </a:r>
            <a:r>
              <a:rPr lang="en-US" sz="2000" dirty="0" err="1">
                <a:solidFill>
                  <a:srgbClr val="0070C0"/>
                </a:solidFill>
                <a:latin typeface="Consolas" panose="020B0609020204030204" pitchFamily="49" charset="0"/>
              </a:rPr>
              <a:t>int</a:t>
            </a:r>
            <a:r>
              <a:rPr lang="en-US" sz="2000" dirty="0">
                <a:latin typeface="Consolas" panose="020B0609020204030204" pitchFamily="49" charset="0"/>
              </a:rPr>
              <a:t> delay)</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while</a:t>
            </a:r>
            <a:r>
              <a:rPr lang="en-US" sz="2000" dirty="0">
                <a:latin typeface="Consolas" panose="020B0609020204030204" pitchFamily="49" charset="0"/>
              </a:rPr>
              <a:t>(1)</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		{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if</a:t>
            </a:r>
            <a:r>
              <a:rPr lang="en-US" sz="2000" dirty="0">
                <a:latin typeface="Consolas" panose="020B0609020204030204" pitchFamily="49" charset="0"/>
              </a:rPr>
              <a:t>(TMR0IF)</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TMR0IF=0;</a:t>
            </a:r>
          </a:p>
          <a:p>
            <a:pPr lvl="0">
              <a:lnSpc>
                <a:spcPct val="94000"/>
              </a:lnSpc>
              <a:spcBef>
                <a:spcPts val="1000"/>
              </a:spcBef>
              <a:spcAft>
                <a:spcPts val="200"/>
              </a:spcAft>
            </a:pPr>
            <a:r>
              <a:rPr lang="en-US" sz="2000" dirty="0">
                <a:latin typeface="Consolas" panose="020B0609020204030204" pitchFamily="49" charset="0"/>
              </a:rPr>
              <a:t>				count++;</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if</a:t>
            </a:r>
            <a:r>
              <a:rPr lang="en-US" sz="2000" dirty="0">
                <a:latin typeface="Consolas" panose="020B0609020204030204" pitchFamily="49" charset="0"/>
              </a:rPr>
              <a:t>(count==(15*delay))</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count=0;</a:t>
            </a:r>
            <a:r>
              <a:rPr lang="en-US" sz="2000" dirty="0">
                <a:solidFill>
                  <a:srgbClr val="0070C0"/>
                </a:solidFill>
                <a:latin typeface="Consolas" panose="020B0609020204030204" pitchFamily="49" charset="0"/>
              </a:rPr>
              <a:t>break</a:t>
            </a: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1825235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Timer1</a:t>
            </a:r>
            <a:endParaRPr lang="en-US" sz="2800" b="1" dirty="0">
              <a:solidFill>
                <a:schemeClr val="accent1">
                  <a:lumMod val="75000"/>
                </a:schemeClr>
              </a:solidFill>
              <a:latin typeface="Facto Bold" panose="00000800000000000000" pitchFamily="50" charset="0"/>
            </a:endParaRPr>
          </a:p>
        </p:txBody>
      </p:sp>
      <p:sp>
        <p:nvSpPr>
          <p:cNvPr id="6" name="TextBox 5"/>
          <p:cNvSpPr txBox="1"/>
          <p:nvPr/>
        </p:nvSpPr>
        <p:spPr>
          <a:xfrm>
            <a:off x="868630" y="1374836"/>
            <a:ext cx="11323370" cy="3484031"/>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The main features of Timer 1 is given below</a:t>
            </a:r>
            <a:r>
              <a:rPr lang="en-US" sz="2000" dirty="0" smtClean="0"/>
              <a:t>:</a:t>
            </a:r>
            <a:endParaRPr lang="en-US" sz="2000" dirty="0"/>
          </a:p>
          <a:p>
            <a:pPr marL="1257300" lvl="2" indent="-342900">
              <a:lnSpc>
                <a:spcPct val="94000"/>
              </a:lnSpc>
              <a:spcBef>
                <a:spcPts val="1000"/>
              </a:spcBef>
              <a:spcAft>
                <a:spcPts val="200"/>
              </a:spcAft>
              <a:buFont typeface="Wingdings" panose="05000000000000000000" pitchFamily="2" charset="2"/>
              <a:buChar char="§"/>
            </a:pPr>
            <a:r>
              <a:rPr lang="en-US" sz="2000" dirty="0"/>
              <a:t>16-bit timer/counter. It consists of two 8 bit (8+8) registers (TMR1H, TMR1L)</a:t>
            </a:r>
          </a:p>
          <a:p>
            <a:pPr marL="1257300" lvl="2" indent="-342900">
              <a:lnSpc>
                <a:spcPct val="94000"/>
              </a:lnSpc>
              <a:spcBef>
                <a:spcPts val="1000"/>
              </a:spcBef>
              <a:spcAft>
                <a:spcPts val="200"/>
              </a:spcAft>
              <a:buFont typeface="Wingdings" panose="05000000000000000000" pitchFamily="2" charset="2"/>
              <a:buChar char="§"/>
            </a:pPr>
            <a:r>
              <a:rPr lang="en-US" sz="2000" dirty="0"/>
              <a:t>Readable and writable</a:t>
            </a:r>
          </a:p>
          <a:p>
            <a:pPr marL="1257300" lvl="2" indent="-342900">
              <a:lnSpc>
                <a:spcPct val="94000"/>
              </a:lnSpc>
              <a:spcBef>
                <a:spcPts val="1000"/>
              </a:spcBef>
              <a:spcAft>
                <a:spcPts val="200"/>
              </a:spcAft>
              <a:buFont typeface="Wingdings" panose="05000000000000000000" pitchFamily="2" charset="2"/>
              <a:buChar char="§"/>
            </a:pPr>
            <a:r>
              <a:rPr lang="en-US" sz="2000" dirty="0"/>
              <a:t>Internal or External clock select.</a:t>
            </a:r>
          </a:p>
          <a:p>
            <a:pPr marL="1257300" lvl="2" indent="-342900">
              <a:lnSpc>
                <a:spcPct val="94000"/>
              </a:lnSpc>
              <a:spcBef>
                <a:spcPts val="1000"/>
              </a:spcBef>
              <a:spcAft>
                <a:spcPts val="200"/>
              </a:spcAft>
              <a:buFont typeface="Wingdings" panose="05000000000000000000" pitchFamily="2" charset="2"/>
              <a:buChar char="§"/>
            </a:pPr>
            <a:r>
              <a:rPr lang="en-US" sz="2000" dirty="0"/>
              <a:t>1,2,4,8 programmable </a:t>
            </a:r>
            <a:r>
              <a:rPr lang="en-US" sz="2000" dirty="0" err="1"/>
              <a:t>Prescaler</a:t>
            </a:r>
            <a:endParaRPr lang="en-US" sz="2000" dirty="0"/>
          </a:p>
          <a:p>
            <a:pPr marL="1257300" lvl="2" indent="-342900">
              <a:lnSpc>
                <a:spcPct val="94000"/>
              </a:lnSpc>
              <a:spcBef>
                <a:spcPts val="1000"/>
              </a:spcBef>
              <a:spcAft>
                <a:spcPts val="200"/>
              </a:spcAft>
              <a:buFont typeface="Wingdings" panose="05000000000000000000" pitchFamily="2" charset="2"/>
              <a:buChar char="§"/>
            </a:pPr>
            <a:r>
              <a:rPr lang="en-US" sz="2000" dirty="0"/>
              <a:t>External can be syn. or </a:t>
            </a:r>
            <a:r>
              <a:rPr lang="en-US" sz="2000" dirty="0" err="1"/>
              <a:t>asyn</a:t>
            </a:r>
            <a:r>
              <a:rPr lang="en-US" sz="2000" dirty="0"/>
              <a:t>.</a:t>
            </a:r>
          </a:p>
          <a:p>
            <a:pPr marL="1257300" lvl="2" indent="-342900">
              <a:lnSpc>
                <a:spcPct val="94000"/>
              </a:lnSpc>
              <a:spcBef>
                <a:spcPts val="1000"/>
              </a:spcBef>
              <a:spcAft>
                <a:spcPts val="200"/>
              </a:spcAft>
              <a:buFont typeface="Wingdings" panose="05000000000000000000" pitchFamily="2" charset="2"/>
              <a:buChar char="§"/>
            </a:pPr>
            <a:r>
              <a:rPr lang="en-US" sz="2000" dirty="0"/>
              <a:t>Interrupt on overflow from </a:t>
            </a:r>
            <a:r>
              <a:rPr lang="en-US" sz="2000" dirty="0" err="1"/>
              <a:t>FFFFh</a:t>
            </a:r>
            <a:r>
              <a:rPr lang="en-US" sz="2000" dirty="0"/>
              <a:t> to 0000h</a:t>
            </a:r>
          </a:p>
          <a:p>
            <a:pPr marL="1257300" lvl="2" indent="-342900">
              <a:lnSpc>
                <a:spcPct val="94000"/>
              </a:lnSpc>
              <a:spcBef>
                <a:spcPts val="1000"/>
              </a:spcBef>
              <a:spcAft>
                <a:spcPts val="200"/>
              </a:spcAft>
              <a:buFont typeface="Wingdings" panose="05000000000000000000" pitchFamily="2" charset="2"/>
              <a:buChar char="§"/>
            </a:pPr>
            <a:r>
              <a:rPr lang="en-US" sz="2000" dirty="0"/>
              <a:t>Second Crystal Permitted</a:t>
            </a:r>
          </a:p>
        </p:txBody>
      </p:sp>
    </p:spTree>
    <p:extLst>
      <p:ext uri="{BB962C8B-B14F-4D97-AF65-F5344CB8AC3E}">
        <p14:creationId xmlns:p14="http://schemas.microsoft.com/office/powerpoint/2010/main" val="75497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28956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T1CON: Timer1 Control Register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900" y="758225"/>
            <a:ext cx="7881133" cy="5737550"/>
          </a:xfrm>
          <a:prstGeom prst="rect">
            <a:avLst/>
          </a:prstGeom>
        </p:spPr>
      </p:pic>
    </p:spTree>
    <p:extLst>
      <p:ext uri="{BB962C8B-B14F-4D97-AF65-F5344CB8AC3E}">
        <p14:creationId xmlns:p14="http://schemas.microsoft.com/office/powerpoint/2010/main" val="418232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Work Flow of Timer 1</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35" y="1266717"/>
            <a:ext cx="11001375" cy="4248150"/>
          </a:xfrm>
          <a:prstGeom prst="rect">
            <a:avLst/>
          </a:prstGeom>
        </p:spPr>
      </p:pic>
    </p:spTree>
    <p:extLst>
      <p:ext uri="{BB962C8B-B14F-4D97-AF65-F5344CB8AC3E}">
        <p14:creationId xmlns:p14="http://schemas.microsoft.com/office/powerpoint/2010/main" val="540544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540912" y="1207410"/>
            <a:ext cx="11323370" cy="4044184"/>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Timer 1 clock source(TMR1CS) bit is used to select the clock source.</a:t>
            </a:r>
          </a:p>
          <a:p>
            <a:pPr marL="457200" lvl="0" indent="-457200">
              <a:lnSpc>
                <a:spcPct val="94000"/>
              </a:lnSpc>
              <a:spcBef>
                <a:spcPts val="1000"/>
              </a:spcBef>
              <a:spcAft>
                <a:spcPts val="200"/>
              </a:spcAft>
              <a:buFont typeface="Wingdings" panose="05000000000000000000" pitchFamily="2" charset="2"/>
              <a:buChar char="v"/>
            </a:pPr>
            <a:r>
              <a:rPr lang="en-US" sz="2000" dirty="0"/>
              <a:t>If TMR1CS becomes 0, then the internal clock is given to the input of the timer peripheral. If we programmed on to 1, it will get the clock source from the external source. That external source can be T1CKI or a crystal oscillator.</a:t>
            </a:r>
          </a:p>
          <a:p>
            <a:pPr marL="457200" lvl="0" indent="-457200">
              <a:lnSpc>
                <a:spcPct val="94000"/>
              </a:lnSpc>
              <a:spcBef>
                <a:spcPts val="1000"/>
              </a:spcBef>
              <a:spcAft>
                <a:spcPts val="200"/>
              </a:spcAft>
              <a:buFont typeface="Wingdings" panose="05000000000000000000" pitchFamily="2" charset="2"/>
              <a:buChar char="v"/>
            </a:pPr>
            <a:r>
              <a:rPr lang="en-US" sz="2000" dirty="0"/>
              <a:t>When it can be a crystal oscillator, then T1OSC is logic one if it is enabled it will get the clock pulse from the crystal oscillator. If it is disabled it will get the clock pulse directly from the T1CKI pin.</a:t>
            </a:r>
          </a:p>
          <a:p>
            <a:pPr marL="457200" lvl="0" indent="-457200">
              <a:lnSpc>
                <a:spcPct val="94000"/>
              </a:lnSpc>
              <a:spcBef>
                <a:spcPts val="1000"/>
              </a:spcBef>
              <a:spcAft>
                <a:spcPts val="200"/>
              </a:spcAft>
              <a:buFont typeface="Wingdings" panose="05000000000000000000" pitchFamily="2" charset="2"/>
              <a:buChar char="v"/>
            </a:pPr>
            <a:r>
              <a:rPr lang="en-US" sz="2000" dirty="0" err="1"/>
              <a:t>Prescaler</a:t>
            </a:r>
            <a:r>
              <a:rPr lang="en-US" sz="2000" dirty="0"/>
              <a:t> bit is used to divide the incoming clock any one of the factors(1,2,4,8)</a:t>
            </a:r>
          </a:p>
          <a:p>
            <a:pPr marL="457200" lvl="0" indent="-457200">
              <a:lnSpc>
                <a:spcPct val="94000"/>
              </a:lnSpc>
              <a:spcBef>
                <a:spcPts val="1000"/>
              </a:spcBef>
              <a:spcAft>
                <a:spcPts val="200"/>
              </a:spcAft>
              <a:buFont typeface="Wingdings" panose="05000000000000000000" pitchFamily="2" charset="2"/>
              <a:buChar char="v"/>
            </a:pPr>
            <a:r>
              <a:rPr lang="en-US" sz="2000" dirty="0"/>
              <a:t>T1SYNC bit is logic 1 it will not be synchronized. The external clock will not be synchronized with the internal oscillator clock. If TISYNC is 0, it will be synchronized and it will be given to the AND gate.</a:t>
            </a:r>
          </a:p>
          <a:p>
            <a:pPr marL="457200" lvl="0" indent="-457200">
              <a:lnSpc>
                <a:spcPct val="94000"/>
              </a:lnSpc>
              <a:spcBef>
                <a:spcPts val="1000"/>
              </a:spcBef>
              <a:spcAft>
                <a:spcPts val="200"/>
              </a:spcAft>
              <a:buFont typeface="Wingdings" panose="05000000000000000000" pitchFamily="2" charset="2"/>
              <a:buChar char="v"/>
            </a:pPr>
            <a:r>
              <a:rPr lang="en-US" sz="2000" dirty="0"/>
              <a:t>Another bit of the AND gate is TMR1 ON bit. If TMRI becomes 1 then the clock moves to the TMR1 register and it will become 0 the AND gate also becomes 0(TMR1 will not counting).</a:t>
            </a:r>
          </a:p>
        </p:txBody>
      </p:sp>
    </p:spTree>
    <p:extLst>
      <p:ext uri="{BB962C8B-B14F-4D97-AF65-F5344CB8AC3E}">
        <p14:creationId xmlns:p14="http://schemas.microsoft.com/office/powerpoint/2010/main" val="1568499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Delay Calculation</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338605"/>
            <a:ext cx="11323370" cy="4586897"/>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TIMER1 is also having the formula for calculating the value for obtain the desired </a:t>
            </a:r>
            <a:r>
              <a:rPr lang="en-US" sz="2000" dirty="0" smtClean="0"/>
              <a:t>time for </a:t>
            </a:r>
            <a:r>
              <a:rPr lang="en-US" sz="2000" dirty="0"/>
              <a:t>the particular operation</a:t>
            </a:r>
            <a:r>
              <a:rPr lang="en-US" sz="2000" dirty="0" smtClean="0"/>
              <a:t>.</a:t>
            </a:r>
          </a:p>
          <a:p>
            <a:pPr lvl="0">
              <a:lnSpc>
                <a:spcPct val="94000"/>
              </a:lnSpc>
              <a:spcBef>
                <a:spcPts val="1000"/>
              </a:spcBef>
              <a:spcAft>
                <a:spcPts val="200"/>
              </a:spcAft>
            </a:pPr>
            <a:r>
              <a:rPr lang="en-US" sz="2000" dirty="0"/>
              <a:t>	</a:t>
            </a:r>
            <a:r>
              <a:rPr lang="en-US" sz="2000" dirty="0" smtClean="0"/>
              <a:t>	</a:t>
            </a:r>
            <a:r>
              <a:rPr lang="en-US" sz="2000" dirty="0" err="1"/>
              <a:t>F</a:t>
            </a:r>
            <a:r>
              <a:rPr lang="en-US" sz="2000" baseline="-25000" dirty="0" err="1" smtClean="0"/>
              <a:t>out</a:t>
            </a:r>
            <a:r>
              <a:rPr lang="en-US" sz="2000" baseline="-25000" dirty="0" smtClean="0"/>
              <a:t> = 		</a:t>
            </a:r>
            <a:r>
              <a:rPr lang="en-US" sz="2000" dirty="0" smtClean="0"/>
              <a:t>       </a:t>
            </a:r>
            <a:r>
              <a:rPr lang="en-US" sz="2000" b="1" dirty="0" err="1" smtClean="0"/>
              <a:t>F</a:t>
            </a:r>
            <a:r>
              <a:rPr lang="en-US" sz="2000" b="1" baseline="-25000" dirty="0" err="1" smtClean="0"/>
              <a:t>clk</a:t>
            </a:r>
            <a:endParaRPr lang="en-US" sz="2000" b="1" baseline="-25000" dirty="0" smtClean="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*(65536-TMR1)*Count	</a:t>
            </a:r>
            <a:r>
              <a:rPr lang="en-US" sz="2000" baseline="-25000" dirty="0" smtClean="0"/>
              <a:t>	</a:t>
            </a:r>
            <a:r>
              <a:rPr lang="en-US" sz="2000" dirty="0" smtClean="0"/>
              <a:t> </a:t>
            </a:r>
            <a:endParaRPr lang="en-IN" sz="2000" dirty="0" smtClean="0"/>
          </a:p>
          <a:p>
            <a:r>
              <a:rPr lang="en-US" sz="2000" dirty="0" smtClean="0"/>
              <a:t>		</a:t>
            </a:r>
          </a:p>
          <a:p>
            <a:r>
              <a:rPr lang="en-US" sz="2000" dirty="0"/>
              <a:t>	</a:t>
            </a:r>
            <a:r>
              <a:rPr lang="en-US" sz="2000" dirty="0" smtClean="0"/>
              <a:t>	T</a:t>
            </a:r>
            <a:r>
              <a:rPr lang="en-US" sz="2000" baseline="-25000" dirty="0" smtClean="0"/>
              <a:t>out </a:t>
            </a:r>
            <a:r>
              <a:rPr lang="en-US" sz="2000" baseline="-25000" dirty="0"/>
              <a:t>= </a:t>
            </a:r>
            <a:r>
              <a:rPr lang="en-US" sz="2000" dirty="0"/>
              <a:t>t / </a:t>
            </a:r>
            <a:r>
              <a:rPr lang="en-US" sz="2000" dirty="0" err="1" smtClean="0"/>
              <a:t>f</a:t>
            </a:r>
            <a:r>
              <a:rPr lang="en-US" sz="2000" baseline="-25000" dirty="0" err="1" smtClean="0"/>
              <a:t>out</a:t>
            </a:r>
            <a:endParaRPr lang="en-US" sz="2000" baseline="-25000" dirty="0" smtClean="0"/>
          </a:p>
          <a:p>
            <a:endParaRPr lang="en-US" sz="2000" baseline="-25000" dirty="0" smtClean="0"/>
          </a:p>
          <a:p>
            <a:pPr marL="342900" indent="-342900">
              <a:buFont typeface="Wingdings" panose="05000000000000000000" pitchFamily="2" charset="2"/>
              <a:buChar char="v"/>
            </a:pPr>
            <a:r>
              <a:rPr lang="en-US" sz="2000" dirty="0"/>
              <a:t>If we want 2</a:t>
            </a:r>
            <a:r>
              <a:rPr lang="en-US" sz="2000" dirty="0" smtClean="0"/>
              <a:t> </a:t>
            </a:r>
            <a:r>
              <a:rPr lang="en-US" sz="2000" dirty="0"/>
              <a:t>sec delay in our program the following calculation is to be performed to</a:t>
            </a:r>
            <a:br>
              <a:rPr lang="en-US" sz="2000" dirty="0"/>
            </a:br>
            <a:r>
              <a:rPr lang="en-US" sz="2000" dirty="0"/>
              <a:t>attain the desired 2</a:t>
            </a:r>
            <a:r>
              <a:rPr lang="en-US" sz="2000" dirty="0" smtClean="0"/>
              <a:t> </a:t>
            </a:r>
            <a:r>
              <a:rPr lang="en-US" sz="2000" dirty="0" err="1"/>
              <a:t>secs</a:t>
            </a:r>
            <a:r>
              <a:rPr lang="en-US" sz="2000" dirty="0"/>
              <a:t>. </a:t>
            </a:r>
            <a:br>
              <a:rPr lang="en-US" sz="2000" dirty="0"/>
            </a:br>
            <a:endParaRPr lang="en-US" sz="2000" dirty="0" smtClean="0"/>
          </a:p>
          <a:p>
            <a:r>
              <a:rPr lang="en-US" sz="2000" dirty="0"/>
              <a:t>	</a:t>
            </a:r>
            <a:r>
              <a:rPr lang="en-US" sz="2000" dirty="0" smtClean="0"/>
              <a:t>	</a:t>
            </a:r>
            <a:r>
              <a:rPr lang="en-US" sz="2000" dirty="0"/>
              <a:t> </a:t>
            </a:r>
            <a:r>
              <a:rPr lang="en-US" sz="2000" dirty="0" err="1"/>
              <a:t>F</a:t>
            </a:r>
            <a:r>
              <a:rPr lang="en-US" sz="2000" baseline="-25000" dirty="0" err="1"/>
              <a:t>out</a:t>
            </a:r>
            <a:r>
              <a:rPr lang="en-US" sz="2000" baseline="-25000" dirty="0"/>
              <a:t> = 		</a:t>
            </a:r>
            <a:r>
              <a:rPr lang="en-US" sz="2000" dirty="0"/>
              <a:t>       </a:t>
            </a:r>
            <a:r>
              <a:rPr lang="en-US" sz="2000" b="1" dirty="0" err="1" smtClean="0"/>
              <a:t>F</a:t>
            </a:r>
            <a:r>
              <a:rPr lang="en-US" sz="2000" b="1" baseline="-25000" dirty="0" err="1" smtClean="0"/>
              <a:t>clk</a:t>
            </a:r>
            <a:r>
              <a:rPr lang="en-US" sz="2000" b="1" baseline="-25000" dirty="0" smtClean="0"/>
              <a:t>				</a:t>
            </a:r>
            <a:r>
              <a:rPr lang="en-US" sz="2000" dirty="0" smtClean="0"/>
              <a:t>=  0.5 </a:t>
            </a:r>
            <a:r>
              <a:rPr lang="en-US" sz="2000" dirty="0"/>
              <a:t>H</a:t>
            </a:r>
            <a:r>
              <a:rPr lang="en-US" sz="2000" dirty="0" smtClean="0"/>
              <a:t>z</a:t>
            </a:r>
            <a:r>
              <a:rPr lang="en-US" sz="2000" b="1" baseline="-25000" dirty="0" smtClean="0"/>
              <a:t>	</a:t>
            </a:r>
            <a:endParaRPr lang="en-US" sz="2000" b="1" baseline="-25000" dirty="0"/>
          </a:p>
          <a:p>
            <a:r>
              <a:rPr lang="en-US" sz="2000" baseline="-25000" dirty="0"/>
              <a:t>			 </a:t>
            </a:r>
            <a:r>
              <a:rPr lang="en-US" sz="2000" dirty="0"/>
              <a:t>       </a:t>
            </a:r>
            <a:r>
              <a:rPr lang="en-US" sz="2400" b="1" baseline="-25000" dirty="0"/>
              <a:t>4*</a:t>
            </a:r>
            <a:r>
              <a:rPr lang="en-US" sz="2400" b="1" baseline="-25000" dirty="0" err="1"/>
              <a:t>Prescaler</a:t>
            </a:r>
            <a:r>
              <a:rPr lang="en-US" sz="2400" b="1" baseline="-25000" dirty="0" smtClean="0"/>
              <a:t>*(65536-TMR1)*</a:t>
            </a:r>
            <a:r>
              <a:rPr lang="en-US" sz="2400" b="1" baseline="-25000" dirty="0"/>
              <a:t>Count</a:t>
            </a:r>
            <a:endParaRPr lang="en-IN" sz="2000" dirty="0"/>
          </a:p>
          <a:p>
            <a:r>
              <a:rPr lang="en-US" sz="2000" baseline="-25000" dirty="0" smtClean="0"/>
              <a:t>		</a:t>
            </a:r>
          </a:p>
          <a:p>
            <a:r>
              <a:rPr lang="en-US" sz="2000" baseline="-25000" dirty="0"/>
              <a:t>	</a:t>
            </a:r>
            <a:r>
              <a:rPr lang="en-US" sz="2000" baseline="-25000" dirty="0" smtClean="0"/>
              <a:t>	</a:t>
            </a:r>
            <a:r>
              <a:rPr lang="en-US" sz="2000" dirty="0"/>
              <a:t>T</a:t>
            </a:r>
            <a:r>
              <a:rPr lang="en-US" sz="2000" baseline="-25000" dirty="0"/>
              <a:t>out = </a:t>
            </a:r>
            <a:r>
              <a:rPr lang="en-US" sz="2000" dirty="0" smtClean="0"/>
              <a:t>t / </a:t>
            </a:r>
            <a:r>
              <a:rPr lang="en-US" sz="2000" dirty="0" err="1" smtClean="0"/>
              <a:t>f</a:t>
            </a:r>
            <a:r>
              <a:rPr lang="en-US" sz="2000" baseline="-25000" dirty="0" err="1" smtClean="0"/>
              <a:t>out</a:t>
            </a:r>
            <a:r>
              <a:rPr lang="en-US" sz="2000" baseline="-25000" dirty="0" smtClean="0"/>
              <a:t> 	</a:t>
            </a:r>
            <a:r>
              <a:rPr lang="en-US" sz="2000" dirty="0" smtClean="0"/>
              <a:t>= 1 / 0.5Hz = 2 sec</a:t>
            </a:r>
            <a:endParaRPr lang="en-US" sz="2000" baseline="-25000" dirty="0"/>
          </a:p>
          <a:p>
            <a:endParaRPr lang="en-US" sz="2000" baseline="-25000" dirty="0" smtClean="0"/>
          </a:p>
        </p:txBody>
      </p:sp>
      <p:cxnSp>
        <p:nvCxnSpPr>
          <p:cNvPr id="11" name="Straight Connector 10"/>
          <p:cNvCxnSpPr/>
          <p:nvPr/>
        </p:nvCxnSpPr>
        <p:spPr>
          <a:xfrm>
            <a:off x="3420761" y="2472743"/>
            <a:ext cx="3490174"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484397" y="4891824"/>
            <a:ext cx="349017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3164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02684" y="267048"/>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What is timers ?</a:t>
            </a:r>
          </a:p>
        </p:txBody>
      </p:sp>
      <p:sp>
        <p:nvSpPr>
          <p:cNvPr id="6" name="TextBox 5"/>
          <p:cNvSpPr txBox="1"/>
          <p:nvPr/>
        </p:nvSpPr>
        <p:spPr>
          <a:xfrm>
            <a:off x="669701" y="1542261"/>
            <a:ext cx="11323370" cy="3311676"/>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The Timer is used to measure the time or generate an accurate time delay.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It </a:t>
            </a:r>
            <a:r>
              <a:rPr lang="en-US" sz="2000" dirty="0"/>
              <a:t>is an important application in an embedded system. It maintains the timing of operation in sync with a system clock or an external clock.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a:t>timer is used to count cycles and perform a particular action at a specified moment or optionally start an interrupt cycle. </a:t>
            </a:r>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a:t>digital cycles counted by the timer can be supplied internally through the peripheral clock or externally through a </a:t>
            </a:r>
            <a:r>
              <a:rPr lang="en-US" sz="2000" dirty="0" smtClean="0"/>
              <a:t>crystal.</a:t>
            </a:r>
          </a:p>
          <a:p>
            <a:pPr marL="457200" lvl="0" indent="-457200">
              <a:lnSpc>
                <a:spcPct val="94000"/>
              </a:lnSpc>
              <a:spcBef>
                <a:spcPts val="1000"/>
              </a:spcBef>
              <a:spcAft>
                <a:spcPts val="200"/>
              </a:spcAft>
              <a:buFont typeface="Wingdings" panose="05000000000000000000" pitchFamily="2" charset="2"/>
              <a:buChar char="v"/>
            </a:pPr>
            <a:r>
              <a:rPr lang="en-US" sz="2000" dirty="0"/>
              <a:t>Physically, timer is a register whose value is continually increasing to 255, and then it starts all over again: 0, 1, 2, 3, 4...255....0, 1, 2, 3......etc.</a:t>
            </a:r>
          </a:p>
        </p:txBody>
      </p:sp>
    </p:spTree>
    <p:extLst>
      <p:ext uri="{BB962C8B-B14F-4D97-AF65-F5344CB8AC3E}">
        <p14:creationId xmlns:p14="http://schemas.microsoft.com/office/powerpoint/2010/main" val="131923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285367" y="2366508"/>
            <a:ext cx="11323370" cy="1569660"/>
          </a:xfrm>
          <a:prstGeom prst="rect">
            <a:avLst/>
          </a:prstGeom>
          <a:noFill/>
        </p:spPr>
        <p:txBody>
          <a:bodyPr wrap="square" numCol="1" rtlCol="0">
            <a:spAutoFit/>
          </a:bodyPr>
          <a:lstStyle/>
          <a:p>
            <a:r>
              <a:rPr lang="en-US" sz="2000" dirty="0" smtClean="0"/>
              <a:t>	</a:t>
            </a:r>
            <a:r>
              <a:rPr lang="en-US" sz="2800" b="1" baseline="-25000" dirty="0" smtClean="0"/>
              <a:t>Count</a:t>
            </a:r>
            <a:r>
              <a:rPr lang="en-US" sz="2000" baseline="-25000" dirty="0" smtClean="0"/>
              <a:t>      = 	</a:t>
            </a:r>
            <a:r>
              <a:rPr lang="en-US" sz="2000" baseline="-25000" dirty="0"/>
              <a:t> </a:t>
            </a:r>
            <a:r>
              <a:rPr lang="en-US" sz="2000" dirty="0" smtClean="0"/>
              <a:t>             </a:t>
            </a:r>
            <a:r>
              <a:rPr lang="en-US" sz="2000" b="1" dirty="0" err="1" smtClean="0"/>
              <a:t>F</a:t>
            </a:r>
            <a:r>
              <a:rPr lang="en-US" sz="2000" b="1" baseline="-25000" dirty="0" err="1" smtClean="0"/>
              <a:t>clk</a:t>
            </a:r>
            <a:r>
              <a:rPr lang="en-US" sz="2000" b="1" baseline="-25000" dirty="0" smtClean="0"/>
              <a:t>			</a:t>
            </a:r>
            <a:r>
              <a:rPr lang="en-US" sz="2000" dirty="0"/>
              <a:t> </a:t>
            </a:r>
            <a:r>
              <a:rPr lang="en-US" sz="2000" dirty="0" smtClean="0"/>
              <a:t>=	</a:t>
            </a:r>
            <a:r>
              <a:rPr lang="en-US" sz="2000" b="1" dirty="0" smtClean="0"/>
              <a:t>             4 </a:t>
            </a:r>
            <a:r>
              <a:rPr lang="en-US" sz="2000" b="1" dirty="0" err="1" smtClean="0"/>
              <a:t>mhz</a:t>
            </a:r>
            <a:r>
              <a:rPr lang="en-US" sz="2000" b="1" dirty="0" smtClean="0"/>
              <a:t>		</a:t>
            </a:r>
            <a:r>
              <a:rPr lang="en-US" sz="2000" dirty="0"/>
              <a:t> </a:t>
            </a:r>
            <a:r>
              <a:rPr lang="en-US" sz="2000" dirty="0" smtClean="0"/>
              <a:t>=  30.51</a:t>
            </a:r>
            <a:endParaRPr lang="en-US" sz="2000" b="1" baseline="-25000" dirty="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*(65536-TMR1)*F out		</a:t>
            </a:r>
            <a:r>
              <a:rPr lang="en-US" sz="2400" b="1" baseline="-25000" dirty="0"/>
              <a:t>	</a:t>
            </a:r>
            <a:r>
              <a:rPr lang="en-US" sz="2800" b="1" baseline="-25000" dirty="0" smtClean="0"/>
              <a:t>4*1*(65536-0)*1 </a:t>
            </a:r>
            <a:r>
              <a:rPr lang="en-US" sz="2800" b="1" baseline="-25000" dirty="0" err="1" smtClean="0"/>
              <a:t>hz</a:t>
            </a:r>
            <a:endParaRPr lang="en-US" sz="2800" b="1" baseline="-25000" dirty="0" smtClean="0"/>
          </a:p>
          <a:p>
            <a:r>
              <a:rPr lang="en-US" sz="2800" b="1" baseline="-25000" dirty="0"/>
              <a:t>	</a:t>
            </a:r>
            <a:r>
              <a:rPr lang="en-US" sz="2800" b="1" baseline="-25000" dirty="0" smtClean="0"/>
              <a:t>count = 30</a:t>
            </a:r>
            <a:r>
              <a:rPr lang="en-US" sz="2800" b="1" dirty="0" smtClean="0"/>
              <a:t> </a:t>
            </a:r>
            <a:endParaRPr lang="en-US" sz="2800" b="1" baseline="-25000" dirty="0"/>
          </a:p>
          <a:p>
            <a:r>
              <a:rPr lang="en-US" sz="2800" b="1" baseline="-25000" dirty="0" smtClean="0"/>
              <a:t>	</a:t>
            </a:r>
            <a:endParaRPr lang="en-US" sz="2000" dirty="0"/>
          </a:p>
        </p:txBody>
      </p:sp>
      <p:cxnSp>
        <p:nvCxnSpPr>
          <p:cNvPr id="7" name="Straight Connector 6"/>
          <p:cNvCxnSpPr/>
          <p:nvPr/>
        </p:nvCxnSpPr>
        <p:spPr>
          <a:xfrm>
            <a:off x="2405872" y="2765695"/>
            <a:ext cx="3265456" cy="12879"/>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7192867" y="2772134"/>
            <a:ext cx="3265456" cy="1287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8411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Blinking LED using Timer1</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68630" y="1212417"/>
            <a:ext cx="11323370" cy="4839273"/>
          </a:xfrm>
          <a:prstGeom prst="rect">
            <a:avLst/>
          </a:prstGeom>
          <a:noFill/>
        </p:spPr>
        <p:txBody>
          <a:bodyPr wrap="square" numCol="2" rtlCol="0">
            <a:spAutoFit/>
          </a:bodyPr>
          <a:lstStyle/>
          <a:p>
            <a:pPr lvl="0">
              <a:lnSpc>
                <a:spcPct val="94000"/>
              </a:lnSpc>
              <a:spcBef>
                <a:spcPts val="1000"/>
              </a:spcBef>
              <a:spcAft>
                <a:spcPts val="200"/>
              </a:spcAft>
            </a:pPr>
            <a:r>
              <a:rPr lang="en-US" sz="2000" dirty="0">
                <a:latin typeface="Consolas" panose="020B0609020204030204" pitchFamily="49" charset="0"/>
              </a:rPr>
              <a:t>#include&lt;</a:t>
            </a:r>
            <a:r>
              <a:rPr lang="en-US" sz="2000" dirty="0" err="1">
                <a:latin typeface="Consolas" panose="020B0609020204030204" pitchFamily="49" charset="0"/>
              </a:rPr>
              <a:t>pic.h</a:t>
            </a:r>
            <a:r>
              <a:rPr lang="en-US" sz="2000" dirty="0">
                <a:latin typeface="Consolas" panose="020B0609020204030204" pitchFamily="49" charset="0"/>
              </a:rPr>
              <a:t>&gt; //Using Timer1</a:t>
            </a:r>
          </a:p>
          <a:p>
            <a:pPr lvl="0">
              <a:lnSpc>
                <a:spcPct val="94000"/>
              </a:lnSpc>
              <a:spcBef>
                <a:spcPts val="1000"/>
              </a:spcBef>
              <a:spcAft>
                <a:spcPts val="200"/>
              </a:spcAft>
            </a:pPr>
            <a:r>
              <a:rPr lang="en-US" sz="2000" dirty="0" err="1">
                <a:latin typeface="Consolas" panose="020B0609020204030204" pitchFamily="49" charset="0"/>
              </a:rPr>
              <a:t>int</a:t>
            </a:r>
            <a:r>
              <a:rPr lang="en-US" sz="2000" dirty="0">
                <a:latin typeface="Consolas" panose="020B0609020204030204" pitchFamily="49" charset="0"/>
              </a:rPr>
              <a:t> count=0;</a:t>
            </a:r>
          </a:p>
          <a:p>
            <a:pPr lvl="0">
              <a:lnSpc>
                <a:spcPct val="94000"/>
              </a:lnSpc>
              <a:spcBef>
                <a:spcPts val="1000"/>
              </a:spcBef>
              <a:spcAft>
                <a:spcPts val="200"/>
              </a:spcAft>
            </a:pPr>
            <a:r>
              <a:rPr lang="en-US" sz="2000" dirty="0">
                <a:latin typeface="Consolas" panose="020B0609020204030204" pitchFamily="49" charset="0"/>
              </a:rPr>
              <a:t>void main()</a:t>
            </a:r>
          </a:p>
          <a:p>
            <a:pPr lvl="0">
              <a:lnSpc>
                <a:spcPct val="94000"/>
              </a:lnSpc>
              <a:spcBef>
                <a:spcPts val="1000"/>
              </a:spcBef>
              <a:spcAft>
                <a:spcPts val="200"/>
              </a:spcAft>
            </a:pPr>
            <a:r>
              <a:rPr lang="en-US" sz="2000" dirty="0">
                <a:latin typeface="Consolas" panose="020B0609020204030204" pitchFamily="49" charset="0"/>
              </a:rPr>
              <a:t>{ </a:t>
            </a:r>
          </a:p>
          <a:p>
            <a:pPr lvl="1">
              <a:lnSpc>
                <a:spcPct val="94000"/>
              </a:lnSpc>
              <a:spcBef>
                <a:spcPts val="1000"/>
              </a:spcBef>
              <a:spcAft>
                <a:spcPts val="200"/>
              </a:spcAft>
            </a:pPr>
            <a:r>
              <a:rPr lang="en-US" sz="2000" dirty="0">
                <a:latin typeface="Consolas" panose="020B0609020204030204" pitchFamily="49" charset="0"/>
              </a:rPr>
              <a:t>TRISB=0X00;</a:t>
            </a:r>
          </a:p>
          <a:p>
            <a:pPr lvl="1">
              <a:lnSpc>
                <a:spcPct val="94000"/>
              </a:lnSpc>
              <a:spcBef>
                <a:spcPts val="1000"/>
              </a:spcBef>
              <a:spcAft>
                <a:spcPts val="200"/>
              </a:spcAft>
            </a:pPr>
            <a:r>
              <a:rPr lang="en-US" sz="2000" dirty="0">
                <a:latin typeface="Consolas" panose="020B0609020204030204" pitchFamily="49" charset="0"/>
              </a:rPr>
              <a:t>PORTB=0X00;</a:t>
            </a:r>
          </a:p>
          <a:p>
            <a:pPr lvl="1">
              <a:lnSpc>
                <a:spcPct val="94000"/>
              </a:lnSpc>
              <a:spcBef>
                <a:spcPts val="1000"/>
              </a:spcBef>
              <a:spcAft>
                <a:spcPts val="200"/>
              </a:spcAft>
            </a:pPr>
            <a:r>
              <a:rPr lang="en-US" sz="2000" dirty="0">
                <a:latin typeface="Consolas" panose="020B0609020204030204" pitchFamily="49" charset="0"/>
              </a:rPr>
              <a:t>TMR1L=0x00;</a:t>
            </a:r>
          </a:p>
          <a:p>
            <a:pPr lvl="1">
              <a:lnSpc>
                <a:spcPct val="94000"/>
              </a:lnSpc>
              <a:spcBef>
                <a:spcPts val="1000"/>
              </a:spcBef>
              <a:spcAft>
                <a:spcPts val="200"/>
              </a:spcAft>
            </a:pPr>
            <a:r>
              <a:rPr lang="en-US" sz="2000" dirty="0">
                <a:latin typeface="Consolas" panose="020B0609020204030204" pitchFamily="49" charset="0"/>
              </a:rPr>
              <a:t>TMR1H=0x00;</a:t>
            </a:r>
          </a:p>
          <a:p>
            <a:pPr lvl="1">
              <a:lnSpc>
                <a:spcPct val="94000"/>
              </a:lnSpc>
              <a:spcBef>
                <a:spcPts val="1000"/>
              </a:spcBef>
              <a:spcAft>
                <a:spcPts val="200"/>
              </a:spcAft>
            </a:pPr>
            <a:r>
              <a:rPr lang="en-US" sz="2000" dirty="0">
                <a:latin typeface="Consolas" panose="020B0609020204030204" pitchFamily="49" charset="0"/>
              </a:rPr>
              <a:t>T1CON=0X01;</a:t>
            </a:r>
          </a:p>
          <a:p>
            <a:pPr lvl="0">
              <a:lnSpc>
                <a:spcPct val="94000"/>
              </a:lnSpc>
              <a:spcBef>
                <a:spcPts val="1000"/>
              </a:spcBef>
              <a:spcAft>
                <a:spcPts val="200"/>
              </a:spcAft>
            </a:pPr>
            <a:r>
              <a:rPr lang="en-US" sz="2000" dirty="0">
                <a:latin typeface="Consolas" panose="020B0609020204030204" pitchFamily="49" charset="0"/>
              </a:rPr>
              <a:t>while(1)</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while(!TMR1IF);</a:t>
            </a:r>
          </a:p>
          <a:p>
            <a:pPr lvl="0">
              <a:lnSpc>
                <a:spcPct val="94000"/>
              </a:lnSpc>
              <a:spcBef>
                <a:spcPts val="1000"/>
              </a:spcBef>
              <a:spcAft>
                <a:spcPts val="200"/>
              </a:spcAft>
            </a:pPr>
            <a:r>
              <a:rPr lang="en-US" sz="2000" dirty="0">
                <a:latin typeface="Consolas" panose="020B0609020204030204" pitchFamily="49" charset="0"/>
              </a:rPr>
              <a:t>TMR1IF=0;</a:t>
            </a:r>
          </a:p>
          <a:p>
            <a:pPr lvl="0">
              <a:lnSpc>
                <a:spcPct val="94000"/>
              </a:lnSpc>
              <a:spcBef>
                <a:spcPts val="1000"/>
              </a:spcBef>
              <a:spcAft>
                <a:spcPts val="200"/>
              </a:spcAft>
            </a:pPr>
            <a:r>
              <a:rPr lang="en-US" sz="2000" dirty="0">
                <a:latin typeface="Consolas" panose="020B0609020204030204" pitchFamily="49" charset="0"/>
              </a:rPr>
              <a:t>count++;</a:t>
            </a:r>
          </a:p>
          <a:p>
            <a:pPr lvl="1">
              <a:lnSpc>
                <a:spcPct val="94000"/>
              </a:lnSpc>
              <a:spcBef>
                <a:spcPts val="1000"/>
              </a:spcBef>
              <a:spcAft>
                <a:spcPts val="200"/>
              </a:spcAft>
            </a:pPr>
            <a:r>
              <a:rPr lang="en-US" sz="2000" dirty="0">
                <a:latin typeface="Consolas" panose="020B0609020204030204" pitchFamily="49" charset="0"/>
              </a:rPr>
              <a:t>if(count==30)</a:t>
            </a:r>
          </a:p>
          <a:p>
            <a:pPr lvl="1">
              <a:lnSpc>
                <a:spcPct val="94000"/>
              </a:lnSpc>
              <a:spcBef>
                <a:spcPts val="1000"/>
              </a:spcBef>
              <a:spcAft>
                <a:spcPts val="200"/>
              </a:spcAft>
            </a:pPr>
            <a:r>
              <a:rPr lang="en-US" sz="2000" dirty="0">
                <a:latin typeface="Consolas" panose="020B0609020204030204" pitchFamily="49" charset="0"/>
              </a:rPr>
              <a:t>{ </a:t>
            </a:r>
          </a:p>
          <a:p>
            <a:pPr lvl="1">
              <a:lnSpc>
                <a:spcPct val="94000"/>
              </a:lnSpc>
              <a:spcBef>
                <a:spcPts val="1000"/>
              </a:spcBef>
              <a:spcAft>
                <a:spcPts val="200"/>
              </a:spcAft>
            </a:pPr>
            <a:r>
              <a:rPr lang="en-US" sz="2000" dirty="0">
                <a:latin typeface="Consolas" panose="020B0609020204030204" pitchFamily="49" charset="0"/>
              </a:rPr>
              <a:t>PORTB=~PORTB;</a:t>
            </a:r>
          </a:p>
          <a:p>
            <a:pPr lvl="1">
              <a:lnSpc>
                <a:spcPct val="94000"/>
              </a:lnSpc>
              <a:spcBef>
                <a:spcPts val="1000"/>
              </a:spcBef>
              <a:spcAft>
                <a:spcPts val="200"/>
              </a:spcAft>
            </a:pPr>
            <a:r>
              <a:rPr lang="en-US" sz="2000" dirty="0">
                <a:latin typeface="Consolas" panose="020B0609020204030204" pitchFamily="49" charset="0"/>
              </a:rPr>
              <a:t>count=0;</a:t>
            </a:r>
          </a:p>
          <a:p>
            <a:pPr lvl="1">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smtClean="0">
                <a:latin typeface="Consolas" panose="020B0609020204030204" pitchFamily="49" charset="0"/>
              </a:rPr>
              <a:t>}</a:t>
            </a:r>
            <a:endParaRPr lang="en-US" sz="2000" dirty="0">
              <a:latin typeface="Consolas" panose="020B0609020204030204" pitchFamily="49" charset="0"/>
            </a:endParaRP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378022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Timer 2</a:t>
            </a:r>
          </a:p>
        </p:txBody>
      </p:sp>
      <p:sp>
        <p:nvSpPr>
          <p:cNvPr id="6" name="TextBox 5"/>
          <p:cNvSpPr txBox="1"/>
          <p:nvPr/>
        </p:nvSpPr>
        <p:spPr>
          <a:xfrm>
            <a:off x="669701" y="1490745"/>
            <a:ext cx="11323370" cy="3040832"/>
          </a:xfrm>
          <a:prstGeom prst="rect">
            <a:avLst/>
          </a:prstGeom>
          <a:noFill/>
        </p:spPr>
        <p:txBody>
          <a:bodyPr wrap="square" numCol="1" rtlCol="0">
            <a:spAutoFit/>
          </a:bodyPr>
          <a:lstStyle/>
          <a:p>
            <a:pPr lvl="0">
              <a:lnSpc>
                <a:spcPct val="94000"/>
              </a:lnSpc>
              <a:spcBef>
                <a:spcPts val="1000"/>
              </a:spcBef>
              <a:spcAft>
                <a:spcPts val="200"/>
              </a:spcAft>
            </a:pPr>
            <a:r>
              <a:rPr lang="en-US" sz="2000" dirty="0"/>
              <a:t>The main features of Timer 0 is given below:</a:t>
            </a:r>
          </a:p>
          <a:p>
            <a:pPr marL="457200" lvl="0" indent="-457200">
              <a:lnSpc>
                <a:spcPct val="94000"/>
              </a:lnSpc>
              <a:spcBef>
                <a:spcPts val="1000"/>
              </a:spcBef>
              <a:spcAft>
                <a:spcPts val="200"/>
              </a:spcAft>
              <a:buFont typeface="Wingdings" panose="05000000000000000000" pitchFamily="2" charset="2"/>
              <a:buChar char="v"/>
            </a:pPr>
            <a:endParaRPr lang="en-US" sz="2000" dirty="0"/>
          </a:p>
          <a:p>
            <a:pPr marL="1371600" lvl="2" indent="-457200">
              <a:lnSpc>
                <a:spcPct val="94000"/>
              </a:lnSpc>
              <a:spcBef>
                <a:spcPts val="1000"/>
              </a:spcBef>
              <a:spcAft>
                <a:spcPts val="200"/>
              </a:spcAft>
              <a:buFont typeface="Wingdings" panose="05000000000000000000" pitchFamily="2" charset="2"/>
              <a:buChar char="§"/>
            </a:pPr>
            <a:r>
              <a:rPr lang="en-US" sz="2000" dirty="0"/>
              <a:t>Two 8-bit registers (TMR2 and PR2)</a:t>
            </a:r>
          </a:p>
          <a:p>
            <a:pPr marL="1371600" lvl="2" indent="-457200">
              <a:lnSpc>
                <a:spcPct val="94000"/>
              </a:lnSpc>
              <a:spcBef>
                <a:spcPts val="1000"/>
              </a:spcBef>
              <a:spcAft>
                <a:spcPts val="200"/>
              </a:spcAft>
              <a:buFont typeface="Wingdings" panose="05000000000000000000" pitchFamily="2" charset="2"/>
              <a:buChar char="§"/>
            </a:pPr>
            <a:r>
              <a:rPr lang="en-US" sz="2000" dirty="0"/>
              <a:t>Readable and Writable</a:t>
            </a:r>
          </a:p>
          <a:p>
            <a:pPr marL="1371600" lvl="2" indent="-457200">
              <a:lnSpc>
                <a:spcPct val="94000"/>
              </a:lnSpc>
              <a:spcBef>
                <a:spcPts val="1000"/>
              </a:spcBef>
              <a:spcAft>
                <a:spcPts val="200"/>
              </a:spcAft>
              <a:buFont typeface="Wingdings" panose="05000000000000000000" pitchFamily="2" charset="2"/>
              <a:buChar char="§"/>
            </a:pPr>
            <a:r>
              <a:rPr lang="en-US" sz="2000" dirty="0"/>
              <a:t>A </a:t>
            </a:r>
            <a:r>
              <a:rPr lang="en-US" sz="2000" dirty="0" err="1"/>
              <a:t>Prescaler</a:t>
            </a:r>
            <a:r>
              <a:rPr lang="en-US" sz="2000" dirty="0"/>
              <a:t> and a </a:t>
            </a:r>
            <a:r>
              <a:rPr lang="en-US" sz="2000" dirty="0" err="1"/>
              <a:t>Postscaler</a:t>
            </a:r>
            <a:endParaRPr lang="en-US" sz="2000" dirty="0"/>
          </a:p>
          <a:p>
            <a:pPr marL="1371600" lvl="2" indent="-457200">
              <a:lnSpc>
                <a:spcPct val="94000"/>
              </a:lnSpc>
              <a:spcBef>
                <a:spcPts val="1000"/>
              </a:spcBef>
              <a:spcAft>
                <a:spcPts val="200"/>
              </a:spcAft>
              <a:buFont typeface="Wingdings" panose="05000000000000000000" pitchFamily="2" charset="2"/>
              <a:buChar char="§"/>
            </a:pPr>
            <a:r>
              <a:rPr lang="en-US" sz="2000" dirty="0"/>
              <a:t>Connected only to an internal clock – 4 MHz crystal</a:t>
            </a:r>
          </a:p>
          <a:p>
            <a:pPr marL="1371600" lvl="2" indent="-457200">
              <a:lnSpc>
                <a:spcPct val="94000"/>
              </a:lnSpc>
              <a:spcBef>
                <a:spcPts val="1000"/>
              </a:spcBef>
              <a:spcAft>
                <a:spcPts val="200"/>
              </a:spcAft>
              <a:buFont typeface="Wingdings" panose="05000000000000000000" pitchFamily="2" charset="2"/>
              <a:buChar char="§"/>
            </a:pPr>
            <a:r>
              <a:rPr lang="en-US" sz="2000" dirty="0"/>
              <a:t>Interrupt on overflow</a:t>
            </a:r>
          </a:p>
        </p:txBody>
      </p:sp>
    </p:spTree>
    <p:extLst>
      <p:ext uri="{BB962C8B-B14F-4D97-AF65-F5344CB8AC3E}">
        <p14:creationId xmlns:p14="http://schemas.microsoft.com/office/powerpoint/2010/main" val="1002691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T2CON: </a:t>
            </a:r>
            <a:r>
              <a:rPr lang="en-US" sz="2800" b="1" dirty="0" smtClean="0">
                <a:solidFill>
                  <a:schemeClr val="accent1">
                    <a:lumMod val="75000"/>
                  </a:schemeClr>
                </a:solidFill>
                <a:latin typeface="Facto Bold" panose="00000800000000000000" pitchFamily="50" charset="0"/>
              </a:rPr>
              <a:t>Timer2 Control Register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201" y="1007210"/>
            <a:ext cx="9176616" cy="5249686"/>
          </a:xfrm>
          <a:prstGeom prst="rect">
            <a:avLst/>
          </a:prstGeom>
        </p:spPr>
      </p:pic>
    </p:spTree>
    <p:extLst>
      <p:ext uri="{BB962C8B-B14F-4D97-AF65-F5344CB8AC3E}">
        <p14:creationId xmlns:p14="http://schemas.microsoft.com/office/powerpoint/2010/main" val="2586422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Work Flow of Timer 2</a:t>
            </a:r>
          </a:p>
        </p:txBody>
      </p:sp>
      <p:pic>
        <p:nvPicPr>
          <p:cNvPr id="4" name="Picture 3"/>
          <p:cNvPicPr>
            <a:picLocks noChangeAspect="1"/>
          </p:cNvPicPr>
          <p:nvPr/>
        </p:nvPicPr>
        <p:blipFill>
          <a:blip r:embed="rId3"/>
          <a:stretch>
            <a:fillRect/>
          </a:stretch>
        </p:blipFill>
        <p:spPr>
          <a:xfrm>
            <a:off x="2578391" y="1346472"/>
            <a:ext cx="6745914" cy="3915166"/>
          </a:xfrm>
          <a:prstGeom prst="rect">
            <a:avLst/>
          </a:prstGeom>
        </p:spPr>
      </p:pic>
    </p:spTree>
    <p:extLst>
      <p:ext uri="{BB962C8B-B14F-4D97-AF65-F5344CB8AC3E}">
        <p14:creationId xmlns:p14="http://schemas.microsoft.com/office/powerpoint/2010/main" val="1965124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434315" y="1181652"/>
            <a:ext cx="11323370" cy="3754874"/>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Get the clock from the FOSC/4 and then going to the </a:t>
            </a:r>
            <a:r>
              <a:rPr lang="en-US" sz="2000" dirty="0" err="1"/>
              <a:t>Prescaler</a:t>
            </a:r>
            <a:r>
              <a:rPr lang="en-US" sz="2000" dirty="0"/>
              <a:t>. The </a:t>
            </a:r>
            <a:r>
              <a:rPr lang="en-US" sz="2000" dirty="0" err="1"/>
              <a:t>Prescaler</a:t>
            </a:r>
            <a:r>
              <a:rPr lang="en-US" sz="2000" dirty="0"/>
              <a:t> divides the incoming clock frequency from some factors(it maybe 1,4,16)</a:t>
            </a:r>
          </a:p>
          <a:p>
            <a:pPr marL="457200" lvl="0" indent="-457200">
              <a:lnSpc>
                <a:spcPct val="94000"/>
              </a:lnSpc>
              <a:spcBef>
                <a:spcPts val="1000"/>
              </a:spcBef>
              <a:spcAft>
                <a:spcPts val="200"/>
              </a:spcAft>
              <a:buFont typeface="Wingdings" panose="05000000000000000000" pitchFamily="2" charset="2"/>
              <a:buChar char="v"/>
            </a:pPr>
            <a:r>
              <a:rPr lang="en-US" sz="2000" dirty="0"/>
              <a:t>Then this clock frequency is given to the TMR2 register, it will count the incoming clock pulse.</a:t>
            </a:r>
          </a:p>
          <a:p>
            <a:pPr marL="457200" lvl="0" indent="-457200">
              <a:lnSpc>
                <a:spcPct val="94000"/>
              </a:lnSpc>
              <a:spcBef>
                <a:spcPts val="1000"/>
              </a:spcBef>
              <a:spcAft>
                <a:spcPts val="200"/>
              </a:spcAft>
              <a:buFont typeface="Wingdings" panose="05000000000000000000" pitchFamily="2" charset="2"/>
              <a:buChar char="v"/>
            </a:pPr>
            <a:r>
              <a:rPr lang="en-US" sz="2000" dirty="0"/>
              <a:t>As it is counting the incoming clock pulses the value present in the TMR2 register is also compared with PR2 register.</a:t>
            </a:r>
          </a:p>
          <a:p>
            <a:pPr marL="457200" lvl="0" indent="-457200">
              <a:lnSpc>
                <a:spcPct val="94000"/>
              </a:lnSpc>
              <a:spcBef>
                <a:spcPts val="1000"/>
              </a:spcBef>
              <a:spcAft>
                <a:spcPts val="200"/>
              </a:spcAft>
              <a:buFont typeface="Wingdings" panose="05000000000000000000" pitchFamily="2" charset="2"/>
              <a:buChar char="v"/>
            </a:pPr>
            <a:r>
              <a:rPr lang="en-US" sz="2000" dirty="0"/>
              <a:t>If TMR2 and PR2 register are equal, the output of the comparator will reset the TMR2 register.</a:t>
            </a:r>
          </a:p>
          <a:p>
            <a:pPr marL="457200" lvl="0" indent="-457200">
              <a:lnSpc>
                <a:spcPct val="94000"/>
              </a:lnSpc>
              <a:spcBef>
                <a:spcPts val="1000"/>
              </a:spcBef>
              <a:spcAft>
                <a:spcPts val="200"/>
              </a:spcAft>
              <a:buFont typeface="Wingdings" panose="05000000000000000000" pitchFamily="2" charset="2"/>
              <a:buChar char="v"/>
            </a:pPr>
            <a:r>
              <a:rPr lang="en-US" sz="2000" dirty="0"/>
              <a:t>Then this equal output is given to the input of the </a:t>
            </a:r>
            <a:r>
              <a:rPr lang="en-US" sz="2000" dirty="0" err="1"/>
              <a:t>Postscaler</a:t>
            </a:r>
            <a:r>
              <a:rPr lang="en-US" sz="2000" dirty="0"/>
              <a:t>. It is not generated an interrupt immediately.</a:t>
            </a:r>
          </a:p>
          <a:p>
            <a:pPr marL="457200" lvl="0" indent="-457200">
              <a:lnSpc>
                <a:spcPct val="94000"/>
              </a:lnSpc>
              <a:spcBef>
                <a:spcPts val="1000"/>
              </a:spcBef>
              <a:spcAft>
                <a:spcPts val="200"/>
              </a:spcAft>
              <a:buFont typeface="Wingdings" panose="05000000000000000000" pitchFamily="2" charset="2"/>
              <a:buChar char="v"/>
            </a:pPr>
            <a:r>
              <a:rPr lang="en-US" sz="2000" dirty="0"/>
              <a:t>When the </a:t>
            </a:r>
            <a:r>
              <a:rPr lang="en-US" sz="2000" dirty="0" err="1"/>
              <a:t>Postscaler</a:t>
            </a:r>
            <a:r>
              <a:rPr lang="en-US" sz="2000" dirty="0"/>
              <a:t> bit obtains any of the value, it will generate some delay and TMR2 Interrupt Flag bit set.</a:t>
            </a:r>
          </a:p>
        </p:txBody>
      </p:sp>
    </p:spTree>
    <p:extLst>
      <p:ext uri="{BB962C8B-B14F-4D97-AF65-F5344CB8AC3E}">
        <p14:creationId xmlns:p14="http://schemas.microsoft.com/office/powerpoint/2010/main" val="193828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Delay Calculation</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153900"/>
            <a:ext cx="11323370" cy="5202450"/>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TIMER2 </a:t>
            </a:r>
            <a:r>
              <a:rPr lang="en-US" sz="2000" dirty="0"/>
              <a:t>is also having the formula for calculating the value for obtain the desired </a:t>
            </a:r>
            <a:r>
              <a:rPr lang="en-US" sz="2000" dirty="0" smtClean="0"/>
              <a:t>time for </a:t>
            </a:r>
            <a:r>
              <a:rPr lang="en-US" sz="2000" dirty="0"/>
              <a:t>the particular operation</a:t>
            </a:r>
            <a:r>
              <a:rPr lang="en-US" sz="2000" dirty="0" smtClean="0"/>
              <a:t>.</a:t>
            </a:r>
          </a:p>
          <a:p>
            <a:pPr lvl="0">
              <a:lnSpc>
                <a:spcPct val="94000"/>
              </a:lnSpc>
              <a:spcBef>
                <a:spcPts val="1000"/>
              </a:spcBef>
              <a:spcAft>
                <a:spcPts val="200"/>
              </a:spcAft>
            </a:pPr>
            <a:r>
              <a:rPr lang="en-US" sz="2000" dirty="0"/>
              <a:t>	</a:t>
            </a:r>
            <a:r>
              <a:rPr lang="en-US" sz="2000" dirty="0" smtClean="0"/>
              <a:t>	</a:t>
            </a:r>
            <a:r>
              <a:rPr lang="en-US" sz="2000" dirty="0" err="1"/>
              <a:t>F</a:t>
            </a:r>
            <a:r>
              <a:rPr lang="en-US" sz="2000" baseline="-25000" dirty="0" err="1" smtClean="0"/>
              <a:t>out</a:t>
            </a:r>
            <a:r>
              <a:rPr lang="en-US" sz="2000" baseline="-25000" dirty="0" smtClean="0"/>
              <a:t> = 		</a:t>
            </a:r>
            <a:r>
              <a:rPr lang="en-US" sz="2000" dirty="0" smtClean="0"/>
              <a:t>       	</a:t>
            </a:r>
            <a:r>
              <a:rPr lang="en-US" sz="2000" b="1" dirty="0" err="1" smtClean="0"/>
              <a:t>F</a:t>
            </a:r>
            <a:r>
              <a:rPr lang="en-US" sz="2000" b="1" baseline="-25000" dirty="0" err="1" smtClean="0"/>
              <a:t>clk</a:t>
            </a:r>
            <a:endParaRPr lang="en-US" sz="2000" b="1" baseline="-25000" dirty="0" smtClean="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*(PR2-TMR2)*</a:t>
            </a:r>
            <a:r>
              <a:rPr lang="en-US" sz="2400" b="1" baseline="-25000" dirty="0" err="1" smtClean="0"/>
              <a:t>Postscaler</a:t>
            </a:r>
            <a:r>
              <a:rPr lang="en-US" sz="2400" b="1" baseline="-25000" dirty="0" smtClean="0"/>
              <a:t>*Count	</a:t>
            </a:r>
            <a:r>
              <a:rPr lang="en-US" sz="2000" baseline="-25000" dirty="0" smtClean="0"/>
              <a:t>	</a:t>
            </a:r>
            <a:r>
              <a:rPr lang="en-US" sz="2000" dirty="0" smtClean="0"/>
              <a:t> </a:t>
            </a:r>
            <a:endParaRPr lang="en-IN" sz="2000" dirty="0" smtClean="0"/>
          </a:p>
          <a:p>
            <a:r>
              <a:rPr lang="en-US" sz="2000" dirty="0" smtClean="0"/>
              <a:t>		</a:t>
            </a:r>
          </a:p>
          <a:p>
            <a:r>
              <a:rPr lang="en-US" sz="2000" dirty="0"/>
              <a:t>	</a:t>
            </a:r>
            <a:r>
              <a:rPr lang="en-US" sz="2000" dirty="0" smtClean="0"/>
              <a:t>	T</a:t>
            </a:r>
            <a:r>
              <a:rPr lang="en-US" sz="2000" baseline="-25000" dirty="0" smtClean="0"/>
              <a:t>out </a:t>
            </a:r>
            <a:r>
              <a:rPr lang="en-US" sz="2000" baseline="-25000" dirty="0"/>
              <a:t>= </a:t>
            </a:r>
            <a:r>
              <a:rPr lang="en-US" sz="2000" dirty="0"/>
              <a:t>t / </a:t>
            </a:r>
            <a:r>
              <a:rPr lang="en-US" sz="2000" dirty="0" err="1" smtClean="0"/>
              <a:t>f</a:t>
            </a:r>
            <a:r>
              <a:rPr lang="en-US" sz="2000" baseline="-25000" dirty="0" err="1" smtClean="0"/>
              <a:t>out</a:t>
            </a:r>
            <a:endParaRPr lang="en-US" sz="2000" baseline="-25000" dirty="0" smtClean="0"/>
          </a:p>
          <a:p>
            <a:endParaRPr lang="en-US" sz="2000" baseline="-25000" dirty="0" smtClean="0"/>
          </a:p>
          <a:p>
            <a:pPr marL="342900" indent="-342900">
              <a:buFont typeface="Wingdings" panose="05000000000000000000" pitchFamily="2" charset="2"/>
              <a:buChar char="v"/>
            </a:pPr>
            <a:r>
              <a:rPr lang="en-US" sz="2000" dirty="0"/>
              <a:t>I</a:t>
            </a:r>
            <a:r>
              <a:rPr lang="en-US" sz="2000" dirty="0" smtClean="0"/>
              <a:t>f </a:t>
            </a:r>
            <a:r>
              <a:rPr lang="en-US" sz="2000" dirty="0"/>
              <a:t>we want 1 sec delay in our program using Timer2, the following calculation is to be</a:t>
            </a:r>
            <a:br>
              <a:rPr lang="en-US" sz="2000" dirty="0"/>
            </a:br>
            <a:r>
              <a:rPr lang="en-US" sz="2000" dirty="0"/>
              <a:t>performed to the value of count. Let us assume that the frequency division by </a:t>
            </a:r>
            <a:r>
              <a:rPr lang="en-US" sz="2000" dirty="0" err="1"/>
              <a:t>prescaler</a:t>
            </a:r>
            <a:r>
              <a:rPr lang="en-US" sz="2000" dirty="0"/>
              <a:t> will be</a:t>
            </a:r>
            <a:br>
              <a:rPr lang="en-US" sz="2000" dirty="0"/>
            </a:br>
            <a:r>
              <a:rPr lang="en-US" sz="2000" dirty="0"/>
              <a:t>1:1 and </a:t>
            </a:r>
            <a:r>
              <a:rPr lang="en-US" sz="2000" dirty="0" err="1"/>
              <a:t>postscaler</a:t>
            </a:r>
            <a:r>
              <a:rPr lang="en-US" sz="2000" dirty="0"/>
              <a:t> will be 1:16, Set the TMR1=0 and PR2=255. </a:t>
            </a:r>
            <a:br>
              <a:rPr lang="en-US" sz="2000" dirty="0"/>
            </a:br>
            <a:r>
              <a:rPr lang="en-US" sz="2000" dirty="0"/>
              <a:t/>
            </a:r>
            <a:br>
              <a:rPr lang="en-US" sz="2000" dirty="0"/>
            </a:br>
            <a:endParaRPr lang="en-US" sz="2000" dirty="0" smtClean="0"/>
          </a:p>
          <a:p>
            <a:r>
              <a:rPr lang="en-US" sz="2000" dirty="0"/>
              <a:t>	</a:t>
            </a:r>
            <a:r>
              <a:rPr lang="en-US" sz="2000" dirty="0" smtClean="0"/>
              <a:t>	</a:t>
            </a:r>
            <a:r>
              <a:rPr lang="en-US" sz="2000" dirty="0"/>
              <a:t> </a:t>
            </a:r>
            <a:r>
              <a:rPr lang="en-US" sz="2000" dirty="0" err="1"/>
              <a:t>F</a:t>
            </a:r>
            <a:r>
              <a:rPr lang="en-US" sz="2000" baseline="-25000" dirty="0" err="1"/>
              <a:t>out</a:t>
            </a:r>
            <a:r>
              <a:rPr lang="en-US" sz="2000" baseline="-25000" dirty="0"/>
              <a:t> = 		</a:t>
            </a:r>
            <a:r>
              <a:rPr lang="en-US" sz="2000" dirty="0"/>
              <a:t>     </a:t>
            </a:r>
            <a:r>
              <a:rPr lang="en-US" sz="2000" dirty="0" smtClean="0"/>
              <a:t>	  </a:t>
            </a:r>
            <a:r>
              <a:rPr lang="en-US" sz="2000" b="1" dirty="0" err="1" smtClean="0"/>
              <a:t>F</a:t>
            </a:r>
            <a:r>
              <a:rPr lang="en-US" sz="2000" b="1" baseline="-25000" dirty="0" err="1" smtClean="0"/>
              <a:t>clk</a:t>
            </a:r>
            <a:r>
              <a:rPr lang="en-US" sz="2000" b="1" baseline="-25000" dirty="0" smtClean="0"/>
              <a:t>				</a:t>
            </a:r>
            <a:r>
              <a:rPr lang="en-US" sz="2000" dirty="0" smtClean="0"/>
              <a:t>=  1 </a:t>
            </a:r>
            <a:r>
              <a:rPr lang="en-US" sz="2000" dirty="0"/>
              <a:t>H</a:t>
            </a:r>
            <a:r>
              <a:rPr lang="en-US" sz="2000" dirty="0" smtClean="0"/>
              <a:t>z</a:t>
            </a:r>
            <a:r>
              <a:rPr lang="en-US" sz="2000" b="1" baseline="-25000" dirty="0" smtClean="0"/>
              <a:t>	</a:t>
            </a:r>
            <a:endParaRPr lang="en-US" sz="2000" b="1" baseline="-25000" dirty="0"/>
          </a:p>
          <a:p>
            <a:r>
              <a:rPr lang="en-US" sz="2000" baseline="-25000" dirty="0"/>
              <a:t>			 </a:t>
            </a:r>
            <a:r>
              <a:rPr lang="en-US" sz="2000" dirty="0"/>
              <a:t>       </a:t>
            </a:r>
            <a:r>
              <a:rPr lang="en-US" sz="2400" b="1" baseline="-25000" dirty="0"/>
              <a:t>4*</a:t>
            </a:r>
            <a:r>
              <a:rPr lang="en-US" sz="2400" b="1" baseline="-25000" dirty="0" err="1"/>
              <a:t>Prescaler</a:t>
            </a:r>
            <a:r>
              <a:rPr lang="en-US" sz="2400" b="1" baseline="-25000" dirty="0" smtClean="0"/>
              <a:t>*(PR2-TMR2)*</a:t>
            </a:r>
            <a:r>
              <a:rPr lang="en-US" sz="2400" b="1" baseline="-25000" dirty="0" err="1" smtClean="0"/>
              <a:t>Postscaler</a:t>
            </a:r>
            <a:r>
              <a:rPr lang="en-US" sz="2400" b="1" baseline="-25000" dirty="0" smtClean="0"/>
              <a:t>*Count</a:t>
            </a:r>
            <a:endParaRPr lang="en-IN" sz="2000" dirty="0"/>
          </a:p>
          <a:p>
            <a:r>
              <a:rPr lang="en-US" sz="2000" baseline="-25000" dirty="0" smtClean="0"/>
              <a:t>		</a:t>
            </a:r>
          </a:p>
          <a:p>
            <a:r>
              <a:rPr lang="en-US" sz="2000" baseline="-25000" dirty="0"/>
              <a:t>	</a:t>
            </a:r>
            <a:r>
              <a:rPr lang="en-US" sz="2000" baseline="-25000" dirty="0" smtClean="0"/>
              <a:t>	</a:t>
            </a:r>
            <a:r>
              <a:rPr lang="en-US" sz="2000" dirty="0"/>
              <a:t>T</a:t>
            </a:r>
            <a:r>
              <a:rPr lang="en-US" sz="2000" baseline="-25000" dirty="0"/>
              <a:t>out = </a:t>
            </a:r>
            <a:r>
              <a:rPr lang="en-US" sz="2000" dirty="0" smtClean="0"/>
              <a:t>t / </a:t>
            </a:r>
            <a:r>
              <a:rPr lang="en-US" sz="2000" dirty="0" err="1" smtClean="0"/>
              <a:t>f</a:t>
            </a:r>
            <a:r>
              <a:rPr lang="en-US" sz="2000" baseline="-25000" dirty="0" err="1" smtClean="0"/>
              <a:t>out</a:t>
            </a:r>
            <a:r>
              <a:rPr lang="en-US" sz="2000" baseline="-25000" dirty="0" smtClean="0"/>
              <a:t> 	</a:t>
            </a:r>
            <a:r>
              <a:rPr lang="en-US" sz="2000" dirty="0" smtClean="0"/>
              <a:t>= 1 / 1Hz = 1 sec</a:t>
            </a:r>
            <a:endParaRPr lang="en-US" sz="2000" baseline="-25000" dirty="0"/>
          </a:p>
          <a:p>
            <a:endParaRPr lang="en-US" sz="2000" baseline="-25000" dirty="0" smtClean="0"/>
          </a:p>
        </p:txBody>
      </p:sp>
      <p:cxnSp>
        <p:nvCxnSpPr>
          <p:cNvPr id="11" name="Straight Connector 10"/>
          <p:cNvCxnSpPr/>
          <p:nvPr/>
        </p:nvCxnSpPr>
        <p:spPr>
          <a:xfrm>
            <a:off x="3574550" y="2292439"/>
            <a:ext cx="3490174"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3862492" y="5278191"/>
            <a:ext cx="3710285" cy="4078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90967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285367" y="2366508"/>
            <a:ext cx="11323370" cy="1569660"/>
          </a:xfrm>
          <a:prstGeom prst="rect">
            <a:avLst/>
          </a:prstGeom>
          <a:noFill/>
        </p:spPr>
        <p:txBody>
          <a:bodyPr wrap="square" numCol="1" rtlCol="0">
            <a:spAutoFit/>
          </a:bodyPr>
          <a:lstStyle/>
          <a:p>
            <a:r>
              <a:rPr lang="en-US" sz="2000" dirty="0" smtClean="0"/>
              <a:t>	</a:t>
            </a:r>
            <a:r>
              <a:rPr lang="en-US" sz="2800" b="1" baseline="-25000" dirty="0" smtClean="0"/>
              <a:t>Count</a:t>
            </a:r>
            <a:r>
              <a:rPr lang="en-US" sz="2000" baseline="-25000" dirty="0" smtClean="0"/>
              <a:t>      = 	</a:t>
            </a:r>
            <a:r>
              <a:rPr lang="en-US" sz="2000" baseline="-25000" dirty="0"/>
              <a:t> </a:t>
            </a:r>
            <a:r>
              <a:rPr lang="en-US" sz="2000" dirty="0" smtClean="0"/>
              <a:t>             </a:t>
            </a:r>
            <a:r>
              <a:rPr lang="en-US" sz="2000" b="1" dirty="0" err="1" smtClean="0"/>
              <a:t>F</a:t>
            </a:r>
            <a:r>
              <a:rPr lang="en-US" sz="2000" b="1" baseline="-25000" dirty="0" err="1" smtClean="0"/>
              <a:t>clk</a:t>
            </a:r>
            <a:r>
              <a:rPr lang="en-US" sz="2000" b="1" baseline="-25000" dirty="0" smtClean="0"/>
              <a:t>			</a:t>
            </a:r>
            <a:r>
              <a:rPr lang="en-US" sz="2000" dirty="0"/>
              <a:t> </a:t>
            </a:r>
            <a:r>
              <a:rPr lang="en-US" sz="2000" dirty="0" smtClean="0"/>
              <a:t>=	</a:t>
            </a:r>
            <a:r>
              <a:rPr lang="en-US" sz="2000" b="1" dirty="0" smtClean="0"/>
              <a:t>             4 </a:t>
            </a:r>
            <a:r>
              <a:rPr lang="en-US" sz="2000" b="1" dirty="0" err="1" smtClean="0"/>
              <a:t>mhz</a:t>
            </a:r>
            <a:r>
              <a:rPr lang="en-US" sz="2000" b="1" dirty="0" smtClean="0"/>
              <a:t>		</a:t>
            </a:r>
            <a:r>
              <a:rPr lang="en-US" sz="2000" dirty="0"/>
              <a:t> </a:t>
            </a:r>
            <a:r>
              <a:rPr lang="en-US" sz="2000" dirty="0" smtClean="0"/>
              <a:t>=  244.1</a:t>
            </a:r>
            <a:endParaRPr lang="en-US" sz="2000" b="1" baseline="-25000" dirty="0"/>
          </a:p>
          <a:p>
            <a:r>
              <a:rPr lang="en-US" sz="2000" baseline="-25000" dirty="0" smtClean="0"/>
              <a:t>		</a:t>
            </a:r>
            <a:r>
              <a:rPr lang="en-US" sz="2000" dirty="0" smtClean="0"/>
              <a:t>       </a:t>
            </a:r>
            <a:r>
              <a:rPr lang="en-US" sz="2400" b="1" baseline="-25000" dirty="0" smtClean="0"/>
              <a:t>4*</a:t>
            </a:r>
            <a:r>
              <a:rPr lang="en-US" sz="2400" b="1" baseline="-25000" dirty="0" err="1" smtClean="0"/>
              <a:t>Prescaler</a:t>
            </a:r>
            <a:r>
              <a:rPr lang="en-US" sz="2400" b="1" baseline="-25000" dirty="0" smtClean="0"/>
              <a:t>*(PR2-TMR1)*</a:t>
            </a:r>
            <a:r>
              <a:rPr lang="en-US" sz="2400" b="1" baseline="-25000" dirty="0" err="1" smtClean="0"/>
              <a:t>Postscaler</a:t>
            </a:r>
            <a:r>
              <a:rPr lang="en-US" sz="2400" b="1" baseline="-25000" dirty="0" smtClean="0"/>
              <a:t>*F out		</a:t>
            </a:r>
            <a:r>
              <a:rPr lang="en-US" sz="2400" b="1" baseline="-25000" dirty="0"/>
              <a:t>	</a:t>
            </a:r>
            <a:r>
              <a:rPr lang="en-US" sz="2800" b="1" baseline="-25000" dirty="0" smtClean="0"/>
              <a:t>4*1*(256-1)*1 </a:t>
            </a:r>
            <a:r>
              <a:rPr lang="en-US" sz="2800" b="1" baseline="-25000" dirty="0" err="1" smtClean="0"/>
              <a:t>hz</a:t>
            </a:r>
            <a:endParaRPr lang="en-US" sz="2800" b="1" baseline="-25000" dirty="0" smtClean="0"/>
          </a:p>
          <a:p>
            <a:r>
              <a:rPr lang="en-US" sz="2800" b="1" baseline="-25000" dirty="0"/>
              <a:t>	</a:t>
            </a:r>
            <a:r>
              <a:rPr lang="en-US" sz="2800" b="1" baseline="-25000" dirty="0" smtClean="0"/>
              <a:t>count = 244</a:t>
            </a:r>
            <a:r>
              <a:rPr lang="en-US" sz="2800" b="1" dirty="0" smtClean="0"/>
              <a:t> </a:t>
            </a:r>
            <a:endParaRPr lang="en-US" sz="2800" b="1" baseline="-25000" dirty="0"/>
          </a:p>
          <a:p>
            <a:r>
              <a:rPr lang="en-US" sz="2800" b="1" baseline="-25000" dirty="0" smtClean="0"/>
              <a:t>	</a:t>
            </a:r>
            <a:endParaRPr lang="en-US" sz="2000" dirty="0"/>
          </a:p>
        </p:txBody>
      </p:sp>
      <p:cxnSp>
        <p:nvCxnSpPr>
          <p:cNvPr id="7" name="Straight Connector 6"/>
          <p:cNvCxnSpPr/>
          <p:nvPr/>
        </p:nvCxnSpPr>
        <p:spPr>
          <a:xfrm>
            <a:off x="2405872" y="2765695"/>
            <a:ext cx="3265456" cy="12879"/>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7192867" y="2772134"/>
            <a:ext cx="3265456" cy="1287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44844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669701" y="1012875"/>
            <a:ext cx="11323370" cy="5238357"/>
          </a:xfrm>
          <a:prstGeom prst="rect">
            <a:avLst/>
          </a:prstGeom>
          <a:noFill/>
        </p:spPr>
        <p:txBody>
          <a:bodyPr wrap="square" numCol="2" rtlCol="0">
            <a:spAutoFit/>
          </a:bodyPr>
          <a:lstStyle/>
          <a:p>
            <a:pPr lvl="0">
              <a:lnSpc>
                <a:spcPct val="94000"/>
              </a:lnSpc>
              <a:spcBef>
                <a:spcPts val="1000"/>
              </a:spcBef>
              <a:spcAft>
                <a:spcPts val="200"/>
              </a:spcAft>
            </a:pPr>
            <a:r>
              <a:rPr lang="en-US" sz="2000" dirty="0">
                <a:latin typeface="Consolas" panose="020B0609020204030204" pitchFamily="49" charset="0"/>
              </a:rPr>
              <a:t>#include&lt;</a:t>
            </a:r>
            <a:r>
              <a:rPr lang="en-US" sz="2000" dirty="0" err="1">
                <a:latin typeface="Consolas" panose="020B0609020204030204" pitchFamily="49" charset="0"/>
              </a:rPr>
              <a:t>pic.h</a:t>
            </a:r>
            <a:r>
              <a:rPr lang="en-US" sz="2000" dirty="0">
                <a:latin typeface="Consolas" panose="020B0609020204030204" pitchFamily="49" charset="0"/>
              </a:rPr>
              <a:t>&gt;</a:t>
            </a:r>
          </a:p>
          <a:p>
            <a:pPr lvl="0">
              <a:lnSpc>
                <a:spcPct val="94000"/>
              </a:lnSpc>
              <a:spcBef>
                <a:spcPts val="1000"/>
              </a:spcBef>
              <a:spcAft>
                <a:spcPts val="200"/>
              </a:spcAft>
            </a:pPr>
            <a:r>
              <a:rPr lang="en-US" sz="2000" dirty="0" err="1">
                <a:solidFill>
                  <a:srgbClr val="0070C0"/>
                </a:solidFill>
                <a:latin typeface="Consolas" panose="020B0609020204030204" pitchFamily="49" charset="0"/>
              </a:rPr>
              <a:t>int</a:t>
            </a:r>
            <a:r>
              <a:rPr lang="en-US" sz="2000" dirty="0">
                <a:latin typeface="Consolas" panose="020B0609020204030204" pitchFamily="49" charset="0"/>
              </a:rPr>
              <a:t> Count=0;</a:t>
            </a:r>
          </a:p>
          <a:p>
            <a:pPr lvl="0">
              <a:lnSpc>
                <a:spcPct val="94000"/>
              </a:lnSpc>
              <a:spcBef>
                <a:spcPts val="1000"/>
              </a:spcBef>
              <a:spcAft>
                <a:spcPts val="200"/>
              </a:spcAft>
            </a:pPr>
            <a:r>
              <a:rPr lang="en-US" sz="2000" dirty="0">
                <a:solidFill>
                  <a:srgbClr val="0070C0"/>
                </a:solidFill>
                <a:latin typeface="Consolas" panose="020B0609020204030204" pitchFamily="49" charset="0"/>
              </a:rPr>
              <a:t>void</a:t>
            </a:r>
            <a:r>
              <a:rPr lang="en-US" sz="2000" dirty="0">
                <a:latin typeface="Consolas" panose="020B0609020204030204" pitchFamily="49" charset="0"/>
              </a:rPr>
              <a:t> main(void)</a:t>
            </a:r>
          </a:p>
          <a:p>
            <a:pPr lvl="0">
              <a:lnSpc>
                <a:spcPct val="94000"/>
              </a:lnSpc>
              <a:spcBef>
                <a:spcPts val="1000"/>
              </a:spcBef>
              <a:spcAft>
                <a:spcPts val="200"/>
              </a:spcAft>
            </a:pPr>
            <a:r>
              <a:rPr lang="en-US" sz="2000" dirty="0">
                <a:latin typeface="Consolas" panose="020B0609020204030204" pitchFamily="49" charset="0"/>
              </a:rPr>
              <a:t>{</a:t>
            </a:r>
          </a:p>
          <a:p>
            <a:pPr lvl="0">
              <a:lnSpc>
                <a:spcPct val="94000"/>
              </a:lnSpc>
              <a:spcBef>
                <a:spcPts val="1000"/>
              </a:spcBef>
              <a:spcAft>
                <a:spcPts val="200"/>
              </a:spcAft>
            </a:pPr>
            <a:r>
              <a:rPr lang="en-US" sz="2000" dirty="0">
                <a:latin typeface="Consolas" panose="020B0609020204030204" pitchFamily="49" charset="0"/>
              </a:rPr>
              <a:t>    T2CON=0b01111100;        //T2CON Initiation</a:t>
            </a:r>
          </a:p>
          <a:p>
            <a:pPr lvl="0">
              <a:lnSpc>
                <a:spcPct val="94000"/>
              </a:lnSpc>
              <a:spcBef>
                <a:spcPts val="1000"/>
              </a:spcBef>
              <a:spcAft>
                <a:spcPts val="200"/>
              </a:spcAft>
            </a:pPr>
            <a:r>
              <a:rPr lang="en-US" sz="2000" dirty="0">
                <a:latin typeface="Consolas" panose="020B0609020204030204" pitchFamily="49" charset="0"/>
              </a:rPr>
              <a:t>    TMR2=0;                  //Start value=0</a:t>
            </a:r>
          </a:p>
          <a:p>
            <a:pPr lvl="0">
              <a:lnSpc>
                <a:spcPct val="94000"/>
              </a:lnSpc>
              <a:spcBef>
                <a:spcPts val="1000"/>
              </a:spcBef>
              <a:spcAft>
                <a:spcPts val="200"/>
              </a:spcAft>
            </a:pPr>
            <a:r>
              <a:rPr lang="en-US" sz="2000" dirty="0">
                <a:latin typeface="Consolas" panose="020B0609020204030204" pitchFamily="49" charset="0"/>
              </a:rPr>
              <a:t>    PR2=0XFF;                //Stop value=255</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while</a:t>
            </a:r>
            <a:r>
              <a:rPr lang="en-US" sz="2000" dirty="0">
                <a:latin typeface="Consolas" panose="020B0609020204030204" pitchFamily="49" charset="0"/>
              </a:rPr>
              <a:t>(1)</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while</a:t>
            </a:r>
            <a:r>
              <a:rPr lang="en-US" sz="2000" dirty="0">
                <a:latin typeface="Consolas" panose="020B0609020204030204" pitchFamily="49" charset="0"/>
              </a:rPr>
              <a:t>(!TMR2IF);       //Program stay here till TMR2IF goes to "1"</a:t>
            </a:r>
          </a:p>
          <a:p>
            <a:pPr lvl="0">
              <a:lnSpc>
                <a:spcPct val="94000"/>
              </a:lnSpc>
              <a:spcBef>
                <a:spcPts val="1000"/>
              </a:spcBef>
              <a:spcAft>
                <a:spcPts val="200"/>
              </a:spcAft>
            </a:pPr>
            <a:r>
              <a:rPr lang="en-US" sz="2000" dirty="0">
                <a:latin typeface="Consolas" panose="020B0609020204030204" pitchFamily="49" charset="0"/>
              </a:rPr>
              <a:t>        TMR2IF=0;             //after TMR2IF goes to "1" - reset it</a:t>
            </a:r>
          </a:p>
          <a:p>
            <a:pPr lvl="0">
              <a:lnSpc>
                <a:spcPct val="94000"/>
              </a:lnSpc>
              <a:spcBef>
                <a:spcPts val="1000"/>
              </a:spcBef>
              <a:spcAft>
                <a:spcPts val="200"/>
              </a:spcAft>
            </a:pPr>
            <a:r>
              <a:rPr lang="en-US" sz="2000" dirty="0">
                <a:latin typeface="Consolas" panose="020B0609020204030204" pitchFamily="49" charset="0"/>
              </a:rPr>
              <a:t>        Count++;              //increase count by 1</a:t>
            </a:r>
          </a:p>
          <a:p>
            <a:pPr lvl="0">
              <a:lnSpc>
                <a:spcPct val="94000"/>
              </a:lnSpc>
              <a:spcBef>
                <a:spcPts val="1000"/>
              </a:spcBef>
              <a:spcAft>
                <a:spcPts val="200"/>
              </a:spcAft>
            </a:pPr>
            <a:r>
              <a:rPr lang="en-US" sz="2000" dirty="0">
                <a:latin typeface="Consolas" panose="020B0609020204030204" pitchFamily="49" charset="0"/>
              </a:rPr>
              <a:t>        </a:t>
            </a:r>
            <a:r>
              <a:rPr lang="en-US" sz="2000" dirty="0">
                <a:solidFill>
                  <a:srgbClr val="0070C0"/>
                </a:solidFill>
                <a:latin typeface="Consolas" panose="020B0609020204030204" pitchFamily="49" charset="0"/>
              </a:rPr>
              <a:t>if</a:t>
            </a:r>
            <a:r>
              <a:rPr lang="en-US" sz="2000" dirty="0">
                <a:latin typeface="Consolas" panose="020B0609020204030204" pitchFamily="49" charset="0"/>
              </a:rPr>
              <a:t>(Count==224)</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Count=0;          //if count reaches 244 - reset it</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r>
              <a:rPr lang="en-US" sz="2000" dirty="0">
                <a:latin typeface="Consolas" panose="020B0609020204030204" pitchFamily="49" charset="0"/>
              </a:rPr>
              <a:t> }</a:t>
            </a:r>
          </a:p>
          <a:p>
            <a:pPr lvl="0">
              <a:lnSpc>
                <a:spcPct val="94000"/>
              </a:lnSpc>
              <a:spcBef>
                <a:spcPts val="1000"/>
              </a:spcBef>
              <a:spcAft>
                <a:spcPts val="200"/>
              </a:spcAft>
            </a:pPr>
            <a:endParaRPr lang="en-US" sz="2000" dirty="0">
              <a:latin typeface="Consolas" panose="020B0609020204030204" pitchFamily="49" charset="0"/>
            </a:endParaRPr>
          </a:p>
        </p:txBody>
      </p:sp>
    </p:spTree>
    <p:extLst>
      <p:ext uri="{BB962C8B-B14F-4D97-AF65-F5344CB8AC3E}">
        <p14:creationId xmlns:p14="http://schemas.microsoft.com/office/powerpoint/2010/main" val="2759938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669701" y="1490745"/>
            <a:ext cx="11323370" cy="381643"/>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contents</a:t>
            </a:r>
            <a:endParaRPr lang="en-US" sz="2000" dirty="0"/>
          </a:p>
        </p:txBody>
      </p:sp>
    </p:spTree>
    <p:extLst>
      <p:ext uri="{BB962C8B-B14F-4D97-AF65-F5344CB8AC3E}">
        <p14:creationId xmlns:p14="http://schemas.microsoft.com/office/powerpoint/2010/main" val="173632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solidFill>
              </a:rPr>
              <a:t>Timers In PIC16F877A</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68630" y="1580896"/>
            <a:ext cx="11323370" cy="2597634"/>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The PIC16F877A PIC MCU has three Timer Modules.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They </a:t>
            </a:r>
            <a:r>
              <a:rPr lang="en-US" sz="2000" dirty="0"/>
              <a:t>are names as </a:t>
            </a:r>
            <a:r>
              <a:rPr lang="en-US" sz="2000" dirty="0" smtClean="0"/>
              <a:t>:</a:t>
            </a:r>
          </a:p>
          <a:p>
            <a:pPr lvl="0">
              <a:lnSpc>
                <a:spcPct val="94000"/>
              </a:lnSpc>
              <a:spcBef>
                <a:spcPts val="1000"/>
              </a:spcBef>
              <a:spcAft>
                <a:spcPts val="200"/>
              </a:spcAft>
            </a:pPr>
            <a:r>
              <a:rPr lang="en-US" sz="2000" dirty="0"/>
              <a:t>	</a:t>
            </a:r>
            <a:r>
              <a:rPr lang="en-US" sz="2000" dirty="0" smtClean="0"/>
              <a:t>Timer0</a:t>
            </a:r>
          </a:p>
          <a:p>
            <a:pPr lvl="0">
              <a:lnSpc>
                <a:spcPct val="94000"/>
              </a:lnSpc>
              <a:spcBef>
                <a:spcPts val="1000"/>
              </a:spcBef>
              <a:spcAft>
                <a:spcPts val="200"/>
              </a:spcAft>
            </a:pPr>
            <a:r>
              <a:rPr lang="en-US" sz="2000" dirty="0"/>
              <a:t>	</a:t>
            </a:r>
            <a:r>
              <a:rPr lang="en-US" sz="2000" dirty="0" smtClean="0"/>
              <a:t>Timer1</a:t>
            </a:r>
          </a:p>
          <a:p>
            <a:pPr lvl="0">
              <a:lnSpc>
                <a:spcPct val="94000"/>
              </a:lnSpc>
              <a:spcBef>
                <a:spcPts val="1000"/>
              </a:spcBef>
              <a:spcAft>
                <a:spcPts val="200"/>
              </a:spcAft>
            </a:pPr>
            <a:r>
              <a:rPr lang="en-US" sz="2000" dirty="0"/>
              <a:t>	</a:t>
            </a:r>
            <a:r>
              <a:rPr lang="en-US" sz="2000" dirty="0" smtClean="0"/>
              <a:t>Timer2 </a:t>
            </a:r>
          </a:p>
          <a:p>
            <a:pPr marL="457200" lvl="0" indent="-457200">
              <a:lnSpc>
                <a:spcPct val="94000"/>
              </a:lnSpc>
              <a:spcBef>
                <a:spcPts val="1000"/>
              </a:spcBef>
              <a:spcAft>
                <a:spcPts val="200"/>
              </a:spcAft>
              <a:buFont typeface="Wingdings" panose="05000000000000000000" pitchFamily="2" charset="2"/>
              <a:buChar char="v"/>
            </a:pPr>
            <a:r>
              <a:rPr lang="en-US" sz="2000" dirty="0" smtClean="0"/>
              <a:t>The Timer 0 and Timer 2 are 8-bit Timers and Timer 1 is a 16-bit Timer. </a:t>
            </a:r>
          </a:p>
        </p:txBody>
      </p:sp>
    </p:spTree>
    <p:extLst>
      <p:ext uri="{BB962C8B-B14F-4D97-AF65-F5344CB8AC3E}">
        <p14:creationId xmlns:p14="http://schemas.microsoft.com/office/powerpoint/2010/main" val="2618557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669701" y="1490745"/>
            <a:ext cx="11323370" cy="381643"/>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contents</a:t>
            </a:r>
            <a:endParaRPr lang="en-US" sz="2000" dirty="0"/>
          </a:p>
        </p:txBody>
      </p:sp>
    </p:spTree>
    <p:extLst>
      <p:ext uri="{BB962C8B-B14F-4D97-AF65-F5344CB8AC3E}">
        <p14:creationId xmlns:p14="http://schemas.microsoft.com/office/powerpoint/2010/main" val="2814457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669701" y="1490745"/>
            <a:ext cx="11323370" cy="381643"/>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contents</a:t>
            </a:r>
            <a:endParaRPr lang="en-US" sz="2000" dirty="0"/>
          </a:p>
        </p:txBody>
      </p:sp>
    </p:spTree>
    <p:extLst>
      <p:ext uri="{BB962C8B-B14F-4D97-AF65-F5344CB8AC3E}">
        <p14:creationId xmlns:p14="http://schemas.microsoft.com/office/powerpoint/2010/main" val="228384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669701" y="1490745"/>
            <a:ext cx="11323370" cy="381643"/>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contents</a:t>
            </a:r>
            <a:endParaRPr lang="en-US" sz="2000" dirty="0"/>
          </a:p>
        </p:txBody>
      </p:sp>
    </p:spTree>
    <p:extLst>
      <p:ext uri="{BB962C8B-B14F-4D97-AF65-F5344CB8AC3E}">
        <p14:creationId xmlns:p14="http://schemas.microsoft.com/office/powerpoint/2010/main" val="2870888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Timer0 </a:t>
            </a:r>
          </a:p>
        </p:txBody>
      </p:sp>
      <p:sp>
        <p:nvSpPr>
          <p:cNvPr id="6" name="TextBox 5"/>
          <p:cNvSpPr txBox="1"/>
          <p:nvPr/>
        </p:nvSpPr>
        <p:spPr>
          <a:xfrm>
            <a:off x="997419" y="1155894"/>
            <a:ext cx="11323370" cy="5238357"/>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smtClean="0"/>
              <a:t>The Timer0 module timer/counter has the following features:</a:t>
            </a:r>
            <a:endParaRPr lang="en-US" sz="2000" dirty="0"/>
          </a:p>
          <a:p>
            <a:pPr marL="914400" lvl="1" indent="-457200">
              <a:lnSpc>
                <a:spcPct val="94000"/>
              </a:lnSpc>
              <a:spcBef>
                <a:spcPts val="1000"/>
              </a:spcBef>
              <a:spcAft>
                <a:spcPts val="200"/>
              </a:spcAft>
              <a:buFont typeface="Wingdings" panose="05000000000000000000" pitchFamily="2" charset="2"/>
              <a:buChar char="§"/>
            </a:pPr>
            <a:r>
              <a:rPr lang="en-US" sz="2000" dirty="0"/>
              <a:t>8-bit timer/counter</a:t>
            </a:r>
          </a:p>
          <a:p>
            <a:pPr marL="914400" lvl="1" indent="-457200">
              <a:lnSpc>
                <a:spcPct val="94000"/>
              </a:lnSpc>
              <a:spcBef>
                <a:spcPts val="1000"/>
              </a:spcBef>
              <a:spcAft>
                <a:spcPts val="200"/>
              </a:spcAft>
              <a:buFont typeface="Wingdings" panose="05000000000000000000" pitchFamily="2" charset="2"/>
              <a:buChar char="§"/>
            </a:pPr>
            <a:r>
              <a:rPr lang="en-US" sz="2000" dirty="0"/>
              <a:t>Readable and writable</a:t>
            </a:r>
          </a:p>
          <a:p>
            <a:pPr marL="914400" lvl="1" indent="-457200">
              <a:lnSpc>
                <a:spcPct val="94000"/>
              </a:lnSpc>
              <a:spcBef>
                <a:spcPts val="1000"/>
              </a:spcBef>
              <a:spcAft>
                <a:spcPts val="200"/>
              </a:spcAft>
              <a:buFont typeface="Wingdings" panose="05000000000000000000" pitchFamily="2" charset="2"/>
              <a:buChar char="§"/>
            </a:pPr>
            <a:r>
              <a:rPr lang="en-US" sz="2000" dirty="0"/>
              <a:t>8-bit software programmable </a:t>
            </a:r>
            <a:r>
              <a:rPr lang="en-US" sz="2000" dirty="0" err="1"/>
              <a:t>prescaler</a:t>
            </a:r>
            <a:endParaRPr lang="en-US" sz="2000" dirty="0"/>
          </a:p>
          <a:p>
            <a:pPr marL="914400" lvl="1" indent="-457200">
              <a:lnSpc>
                <a:spcPct val="94000"/>
              </a:lnSpc>
              <a:spcBef>
                <a:spcPts val="1000"/>
              </a:spcBef>
              <a:spcAft>
                <a:spcPts val="200"/>
              </a:spcAft>
              <a:buFont typeface="Wingdings" panose="05000000000000000000" pitchFamily="2" charset="2"/>
              <a:buChar char="§"/>
            </a:pPr>
            <a:r>
              <a:rPr lang="en-US" sz="2000" dirty="0"/>
              <a:t>Internal or external clock select</a:t>
            </a:r>
          </a:p>
          <a:p>
            <a:pPr marL="914400" lvl="1" indent="-457200">
              <a:lnSpc>
                <a:spcPct val="94000"/>
              </a:lnSpc>
              <a:spcBef>
                <a:spcPts val="1000"/>
              </a:spcBef>
              <a:spcAft>
                <a:spcPts val="200"/>
              </a:spcAft>
              <a:buFont typeface="Wingdings" panose="05000000000000000000" pitchFamily="2" charset="2"/>
              <a:buChar char="§"/>
            </a:pPr>
            <a:r>
              <a:rPr lang="en-US" sz="2000" dirty="0"/>
              <a:t>Interrupt on overflow from </a:t>
            </a:r>
            <a:r>
              <a:rPr lang="en-US" sz="2000" dirty="0" err="1"/>
              <a:t>FFh</a:t>
            </a:r>
            <a:r>
              <a:rPr lang="en-US" sz="2000" dirty="0"/>
              <a:t> to 00h</a:t>
            </a:r>
          </a:p>
          <a:p>
            <a:pPr marL="914400" lvl="1" indent="-457200">
              <a:lnSpc>
                <a:spcPct val="94000"/>
              </a:lnSpc>
              <a:spcBef>
                <a:spcPts val="1000"/>
              </a:spcBef>
              <a:spcAft>
                <a:spcPts val="200"/>
              </a:spcAft>
              <a:buFont typeface="Wingdings" panose="05000000000000000000" pitchFamily="2" charset="2"/>
              <a:buChar char="§"/>
            </a:pPr>
            <a:r>
              <a:rPr lang="en-US" sz="2000" dirty="0"/>
              <a:t>Edge select for external </a:t>
            </a:r>
            <a:r>
              <a:rPr lang="en-US" sz="2000" dirty="0" smtClean="0"/>
              <a:t>clock</a:t>
            </a:r>
          </a:p>
          <a:p>
            <a:pPr marL="342900" indent="-342900">
              <a:lnSpc>
                <a:spcPct val="94000"/>
              </a:lnSpc>
              <a:spcBef>
                <a:spcPts val="1000"/>
              </a:spcBef>
              <a:spcAft>
                <a:spcPts val="200"/>
              </a:spcAft>
              <a:buFont typeface="Wingdings" panose="05000000000000000000" pitchFamily="2" charset="2"/>
              <a:buChar char="v"/>
            </a:pPr>
            <a:r>
              <a:rPr lang="en-US" sz="2000" dirty="0"/>
              <a:t>To start using a timer we should understand some of the fancy terms like </a:t>
            </a:r>
            <a:r>
              <a:rPr lang="en-US" sz="2000" b="1" dirty="0"/>
              <a:t>8-bit/16-bit timer, </a:t>
            </a:r>
            <a:r>
              <a:rPr lang="en-US" sz="2000" b="1" dirty="0" err="1"/>
              <a:t>Prescaler</a:t>
            </a:r>
            <a:r>
              <a:rPr lang="en-US" sz="2000" b="1" dirty="0"/>
              <a:t>, Timer interrupts and </a:t>
            </a:r>
            <a:r>
              <a:rPr lang="en-US" sz="2000" b="1" dirty="0" err="1"/>
              <a:t>Focs</a:t>
            </a:r>
            <a:r>
              <a:rPr lang="en-US" sz="2000" dirty="0"/>
              <a:t>. </a:t>
            </a:r>
            <a:endParaRPr lang="en-US" sz="2000" dirty="0" smtClean="0"/>
          </a:p>
          <a:p>
            <a:pPr marL="342900" indent="-342900">
              <a:lnSpc>
                <a:spcPct val="94000"/>
              </a:lnSpc>
              <a:spcBef>
                <a:spcPts val="1000"/>
              </a:spcBef>
              <a:spcAft>
                <a:spcPts val="200"/>
              </a:spcAft>
              <a:buFont typeface="Wingdings" panose="05000000000000000000" pitchFamily="2" charset="2"/>
              <a:buChar char="v"/>
            </a:pPr>
            <a:r>
              <a:rPr lang="en-US" sz="2000" dirty="0" smtClean="0"/>
              <a:t>Now</a:t>
            </a:r>
            <a:r>
              <a:rPr lang="en-US" sz="2000" dirty="0"/>
              <a:t>, let us see what each one really means. As said earlier there are both the 8-bit and 16-bit Timers in our PIC MCU, the main difference between them is that the 16-bit Timer has much better Resolution that the 8-bit Timer.</a:t>
            </a:r>
            <a:endParaRPr lang="en-US" sz="2000" dirty="0" smtClean="0"/>
          </a:p>
          <a:p>
            <a:pPr lvl="3">
              <a:lnSpc>
                <a:spcPct val="94000"/>
              </a:lnSpc>
              <a:spcBef>
                <a:spcPts val="1000"/>
              </a:spcBef>
              <a:spcAft>
                <a:spcPts val="200"/>
              </a:spcAft>
            </a:pPr>
            <a:r>
              <a:rPr lang="en-US" sz="2000" dirty="0" smtClean="0"/>
              <a:t>		</a:t>
            </a:r>
          </a:p>
        </p:txBody>
      </p:sp>
    </p:spTree>
    <p:extLst>
      <p:ext uri="{BB962C8B-B14F-4D97-AF65-F5344CB8AC3E}">
        <p14:creationId xmlns:p14="http://schemas.microsoft.com/office/powerpoint/2010/main" val="3211941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err="1">
                <a:solidFill>
                  <a:schemeClr val="accent1">
                    <a:lumMod val="75000"/>
                  </a:schemeClr>
                </a:solidFill>
                <a:latin typeface="Facto Bold" panose="00000800000000000000" pitchFamily="50" charset="0"/>
              </a:rPr>
              <a:t>Prescaler</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529382"/>
            <a:ext cx="11323370" cy="2289858"/>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err="1"/>
              <a:t>Prescaler</a:t>
            </a:r>
            <a:r>
              <a:rPr lang="en-US" sz="2000" dirty="0"/>
              <a:t> is a name for the part of a microcontroller which divides oscillator clock before it will reach logic that increases timer status.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a:t>range of the </a:t>
            </a:r>
            <a:r>
              <a:rPr lang="en-US" sz="2000" dirty="0" err="1"/>
              <a:t>prescaler</a:t>
            </a:r>
            <a:r>
              <a:rPr lang="en-US" sz="2000" dirty="0"/>
              <a:t> </a:t>
            </a:r>
            <a:r>
              <a:rPr lang="en-US" sz="2000" dirty="0" smtClean="0"/>
              <a:t> </a:t>
            </a:r>
            <a:r>
              <a:rPr lang="en-US" sz="2000" dirty="0"/>
              <a:t>is from 1 to 256 and the value of the </a:t>
            </a:r>
            <a:r>
              <a:rPr lang="en-US" sz="2000" dirty="0" err="1"/>
              <a:t>Prescaler</a:t>
            </a:r>
            <a:r>
              <a:rPr lang="en-US" sz="2000" dirty="0"/>
              <a:t> can be set using the OPTION </a:t>
            </a:r>
            <a:r>
              <a:rPr lang="en-US" sz="2000" dirty="0" smtClean="0"/>
              <a:t>Register.</a:t>
            </a:r>
          </a:p>
          <a:p>
            <a:pPr marL="457200" lvl="0" indent="-457200">
              <a:lnSpc>
                <a:spcPct val="94000"/>
              </a:lnSpc>
              <a:spcBef>
                <a:spcPts val="1000"/>
              </a:spcBef>
              <a:spcAft>
                <a:spcPts val="200"/>
              </a:spcAft>
              <a:buFont typeface="Wingdings" panose="05000000000000000000" pitchFamily="2" charset="2"/>
              <a:buChar char="v"/>
            </a:pPr>
            <a:r>
              <a:rPr lang="en-US" sz="2000" dirty="0" smtClean="0"/>
              <a:t>For </a:t>
            </a:r>
            <a:r>
              <a:rPr lang="en-US" sz="2000" dirty="0"/>
              <a:t>example if the value of </a:t>
            </a:r>
            <a:r>
              <a:rPr lang="en-US" sz="2000" dirty="0" err="1"/>
              <a:t>prescaler</a:t>
            </a:r>
            <a:r>
              <a:rPr lang="en-US" sz="2000" dirty="0"/>
              <a:t> is 64, then for every 64th pulse the Timer will be incremented by </a:t>
            </a:r>
            <a:r>
              <a:rPr lang="en-US" sz="2000" dirty="0" smtClean="0"/>
              <a:t>1</a:t>
            </a:r>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err="1"/>
              <a:t>P</a:t>
            </a:r>
            <a:r>
              <a:rPr lang="en-US" sz="2000" dirty="0" err="1" smtClean="0"/>
              <a:t>rescaler</a:t>
            </a:r>
            <a:r>
              <a:rPr lang="en-US" sz="2000" dirty="0" smtClean="0"/>
              <a:t> value is set by PS0 to PS2 bit in OPTION </a:t>
            </a:r>
            <a:r>
              <a:rPr lang="en-US" sz="2000" dirty="0"/>
              <a:t>R</a:t>
            </a:r>
            <a:r>
              <a:rPr lang="en-US" sz="2000" dirty="0" smtClean="0"/>
              <a:t>egister and the values are</a:t>
            </a:r>
          </a:p>
        </p:txBody>
      </p:sp>
    </p:spTree>
    <p:extLst>
      <p:ext uri="{BB962C8B-B14F-4D97-AF65-F5344CB8AC3E}">
        <p14:creationId xmlns:p14="http://schemas.microsoft.com/office/powerpoint/2010/main" val="4255930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err="1">
                <a:solidFill>
                  <a:schemeClr val="accent1">
                    <a:lumMod val="75000"/>
                  </a:schemeClr>
                </a:solidFill>
                <a:latin typeface="Facto Bold" panose="00000800000000000000" pitchFamily="50" charset="0"/>
              </a:rPr>
              <a:t>Fosc</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425686"/>
            <a:ext cx="11323370" cy="1268039"/>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The </a:t>
            </a:r>
            <a:r>
              <a:rPr lang="en-US" sz="2000" dirty="0" err="1"/>
              <a:t>Fosc</a:t>
            </a:r>
            <a:r>
              <a:rPr lang="en-US" sz="2000" dirty="0"/>
              <a:t> stands for </a:t>
            </a:r>
            <a:r>
              <a:rPr lang="en-US" sz="2000" b="1" dirty="0"/>
              <a:t>Frequency of the Oscillator</a:t>
            </a:r>
            <a:r>
              <a:rPr lang="en-US" sz="2000" dirty="0"/>
              <a:t>, it is the frequency of the Crystal used. </a:t>
            </a:r>
            <a:endParaRPr lang="en-US" sz="2000" dirty="0" smtClean="0"/>
          </a:p>
          <a:p>
            <a:pPr marL="457200" lvl="0" indent="-457200">
              <a:lnSpc>
                <a:spcPct val="94000"/>
              </a:lnSpc>
              <a:spcBef>
                <a:spcPts val="1000"/>
              </a:spcBef>
              <a:spcAft>
                <a:spcPts val="200"/>
              </a:spcAft>
              <a:buFont typeface="Wingdings" panose="05000000000000000000" pitchFamily="2" charset="2"/>
              <a:buChar char="v"/>
            </a:pPr>
            <a:r>
              <a:rPr lang="en-US" sz="2000" dirty="0" smtClean="0"/>
              <a:t>The </a:t>
            </a:r>
            <a:r>
              <a:rPr lang="en-US" sz="2000" dirty="0"/>
              <a:t>time taken for the Timer register depends on the value of </a:t>
            </a:r>
            <a:r>
              <a:rPr lang="en-US" sz="2000" dirty="0" err="1"/>
              <a:t>Prescaler</a:t>
            </a:r>
            <a:r>
              <a:rPr lang="en-US" sz="2000" dirty="0"/>
              <a:t> and the value of the </a:t>
            </a:r>
            <a:r>
              <a:rPr lang="en-US" sz="2000" dirty="0" err="1"/>
              <a:t>Fosc</a:t>
            </a:r>
            <a:r>
              <a:rPr lang="en-US" sz="2000" dirty="0"/>
              <a:t>.</a:t>
            </a:r>
          </a:p>
          <a:p>
            <a:pPr marL="457200" lvl="0" indent="-457200">
              <a:lnSpc>
                <a:spcPct val="94000"/>
              </a:lnSpc>
              <a:spcBef>
                <a:spcPts val="1000"/>
              </a:spcBef>
              <a:spcAft>
                <a:spcPts val="200"/>
              </a:spcAft>
              <a:buFont typeface="Wingdings" panose="05000000000000000000" pitchFamily="2" charset="2"/>
              <a:buChar char="v"/>
            </a:pPr>
            <a:endParaRPr lang="en-US" sz="2000" dirty="0"/>
          </a:p>
        </p:txBody>
      </p:sp>
      <p:sp>
        <p:nvSpPr>
          <p:cNvPr id="7" name="TextBox 6"/>
          <p:cNvSpPr txBox="1"/>
          <p:nvPr/>
        </p:nvSpPr>
        <p:spPr>
          <a:xfrm>
            <a:off x="669701" y="3446780"/>
            <a:ext cx="11323370" cy="1403461"/>
          </a:xfrm>
          <a:prstGeom prst="rect">
            <a:avLst/>
          </a:prstGeom>
          <a:noFill/>
        </p:spPr>
        <p:txBody>
          <a:bodyPr wrap="square" numCol="1" rtlCol="0">
            <a:spAutoFit/>
          </a:bodyPr>
          <a:lstStyle/>
          <a:p>
            <a:pPr marL="457200" lvl="0" indent="-457200">
              <a:lnSpc>
                <a:spcPct val="94000"/>
              </a:lnSpc>
              <a:spcBef>
                <a:spcPts val="1000"/>
              </a:spcBef>
              <a:spcAft>
                <a:spcPts val="200"/>
              </a:spcAft>
              <a:buFont typeface="Wingdings" panose="05000000000000000000" pitchFamily="2" charset="2"/>
              <a:buChar char="v"/>
            </a:pPr>
            <a:r>
              <a:rPr lang="en-US" sz="2000" dirty="0"/>
              <a:t>As the timer increments and when it reaches to its maximum value of 255, it will trigger an interrupt and initialize itself to 0 back again. </a:t>
            </a:r>
          </a:p>
          <a:p>
            <a:pPr marL="457200" lvl="0" indent="-457200">
              <a:lnSpc>
                <a:spcPct val="94000"/>
              </a:lnSpc>
              <a:spcBef>
                <a:spcPts val="1000"/>
              </a:spcBef>
              <a:spcAft>
                <a:spcPts val="200"/>
              </a:spcAft>
              <a:buFont typeface="Wingdings" panose="05000000000000000000" pitchFamily="2" charset="2"/>
              <a:buChar char="v"/>
            </a:pPr>
            <a:r>
              <a:rPr lang="en-US" sz="2000" dirty="0"/>
              <a:t>This interrupt is called as the Timer Interrupt. This interrupt informs the MCU that this particular time has lapped.</a:t>
            </a:r>
          </a:p>
        </p:txBody>
      </p:sp>
      <p:sp>
        <p:nvSpPr>
          <p:cNvPr id="8" name="Title 4"/>
          <p:cNvSpPr txBox="1">
            <a:spLocks/>
          </p:cNvSpPr>
          <p:nvPr/>
        </p:nvSpPr>
        <p:spPr>
          <a:xfrm>
            <a:off x="338289" y="2613384"/>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Timer Interrupt</a:t>
            </a:r>
          </a:p>
        </p:txBody>
      </p:sp>
    </p:spTree>
    <p:extLst>
      <p:ext uri="{BB962C8B-B14F-4D97-AF65-F5344CB8AC3E}">
        <p14:creationId xmlns:p14="http://schemas.microsoft.com/office/powerpoint/2010/main" val="2569319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Timer 0 Registers</a:t>
            </a:r>
            <a:endParaRPr lang="en-US" sz="2800" b="1" dirty="0" smtClean="0">
              <a:solidFill>
                <a:schemeClr val="accent1">
                  <a:lumMod val="75000"/>
                </a:schemeClr>
              </a:solidFill>
              <a:latin typeface="Facto Bold" panose="00000800000000000000" pitchFamily="50"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27705757"/>
              </p:ext>
            </p:extLst>
          </p:nvPr>
        </p:nvGraphicFramePr>
        <p:xfrm>
          <a:off x="940623" y="1492113"/>
          <a:ext cx="10515600" cy="2360451"/>
        </p:xfrm>
        <a:graphic>
          <a:graphicData uri="http://schemas.openxmlformats.org/drawingml/2006/table">
            <a:tbl>
              <a:tblPr/>
              <a:tblGrid>
                <a:gridCol w="2807129"/>
                <a:gridCol w="7708471"/>
              </a:tblGrid>
              <a:tr h="831962">
                <a:tc>
                  <a:txBody>
                    <a:bodyPr/>
                    <a:lstStyle/>
                    <a:p>
                      <a:pPr algn="l"/>
                      <a:r>
                        <a:rPr lang="en-IN" b="1" i="0" dirty="0">
                          <a:effectLst/>
                          <a:latin typeface="+mn-lt"/>
                        </a:rPr>
                        <a:t>Register</a:t>
                      </a:r>
                      <a:endParaRPr lang="en-IN" b="0" i="0" dirty="0">
                        <a:effectLst/>
                        <a:latin typeface="+mn-lt"/>
                      </a:endParaRPr>
                    </a:p>
                  </a:txBody>
                  <a:tcPr marL="190500" marR="190500" marT="190500" marB="19050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6F6F6"/>
                    </a:solidFill>
                  </a:tcPr>
                </a:tc>
                <a:tc>
                  <a:txBody>
                    <a:bodyPr/>
                    <a:lstStyle/>
                    <a:p>
                      <a:pPr algn="l"/>
                      <a:r>
                        <a:rPr lang="en-IN" b="1" i="0">
                          <a:effectLst/>
                          <a:latin typeface="+mn-lt"/>
                        </a:rPr>
                        <a:t>Description</a:t>
                      </a:r>
                      <a:endParaRPr lang="en-IN" b="0" i="0">
                        <a:effectLst/>
                        <a:latin typeface="+mn-lt"/>
                      </a:endParaRPr>
                    </a:p>
                  </a:txBody>
                  <a:tcPr marL="190500" marR="190500" marT="190500" marB="19050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6F6F6"/>
                    </a:solidFill>
                  </a:tcPr>
                </a:tc>
              </a:tr>
              <a:tr h="590113">
                <a:tc>
                  <a:txBody>
                    <a:bodyPr/>
                    <a:lstStyle/>
                    <a:p>
                      <a:pPr algn="l"/>
                      <a:r>
                        <a:rPr lang="en-IN">
                          <a:effectLst/>
                          <a:latin typeface="+mn-lt"/>
                        </a:rPr>
                        <a:t>OPTION_REG</a:t>
                      </a:r>
                    </a:p>
                  </a:txBody>
                  <a:tcPr marL="190500" marR="190500" marT="95250" marB="9525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a:effectLst/>
                          <a:latin typeface="+mn-lt"/>
                        </a:rPr>
                        <a:t>This registers is used to configure the TIMER0 Prescalar, Clock Source etc</a:t>
                      </a:r>
                    </a:p>
                  </a:txBody>
                  <a:tcPr marL="190500" marR="190500" marT="95250" marB="9525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r>
              <a:tr h="938376">
                <a:tc>
                  <a:txBody>
                    <a:bodyPr/>
                    <a:lstStyle/>
                    <a:p>
                      <a:pPr algn="l"/>
                      <a:r>
                        <a:rPr lang="en-IN" dirty="0">
                          <a:effectLst/>
                          <a:latin typeface="+mn-lt"/>
                        </a:rPr>
                        <a:t>TMR0</a:t>
                      </a:r>
                    </a:p>
                  </a:txBody>
                  <a:tcPr marL="190500" marR="190500" marT="95250" marB="9525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c>
                  <a:txBody>
                    <a:bodyPr/>
                    <a:lstStyle/>
                    <a:p>
                      <a:pPr algn="l"/>
                      <a:r>
                        <a:rPr lang="en-US" dirty="0">
                          <a:effectLst/>
                          <a:latin typeface="+mn-lt"/>
                        </a:rPr>
                        <a:t>This register will hold the count </a:t>
                      </a:r>
                      <a:r>
                        <a:rPr lang="en-US" dirty="0" err="1">
                          <a:effectLst/>
                          <a:latin typeface="+mn-lt"/>
                        </a:rPr>
                        <a:t>value.When</a:t>
                      </a:r>
                      <a:r>
                        <a:rPr lang="en-US" dirty="0">
                          <a:effectLst/>
                          <a:latin typeface="+mn-lt"/>
                        </a:rPr>
                        <a:t> this register overflows (FF to 00) then an interrupt will be generated.</a:t>
                      </a:r>
                    </a:p>
                  </a:txBody>
                  <a:tcPr marL="190500" marR="190500" marT="95250" marB="95250" anchor="ctr">
                    <a:lnL w="9525" cap="flat" cmpd="sng" algn="ctr">
                      <a:solidFill>
                        <a:srgbClr val="DCDCDC"/>
                      </a:solidFill>
                      <a:prstDash val="solid"/>
                      <a:round/>
                      <a:headEnd type="none" w="med" len="med"/>
                      <a:tailEnd type="none" w="med" len="med"/>
                    </a:lnL>
                    <a:lnR w="9525" cap="flat" cmpd="sng" algn="ctr">
                      <a:solidFill>
                        <a:srgbClr val="DCDCDC"/>
                      </a:solidFill>
                      <a:prstDash val="solid"/>
                      <a:round/>
                      <a:headEnd type="none" w="med" len="med"/>
                      <a:tailEnd type="none" w="med" len="med"/>
                    </a:lnR>
                    <a:lnT w="9525" cap="flat" cmpd="sng" algn="ctr">
                      <a:solidFill>
                        <a:srgbClr val="DCDCDC"/>
                      </a:solidFill>
                      <a:prstDash val="solid"/>
                      <a:round/>
                      <a:headEnd type="none" w="med" len="med"/>
                      <a:tailEnd type="none" w="med" len="med"/>
                    </a:lnT>
                    <a:lnB w="9525" cap="flat" cmpd="sng" algn="ctr">
                      <a:solidFill>
                        <a:srgbClr val="DCDCD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77928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17999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OPTION_REG</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633"/>
          <a:stretch/>
        </p:blipFill>
        <p:spPr>
          <a:xfrm>
            <a:off x="1504950" y="666496"/>
            <a:ext cx="9182100" cy="5827754"/>
          </a:xfrm>
          <a:prstGeom prst="rect">
            <a:avLst/>
          </a:prstGeom>
        </p:spPr>
      </p:pic>
    </p:spTree>
    <p:extLst>
      <p:ext uri="{BB962C8B-B14F-4D97-AF65-F5344CB8AC3E}">
        <p14:creationId xmlns:p14="http://schemas.microsoft.com/office/powerpoint/2010/main" val="4164405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8290" y="41835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Work Flow of TIMER 0</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52" y="1471478"/>
            <a:ext cx="10876371" cy="3602798"/>
          </a:xfrm>
          <a:prstGeom prst="rect">
            <a:avLst/>
          </a:prstGeom>
        </p:spPr>
      </p:pic>
    </p:spTree>
    <p:extLst>
      <p:ext uri="{BB962C8B-B14F-4D97-AF65-F5344CB8AC3E}">
        <p14:creationId xmlns:p14="http://schemas.microsoft.com/office/powerpoint/2010/main" val="2346248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11987</TotalTime>
  <Words>1447</Words>
  <Application>Microsoft Office PowerPoint</Application>
  <PresentationFormat>Widescreen</PresentationFormat>
  <Paragraphs>264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Facto Bold</vt:lpstr>
      <vt:lpstr>Wingdings</vt:lpstr>
      <vt:lpstr>Office Theme</vt:lpstr>
      <vt:lpstr>Timers in PIC16F877A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RAJA</cp:lastModifiedBy>
  <cp:revision>400</cp:revision>
  <dcterms:created xsi:type="dcterms:W3CDTF">2021-04-01T12:19:09Z</dcterms:created>
  <dcterms:modified xsi:type="dcterms:W3CDTF">2021-07-13T07:35:10Z</dcterms:modified>
</cp:coreProperties>
</file>