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9" r:id="rId2"/>
    <p:sldId id="311" r:id="rId3"/>
    <p:sldId id="312" r:id="rId4"/>
    <p:sldId id="32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PIC16F877A Input/output Configuration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0459" y="434377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Even Led Blink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51" y="918797"/>
            <a:ext cx="6358604" cy="52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62881" y="202259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Program For Even Led Blink</a:t>
            </a:r>
          </a:p>
        </p:txBody>
      </p:sp>
      <p:sp>
        <p:nvSpPr>
          <p:cNvPr id="7" name="Rectangle 6"/>
          <p:cNvSpPr/>
          <p:nvPr/>
        </p:nvSpPr>
        <p:spPr>
          <a:xfrm>
            <a:off x="978794" y="1107583"/>
            <a:ext cx="10702344" cy="524876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IN" dirty="0"/>
              <a:t>#include&lt;</a:t>
            </a:r>
            <a:r>
              <a:rPr lang="en-IN" dirty="0" err="1"/>
              <a:t>pic.h</a:t>
            </a:r>
            <a:r>
              <a:rPr lang="en-IN" dirty="0"/>
              <a:t>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IN" dirty="0"/>
              <a:t> delay()</a:t>
            </a:r>
          </a:p>
          <a:p>
            <a:r>
              <a:rPr lang="en-IN" dirty="0"/>
              <a:t>{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unsigned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dirty="0"/>
              <a:t>delay;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fo</a:t>
            </a:r>
            <a:r>
              <a:rPr lang="en-IN" dirty="0"/>
              <a:t>r(delay=0;delay&lt;20000;delay++);</a:t>
            </a:r>
          </a:p>
          <a:p>
            <a:r>
              <a:rPr lang="en-IN" dirty="0"/>
              <a:t>}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IN" dirty="0"/>
              <a:t> </a:t>
            </a:r>
            <a:r>
              <a:rPr lang="en-IN" dirty="0" smtClean="0"/>
              <a:t>a = 0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rgbClr val="7030A0"/>
                </a:solidFill>
              </a:rPr>
              <a:t>TRISB</a:t>
            </a:r>
            <a:r>
              <a:rPr lang="en-IN" dirty="0"/>
              <a:t> = 0x00;</a:t>
            </a:r>
          </a:p>
          <a:p>
            <a:r>
              <a:rPr lang="en-IN" dirty="0"/>
              <a:t>	</a:t>
            </a:r>
            <a:r>
              <a:rPr lang="en-IN" dirty="0" smtClean="0">
                <a:solidFill>
                  <a:srgbClr val="7030A0"/>
                </a:solidFill>
              </a:rPr>
              <a:t>PORTB </a:t>
            </a:r>
            <a:r>
              <a:rPr lang="en-IN" dirty="0" smtClean="0"/>
              <a:t>= 0xFF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	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en-IN" dirty="0"/>
              <a:t>(a=0;a&lt;=7;a++)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en-IN" dirty="0"/>
              <a:t>(!(a&amp;1))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	</a:t>
            </a:r>
            <a:r>
              <a:rPr lang="en-IN" dirty="0">
                <a:solidFill>
                  <a:srgbClr val="7030A0"/>
                </a:solidFill>
              </a:rPr>
              <a:t>PORTB</a:t>
            </a:r>
            <a:r>
              <a:rPr lang="en-IN" dirty="0"/>
              <a:t>=(1&lt;&lt;a);</a:t>
            </a:r>
          </a:p>
          <a:p>
            <a:r>
              <a:rPr lang="en-IN" dirty="0"/>
              <a:t>				delay();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7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0459" y="434377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ODD Led Print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01" y="898614"/>
            <a:ext cx="6337797" cy="54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0459" y="434377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Program for Print Odd Led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083" y="1029711"/>
            <a:ext cx="11013140" cy="528247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#include&lt;</a:t>
            </a:r>
            <a:r>
              <a:rPr lang="en-US" sz="2000" dirty="0" err="1"/>
              <a:t>pic.h</a:t>
            </a:r>
            <a:r>
              <a:rPr lang="en-US" sz="2000" dirty="0"/>
              <a:t>&gt;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void </a:t>
            </a:r>
            <a:r>
              <a:rPr lang="en-US" sz="2000" dirty="0"/>
              <a:t>delay()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unsigned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/>
              <a:t>delay;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</a:t>
            </a:r>
            <a:r>
              <a:rPr lang="en-US" sz="2000" dirty="0"/>
              <a:t>r(delay=0;delay&lt;20000;delay++);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US" sz="2000" dirty="0"/>
              <a:t> main()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000" dirty="0"/>
              <a:t> a=0;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</a:rPr>
              <a:t>TRISB</a:t>
            </a:r>
            <a:r>
              <a:rPr lang="en-US" sz="2000" dirty="0"/>
              <a:t> = 0x00;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</a:rPr>
              <a:t>PORTB</a:t>
            </a:r>
            <a:r>
              <a:rPr lang="en-US" sz="2000" dirty="0"/>
              <a:t> = 0xFF;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fo</a:t>
            </a:r>
            <a:r>
              <a:rPr lang="en-US" sz="2000" dirty="0"/>
              <a:t>r(a=0;a&lt;=7;a++)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if </a:t>
            </a:r>
            <a:r>
              <a:rPr lang="en-US" sz="2000" dirty="0"/>
              <a:t>(a&amp;1)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7030A0"/>
                </a:solidFill>
              </a:rPr>
              <a:t>PORTB</a:t>
            </a:r>
            <a:r>
              <a:rPr lang="en-US" sz="2000" dirty="0"/>
              <a:t>=(1&lt;&lt;a);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delay();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92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0459" y="434377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8860" y="1506229"/>
            <a:ext cx="11013140" cy="35096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8 4 2 1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0 0 0 0 ---------0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0 0 0 1  --------1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0 0 1 0 ---------2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0 0 1 1 ---------3</a:t>
            </a:r>
          </a:p>
          <a:p>
            <a:pPr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0 </a:t>
            </a:r>
            <a:r>
              <a:rPr lang="en-US" sz="2000" dirty="0" smtClean="0"/>
              <a:t>1 0 0 ---------</a:t>
            </a:r>
            <a:r>
              <a:rPr lang="en-US" sz="2000" dirty="0"/>
              <a:t>4</a:t>
            </a:r>
            <a:endParaRPr lang="en-US" sz="2000" dirty="0" smtClean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0 </a:t>
            </a:r>
            <a:r>
              <a:rPr lang="en-US" sz="2000" dirty="0" smtClean="0"/>
              <a:t>1 0 1  ---------</a:t>
            </a:r>
            <a:r>
              <a:rPr lang="en-US" sz="2000" dirty="0"/>
              <a:t>5</a:t>
            </a:r>
            <a:endParaRPr lang="en-US" sz="2000" dirty="0" smtClean="0"/>
          </a:p>
          <a:p>
            <a:pPr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0 0 1 1 ---------3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  <a:p>
            <a:pPr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  <a:p>
            <a:pPr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0 0 0 </a:t>
            </a:r>
            <a:r>
              <a:rPr lang="en-US" sz="2000" dirty="0" smtClean="0"/>
              <a:t>0 0 </a:t>
            </a:r>
            <a:r>
              <a:rPr lang="en-US" sz="2000" dirty="0"/>
              <a:t>0</a:t>
            </a:r>
            <a:r>
              <a:rPr lang="en-US" sz="2000" dirty="0" smtClean="0"/>
              <a:t> </a:t>
            </a:r>
            <a:r>
              <a:rPr lang="en-US" sz="2000" dirty="0"/>
              <a:t>0 </a:t>
            </a:r>
            <a:r>
              <a:rPr lang="en-US" sz="2000" dirty="0" smtClean="0"/>
              <a:t>1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  0x01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20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979931" y="434377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Input devices</a:t>
            </a:r>
          </a:p>
        </p:txBody>
      </p:sp>
      <p:pic>
        <p:nvPicPr>
          <p:cNvPr id="1028" name="Picture 4" descr="Different Types of Sensors and their Wor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49" y="967275"/>
            <a:ext cx="6077800" cy="532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0459" y="434377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Output Devices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9931" y="2089181"/>
            <a:ext cx="11013140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contenst</a:t>
            </a:r>
            <a:endParaRPr lang="en-US" sz="2000" dirty="0"/>
          </a:p>
        </p:txBody>
      </p:sp>
      <p:pic>
        <p:nvPicPr>
          <p:cNvPr id="2054" name="Picture 6" descr="Types of Seven Segment Displays and Controlling Metho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11" y="1446010"/>
            <a:ext cx="3400484" cy="213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-Depth Tutorial to Interface 16x2 Character LCD Module with Ardui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549" y="1746169"/>
            <a:ext cx="2652929" cy="13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e Best Applications for Stepper Moto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67" y="3598373"/>
            <a:ext cx="3529164" cy="23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an LED? | All About LEDs | Adafruit Learning Syste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76" y="1675649"/>
            <a:ext cx="2475519" cy="18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C Motor, Hobby, Prototyping, Brushed, 6 V, 9100 rpm, 20 g-cm, 20 m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35" y="4023850"/>
            <a:ext cx="2933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0459" y="434377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General Purpose Input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899" y="1047596"/>
            <a:ext cx="11013140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A </a:t>
            </a:r>
            <a:r>
              <a:rPr lang="en-US" sz="2000" b="1" dirty="0"/>
              <a:t>GPIO</a:t>
            </a:r>
            <a:r>
              <a:rPr lang="en-US" sz="2000" dirty="0"/>
              <a:t> (general-</a:t>
            </a:r>
            <a:r>
              <a:rPr lang="en-US" sz="2000" b="1" dirty="0"/>
              <a:t>purpose</a:t>
            </a:r>
            <a:r>
              <a:rPr lang="en-US" sz="2000" dirty="0"/>
              <a:t> input/output) </a:t>
            </a:r>
            <a:r>
              <a:rPr lang="en-US" sz="2000" b="1" dirty="0"/>
              <a:t>port</a:t>
            </a:r>
            <a:r>
              <a:rPr lang="en-US" sz="2000" dirty="0"/>
              <a:t> handles both incoming and outgoing digital signals. As an input </a:t>
            </a:r>
            <a:r>
              <a:rPr lang="en-US" sz="2000" b="1" dirty="0"/>
              <a:t>port</a:t>
            </a:r>
            <a:r>
              <a:rPr lang="en-US" sz="2000" dirty="0"/>
              <a:t>, it can be used to communicate to the CPU the ON/OFF signals received from switches, or the digital readings received from sensors.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89" y="2127075"/>
            <a:ext cx="4888807" cy="41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0459" y="434377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I/O Ports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9931" y="1303570"/>
            <a:ext cx="11013140" cy="525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PIC16F877A has 5 GPIO ports ,these ports are named as A,B,C,D,E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Port A has 5 input/output pins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Port B has 8 </a:t>
            </a:r>
            <a:r>
              <a:rPr lang="en-US" sz="2000" dirty="0"/>
              <a:t>input/output pins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Port C</a:t>
            </a:r>
            <a:r>
              <a:rPr lang="en-US" sz="2000" dirty="0" smtClean="0"/>
              <a:t> </a:t>
            </a:r>
            <a:r>
              <a:rPr lang="en-US" sz="2000" dirty="0"/>
              <a:t>has 8 input/output pins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Port D</a:t>
            </a:r>
            <a:r>
              <a:rPr lang="en-US" sz="2000" dirty="0" smtClean="0"/>
              <a:t> </a:t>
            </a:r>
            <a:r>
              <a:rPr lang="en-US" sz="2000" dirty="0"/>
              <a:t>has 8 input/output pins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Port E</a:t>
            </a:r>
            <a:r>
              <a:rPr lang="en-US" sz="2000" dirty="0" smtClean="0"/>
              <a:t> </a:t>
            </a:r>
            <a:r>
              <a:rPr lang="en-US" sz="2000" dirty="0"/>
              <a:t>has </a:t>
            </a:r>
            <a:r>
              <a:rPr lang="en-US" sz="2000" dirty="0" smtClean="0"/>
              <a:t>3 </a:t>
            </a:r>
            <a:r>
              <a:rPr lang="en-US" sz="2000" dirty="0"/>
              <a:t>input/output pins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TRISx</a:t>
            </a:r>
            <a:r>
              <a:rPr lang="en-US" sz="2000" dirty="0" smtClean="0"/>
              <a:t> – Register is Used for Configure the port as Input or Output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	x = A,B,C,D,E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PORTx</a:t>
            </a:r>
            <a:r>
              <a:rPr lang="en-US" sz="2000" dirty="0" smtClean="0"/>
              <a:t> – Register is used for ON/OFF the I/O ports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	x = A,B,C,D,E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9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20459" y="434377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6600" y="1164310"/>
            <a:ext cx="110131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TRISA </a:t>
            </a:r>
            <a:r>
              <a:rPr lang="en-US" sz="2000" dirty="0"/>
              <a:t>= </a:t>
            </a:r>
            <a:r>
              <a:rPr lang="en-US" sz="2000" dirty="0" smtClean="0"/>
              <a:t>0b</a:t>
            </a:r>
            <a:r>
              <a:rPr lang="en-US" sz="2000" dirty="0" smtClean="0"/>
              <a:t>0000 0001;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//Port A0 configured as input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TRISA = 0x01;		</a:t>
            </a: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>
                <a:solidFill>
                  <a:srgbClr val="FF0000"/>
                </a:solidFill>
              </a:rPr>
              <a:t>Port A0 configured as input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TRISA = </a:t>
            </a:r>
            <a:r>
              <a:rPr lang="en-US" sz="2000" dirty="0" smtClean="0"/>
              <a:t>(1&lt;&lt;0</a:t>
            </a:r>
            <a:r>
              <a:rPr lang="en-US" sz="2000" dirty="0" smtClean="0"/>
              <a:t>)</a:t>
            </a:r>
            <a:r>
              <a:rPr lang="en-US" sz="2000" dirty="0" smtClean="0"/>
              <a:t>;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>
                <a:solidFill>
                  <a:srgbClr val="FF0000"/>
                </a:solidFill>
              </a:rPr>
              <a:t> Port A0 configured as </a:t>
            </a:r>
            <a:r>
              <a:rPr lang="en-US" sz="2000" dirty="0" smtClean="0">
                <a:solidFill>
                  <a:srgbClr val="FF0000"/>
                </a:solidFill>
              </a:rPr>
              <a:t>input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TRISA0 = </a:t>
            </a:r>
            <a:r>
              <a:rPr lang="en-US" sz="2000" dirty="0" smtClean="0"/>
              <a:t>1;		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// Port A0 configured as </a:t>
            </a:r>
            <a:r>
              <a:rPr lang="en-US" sz="2000" dirty="0" smtClean="0">
                <a:solidFill>
                  <a:srgbClr val="FF0000"/>
                </a:solidFill>
              </a:rPr>
              <a:t>input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872859" y="586777"/>
            <a:ext cx="7511287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Input configuration &amp; It’s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6600" y="4201914"/>
            <a:ext cx="110131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TRISB </a:t>
            </a:r>
            <a:r>
              <a:rPr lang="en-US" sz="2000" dirty="0"/>
              <a:t>= </a:t>
            </a:r>
            <a:r>
              <a:rPr lang="en-US" sz="2000" dirty="0" smtClean="0"/>
              <a:t>0b0000 0000;	</a:t>
            </a:r>
            <a:r>
              <a:rPr lang="en-US" sz="2000" dirty="0" smtClean="0">
                <a:solidFill>
                  <a:srgbClr val="FF0000"/>
                </a:solidFill>
              </a:rPr>
              <a:t>//Port A0 configured as output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TRISA = 0x00;		</a:t>
            </a: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>
                <a:solidFill>
                  <a:srgbClr val="FF0000"/>
                </a:solidFill>
              </a:rPr>
              <a:t>Port A0 configured as output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TRISA = (0&lt;&lt;0):	</a:t>
            </a: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>
                <a:solidFill>
                  <a:srgbClr val="FF0000"/>
                </a:solidFill>
              </a:rPr>
              <a:t> Port A0 configured as output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TRISA0= 0;		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// Port A0 configured as output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872859" y="3523516"/>
            <a:ext cx="7511287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Output configuration &amp; It’s Types</a:t>
            </a:r>
          </a:p>
        </p:txBody>
      </p:sp>
    </p:spTree>
    <p:extLst>
      <p:ext uri="{BB962C8B-B14F-4D97-AF65-F5344CB8AC3E}">
        <p14:creationId xmlns:p14="http://schemas.microsoft.com/office/powerpoint/2010/main" val="19631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602403" y="409778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Turn ON the I/O Ports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3875" y="1225997"/>
            <a:ext cx="110131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PORTA </a:t>
            </a:r>
            <a:r>
              <a:rPr lang="en-US" sz="2000" dirty="0"/>
              <a:t>= </a:t>
            </a:r>
            <a:r>
              <a:rPr lang="en-US" sz="2000" dirty="0" smtClean="0"/>
              <a:t> 0b00000001;		</a:t>
            </a:r>
            <a:r>
              <a:rPr lang="en-US" sz="2000" dirty="0" smtClean="0">
                <a:solidFill>
                  <a:srgbClr val="FF0000"/>
                </a:solidFill>
              </a:rPr>
              <a:t>// Turn ON the Port A0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PORTA = </a:t>
            </a:r>
            <a:r>
              <a:rPr lang="en-US" sz="2000" dirty="0" smtClean="0"/>
              <a:t>0x01; 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>
                <a:solidFill>
                  <a:srgbClr val="FF0000"/>
                </a:solidFill>
              </a:rPr>
              <a:t>Turn ON the Port A0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PORTA = </a:t>
            </a:r>
            <a:r>
              <a:rPr lang="en-US" sz="2000" dirty="0" smtClean="0"/>
              <a:t> (1</a:t>
            </a:r>
            <a:r>
              <a:rPr lang="en-US" sz="2000" dirty="0" smtClean="0"/>
              <a:t>&lt;&lt;0);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>
                <a:solidFill>
                  <a:srgbClr val="FF0000"/>
                </a:solidFill>
              </a:rPr>
              <a:t>Turn ON the Port A0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RB0 = 1;			</a:t>
            </a:r>
            <a:r>
              <a:rPr lang="en-US" sz="2000" dirty="0" smtClean="0">
                <a:solidFill>
                  <a:srgbClr val="FF0000"/>
                </a:solidFill>
              </a:rPr>
              <a:t>//Turn </a:t>
            </a:r>
            <a:r>
              <a:rPr lang="en-US" sz="2000" dirty="0">
                <a:solidFill>
                  <a:srgbClr val="FF0000"/>
                </a:solidFill>
              </a:rPr>
              <a:t>ON the Port A0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623875" y="3981673"/>
            <a:ext cx="110131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PORTA </a:t>
            </a:r>
            <a:r>
              <a:rPr lang="en-US" sz="2000" dirty="0"/>
              <a:t>= </a:t>
            </a:r>
            <a:r>
              <a:rPr lang="en-US" sz="2000" dirty="0" smtClean="0"/>
              <a:t> </a:t>
            </a:r>
            <a:r>
              <a:rPr lang="en-US" sz="2000" dirty="0" smtClean="0"/>
              <a:t>0b00000000;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// Turn OFF the Port A0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PORTA = </a:t>
            </a:r>
            <a:r>
              <a:rPr lang="en-US" sz="2000" dirty="0" smtClean="0"/>
              <a:t>0x00; 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>
                <a:solidFill>
                  <a:srgbClr val="FF0000"/>
                </a:solidFill>
              </a:rPr>
              <a:t>Turn </a:t>
            </a:r>
            <a:r>
              <a:rPr lang="en-US" sz="2000" dirty="0" smtClean="0">
                <a:solidFill>
                  <a:srgbClr val="FF0000"/>
                </a:solidFill>
              </a:rPr>
              <a:t>OFF </a:t>
            </a:r>
            <a:r>
              <a:rPr lang="en-US" sz="2000" dirty="0">
                <a:solidFill>
                  <a:srgbClr val="FF0000"/>
                </a:solidFill>
              </a:rPr>
              <a:t>the Port A0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PORTA = </a:t>
            </a:r>
            <a:r>
              <a:rPr lang="en-US" sz="2000" dirty="0" smtClean="0"/>
              <a:t> </a:t>
            </a:r>
            <a:r>
              <a:rPr lang="en-US" sz="2000" dirty="0" smtClean="0"/>
              <a:t>(0&lt;&lt;</a:t>
            </a:r>
            <a:r>
              <a:rPr lang="en-US" sz="2000" dirty="0" smtClean="0"/>
              <a:t>1);		</a:t>
            </a: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>
                <a:solidFill>
                  <a:srgbClr val="FF0000"/>
                </a:solidFill>
              </a:rPr>
              <a:t>Turn </a:t>
            </a:r>
            <a:r>
              <a:rPr lang="en-US" sz="2000" dirty="0" smtClean="0">
                <a:solidFill>
                  <a:srgbClr val="FF0000"/>
                </a:solidFill>
              </a:rPr>
              <a:t>OFF </a:t>
            </a:r>
            <a:r>
              <a:rPr lang="en-US" sz="2000" dirty="0">
                <a:solidFill>
                  <a:srgbClr val="FF0000"/>
                </a:solidFill>
              </a:rPr>
              <a:t>the Port A0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RB0 = </a:t>
            </a:r>
            <a:r>
              <a:rPr lang="en-US" sz="2000" dirty="0" smtClean="0"/>
              <a:t>0;</a:t>
            </a:r>
            <a:r>
              <a:rPr lang="en-US" sz="2000" dirty="0"/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//Turn OFF </a:t>
            </a:r>
            <a:r>
              <a:rPr lang="en-US" sz="2000" dirty="0">
                <a:solidFill>
                  <a:srgbClr val="FF0000"/>
                </a:solidFill>
              </a:rPr>
              <a:t>the Port A0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602403" y="3136437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Turn OFF the I/O Ports</a:t>
            </a:r>
          </a:p>
        </p:txBody>
      </p:sp>
    </p:spTree>
    <p:extLst>
      <p:ext uri="{BB962C8B-B14F-4D97-AF65-F5344CB8AC3E}">
        <p14:creationId xmlns:p14="http://schemas.microsoft.com/office/powerpoint/2010/main" val="14493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07580" y="398072"/>
            <a:ext cx="7818234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LED interfacing with PIC16F877A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04" y="862309"/>
            <a:ext cx="6408250" cy="54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62882" y="165953"/>
            <a:ext cx="6636281" cy="46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Program for LED blink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9931" y="838890"/>
            <a:ext cx="11013140" cy="525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#include&lt;</a:t>
            </a:r>
            <a:r>
              <a:rPr lang="en-US" sz="2000" dirty="0" err="1"/>
              <a:t>pic.h</a:t>
            </a:r>
            <a:r>
              <a:rPr lang="en-US" sz="2000" dirty="0"/>
              <a:t>&gt;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#define </a:t>
            </a:r>
            <a:r>
              <a:rPr lang="en-US" sz="2000" dirty="0">
                <a:solidFill>
                  <a:schemeClr val="accent6"/>
                </a:solidFill>
              </a:rPr>
              <a:t>_XTAL_FREQ </a:t>
            </a:r>
            <a:r>
              <a:rPr lang="en-US" sz="2000" dirty="0" smtClean="0"/>
              <a:t>4000000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US" sz="2000" dirty="0"/>
              <a:t> main()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7030A0"/>
                </a:solidFill>
              </a:rPr>
              <a:t>TRISB</a:t>
            </a:r>
            <a:r>
              <a:rPr lang="en-US" sz="2000" dirty="0"/>
              <a:t> = </a:t>
            </a:r>
            <a:r>
              <a:rPr lang="en-US" sz="2000" dirty="0" smtClean="0"/>
              <a:t>0x00;     //output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7030A0"/>
                </a:solidFill>
              </a:rPr>
              <a:t>PORTB</a:t>
            </a:r>
            <a:r>
              <a:rPr lang="en-US" sz="2000" dirty="0"/>
              <a:t> = </a:t>
            </a:r>
            <a:r>
              <a:rPr lang="en-US" sz="2000" dirty="0" smtClean="0"/>
              <a:t>0x00;   //off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en-US" sz="2000" dirty="0"/>
              <a:t>(1)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</a:rPr>
              <a:t>PORTB</a:t>
            </a:r>
            <a:r>
              <a:rPr lang="en-US" sz="2000" dirty="0"/>
              <a:t> </a:t>
            </a:r>
            <a:r>
              <a:rPr lang="en-US" sz="2000" dirty="0" smtClean="0"/>
              <a:t>= ~ </a:t>
            </a:r>
            <a:r>
              <a:rPr lang="en-US" sz="2000" dirty="0"/>
              <a:t>PORTB</a:t>
            </a:r>
            <a:r>
              <a:rPr lang="en-US" sz="2000" dirty="0" smtClean="0"/>
              <a:t>;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__</a:t>
            </a:r>
            <a:r>
              <a:rPr lang="en-US" sz="2000" dirty="0" err="1"/>
              <a:t>delay_ms</a:t>
            </a:r>
            <a:r>
              <a:rPr lang="en-US" sz="2000" dirty="0"/>
              <a:t>(1000</a:t>
            </a:r>
            <a:r>
              <a:rPr lang="en-US" sz="2000" dirty="0" smtClean="0"/>
              <a:t>);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4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11400</TotalTime>
  <Words>304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Facto Bold</vt:lpstr>
      <vt:lpstr>Wingdings</vt:lpstr>
      <vt:lpstr>Office Theme</vt:lpstr>
      <vt:lpstr>PIC16F877A Input/output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RAJA</cp:lastModifiedBy>
  <cp:revision>358</cp:revision>
  <dcterms:created xsi:type="dcterms:W3CDTF">2021-04-01T12:19:09Z</dcterms:created>
  <dcterms:modified xsi:type="dcterms:W3CDTF">2021-06-23T13:47:58Z</dcterms:modified>
</cp:coreProperties>
</file>