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99" r:id="rId2"/>
    <p:sldId id="330" r:id="rId3"/>
    <p:sldId id="310" r:id="rId4"/>
    <p:sldId id="311" r:id="rId5"/>
    <p:sldId id="312" r:id="rId6"/>
    <p:sldId id="313" r:id="rId7"/>
    <p:sldId id="314" r:id="rId8"/>
    <p:sldId id="315" r:id="rId9"/>
    <p:sldId id="316" r:id="rId10"/>
    <p:sldId id="317" r:id="rId11"/>
    <p:sldId id="331" r:id="rId12"/>
    <p:sldId id="318" r:id="rId13"/>
    <p:sldId id="319" r:id="rId14"/>
    <p:sldId id="320" r:id="rId15"/>
    <p:sldId id="321" r:id="rId16"/>
    <p:sldId id="322" r:id="rId17"/>
    <p:sldId id="32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63" autoAdjust="0"/>
    <p:restoredTop sz="94660"/>
  </p:normalViewPr>
  <p:slideViewPr>
    <p:cSldViewPr snapToGrid="0">
      <p:cViewPr varScale="1">
        <p:scale>
          <a:sx n="74" d="100"/>
          <a:sy n="74" d="100"/>
        </p:scale>
        <p:origin x="73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960776-DD9C-4CA1-B52F-F69555253B23}" type="datetimeFigureOut">
              <a:rPr lang="en-US" smtClean="0"/>
              <a:t>6/24/2021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B3C6DC-6CF5-4578-9C65-43A0B2524A77}" type="slidenum">
              <a:rPr lang="en-US" smtClean="0"/>
              <a:t>‹#›</a:t>
            </a:fld>
            <a:endParaRPr lang="en-US"/>
          </a:p>
        </p:txBody>
      </p:sp>
    </p:spTree>
    <p:extLst>
      <p:ext uri="{BB962C8B-B14F-4D97-AF65-F5344CB8AC3E}">
        <p14:creationId xmlns:p14="http://schemas.microsoft.com/office/powerpoint/2010/main" val="12269915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B28C9-C092-4B93-8C1C-CCC07276BB7E}" type="datetimeFigureOut">
              <a:rPr lang="en-US" smtClean="0"/>
              <a:t>6/24/2021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23410-5777-4975-9224-08358B8ECE56}" type="slidenum">
              <a:rPr lang="en-US" smtClean="0"/>
              <a:t>‹#›</a:t>
            </a:fld>
            <a:endParaRPr lang="en-US"/>
          </a:p>
        </p:txBody>
      </p:sp>
    </p:spTree>
    <p:extLst>
      <p:ext uri="{BB962C8B-B14F-4D97-AF65-F5344CB8AC3E}">
        <p14:creationId xmlns:p14="http://schemas.microsoft.com/office/powerpoint/2010/main" val="2237175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5E2251-59F4-40B9-B589-7FD156F73A80}" type="datetime1">
              <a:rPr lang="en-US" smtClean="0"/>
              <a:t>6/24/2021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54873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CF80C3-0E08-48A5-B726-C01769596925}" type="datetime1">
              <a:rPr lang="en-US" smtClean="0"/>
              <a:t>6/24/2021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4086882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2E424D-94F6-4CEC-A81F-5E779D7413CC}" type="datetime1">
              <a:rPr lang="en-US" smtClean="0"/>
              <a:t>6/24/2021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2547669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D9D462-B0B7-4ABA-96C7-E930E507E961}" type="datetime1">
              <a:rPr lang="en-US" smtClean="0"/>
              <a:t>6/24/2021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374523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18557C-03DF-4711-B723-5E38B3E9A1E7}" type="datetime1">
              <a:rPr lang="en-US" smtClean="0"/>
              <a:t>6/24/2021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7917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336EB4-A409-4FAD-9C75-0FDA2532A29E}" type="datetime1">
              <a:rPr lang="en-US" smtClean="0"/>
              <a:t>6/24/2021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3898545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DC10B9-38CE-47F4-A584-8AB9D88C77B6}" type="datetime1">
              <a:rPr lang="en-US" smtClean="0"/>
              <a:t>6/24/2021</a:t>
            </a:fld>
            <a:endParaRPr lang="en-US"/>
          </a:p>
        </p:txBody>
      </p:sp>
      <p:sp>
        <p:nvSpPr>
          <p:cNvPr id="8" name="Footer Placeholder 7"/>
          <p:cNvSpPr>
            <a:spLocks noGrp="1"/>
          </p:cNvSpPr>
          <p:nvPr>
            <p:ph type="ftr" sz="quarter" idx="11"/>
          </p:nvPr>
        </p:nvSpPr>
        <p:spPr/>
        <p:txBody>
          <a:bodyPr/>
          <a:lstStyle/>
          <a:p>
            <a:r>
              <a:rPr lang="en-US" smtClean="0"/>
              <a:t>Azetech Solution, Coimbatore</a:t>
            </a:r>
            <a:endParaRPr lang="en-US"/>
          </a:p>
        </p:txBody>
      </p:sp>
      <p:sp>
        <p:nvSpPr>
          <p:cNvPr id="9" name="Slide Number Placeholder 8"/>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385339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55007C-9379-46F8-979B-5F3BF56E7AAF}" type="datetime1">
              <a:rPr lang="en-US" smtClean="0"/>
              <a:t>6/24/2021</a:t>
            </a:fld>
            <a:endParaRPr lang="en-US"/>
          </a:p>
        </p:txBody>
      </p:sp>
      <p:sp>
        <p:nvSpPr>
          <p:cNvPr id="4" name="Footer Placeholder 3"/>
          <p:cNvSpPr>
            <a:spLocks noGrp="1"/>
          </p:cNvSpPr>
          <p:nvPr>
            <p:ph type="ftr" sz="quarter" idx="11"/>
          </p:nvPr>
        </p:nvSpPr>
        <p:spPr/>
        <p:txBody>
          <a:bodyPr/>
          <a:lstStyle/>
          <a:p>
            <a:r>
              <a:rPr lang="en-US" smtClean="0"/>
              <a:t>Azetech Solution, Coimbatore</a:t>
            </a:r>
            <a:endParaRPr lang="en-US"/>
          </a:p>
        </p:txBody>
      </p:sp>
      <p:sp>
        <p:nvSpPr>
          <p:cNvPr id="5" name="Slide Number Placeholder 4"/>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4291980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2E3600-6EBA-4BF3-A90C-7AAC98EC2961}" type="datetime1">
              <a:rPr lang="en-US" smtClean="0"/>
              <a:t>6/24/2021</a:t>
            </a:fld>
            <a:endParaRPr lang="en-US"/>
          </a:p>
        </p:txBody>
      </p:sp>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4" name="Slide Number Placeholder 3"/>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3516053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C74F0D-A1EF-4991-AA34-322619835400}" type="datetime1">
              <a:rPr lang="en-US" smtClean="0"/>
              <a:t>6/24/2021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549256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40BCD2-4171-4350-A35E-E8DC82A10A4D}" type="datetime1">
              <a:rPr lang="en-US" smtClean="0"/>
              <a:t>6/24/2021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2410467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A45DF3-9160-4E03-9CC3-848E1257BAC3}" type="datetime1">
              <a:rPr lang="en-US" smtClean="0"/>
              <a:t>6/24/2021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Azetech Solution, Coimbatore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A331D-AC88-4F66-9FEF-E736CA7B93E5}" type="slidenum">
              <a:rPr lang="en-US" smtClean="0"/>
              <a:t>‹#›</a:t>
            </a:fld>
            <a:endParaRPr lang="en-US"/>
          </a:p>
        </p:txBody>
      </p:sp>
    </p:spTree>
    <p:extLst>
      <p:ext uri="{BB962C8B-B14F-4D97-AF65-F5344CB8AC3E}">
        <p14:creationId xmlns:p14="http://schemas.microsoft.com/office/powerpoint/2010/main" val="3667897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838200" y="2515896"/>
            <a:ext cx="10515600" cy="1325563"/>
          </a:xfrm>
        </p:spPr>
        <p:txBody>
          <a:bodyPr/>
          <a:lstStyle/>
          <a:p>
            <a:pPr algn="ctr"/>
            <a:r>
              <a:rPr lang="en-US" b="1" dirty="0" smtClean="0">
                <a:solidFill>
                  <a:schemeClr val="accent1"/>
                </a:solidFill>
              </a:rPr>
              <a:t>Switch Interfacing in PIC16F877A</a:t>
            </a:r>
            <a:endParaRPr lang="en-IN" b="1" dirty="0">
              <a:solidFill>
                <a:schemeClr val="accent1"/>
              </a:solidFill>
            </a:endParaRPr>
          </a:p>
        </p:txBody>
      </p:sp>
      <p:sp>
        <p:nvSpPr>
          <p:cNvPr id="3" name="Footer Placeholder 2"/>
          <p:cNvSpPr>
            <a:spLocks noGrp="1"/>
          </p:cNvSpPr>
          <p:nvPr>
            <p:ph type="ftr" sz="quarter" idx="11"/>
          </p:nvPr>
        </p:nvSpPr>
        <p:spPr/>
        <p:txBody>
          <a:bodyPr/>
          <a:lstStyle/>
          <a:p>
            <a:r>
              <a:rPr lang="en-US" smtClean="0"/>
              <a:t>Azetech Solution, Coimbatore</a:t>
            </a:r>
            <a:endParaRPr lang="en-US"/>
          </a:p>
        </p:txBody>
      </p:sp>
    </p:spTree>
    <p:extLst>
      <p:ext uri="{BB962C8B-B14F-4D97-AF65-F5344CB8AC3E}">
        <p14:creationId xmlns:p14="http://schemas.microsoft.com/office/powerpoint/2010/main" val="1568506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421342" y="189977"/>
            <a:ext cx="6636281" cy="47651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Toggle Switch</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711507" y="796833"/>
            <a:ext cx="11013140" cy="2714589"/>
          </a:xfrm>
          <a:prstGeom prst="rect">
            <a:avLst/>
          </a:prstGeom>
          <a:noFill/>
        </p:spPr>
        <p:txBody>
          <a:bodyPr wrap="square" rtlCol="0">
            <a:spAutoFit/>
          </a:bodyPr>
          <a:lstStyle/>
          <a:p>
            <a:pPr marL="384048" lvl="0" indent="-384048" algn="just">
              <a:lnSpc>
                <a:spcPct val="94000"/>
              </a:lnSpc>
              <a:spcBef>
                <a:spcPts val="1000"/>
              </a:spcBef>
              <a:spcAft>
                <a:spcPts val="200"/>
              </a:spcAft>
              <a:buFont typeface="Wingdings" panose="05000000000000000000" pitchFamily="2" charset="2"/>
              <a:buChar char="v"/>
            </a:pPr>
            <a:r>
              <a:rPr lang="en-US" sz="2000" dirty="0"/>
              <a:t>A toggle switch is manually actuated (or pushed up or down) by a mechanical handle, lever or rocking mechanism. These are commonly used as light control switches.</a:t>
            </a:r>
          </a:p>
          <a:p>
            <a:pPr marL="384048" lvl="0" indent="-384048" algn="just">
              <a:lnSpc>
                <a:spcPct val="94000"/>
              </a:lnSpc>
              <a:spcBef>
                <a:spcPts val="1000"/>
              </a:spcBef>
              <a:spcAft>
                <a:spcPts val="200"/>
              </a:spcAft>
              <a:buFont typeface="Wingdings" panose="05000000000000000000" pitchFamily="2" charset="2"/>
              <a:buChar char="v"/>
            </a:pPr>
            <a:r>
              <a:rPr lang="en-US" sz="2000" dirty="0"/>
              <a:t>Most of these switches come with two or more lever positions which are in the versions of SPDT, SPST, DPST and DPDT switch. These are used for switching high currents (as high as 10 A) and can also be used for switching small currents.</a:t>
            </a:r>
          </a:p>
          <a:p>
            <a:pPr marL="384048" lvl="0" indent="-384048" algn="just">
              <a:lnSpc>
                <a:spcPct val="94000"/>
              </a:lnSpc>
              <a:spcBef>
                <a:spcPts val="1000"/>
              </a:spcBef>
              <a:spcAft>
                <a:spcPts val="200"/>
              </a:spcAft>
              <a:buFont typeface="Wingdings" panose="05000000000000000000" pitchFamily="2" charset="2"/>
              <a:buChar char="v"/>
            </a:pPr>
            <a:r>
              <a:rPr lang="en-US" sz="2000" dirty="0"/>
              <a:t>These are available in different ratings, sizes and styles and are used for different type of applications. The ON condition can be any of their level positions, however, by convention the downward is the closed or ON position.</a:t>
            </a:r>
            <a:endParaRPr lang="en-US" sz="2000" dirty="0"/>
          </a:p>
        </p:txBody>
      </p:sp>
      <p:pic>
        <p:nvPicPr>
          <p:cNvPr id="7170" name="Picture 2" descr="ToggleSwit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8933" y="3641759"/>
            <a:ext cx="3829050" cy="242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4764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838200" y="2515896"/>
            <a:ext cx="10515600" cy="1325563"/>
          </a:xfrm>
        </p:spPr>
        <p:txBody>
          <a:bodyPr/>
          <a:lstStyle/>
          <a:p>
            <a:pPr algn="ctr"/>
            <a:r>
              <a:rPr lang="en-US" b="1" dirty="0">
                <a:solidFill>
                  <a:schemeClr val="accent1"/>
                </a:solidFill>
              </a:rPr>
              <a:t>Push Button Interfacing with PIC16F877A</a:t>
            </a:r>
            <a:endParaRPr lang="en-IN" b="1" dirty="0">
              <a:solidFill>
                <a:schemeClr val="accent1"/>
              </a:solidFill>
            </a:endParaRPr>
          </a:p>
        </p:txBody>
      </p:sp>
      <p:sp>
        <p:nvSpPr>
          <p:cNvPr id="3" name="Footer Placeholder 2"/>
          <p:cNvSpPr>
            <a:spLocks noGrp="1"/>
          </p:cNvSpPr>
          <p:nvPr>
            <p:ph type="ftr" sz="quarter" idx="11"/>
          </p:nvPr>
        </p:nvSpPr>
        <p:spPr/>
        <p:txBody>
          <a:bodyPr/>
          <a:lstStyle/>
          <a:p>
            <a:r>
              <a:rPr lang="en-US" smtClean="0"/>
              <a:t>Azetech Solution, Coimbatore</a:t>
            </a:r>
            <a:endParaRPr lang="en-US"/>
          </a:p>
        </p:txBody>
      </p:sp>
    </p:spTree>
    <p:extLst>
      <p:ext uri="{BB962C8B-B14F-4D97-AF65-F5344CB8AC3E}">
        <p14:creationId xmlns:p14="http://schemas.microsoft.com/office/powerpoint/2010/main" val="19465861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421342" y="512402"/>
            <a:ext cx="9083266" cy="463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Push Button Interfacing with PIC16F877A</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711507" y="1517853"/>
            <a:ext cx="11013140" cy="3754874"/>
          </a:xfrm>
          <a:prstGeom prst="rect">
            <a:avLst/>
          </a:prstGeom>
          <a:noFill/>
        </p:spPr>
        <p:txBody>
          <a:bodyPr wrap="square" rtlCol="0">
            <a:spAutoFit/>
          </a:bodyPr>
          <a:lstStyle/>
          <a:p>
            <a:pPr marL="384048" lvl="0" indent="-384048" algn="just">
              <a:lnSpc>
                <a:spcPct val="94000"/>
              </a:lnSpc>
              <a:spcBef>
                <a:spcPts val="1000"/>
              </a:spcBef>
              <a:spcAft>
                <a:spcPts val="200"/>
              </a:spcAft>
              <a:buFont typeface="Wingdings" panose="05000000000000000000" pitchFamily="2" charset="2"/>
              <a:buChar char="v"/>
            </a:pPr>
            <a:r>
              <a:rPr lang="en-US" sz="2000" dirty="0"/>
              <a:t>Push-button or simply button is a switch used mainly as a control device in many of the Embedded applications</a:t>
            </a:r>
            <a:r>
              <a:rPr lang="en-US" sz="2000" dirty="0" smtClean="0"/>
              <a:t>.</a:t>
            </a:r>
          </a:p>
          <a:p>
            <a:pPr marL="384048" lvl="0" indent="-384048" algn="just">
              <a:lnSpc>
                <a:spcPct val="94000"/>
              </a:lnSpc>
              <a:spcBef>
                <a:spcPts val="1000"/>
              </a:spcBef>
              <a:spcAft>
                <a:spcPts val="200"/>
              </a:spcAft>
              <a:buFont typeface="Wingdings" panose="05000000000000000000" pitchFamily="2" charset="2"/>
              <a:buChar char="v"/>
            </a:pPr>
            <a:r>
              <a:rPr lang="en-US" sz="2000" dirty="0" smtClean="0"/>
              <a:t> </a:t>
            </a:r>
            <a:r>
              <a:rPr lang="en-US" sz="2000" dirty="0"/>
              <a:t>Push-button switches are mechanical switches. </a:t>
            </a:r>
            <a:endParaRPr lang="en-US" sz="2000" dirty="0" smtClean="0"/>
          </a:p>
          <a:p>
            <a:pPr marL="384048" lvl="0" indent="-384048" algn="just">
              <a:lnSpc>
                <a:spcPct val="94000"/>
              </a:lnSpc>
              <a:spcBef>
                <a:spcPts val="1000"/>
              </a:spcBef>
              <a:spcAft>
                <a:spcPts val="200"/>
              </a:spcAft>
              <a:buFont typeface="Wingdings" panose="05000000000000000000" pitchFamily="2" charset="2"/>
              <a:buChar char="v"/>
            </a:pPr>
            <a:r>
              <a:rPr lang="en-US" sz="2000" dirty="0" smtClean="0"/>
              <a:t>Push-button </a:t>
            </a:r>
            <a:r>
              <a:rPr lang="en-US" sz="2000" dirty="0"/>
              <a:t>switches are of two types push to on and push to off switches. </a:t>
            </a:r>
            <a:endParaRPr lang="en-US" sz="2000" dirty="0" smtClean="0"/>
          </a:p>
          <a:p>
            <a:pPr marL="384048" lvl="0" indent="-384048" algn="just">
              <a:lnSpc>
                <a:spcPct val="94000"/>
              </a:lnSpc>
              <a:spcBef>
                <a:spcPts val="1000"/>
              </a:spcBef>
              <a:spcAft>
                <a:spcPts val="200"/>
              </a:spcAft>
              <a:buFont typeface="Wingdings" panose="05000000000000000000" pitchFamily="2" charset="2"/>
              <a:buChar char="v"/>
            </a:pPr>
            <a:r>
              <a:rPr lang="en-US" sz="2000" dirty="0" smtClean="0"/>
              <a:t>Push-button </a:t>
            </a:r>
            <a:r>
              <a:rPr lang="en-US" sz="2000" dirty="0"/>
              <a:t>switches open and closes the contact between two ends of a line and returns two to the default state when released. </a:t>
            </a:r>
            <a:endParaRPr lang="en-US" sz="2000" dirty="0" smtClean="0"/>
          </a:p>
          <a:p>
            <a:pPr marL="384048" lvl="0" indent="-384048" algn="just">
              <a:lnSpc>
                <a:spcPct val="94000"/>
              </a:lnSpc>
              <a:spcBef>
                <a:spcPts val="1000"/>
              </a:spcBef>
              <a:spcAft>
                <a:spcPts val="200"/>
              </a:spcAft>
              <a:buFont typeface="Wingdings" panose="05000000000000000000" pitchFamily="2" charset="2"/>
              <a:buChar char="v"/>
            </a:pPr>
            <a:r>
              <a:rPr lang="en-US" sz="2000" dirty="0" smtClean="0"/>
              <a:t>It </a:t>
            </a:r>
            <a:r>
              <a:rPr lang="en-US" sz="2000" dirty="0"/>
              <a:t>is used as an input device, by connecting it to a pin of the microcontroller which is configured as an input</a:t>
            </a:r>
            <a:r>
              <a:rPr lang="en-US" sz="2000" dirty="0" smtClean="0"/>
              <a:t>.</a:t>
            </a:r>
          </a:p>
          <a:p>
            <a:pPr marL="384048" lvl="0" indent="-384048" algn="just">
              <a:lnSpc>
                <a:spcPct val="94000"/>
              </a:lnSpc>
              <a:spcBef>
                <a:spcPts val="1000"/>
              </a:spcBef>
              <a:spcAft>
                <a:spcPts val="200"/>
              </a:spcAft>
              <a:buFont typeface="Wingdings" panose="05000000000000000000" pitchFamily="2" charset="2"/>
              <a:buChar char="v"/>
            </a:pPr>
            <a:r>
              <a:rPr lang="en-US" sz="2000" dirty="0" smtClean="0"/>
              <a:t> </a:t>
            </a:r>
            <a:r>
              <a:rPr lang="en-US" sz="2000" dirty="0"/>
              <a:t>The button is connected to the IO pin such that it can change the state of the controller pin(high or low)when it is pressed. </a:t>
            </a:r>
            <a:endParaRPr lang="en-US" sz="2000" dirty="0"/>
          </a:p>
        </p:txBody>
      </p:sp>
    </p:spTree>
    <p:extLst>
      <p:ext uri="{BB962C8B-B14F-4D97-AF65-F5344CB8AC3E}">
        <p14:creationId xmlns:p14="http://schemas.microsoft.com/office/powerpoint/2010/main" val="1478751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498615" y="54564"/>
            <a:ext cx="6636281"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Pull up mode</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864021" y="843810"/>
            <a:ext cx="11013140" cy="1403461"/>
          </a:xfrm>
          <a:prstGeom prst="rect">
            <a:avLst/>
          </a:prstGeom>
          <a:noFill/>
        </p:spPr>
        <p:txBody>
          <a:bodyPr wrap="square" rtlCol="0">
            <a:spAutoFit/>
          </a:bodyPr>
          <a:lstStyle/>
          <a:p>
            <a:pPr marL="384048" lvl="0" indent="-384048" algn="just">
              <a:lnSpc>
                <a:spcPct val="94000"/>
              </a:lnSpc>
              <a:spcBef>
                <a:spcPts val="1000"/>
              </a:spcBef>
              <a:spcAft>
                <a:spcPts val="200"/>
              </a:spcAft>
              <a:buFont typeface="Wingdings" panose="05000000000000000000" pitchFamily="2" charset="2"/>
              <a:buChar char="v"/>
            </a:pPr>
            <a:r>
              <a:rPr lang="en-US" sz="2000" dirty="0"/>
              <a:t>The microcontroller pin is connected to </a:t>
            </a:r>
            <a:r>
              <a:rPr lang="en-US" sz="2000" dirty="0" err="1"/>
              <a:t>Vcc</a:t>
            </a:r>
            <a:r>
              <a:rPr lang="en-US" sz="2000" dirty="0"/>
              <a:t> through a pull-up resistor. It is also connected to ground through a push-button switch. </a:t>
            </a:r>
            <a:endParaRPr lang="en-US" sz="2000" dirty="0" smtClean="0"/>
          </a:p>
          <a:p>
            <a:pPr marL="384048" lvl="0" indent="-384048" algn="just">
              <a:lnSpc>
                <a:spcPct val="94000"/>
              </a:lnSpc>
              <a:spcBef>
                <a:spcPts val="1000"/>
              </a:spcBef>
              <a:spcAft>
                <a:spcPts val="200"/>
              </a:spcAft>
              <a:buFont typeface="Wingdings" panose="05000000000000000000" pitchFamily="2" charset="2"/>
              <a:buChar char="v"/>
            </a:pPr>
            <a:r>
              <a:rPr lang="en-US" sz="2000" dirty="0" smtClean="0"/>
              <a:t>When </a:t>
            </a:r>
            <a:r>
              <a:rPr lang="en-US" sz="2000" dirty="0"/>
              <a:t>the switch is pressed the pin will be connected to ground and thus the voltage will drop to zero. </a:t>
            </a:r>
            <a:r>
              <a:rPr lang="en-US" sz="2000" dirty="0" smtClean="0"/>
              <a:t>This </a:t>
            </a:r>
            <a:r>
              <a:rPr lang="en-US" sz="2000" dirty="0"/>
              <a:t>change can be verified in firmware if the above-mentioned pin is configured as an input.</a:t>
            </a:r>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4140" y="2424585"/>
            <a:ext cx="2714625" cy="3867150"/>
          </a:xfrm>
          <a:prstGeom prst="rect">
            <a:avLst/>
          </a:prstGeom>
        </p:spPr>
      </p:pic>
    </p:spTree>
    <p:extLst>
      <p:ext uri="{BB962C8B-B14F-4D97-AF65-F5344CB8AC3E}">
        <p14:creationId xmlns:p14="http://schemas.microsoft.com/office/powerpoint/2010/main" val="17191610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421342" y="341105"/>
            <a:ext cx="6636281"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Pull down mode</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979931" y="1341499"/>
            <a:ext cx="11013140" cy="670953"/>
          </a:xfrm>
          <a:prstGeom prst="rect">
            <a:avLst/>
          </a:prstGeom>
          <a:noFill/>
        </p:spPr>
        <p:txBody>
          <a:bodyPr wrap="square" rtlCol="0">
            <a:spAutoFit/>
          </a:bodyPr>
          <a:lstStyle/>
          <a:p>
            <a:pPr marL="384048" lvl="0" indent="-384048" algn="just">
              <a:lnSpc>
                <a:spcPct val="94000"/>
              </a:lnSpc>
              <a:spcBef>
                <a:spcPts val="1000"/>
              </a:spcBef>
              <a:spcAft>
                <a:spcPts val="200"/>
              </a:spcAft>
              <a:buFont typeface="Wingdings" panose="05000000000000000000" pitchFamily="2" charset="2"/>
              <a:buChar char="v"/>
            </a:pPr>
            <a:r>
              <a:rPr lang="en-US" sz="2000" dirty="0"/>
              <a:t>The pin will be connected to ground by default and it reads a logic zero when not pressed. When the key is pressed the pin reads a logic high.</a:t>
            </a:r>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2025" y="2400915"/>
            <a:ext cx="2647950" cy="3743325"/>
          </a:xfrm>
          <a:prstGeom prst="rect">
            <a:avLst/>
          </a:prstGeom>
        </p:spPr>
      </p:pic>
    </p:spTree>
    <p:extLst>
      <p:ext uri="{BB962C8B-B14F-4D97-AF65-F5344CB8AC3E}">
        <p14:creationId xmlns:p14="http://schemas.microsoft.com/office/powerpoint/2010/main" val="22872543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459979" y="129648"/>
            <a:ext cx="6636281"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Led with On/Off push button</a:t>
            </a:r>
            <a:endParaRPr lang="en-US" sz="2800" b="1" dirty="0" smtClean="0">
              <a:solidFill>
                <a:schemeClr val="accent1">
                  <a:lumMod val="75000"/>
                </a:schemeClr>
              </a:solidFill>
              <a:latin typeface="Facto Bold" panose="00000800000000000000" pitchFamily="50"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2921" y="741580"/>
            <a:ext cx="5166157" cy="5544169"/>
          </a:xfrm>
          <a:prstGeom prst="rect">
            <a:avLst/>
          </a:prstGeom>
        </p:spPr>
      </p:pic>
    </p:spTree>
    <p:extLst>
      <p:ext uri="{BB962C8B-B14F-4D97-AF65-F5344CB8AC3E}">
        <p14:creationId xmlns:p14="http://schemas.microsoft.com/office/powerpoint/2010/main" val="22904760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459979" y="192010"/>
            <a:ext cx="6636281" cy="41212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Program for switch interface</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1249251" y="666496"/>
            <a:ext cx="10743820" cy="6333088"/>
          </a:xfrm>
          <a:prstGeom prst="rect">
            <a:avLst/>
          </a:prstGeom>
          <a:noFill/>
        </p:spPr>
        <p:txBody>
          <a:bodyPr wrap="square" numCol="2" rtlCol="0">
            <a:spAutoFit/>
          </a:bodyPr>
          <a:lstStyle/>
          <a:p>
            <a:pPr lvl="0" algn="just">
              <a:lnSpc>
                <a:spcPct val="94000"/>
              </a:lnSpc>
              <a:spcBef>
                <a:spcPts val="1000"/>
              </a:spcBef>
              <a:spcAft>
                <a:spcPts val="200"/>
              </a:spcAft>
            </a:pPr>
            <a:r>
              <a:rPr lang="en-US" sz="2000" dirty="0">
                <a:latin typeface="Consolas" panose="020B0609020204030204" pitchFamily="49" charset="0"/>
              </a:rPr>
              <a:t>#include&lt;</a:t>
            </a:r>
            <a:r>
              <a:rPr lang="en-US" sz="2000" dirty="0" err="1">
                <a:latin typeface="Consolas" panose="020B0609020204030204" pitchFamily="49" charset="0"/>
              </a:rPr>
              <a:t>pic.h</a:t>
            </a:r>
            <a:r>
              <a:rPr lang="en-US" sz="2000" dirty="0" smtClean="0">
                <a:latin typeface="Consolas" panose="020B0609020204030204" pitchFamily="49" charset="0"/>
              </a:rPr>
              <a:t>&gt;</a:t>
            </a:r>
            <a:endParaRPr lang="en-US" sz="2000" dirty="0">
              <a:latin typeface="Consolas" panose="020B0609020204030204" pitchFamily="49" charset="0"/>
            </a:endParaRPr>
          </a:p>
          <a:p>
            <a:pPr lvl="0" algn="just">
              <a:lnSpc>
                <a:spcPct val="94000"/>
              </a:lnSpc>
              <a:spcBef>
                <a:spcPts val="1000"/>
              </a:spcBef>
              <a:spcAft>
                <a:spcPts val="200"/>
              </a:spcAft>
            </a:pPr>
            <a:r>
              <a:rPr lang="en-US" sz="2000" dirty="0">
                <a:solidFill>
                  <a:srgbClr val="0070C0"/>
                </a:solidFill>
                <a:latin typeface="Consolas" panose="020B0609020204030204" pitchFamily="49" charset="0"/>
              </a:rPr>
              <a:t>void</a:t>
            </a:r>
            <a:r>
              <a:rPr lang="en-US" sz="2000" dirty="0">
                <a:latin typeface="Consolas" panose="020B0609020204030204" pitchFamily="49" charset="0"/>
              </a:rPr>
              <a:t> delay()</a:t>
            </a:r>
          </a:p>
          <a:p>
            <a:pPr lvl="0" algn="just">
              <a:lnSpc>
                <a:spcPct val="94000"/>
              </a:lnSpc>
              <a:spcBef>
                <a:spcPts val="1000"/>
              </a:spcBef>
              <a:spcAft>
                <a:spcPts val="200"/>
              </a:spcAft>
            </a:pPr>
            <a:r>
              <a:rPr lang="en-US" sz="2000" dirty="0">
                <a:latin typeface="Consolas" panose="020B0609020204030204" pitchFamily="49" charset="0"/>
              </a:rPr>
              <a:t>{</a:t>
            </a:r>
          </a:p>
          <a:p>
            <a:pPr lvl="0" algn="just">
              <a:lnSpc>
                <a:spcPct val="94000"/>
              </a:lnSpc>
              <a:spcBef>
                <a:spcPts val="1000"/>
              </a:spcBef>
              <a:spcAft>
                <a:spcPts val="200"/>
              </a:spcAft>
            </a:pPr>
            <a:r>
              <a:rPr lang="en-US" sz="2000" dirty="0">
                <a:latin typeface="Consolas" panose="020B0609020204030204" pitchFamily="49" charset="0"/>
              </a:rPr>
              <a:t>	</a:t>
            </a:r>
            <a:r>
              <a:rPr lang="en-US" sz="2000" dirty="0" err="1">
                <a:solidFill>
                  <a:srgbClr val="0070C0"/>
                </a:solidFill>
                <a:latin typeface="Consolas" panose="020B0609020204030204" pitchFamily="49" charset="0"/>
              </a:rPr>
              <a:t>int</a:t>
            </a:r>
            <a:r>
              <a:rPr lang="en-US" sz="2000" dirty="0">
                <a:latin typeface="Consolas" panose="020B0609020204030204" pitchFamily="49" charset="0"/>
              </a:rPr>
              <a:t> </a:t>
            </a:r>
            <a:r>
              <a:rPr lang="en-US" sz="2000" dirty="0" err="1">
                <a:latin typeface="Consolas" panose="020B0609020204030204" pitchFamily="49" charset="0"/>
              </a:rPr>
              <a:t>i</a:t>
            </a:r>
            <a:r>
              <a:rPr lang="en-US" sz="2000" dirty="0">
                <a:latin typeface="Consolas" panose="020B0609020204030204" pitchFamily="49" charset="0"/>
              </a:rPr>
              <a:t>;</a:t>
            </a:r>
          </a:p>
          <a:p>
            <a:pPr lvl="0" algn="just">
              <a:lnSpc>
                <a:spcPct val="94000"/>
              </a:lnSpc>
              <a:spcBef>
                <a:spcPts val="1000"/>
              </a:spcBef>
              <a:spcAft>
                <a:spcPts val="200"/>
              </a:spcAft>
            </a:pPr>
            <a:r>
              <a:rPr lang="en-US" sz="2000" dirty="0">
                <a:latin typeface="Consolas" panose="020B0609020204030204" pitchFamily="49" charset="0"/>
              </a:rPr>
              <a:t>	</a:t>
            </a:r>
            <a:r>
              <a:rPr lang="en-US" sz="2000" dirty="0">
                <a:solidFill>
                  <a:srgbClr val="0070C0"/>
                </a:solidFill>
                <a:latin typeface="Consolas" panose="020B0609020204030204" pitchFamily="49" charset="0"/>
              </a:rPr>
              <a:t>for</a:t>
            </a:r>
            <a:r>
              <a:rPr lang="en-US" sz="2000" dirty="0">
                <a:latin typeface="Consolas" panose="020B0609020204030204" pitchFamily="49" charset="0"/>
              </a:rPr>
              <a:t>(</a:t>
            </a:r>
            <a:r>
              <a:rPr lang="en-US" sz="2000" dirty="0" err="1">
                <a:latin typeface="Consolas" panose="020B0609020204030204" pitchFamily="49" charset="0"/>
              </a:rPr>
              <a:t>i</a:t>
            </a:r>
            <a:r>
              <a:rPr lang="en-US" sz="2000" dirty="0">
                <a:latin typeface="Consolas" panose="020B0609020204030204" pitchFamily="49" charset="0"/>
              </a:rPr>
              <a:t>=0;i&lt;20000;i++);</a:t>
            </a:r>
          </a:p>
          <a:p>
            <a:pPr lvl="0" algn="just">
              <a:lnSpc>
                <a:spcPct val="94000"/>
              </a:lnSpc>
              <a:spcBef>
                <a:spcPts val="1000"/>
              </a:spcBef>
              <a:spcAft>
                <a:spcPts val="200"/>
              </a:spcAft>
            </a:pPr>
            <a:r>
              <a:rPr lang="en-US" sz="2000" dirty="0">
                <a:latin typeface="Consolas" panose="020B0609020204030204" pitchFamily="49" charset="0"/>
              </a:rPr>
              <a:t>	</a:t>
            </a:r>
            <a:r>
              <a:rPr lang="en-US" sz="2000" dirty="0">
                <a:solidFill>
                  <a:srgbClr val="0070C0"/>
                </a:solidFill>
                <a:latin typeface="Consolas" panose="020B0609020204030204" pitchFamily="49" charset="0"/>
              </a:rPr>
              <a:t>for</a:t>
            </a:r>
            <a:r>
              <a:rPr lang="en-US" sz="2000" dirty="0">
                <a:latin typeface="Consolas" panose="020B0609020204030204" pitchFamily="49" charset="0"/>
              </a:rPr>
              <a:t>(</a:t>
            </a:r>
            <a:r>
              <a:rPr lang="en-US" sz="2000" dirty="0" err="1">
                <a:latin typeface="Consolas" panose="020B0609020204030204" pitchFamily="49" charset="0"/>
              </a:rPr>
              <a:t>i</a:t>
            </a:r>
            <a:r>
              <a:rPr lang="en-US" sz="2000" dirty="0">
                <a:latin typeface="Consolas" panose="020B0609020204030204" pitchFamily="49" charset="0"/>
              </a:rPr>
              <a:t>=0;i&lt;20000;i</a:t>
            </a:r>
            <a:r>
              <a:rPr lang="en-US" sz="2000" dirty="0" smtClean="0">
                <a:latin typeface="Consolas" panose="020B0609020204030204" pitchFamily="49" charset="0"/>
              </a:rPr>
              <a:t>++);</a:t>
            </a:r>
            <a:r>
              <a:rPr lang="en-US" sz="2000" dirty="0">
                <a:latin typeface="Consolas" panose="020B0609020204030204" pitchFamily="49" charset="0"/>
              </a:rPr>
              <a:t>	</a:t>
            </a:r>
          </a:p>
          <a:p>
            <a:pPr lvl="0" algn="just">
              <a:lnSpc>
                <a:spcPct val="94000"/>
              </a:lnSpc>
              <a:spcBef>
                <a:spcPts val="1000"/>
              </a:spcBef>
              <a:spcAft>
                <a:spcPts val="200"/>
              </a:spcAft>
            </a:pPr>
            <a:r>
              <a:rPr lang="en-US" sz="2000" dirty="0" smtClean="0">
                <a:latin typeface="Consolas" panose="020B0609020204030204" pitchFamily="49" charset="0"/>
              </a:rPr>
              <a:t>}</a:t>
            </a:r>
            <a:endParaRPr lang="en-US" sz="2000" dirty="0">
              <a:latin typeface="Consolas" panose="020B0609020204030204" pitchFamily="49" charset="0"/>
            </a:endParaRPr>
          </a:p>
          <a:p>
            <a:pPr lvl="0" algn="just">
              <a:lnSpc>
                <a:spcPct val="94000"/>
              </a:lnSpc>
              <a:spcBef>
                <a:spcPts val="1000"/>
              </a:spcBef>
              <a:spcAft>
                <a:spcPts val="200"/>
              </a:spcAft>
            </a:pPr>
            <a:r>
              <a:rPr lang="en-US" sz="2000" dirty="0">
                <a:solidFill>
                  <a:srgbClr val="0070C0"/>
                </a:solidFill>
                <a:latin typeface="Consolas" panose="020B0609020204030204" pitchFamily="49" charset="0"/>
              </a:rPr>
              <a:t>void</a:t>
            </a:r>
            <a:r>
              <a:rPr lang="en-US" sz="2000" dirty="0">
                <a:latin typeface="Consolas" panose="020B0609020204030204" pitchFamily="49" charset="0"/>
              </a:rPr>
              <a:t> main()</a:t>
            </a:r>
          </a:p>
          <a:p>
            <a:pPr lvl="0" algn="just">
              <a:lnSpc>
                <a:spcPct val="94000"/>
              </a:lnSpc>
              <a:spcBef>
                <a:spcPts val="1000"/>
              </a:spcBef>
              <a:spcAft>
                <a:spcPts val="200"/>
              </a:spcAft>
            </a:pPr>
            <a:r>
              <a:rPr lang="en-US" sz="2000" dirty="0">
                <a:latin typeface="Consolas" panose="020B0609020204030204" pitchFamily="49" charset="0"/>
              </a:rPr>
              <a:t>{	</a:t>
            </a:r>
          </a:p>
          <a:p>
            <a:pPr lvl="0" algn="just">
              <a:lnSpc>
                <a:spcPct val="94000"/>
              </a:lnSpc>
              <a:spcBef>
                <a:spcPts val="1000"/>
              </a:spcBef>
              <a:spcAft>
                <a:spcPts val="200"/>
              </a:spcAft>
            </a:pPr>
            <a:r>
              <a:rPr lang="en-US" sz="2000" dirty="0">
                <a:latin typeface="Consolas" panose="020B0609020204030204" pitchFamily="49" charset="0"/>
              </a:rPr>
              <a:t>	TRISB = 0b00000001;</a:t>
            </a:r>
          </a:p>
          <a:p>
            <a:pPr lvl="0" algn="just">
              <a:lnSpc>
                <a:spcPct val="94000"/>
              </a:lnSpc>
              <a:spcBef>
                <a:spcPts val="1000"/>
              </a:spcBef>
              <a:spcAft>
                <a:spcPts val="200"/>
              </a:spcAft>
            </a:pPr>
            <a:r>
              <a:rPr lang="en-US" sz="2000" dirty="0">
                <a:latin typeface="Consolas" panose="020B0609020204030204" pitchFamily="49" charset="0"/>
              </a:rPr>
              <a:t>	PORTB = 0x00;</a:t>
            </a:r>
          </a:p>
          <a:p>
            <a:pPr lvl="0" algn="just">
              <a:lnSpc>
                <a:spcPct val="94000"/>
              </a:lnSpc>
              <a:spcBef>
                <a:spcPts val="1000"/>
              </a:spcBef>
              <a:spcAft>
                <a:spcPts val="200"/>
              </a:spcAft>
            </a:pPr>
            <a:endParaRPr lang="en-US" sz="2000" dirty="0" smtClean="0">
              <a:latin typeface="Consolas" panose="020B0609020204030204" pitchFamily="49" charset="0"/>
            </a:endParaRPr>
          </a:p>
          <a:p>
            <a:pPr lvl="0" algn="just">
              <a:lnSpc>
                <a:spcPct val="94000"/>
              </a:lnSpc>
              <a:spcBef>
                <a:spcPts val="1000"/>
              </a:spcBef>
              <a:spcAft>
                <a:spcPts val="200"/>
              </a:spcAft>
            </a:pPr>
            <a:endParaRPr lang="en-US" sz="2000" dirty="0">
              <a:latin typeface="Consolas" panose="020B0609020204030204" pitchFamily="49" charset="0"/>
            </a:endParaRPr>
          </a:p>
          <a:p>
            <a:pPr lvl="0" algn="just">
              <a:lnSpc>
                <a:spcPct val="94000"/>
              </a:lnSpc>
              <a:spcBef>
                <a:spcPts val="1000"/>
              </a:spcBef>
              <a:spcAft>
                <a:spcPts val="200"/>
              </a:spcAft>
            </a:pPr>
            <a:endParaRPr lang="en-US" sz="2000" dirty="0" smtClean="0">
              <a:latin typeface="Consolas" panose="020B0609020204030204" pitchFamily="49" charset="0"/>
            </a:endParaRPr>
          </a:p>
          <a:p>
            <a:pPr lvl="0" algn="just">
              <a:lnSpc>
                <a:spcPct val="94000"/>
              </a:lnSpc>
              <a:spcBef>
                <a:spcPts val="1000"/>
              </a:spcBef>
              <a:spcAft>
                <a:spcPts val="200"/>
              </a:spcAft>
            </a:pPr>
            <a:endParaRPr lang="en-US" sz="2000" dirty="0" smtClean="0">
              <a:latin typeface="Consolas" panose="020B0609020204030204" pitchFamily="49" charset="0"/>
            </a:endParaRPr>
          </a:p>
          <a:p>
            <a:pPr lvl="0" algn="just">
              <a:lnSpc>
                <a:spcPct val="94000"/>
              </a:lnSpc>
              <a:spcBef>
                <a:spcPts val="1000"/>
              </a:spcBef>
              <a:spcAft>
                <a:spcPts val="200"/>
              </a:spcAft>
            </a:pPr>
            <a:r>
              <a:rPr lang="en-US" sz="2000" dirty="0" smtClean="0">
                <a:solidFill>
                  <a:srgbClr val="0070C0"/>
                </a:solidFill>
                <a:latin typeface="Consolas" panose="020B0609020204030204" pitchFamily="49" charset="0"/>
              </a:rPr>
              <a:t>while</a:t>
            </a:r>
            <a:r>
              <a:rPr lang="en-US" sz="2000" dirty="0" smtClean="0">
                <a:latin typeface="Consolas" panose="020B0609020204030204" pitchFamily="49" charset="0"/>
              </a:rPr>
              <a:t>(1)</a:t>
            </a:r>
          </a:p>
          <a:p>
            <a:pPr lvl="0" algn="just">
              <a:lnSpc>
                <a:spcPct val="94000"/>
              </a:lnSpc>
              <a:spcBef>
                <a:spcPts val="1000"/>
              </a:spcBef>
              <a:spcAft>
                <a:spcPts val="200"/>
              </a:spcAft>
            </a:pPr>
            <a:r>
              <a:rPr lang="en-US" sz="2000" dirty="0" smtClean="0">
                <a:latin typeface="Consolas" panose="020B0609020204030204" pitchFamily="49" charset="0"/>
              </a:rPr>
              <a:t>{	</a:t>
            </a:r>
            <a:r>
              <a:rPr lang="en-US" sz="2000" dirty="0" smtClean="0">
                <a:solidFill>
                  <a:srgbClr val="0070C0"/>
                </a:solidFill>
                <a:latin typeface="Consolas" panose="020B0609020204030204" pitchFamily="49" charset="0"/>
              </a:rPr>
              <a:t>if</a:t>
            </a:r>
            <a:r>
              <a:rPr lang="en-US" sz="2000" dirty="0" smtClean="0">
                <a:latin typeface="Consolas" panose="020B0609020204030204" pitchFamily="49" charset="0"/>
              </a:rPr>
              <a:t>(PORTB </a:t>
            </a:r>
            <a:r>
              <a:rPr lang="en-US" sz="2000" dirty="0">
                <a:latin typeface="Consolas" panose="020B0609020204030204" pitchFamily="49" charset="0"/>
              </a:rPr>
              <a:t>&amp; (1&lt;&lt;0))</a:t>
            </a:r>
          </a:p>
          <a:p>
            <a:pPr lvl="0" algn="just">
              <a:lnSpc>
                <a:spcPct val="94000"/>
              </a:lnSpc>
              <a:spcBef>
                <a:spcPts val="1000"/>
              </a:spcBef>
              <a:spcAft>
                <a:spcPts val="200"/>
              </a:spcAft>
            </a:pPr>
            <a:r>
              <a:rPr lang="en-US" sz="2000" dirty="0">
                <a:latin typeface="Consolas" panose="020B0609020204030204" pitchFamily="49" charset="0"/>
              </a:rPr>
              <a:t>		{</a:t>
            </a:r>
          </a:p>
          <a:p>
            <a:pPr lvl="0" algn="just">
              <a:lnSpc>
                <a:spcPct val="94000"/>
              </a:lnSpc>
              <a:spcBef>
                <a:spcPts val="1000"/>
              </a:spcBef>
              <a:spcAft>
                <a:spcPts val="200"/>
              </a:spcAft>
            </a:pPr>
            <a:r>
              <a:rPr lang="en-US" sz="2000" dirty="0">
                <a:latin typeface="Consolas" panose="020B0609020204030204" pitchFamily="49" charset="0"/>
              </a:rPr>
              <a:t>		PORTB = (1&lt;&lt;1);</a:t>
            </a:r>
          </a:p>
          <a:p>
            <a:pPr lvl="0" algn="just">
              <a:lnSpc>
                <a:spcPct val="94000"/>
              </a:lnSpc>
              <a:spcBef>
                <a:spcPts val="1000"/>
              </a:spcBef>
              <a:spcAft>
                <a:spcPts val="200"/>
              </a:spcAft>
            </a:pPr>
            <a:r>
              <a:rPr lang="en-US" sz="2000" dirty="0">
                <a:latin typeface="Consolas" panose="020B0609020204030204" pitchFamily="49" charset="0"/>
              </a:rPr>
              <a:t>		delay();</a:t>
            </a:r>
          </a:p>
          <a:p>
            <a:pPr lvl="0" algn="just">
              <a:lnSpc>
                <a:spcPct val="94000"/>
              </a:lnSpc>
              <a:spcBef>
                <a:spcPts val="1000"/>
              </a:spcBef>
              <a:spcAft>
                <a:spcPts val="200"/>
              </a:spcAft>
            </a:pPr>
            <a:r>
              <a:rPr lang="en-US" sz="2000" dirty="0">
                <a:latin typeface="Consolas" panose="020B0609020204030204" pitchFamily="49" charset="0"/>
              </a:rPr>
              <a:t>		}</a:t>
            </a:r>
          </a:p>
          <a:p>
            <a:pPr lvl="0" algn="just">
              <a:lnSpc>
                <a:spcPct val="94000"/>
              </a:lnSpc>
              <a:spcBef>
                <a:spcPts val="1000"/>
              </a:spcBef>
              <a:spcAft>
                <a:spcPts val="200"/>
              </a:spcAft>
            </a:pPr>
            <a:r>
              <a:rPr lang="en-US" sz="2000" dirty="0">
                <a:latin typeface="Consolas" panose="020B0609020204030204" pitchFamily="49" charset="0"/>
              </a:rPr>
              <a:t>		</a:t>
            </a:r>
            <a:r>
              <a:rPr lang="en-US" sz="2000" dirty="0">
                <a:solidFill>
                  <a:srgbClr val="0070C0"/>
                </a:solidFill>
                <a:latin typeface="Consolas" panose="020B0609020204030204" pitchFamily="49" charset="0"/>
              </a:rPr>
              <a:t>else</a:t>
            </a:r>
          </a:p>
          <a:p>
            <a:pPr lvl="0" algn="just">
              <a:lnSpc>
                <a:spcPct val="94000"/>
              </a:lnSpc>
              <a:spcBef>
                <a:spcPts val="1000"/>
              </a:spcBef>
              <a:spcAft>
                <a:spcPts val="200"/>
              </a:spcAft>
            </a:pPr>
            <a:r>
              <a:rPr lang="en-US" sz="2000" dirty="0">
                <a:latin typeface="Consolas" panose="020B0609020204030204" pitchFamily="49" charset="0"/>
              </a:rPr>
              <a:t>		{</a:t>
            </a:r>
          </a:p>
          <a:p>
            <a:pPr lvl="0" algn="just">
              <a:lnSpc>
                <a:spcPct val="94000"/>
              </a:lnSpc>
              <a:spcBef>
                <a:spcPts val="1000"/>
              </a:spcBef>
              <a:spcAft>
                <a:spcPts val="200"/>
              </a:spcAft>
            </a:pPr>
            <a:r>
              <a:rPr lang="en-US" sz="2000" dirty="0">
                <a:latin typeface="Consolas" panose="020B0609020204030204" pitchFamily="49" charset="0"/>
              </a:rPr>
              <a:t>			PORTB = (0&lt;&lt;1);</a:t>
            </a:r>
          </a:p>
          <a:p>
            <a:pPr lvl="0" algn="just">
              <a:lnSpc>
                <a:spcPct val="94000"/>
              </a:lnSpc>
              <a:spcBef>
                <a:spcPts val="1000"/>
              </a:spcBef>
              <a:spcAft>
                <a:spcPts val="200"/>
              </a:spcAft>
            </a:pPr>
            <a:r>
              <a:rPr lang="en-US" sz="2000" dirty="0">
                <a:latin typeface="Consolas" panose="020B0609020204030204" pitchFamily="49" charset="0"/>
              </a:rPr>
              <a:t>		}</a:t>
            </a:r>
          </a:p>
          <a:p>
            <a:pPr lvl="0" algn="just">
              <a:lnSpc>
                <a:spcPct val="94000"/>
              </a:lnSpc>
              <a:spcBef>
                <a:spcPts val="1000"/>
              </a:spcBef>
              <a:spcAft>
                <a:spcPts val="200"/>
              </a:spcAft>
            </a:pPr>
            <a:r>
              <a:rPr lang="en-US" sz="2000" dirty="0">
                <a:latin typeface="Consolas" panose="020B0609020204030204" pitchFamily="49" charset="0"/>
              </a:rPr>
              <a:t>	}</a:t>
            </a:r>
          </a:p>
          <a:p>
            <a:pPr lvl="0" algn="just">
              <a:lnSpc>
                <a:spcPct val="94000"/>
              </a:lnSpc>
              <a:spcBef>
                <a:spcPts val="1000"/>
              </a:spcBef>
              <a:spcAft>
                <a:spcPts val="200"/>
              </a:spcAft>
            </a:pPr>
            <a:r>
              <a:rPr lang="en-US" sz="2000" dirty="0">
                <a:latin typeface="Consolas" panose="020B0609020204030204" pitchFamily="49" charset="0"/>
              </a:rPr>
              <a:t>}</a:t>
            </a:r>
          </a:p>
        </p:txBody>
      </p:sp>
    </p:spTree>
    <p:extLst>
      <p:ext uri="{BB962C8B-B14F-4D97-AF65-F5344CB8AC3E}">
        <p14:creationId xmlns:p14="http://schemas.microsoft.com/office/powerpoint/2010/main" val="39220786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421342" y="341105"/>
            <a:ext cx="6636281"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Heading</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979931" y="1646641"/>
            <a:ext cx="11013140" cy="381643"/>
          </a:xfrm>
          <a:prstGeom prst="rect">
            <a:avLst/>
          </a:prstGeom>
          <a:noFill/>
        </p:spPr>
        <p:txBody>
          <a:bodyPr wrap="square" rtlCol="0">
            <a:spAutoFit/>
          </a:bodyPr>
          <a:lstStyle/>
          <a:p>
            <a:pPr marL="384048" lvl="0" indent="-384048" algn="just">
              <a:lnSpc>
                <a:spcPct val="94000"/>
              </a:lnSpc>
              <a:spcBef>
                <a:spcPts val="1000"/>
              </a:spcBef>
              <a:spcAft>
                <a:spcPts val="200"/>
              </a:spcAft>
              <a:buFont typeface="Wingdings" panose="05000000000000000000" pitchFamily="2" charset="2"/>
              <a:buChar char="v"/>
            </a:pPr>
            <a:r>
              <a:rPr lang="en-US" sz="2000" dirty="0" smtClean="0"/>
              <a:t>contents</a:t>
            </a:r>
            <a:endParaRPr lang="en-US" sz="2000" dirty="0"/>
          </a:p>
        </p:txBody>
      </p:sp>
    </p:spTree>
    <p:extLst>
      <p:ext uri="{BB962C8B-B14F-4D97-AF65-F5344CB8AC3E}">
        <p14:creationId xmlns:p14="http://schemas.microsoft.com/office/powerpoint/2010/main" val="253022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421342" y="341105"/>
            <a:ext cx="6636281"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What is a Switch?</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589430" y="1608004"/>
            <a:ext cx="11013140" cy="3003899"/>
          </a:xfrm>
          <a:prstGeom prst="rect">
            <a:avLst/>
          </a:prstGeom>
          <a:noFill/>
        </p:spPr>
        <p:txBody>
          <a:bodyPr wrap="square" rtlCol="0">
            <a:spAutoFit/>
          </a:bodyPr>
          <a:lstStyle/>
          <a:p>
            <a:pPr marL="384048" lvl="0" indent="-384048" algn="just">
              <a:lnSpc>
                <a:spcPct val="94000"/>
              </a:lnSpc>
              <a:spcBef>
                <a:spcPts val="1000"/>
              </a:spcBef>
              <a:spcAft>
                <a:spcPts val="200"/>
              </a:spcAft>
              <a:buFont typeface="Wingdings" panose="05000000000000000000" pitchFamily="2" charset="2"/>
              <a:buChar char="v"/>
            </a:pPr>
            <a:r>
              <a:rPr lang="en-US" sz="2000" dirty="0" smtClean="0"/>
              <a:t> </a:t>
            </a:r>
            <a:r>
              <a:rPr lang="en-US" sz="2000" dirty="0"/>
              <a:t>A Switch is a device which is designed to interrupt the current flow in a circuit. In simple words, a Switch can make or break an electrical circuit. Every electrical and electronics application uses at least one switch to perform ON and OFF operation of the device</a:t>
            </a:r>
            <a:r>
              <a:rPr lang="en-US" sz="2000" dirty="0" smtClean="0"/>
              <a:t>.</a:t>
            </a:r>
          </a:p>
          <a:p>
            <a:pPr marL="384048" lvl="0" indent="-384048" algn="just">
              <a:lnSpc>
                <a:spcPct val="94000"/>
              </a:lnSpc>
              <a:spcBef>
                <a:spcPts val="1000"/>
              </a:spcBef>
              <a:spcAft>
                <a:spcPts val="200"/>
              </a:spcAft>
              <a:buFont typeface="Wingdings" panose="05000000000000000000" pitchFamily="2" charset="2"/>
              <a:buChar char="v"/>
            </a:pPr>
            <a:r>
              <a:rPr lang="en-US" sz="2000" dirty="0"/>
              <a:t>So, switches are a part of the control system and without it, control operation cannot be achieved. A switch can perform two functions, namely fully ON (by closing its contacts) or fully OFF (by opening its contacts</a:t>
            </a:r>
            <a:r>
              <a:rPr lang="en-US" sz="2000" dirty="0" smtClean="0"/>
              <a:t>).</a:t>
            </a:r>
          </a:p>
          <a:p>
            <a:pPr marL="384048" lvl="0" indent="-384048" algn="just">
              <a:lnSpc>
                <a:spcPct val="94000"/>
              </a:lnSpc>
              <a:spcBef>
                <a:spcPts val="1000"/>
              </a:spcBef>
              <a:spcAft>
                <a:spcPts val="200"/>
              </a:spcAft>
              <a:buFont typeface="Wingdings" panose="05000000000000000000" pitchFamily="2" charset="2"/>
              <a:buChar char="v"/>
            </a:pPr>
            <a:r>
              <a:rPr lang="en-US" sz="2000" dirty="0"/>
              <a:t>When the contacts of a switch are closed, the switch creates a closed path for the current to flow and hence  load consumes the power from source. When the contacts of a switch are open, no power will be consumed by the load</a:t>
            </a:r>
            <a:endParaRPr lang="en-US" sz="2000" dirty="0"/>
          </a:p>
        </p:txBody>
      </p:sp>
    </p:spTree>
    <p:extLst>
      <p:ext uri="{BB962C8B-B14F-4D97-AF65-F5344CB8AC3E}">
        <p14:creationId xmlns:p14="http://schemas.microsoft.com/office/powerpoint/2010/main" val="13877172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421342" y="341105"/>
            <a:ext cx="6636281"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Types of Switches</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979931" y="1646641"/>
            <a:ext cx="11013140" cy="3279872"/>
          </a:xfrm>
          <a:prstGeom prst="rect">
            <a:avLst/>
          </a:prstGeom>
          <a:noFill/>
        </p:spPr>
        <p:txBody>
          <a:bodyPr wrap="square" rtlCol="0">
            <a:spAutoFit/>
          </a:bodyPr>
          <a:lstStyle/>
          <a:p>
            <a:pPr marL="342900" indent="-342900">
              <a:buFont typeface="Wingdings" panose="05000000000000000000" pitchFamily="2" charset="2"/>
              <a:buChar char="v"/>
            </a:pPr>
            <a:r>
              <a:rPr lang="en-US" sz="2000" dirty="0"/>
              <a:t>Basically, Switches can be of two types. They are:</a:t>
            </a:r>
          </a:p>
          <a:p>
            <a:pPr marL="1257300" lvl="2" indent="-342900" fontAlgn="base">
              <a:buFont typeface="Wingdings" panose="05000000000000000000" pitchFamily="2" charset="2"/>
              <a:buChar char="§"/>
            </a:pPr>
            <a:r>
              <a:rPr lang="en-US" sz="2000" dirty="0"/>
              <a:t>Mechanical</a:t>
            </a:r>
          </a:p>
          <a:p>
            <a:pPr marL="1257300" lvl="2" indent="-342900" fontAlgn="base">
              <a:buFont typeface="Wingdings" panose="05000000000000000000" pitchFamily="2" charset="2"/>
              <a:buChar char="§"/>
            </a:pPr>
            <a:r>
              <a:rPr lang="en-US" sz="2000" dirty="0" smtClean="0"/>
              <a:t>Electronic</a:t>
            </a:r>
          </a:p>
          <a:p>
            <a:pPr lvl="2" fontAlgn="base"/>
            <a:endParaRPr lang="en-US" sz="2000" dirty="0"/>
          </a:p>
          <a:p>
            <a:pPr marL="342900" indent="-342900">
              <a:buFont typeface="Wingdings" panose="05000000000000000000" pitchFamily="2" charset="2"/>
              <a:buChar char="v"/>
            </a:pPr>
            <a:r>
              <a:rPr lang="en-US" sz="2000" dirty="0"/>
              <a:t>Mechanical Switches are physical switches, which must be activated physically, by moving, pressing, releasing, or touching its contacts</a:t>
            </a:r>
            <a:r>
              <a:rPr lang="en-US" sz="2000" dirty="0" smtClean="0"/>
              <a:t>.</a:t>
            </a:r>
          </a:p>
          <a:p>
            <a:endParaRPr lang="en-US" sz="2000" dirty="0"/>
          </a:p>
          <a:p>
            <a:pPr marL="342900" indent="-342900">
              <a:buFont typeface="Wingdings" panose="05000000000000000000" pitchFamily="2" charset="2"/>
              <a:buChar char="v"/>
            </a:pPr>
            <a:r>
              <a:rPr lang="en-US" sz="2000" dirty="0"/>
              <a:t>Electronic Switches, on the other hand, do not require any physical contact in order to control a circuit. These are activated by semiconductor action.</a:t>
            </a:r>
          </a:p>
          <a:p>
            <a:pPr marL="384048" lvl="0" indent="-384048" algn="just">
              <a:lnSpc>
                <a:spcPct val="94000"/>
              </a:lnSpc>
              <a:spcBef>
                <a:spcPts val="1000"/>
              </a:spcBef>
              <a:spcAft>
                <a:spcPts val="200"/>
              </a:spcAft>
              <a:buFont typeface="Wingdings" panose="05000000000000000000" pitchFamily="2" charset="2"/>
              <a:buChar char="v"/>
            </a:pPr>
            <a:endParaRPr lang="en-US" sz="2000" dirty="0"/>
          </a:p>
        </p:txBody>
      </p:sp>
    </p:spTree>
    <p:extLst>
      <p:ext uri="{BB962C8B-B14F-4D97-AF65-F5344CB8AC3E}">
        <p14:creationId xmlns:p14="http://schemas.microsoft.com/office/powerpoint/2010/main" val="2438518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421342" y="54564"/>
            <a:ext cx="6636281"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Mechanical Switches</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589430" y="847563"/>
            <a:ext cx="11013140" cy="1249573"/>
          </a:xfrm>
          <a:prstGeom prst="rect">
            <a:avLst/>
          </a:prstGeom>
          <a:noFill/>
        </p:spPr>
        <p:txBody>
          <a:bodyPr wrap="square" rtlCol="0">
            <a:spAutoFit/>
          </a:bodyPr>
          <a:lstStyle/>
          <a:p>
            <a:pPr marL="384048" lvl="0" indent="-384048" algn="just">
              <a:lnSpc>
                <a:spcPct val="94000"/>
              </a:lnSpc>
              <a:spcBef>
                <a:spcPts val="1000"/>
              </a:spcBef>
              <a:spcAft>
                <a:spcPts val="200"/>
              </a:spcAft>
              <a:buFont typeface="Wingdings" panose="05000000000000000000" pitchFamily="2" charset="2"/>
              <a:buChar char="v"/>
            </a:pPr>
            <a:r>
              <a:rPr lang="en-US" sz="2000" dirty="0"/>
              <a:t>Mechanical switches can be classified into different types based on several factors such as method of actuation (manual, limit and process switches), number of contacts (single contact and multi contact switches), number of poles and throws (SPST, DPDT, SPDT, etc.), operation and construction (push button, toggle, rotary, joystick, etc.), based on state (momentary and locked switches), etc.</a:t>
            </a:r>
            <a:endParaRPr lang="en-US" sz="2000" dirty="0"/>
          </a:p>
        </p:txBody>
      </p:sp>
      <p:pic>
        <p:nvPicPr>
          <p:cNvPr id="1026" name="Picture 2" descr="different switch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4962" y="2097136"/>
            <a:ext cx="5008856" cy="4624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3674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421342" y="341105"/>
            <a:ext cx="8387807"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Single Pole Single Throw Switch (SPST)</a:t>
            </a:r>
          </a:p>
        </p:txBody>
      </p:sp>
      <p:sp>
        <p:nvSpPr>
          <p:cNvPr id="6" name="TextBox 5"/>
          <p:cNvSpPr txBox="1"/>
          <p:nvPr/>
        </p:nvSpPr>
        <p:spPr>
          <a:xfrm>
            <a:off x="979931" y="1646641"/>
            <a:ext cx="11013140" cy="1631216"/>
          </a:xfrm>
          <a:prstGeom prst="rect">
            <a:avLst/>
          </a:prstGeom>
          <a:noFill/>
        </p:spPr>
        <p:txBody>
          <a:bodyPr wrap="square" rtlCol="0">
            <a:spAutoFit/>
          </a:bodyPr>
          <a:lstStyle/>
          <a:p>
            <a:pPr marL="342900" indent="-342900" fontAlgn="base">
              <a:buFont typeface="Wingdings" panose="05000000000000000000" pitchFamily="2" charset="2"/>
              <a:buChar char="v"/>
            </a:pPr>
            <a:r>
              <a:rPr lang="en-US" sz="2000" dirty="0"/>
              <a:t>This is the basic ON and OFF switch consisting of one input contact and one output </a:t>
            </a:r>
            <a:r>
              <a:rPr lang="en-US" sz="2000" dirty="0" smtClean="0"/>
              <a:t>contact.</a:t>
            </a:r>
          </a:p>
          <a:p>
            <a:pPr marL="342900" indent="-342900" fontAlgn="base">
              <a:buFont typeface="Wingdings" panose="05000000000000000000" pitchFamily="2" charset="2"/>
              <a:buChar char="v"/>
            </a:pPr>
            <a:endParaRPr lang="en-US" sz="2000" dirty="0"/>
          </a:p>
          <a:p>
            <a:pPr marL="342900" indent="-342900" fontAlgn="base">
              <a:buFont typeface="Wingdings" panose="05000000000000000000" pitchFamily="2" charset="2"/>
              <a:buChar char="v"/>
            </a:pPr>
            <a:r>
              <a:rPr lang="en-US" sz="2000" dirty="0"/>
              <a:t>It switches a single circuit and it can either make (ON) or break (OFF) the load</a:t>
            </a:r>
            <a:r>
              <a:rPr lang="en-US" sz="2000" dirty="0" smtClean="0"/>
              <a:t>.</a:t>
            </a:r>
          </a:p>
          <a:p>
            <a:pPr fontAlgn="base"/>
            <a:endParaRPr lang="en-US" sz="2000" dirty="0"/>
          </a:p>
          <a:p>
            <a:pPr marL="342900" indent="-342900" fontAlgn="base">
              <a:buFont typeface="Wingdings" panose="05000000000000000000" pitchFamily="2" charset="2"/>
              <a:buChar char="v"/>
            </a:pPr>
            <a:r>
              <a:rPr lang="en-US" sz="2000" dirty="0"/>
              <a:t>The contacts of SPST can be either normally open or normally closed configurations .</a:t>
            </a:r>
          </a:p>
        </p:txBody>
      </p:sp>
      <p:pic>
        <p:nvPicPr>
          <p:cNvPr id="2050" name="Picture 2" descr="Sinlge pole single throw swit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0310" y="3451538"/>
            <a:ext cx="5266244" cy="2434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485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459979" y="215735"/>
            <a:ext cx="9199176" cy="45076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Single Pole Double Throw Switch (SPDT)</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711507" y="1079971"/>
            <a:ext cx="11013140" cy="2289858"/>
          </a:xfrm>
          <a:prstGeom prst="rect">
            <a:avLst/>
          </a:prstGeom>
          <a:noFill/>
        </p:spPr>
        <p:txBody>
          <a:bodyPr wrap="square" rtlCol="0">
            <a:spAutoFit/>
          </a:bodyPr>
          <a:lstStyle/>
          <a:p>
            <a:pPr marL="384048" lvl="0" indent="-384048" algn="just">
              <a:lnSpc>
                <a:spcPct val="94000"/>
              </a:lnSpc>
              <a:spcBef>
                <a:spcPts val="1000"/>
              </a:spcBef>
              <a:spcAft>
                <a:spcPts val="200"/>
              </a:spcAft>
              <a:buFont typeface="Wingdings" panose="05000000000000000000" pitchFamily="2" charset="2"/>
              <a:buChar char="v"/>
            </a:pPr>
            <a:r>
              <a:rPr lang="en-US" sz="2000" dirty="0"/>
              <a:t>This switch has three terminals: one is input contact and remaining two are output contacts.</a:t>
            </a:r>
          </a:p>
          <a:p>
            <a:pPr marL="384048" lvl="0" indent="-384048" algn="just">
              <a:lnSpc>
                <a:spcPct val="94000"/>
              </a:lnSpc>
              <a:spcBef>
                <a:spcPts val="1000"/>
              </a:spcBef>
              <a:spcAft>
                <a:spcPts val="200"/>
              </a:spcAft>
              <a:buFont typeface="Wingdings" panose="05000000000000000000" pitchFamily="2" charset="2"/>
              <a:buChar char="v"/>
            </a:pPr>
            <a:r>
              <a:rPr lang="en-US" sz="2000" dirty="0"/>
              <a:t>This means it consist two ON positions and one OFF position.</a:t>
            </a:r>
          </a:p>
          <a:p>
            <a:pPr marL="384048" lvl="0" indent="-384048" algn="just">
              <a:lnSpc>
                <a:spcPct val="94000"/>
              </a:lnSpc>
              <a:spcBef>
                <a:spcPts val="1000"/>
              </a:spcBef>
              <a:spcAft>
                <a:spcPts val="200"/>
              </a:spcAft>
              <a:buFont typeface="Wingdings" panose="05000000000000000000" pitchFamily="2" charset="2"/>
              <a:buChar char="v"/>
            </a:pPr>
            <a:r>
              <a:rPr lang="en-US" sz="2000" dirty="0"/>
              <a:t>In most of the circuits, these switches are used as changeover to connect the input between two choices of outputs.</a:t>
            </a:r>
          </a:p>
          <a:p>
            <a:pPr marL="384048" lvl="0" indent="-384048" algn="just">
              <a:lnSpc>
                <a:spcPct val="94000"/>
              </a:lnSpc>
              <a:spcBef>
                <a:spcPts val="1000"/>
              </a:spcBef>
              <a:spcAft>
                <a:spcPts val="200"/>
              </a:spcAft>
              <a:buFont typeface="Wingdings" panose="05000000000000000000" pitchFamily="2" charset="2"/>
              <a:buChar char="v"/>
            </a:pPr>
            <a:r>
              <a:rPr lang="en-US" sz="2000" dirty="0"/>
              <a:t>The contact which is connected to the input by default is referred as normally closed contact and contact which will be connected during ON operation is a normally open contact.</a:t>
            </a:r>
            <a:endParaRPr lang="en-US" sz="2000" dirty="0" smtClean="0"/>
          </a:p>
        </p:txBody>
      </p:sp>
      <p:pic>
        <p:nvPicPr>
          <p:cNvPr id="3074" name="Picture 2" descr="SPDT Swit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8779" y="3783304"/>
            <a:ext cx="4631183" cy="2140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493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511494" y="138462"/>
            <a:ext cx="8671143" cy="52803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Double Pole Single Throw Switch (DPST)</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979931" y="885437"/>
            <a:ext cx="11013140" cy="2886944"/>
          </a:xfrm>
          <a:prstGeom prst="rect">
            <a:avLst/>
          </a:prstGeom>
          <a:noFill/>
        </p:spPr>
        <p:txBody>
          <a:bodyPr wrap="square" rtlCol="0">
            <a:spAutoFit/>
          </a:bodyPr>
          <a:lstStyle/>
          <a:p>
            <a:pPr marL="384048" lvl="0" indent="-384048" algn="just">
              <a:lnSpc>
                <a:spcPct val="94000"/>
              </a:lnSpc>
              <a:spcBef>
                <a:spcPts val="1000"/>
              </a:spcBef>
              <a:spcAft>
                <a:spcPts val="200"/>
              </a:spcAft>
              <a:buFont typeface="Wingdings" panose="05000000000000000000" pitchFamily="2" charset="2"/>
              <a:buChar char="v"/>
            </a:pPr>
            <a:r>
              <a:rPr lang="en-US" sz="2000" dirty="0"/>
              <a:t>This switch consists of four terminals: two input contacts and two output contacts.</a:t>
            </a:r>
          </a:p>
          <a:p>
            <a:pPr marL="384048" lvl="0" indent="-384048" algn="just">
              <a:lnSpc>
                <a:spcPct val="94000"/>
              </a:lnSpc>
              <a:spcBef>
                <a:spcPts val="1000"/>
              </a:spcBef>
              <a:spcAft>
                <a:spcPts val="200"/>
              </a:spcAft>
              <a:buFont typeface="Wingdings" panose="05000000000000000000" pitchFamily="2" charset="2"/>
              <a:buChar char="v"/>
            </a:pPr>
            <a:r>
              <a:rPr lang="en-US" sz="2000" dirty="0"/>
              <a:t>It behaves like a two separate SPST configurations, operating at the same time.</a:t>
            </a:r>
          </a:p>
          <a:p>
            <a:pPr marL="384048" lvl="0" indent="-384048" algn="just">
              <a:lnSpc>
                <a:spcPct val="94000"/>
              </a:lnSpc>
              <a:spcBef>
                <a:spcPts val="1000"/>
              </a:spcBef>
              <a:spcAft>
                <a:spcPts val="200"/>
              </a:spcAft>
              <a:buFont typeface="Wingdings" panose="05000000000000000000" pitchFamily="2" charset="2"/>
              <a:buChar char="v"/>
            </a:pPr>
            <a:r>
              <a:rPr lang="en-US" sz="2000" dirty="0"/>
              <a:t>It has only one ON position, but it can actuate the two contacts simultaneously, such that each input contact will be connected to its corresponding output contact.</a:t>
            </a:r>
          </a:p>
          <a:p>
            <a:pPr marL="384048" lvl="0" indent="-384048" algn="just">
              <a:lnSpc>
                <a:spcPct val="94000"/>
              </a:lnSpc>
              <a:spcBef>
                <a:spcPts val="1000"/>
              </a:spcBef>
              <a:spcAft>
                <a:spcPts val="200"/>
              </a:spcAft>
              <a:buFont typeface="Wingdings" panose="05000000000000000000" pitchFamily="2" charset="2"/>
              <a:buChar char="v"/>
            </a:pPr>
            <a:r>
              <a:rPr lang="en-US" sz="2000" dirty="0"/>
              <a:t>In OFF position both switches are at open state.</a:t>
            </a:r>
          </a:p>
          <a:p>
            <a:pPr marL="384048" lvl="0" indent="-384048" algn="just">
              <a:lnSpc>
                <a:spcPct val="94000"/>
              </a:lnSpc>
              <a:spcBef>
                <a:spcPts val="1000"/>
              </a:spcBef>
              <a:spcAft>
                <a:spcPts val="200"/>
              </a:spcAft>
              <a:buFont typeface="Wingdings" panose="05000000000000000000" pitchFamily="2" charset="2"/>
              <a:buChar char="v"/>
            </a:pPr>
            <a:r>
              <a:rPr lang="en-US" sz="2000" dirty="0"/>
              <a:t>This type of switches is used for controlling two different circuits at a time.</a:t>
            </a:r>
          </a:p>
          <a:p>
            <a:pPr marL="384048" lvl="0" indent="-384048" algn="just">
              <a:lnSpc>
                <a:spcPct val="94000"/>
              </a:lnSpc>
              <a:spcBef>
                <a:spcPts val="1000"/>
              </a:spcBef>
              <a:spcAft>
                <a:spcPts val="200"/>
              </a:spcAft>
              <a:buFont typeface="Wingdings" panose="05000000000000000000" pitchFamily="2" charset="2"/>
              <a:buChar char="v"/>
            </a:pPr>
            <a:r>
              <a:rPr lang="en-US" sz="2000" dirty="0"/>
              <a:t>Also, the contacts of this switch may be either normally open or normally closed configurations.</a:t>
            </a:r>
            <a:endParaRPr lang="en-US" sz="2000" dirty="0"/>
          </a:p>
        </p:txBody>
      </p:sp>
      <p:pic>
        <p:nvPicPr>
          <p:cNvPr id="4100" name="Picture 4" descr="DPST Swit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1850" y="3889420"/>
            <a:ext cx="5424517" cy="233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8465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408464" y="398072"/>
            <a:ext cx="8658264" cy="43788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Double Pole Double Throw Switch (DPDT)</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711507" y="945449"/>
            <a:ext cx="11013140" cy="2000548"/>
          </a:xfrm>
          <a:prstGeom prst="rect">
            <a:avLst/>
          </a:prstGeom>
          <a:noFill/>
        </p:spPr>
        <p:txBody>
          <a:bodyPr wrap="square" rtlCol="0">
            <a:spAutoFit/>
          </a:bodyPr>
          <a:lstStyle/>
          <a:p>
            <a:pPr marL="384048" lvl="0" indent="-384048" algn="just">
              <a:lnSpc>
                <a:spcPct val="94000"/>
              </a:lnSpc>
              <a:spcBef>
                <a:spcPts val="1000"/>
              </a:spcBef>
              <a:spcAft>
                <a:spcPts val="200"/>
              </a:spcAft>
              <a:buFont typeface="Wingdings" panose="05000000000000000000" pitchFamily="2" charset="2"/>
              <a:buChar char="v"/>
            </a:pPr>
            <a:r>
              <a:rPr lang="en-US" sz="2000" dirty="0"/>
              <a:t>This is a dual ON/OFF switch consisting of two ON positions.</a:t>
            </a:r>
          </a:p>
          <a:p>
            <a:pPr marL="384048" lvl="0" indent="-384048" algn="just">
              <a:lnSpc>
                <a:spcPct val="94000"/>
              </a:lnSpc>
              <a:spcBef>
                <a:spcPts val="1000"/>
              </a:spcBef>
              <a:spcAft>
                <a:spcPts val="200"/>
              </a:spcAft>
              <a:buFont typeface="Wingdings" panose="05000000000000000000" pitchFamily="2" charset="2"/>
              <a:buChar char="v"/>
            </a:pPr>
            <a:r>
              <a:rPr lang="en-US" sz="2000" dirty="0"/>
              <a:t>It has six terminals, two are input contacts and remaining four are the output contacts.</a:t>
            </a:r>
          </a:p>
          <a:p>
            <a:pPr marL="384048" lvl="0" indent="-384048" algn="just">
              <a:lnSpc>
                <a:spcPct val="94000"/>
              </a:lnSpc>
              <a:spcBef>
                <a:spcPts val="1000"/>
              </a:spcBef>
              <a:spcAft>
                <a:spcPts val="200"/>
              </a:spcAft>
              <a:buFont typeface="Wingdings" panose="05000000000000000000" pitchFamily="2" charset="2"/>
              <a:buChar char="v"/>
            </a:pPr>
            <a:r>
              <a:rPr lang="en-US" sz="2000" dirty="0"/>
              <a:t>It behaves like a two separate SPDT configuration, operating at the same time.</a:t>
            </a:r>
          </a:p>
          <a:p>
            <a:pPr marL="384048" lvl="0" indent="-384048" algn="just">
              <a:lnSpc>
                <a:spcPct val="94000"/>
              </a:lnSpc>
              <a:spcBef>
                <a:spcPts val="1000"/>
              </a:spcBef>
              <a:spcAft>
                <a:spcPts val="200"/>
              </a:spcAft>
              <a:buFont typeface="Wingdings" panose="05000000000000000000" pitchFamily="2" charset="2"/>
              <a:buChar char="v"/>
            </a:pPr>
            <a:r>
              <a:rPr lang="en-US" sz="2000" dirty="0"/>
              <a:t>Two input contacts are connected to the one set of output contacts in one position and in another position, input contacts are connected to the other set of output contacts.</a:t>
            </a:r>
            <a:endParaRPr lang="en-US" sz="2000" dirty="0"/>
          </a:p>
        </p:txBody>
      </p:sp>
      <p:pic>
        <p:nvPicPr>
          <p:cNvPr id="5122" name="Picture 2" descr="DPDT Swit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507" y="3259320"/>
            <a:ext cx="5045349" cy="216813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8386226" y="3005960"/>
            <a:ext cx="2779757" cy="3407444"/>
          </a:xfrm>
          <a:prstGeom prst="rect">
            <a:avLst/>
          </a:prstGeom>
        </p:spPr>
      </p:pic>
    </p:spTree>
    <p:extLst>
      <p:ext uri="{BB962C8B-B14F-4D97-AF65-F5344CB8AC3E}">
        <p14:creationId xmlns:p14="http://schemas.microsoft.com/office/powerpoint/2010/main" val="9553747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459978" y="140494"/>
            <a:ext cx="6636281" cy="51515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Push Button Switch</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979931" y="666496"/>
            <a:ext cx="11013140" cy="3908762"/>
          </a:xfrm>
          <a:prstGeom prst="rect">
            <a:avLst/>
          </a:prstGeom>
          <a:noFill/>
        </p:spPr>
        <p:txBody>
          <a:bodyPr wrap="square" rtlCol="0">
            <a:spAutoFit/>
          </a:bodyPr>
          <a:lstStyle/>
          <a:p>
            <a:pPr marL="384048" lvl="0" indent="-384048" algn="just">
              <a:lnSpc>
                <a:spcPct val="94000"/>
              </a:lnSpc>
              <a:spcBef>
                <a:spcPts val="1000"/>
              </a:spcBef>
              <a:spcAft>
                <a:spcPts val="200"/>
              </a:spcAft>
              <a:buFont typeface="Wingdings" panose="05000000000000000000" pitchFamily="2" charset="2"/>
              <a:buChar char="v"/>
            </a:pPr>
            <a:r>
              <a:rPr lang="en-US" sz="2000" dirty="0"/>
              <a:t>It is a momentary contact switch that makes or breaks connection as long as pressure is applied (or when the button is pushed).</a:t>
            </a:r>
          </a:p>
          <a:p>
            <a:pPr marL="384048" lvl="0" indent="-384048" algn="just">
              <a:lnSpc>
                <a:spcPct val="94000"/>
              </a:lnSpc>
              <a:spcBef>
                <a:spcPts val="1000"/>
              </a:spcBef>
              <a:spcAft>
                <a:spcPts val="200"/>
              </a:spcAft>
              <a:buFont typeface="Wingdings" panose="05000000000000000000" pitchFamily="2" charset="2"/>
              <a:buChar char="v"/>
            </a:pPr>
            <a:r>
              <a:rPr lang="en-US" sz="2000" dirty="0"/>
              <a:t>Generally, this pressure is supplied by a button pressed by someone’s finger.</a:t>
            </a:r>
          </a:p>
          <a:p>
            <a:pPr marL="384048" lvl="0" indent="-384048" algn="just">
              <a:lnSpc>
                <a:spcPct val="94000"/>
              </a:lnSpc>
              <a:spcBef>
                <a:spcPts val="1000"/>
              </a:spcBef>
              <a:spcAft>
                <a:spcPts val="200"/>
              </a:spcAft>
              <a:buFont typeface="Wingdings" panose="05000000000000000000" pitchFamily="2" charset="2"/>
              <a:buChar char="v"/>
            </a:pPr>
            <a:r>
              <a:rPr lang="en-US" sz="2000" dirty="0"/>
              <a:t>This button returns its normal position, once the pressure is removed.</a:t>
            </a:r>
          </a:p>
          <a:p>
            <a:pPr marL="384048" lvl="0" indent="-384048" algn="just">
              <a:lnSpc>
                <a:spcPct val="94000"/>
              </a:lnSpc>
              <a:spcBef>
                <a:spcPts val="1000"/>
              </a:spcBef>
              <a:spcAft>
                <a:spcPts val="200"/>
              </a:spcAft>
              <a:buFont typeface="Wingdings" panose="05000000000000000000" pitchFamily="2" charset="2"/>
              <a:buChar char="v"/>
            </a:pPr>
            <a:r>
              <a:rPr lang="en-US" sz="2000" dirty="0"/>
              <a:t>The internal spring mechanism operates these two states (pressed and released) of a push button.</a:t>
            </a:r>
          </a:p>
          <a:p>
            <a:pPr marL="384048" lvl="0" indent="-384048" algn="just">
              <a:lnSpc>
                <a:spcPct val="94000"/>
              </a:lnSpc>
              <a:spcBef>
                <a:spcPts val="1000"/>
              </a:spcBef>
              <a:spcAft>
                <a:spcPts val="200"/>
              </a:spcAft>
              <a:buFont typeface="Wingdings" panose="05000000000000000000" pitchFamily="2" charset="2"/>
              <a:buChar char="v"/>
            </a:pPr>
            <a:r>
              <a:rPr lang="en-US" sz="2000" dirty="0"/>
              <a:t>It consists of stationary and movable contacts, of which stationary contacts are connected in series with the circuit to be switched while movable contacts are attached with a push button.</a:t>
            </a:r>
          </a:p>
          <a:p>
            <a:pPr marL="384048" lvl="0" indent="-384048" algn="just">
              <a:lnSpc>
                <a:spcPct val="94000"/>
              </a:lnSpc>
              <a:spcBef>
                <a:spcPts val="1000"/>
              </a:spcBef>
              <a:spcAft>
                <a:spcPts val="200"/>
              </a:spcAft>
              <a:buFont typeface="Wingdings" panose="05000000000000000000" pitchFamily="2" charset="2"/>
              <a:buChar char="v"/>
            </a:pPr>
            <a:r>
              <a:rPr lang="en-US" sz="2000" dirty="0"/>
              <a:t>Push buttons are majorly classified into normally open, normally closed and double acting push buttons as shown in the above figure.</a:t>
            </a:r>
          </a:p>
          <a:p>
            <a:pPr marL="384048" lvl="0" indent="-384048" algn="just">
              <a:lnSpc>
                <a:spcPct val="94000"/>
              </a:lnSpc>
              <a:spcBef>
                <a:spcPts val="1000"/>
              </a:spcBef>
              <a:spcAft>
                <a:spcPts val="200"/>
              </a:spcAft>
              <a:buFont typeface="Wingdings" panose="05000000000000000000" pitchFamily="2" charset="2"/>
              <a:buChar char="v"/>
            </a:pPr>
            <a:r>
              <a:rPr lang="en-US" sz="2000" dirty="0"/>
              <a:t>Double acting push buttons are generally used for controlling two electrical circuits.</a:t>
            </a:r>
            <a:endParaRPr lang="en-US" sz="2000" dirty="0"/>
          </a:p>
        </p:txBody>
      </p:sp>
      <p:pic>
        <p:nvPicPr>
          <p:cNvPr id="6146" name="Picture 2" descr="PushBut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4586105"/>
            <a:ext cx="382905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839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11314</TotalTime>
  <Words>1177</Words>
  <Application>Microsoft Office PowerPoint</Application>
  <PresentationFormat>Widescreen</PresentationFormat>
  <Paragraphs>111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Consolas</vt:lpstr>
      <vt:lpstr>Facto Bold</vt:lpstr>
      <vt:lpstr>Wingdings</vt:lpstr>
      <vt:lpstr>Office Theme</vt:lpstr>
      <vt:lpstr>Switch Interfacing in PIC16F877A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Push Button Interfacing with PIC16F877A</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Surendar Vijayakumar</dc:creator>
  <cp:lastModifiedBy>RAJA</cp:lastModifiedBy>
  <cp:revision>348</cp:revision>
  <dcterms:created xsi:type="dcterms:W3CDTF">2021-04-01T12:19:09Z</dcterms:created>
  <dcterms:modified xsi:type="dcterms:W3CDTF">2021-06-24T10:46:44Z</dcterms:modified>
</cp:coreProperties>
</file>