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3" autoAdjust="0"/>
    <p:restoredTop sz="94660"/>
  </p:normalViewPr>
  <p:slideViewPr>
    <p:cSldViewPr>
      <p:cViewPr varScale="1">
        <p:scale>
          <a:sx n="80" d="100"/>
          <a:sy n="80"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4/11/2024</a:t>
            </a:fld>
            <a:endParaRPr lang="en-US" dirty="0"/>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hyperlink" Target="https://github.com/subha1912/TNSDC_Generative_AI.git"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B58DE822-9477-3715-95A1-D38A970D779C}"/>
              </a:ext>
            </a:extLst>
          </p:cNvPr>
          <p:cNvSpPr txBox="1"/>
          <p:nvPr/>
        </p:nvSpPr>
        <p:spPr>
          <a:xfrm>
            <a:off x="3485147" y="2283995"/>
            <a:ext cx="5867400" cy="1682512"/>
          </a:xfrm>
          <a:prstGeom prst="rect">
            <a:avLst/>
          </a:prstGeom>
          <a:noFill/>
        </p:spPr>
        <p:txBody>
          <a:bodyPr wrap="square" lIns="91440" tIns="45720" rIns="91440" bIns="45720" anchor="t">
            <a:spAutoFit/>
          </a:bodyPr>
          <a:lstStyle/>
          <a:p>
            <a:pPr marL="12700">
              <a:spcBef>
                <a:spcPts val="100"/>
              </a:spcBef>
            </a:pPr>
            <a:r>
              <a:rPr lang="en-IN" sz="2000" spc="10" dirty="0">
                <a:solidFill>
                  <a:schemeClr val="tx1">
                    <a:lumMod val="85000"/>
                    <a:lumOff val="15000"/>
                  </a:schemeClr>
                </a:solidFill>
                <a:latin typeface="+mj-lt"/>
                <a:cs typeface="Trebuchet MS"/>
              </a:rPr>
              <a:t>PRESENTED BY </a:t>
            </a:r>
            <a:r>
              <a:rPr lang="en-IN" sz="2000" spc="10">
                <a:solidFill>
                  <a:schemeClr val="tx1">
                    <a:lumMod val="85000"/>
                    <a:lumOff val="15000"/>
                  </a:schemeClr>
                </a:solidFill>
                <a:latin typeface="+mj-lt"/>
                <a:cs typeface="Trebuchet MS"/>
              </a:rPr>
              <a:t>: </a:t>
            </a:r>
            <a:r>
              <a:rPr lang="en-US" sz="2000" spc="10">
                <a:solidFill>
                  <a:schemeClr val="tx1">
                    <a:lumMod val="85000"/>
                    <a:lumOff val="15000"/>
                  </a:schemeClr>
                </a:solidFill>
                <a:latin typeface="+mj-lt"/>
                <a:cs typeface="Trebuchet MS"/>
              </a:rPr>
              <a:t>Arulnithi A</a:t>
            </a:r>
            <a:endParaRPr lang="en-IN" sz="2000" spc="10" dirty="0">
              <a:solidFill>
                <a:schemeClr val="tx1">
                  <a:lumMod val="85000"/>
                  <a:lumOff val="15000"/>
                </a:schemeClr>
              </a:solidFill>
              <a:latin typeface="+mj-lt"/>
              <a:cs typeface="Trebuchet MS"/>
            </a:endParaRPr>
          </a:p>
          <a:p>
            <a:pPr marL="12700">
              <a:lnSpc>
                <a:spcPct val="100000"/>
              </a:lnSpc>
              <a:spcBef>
                <a:spcPts val="100"/>
              </a:spcBef>
            </a:pPr>
            <a:r>
              <a:rPr lang="en-IN" sz="2000" spc="10" dirty="0">
                <a:solidFill>
                  <a:schemeClr val="tx1">
                    <a:lumMod val="85000"/>
                    <a:lumOff val="15000"/>
                  </a:schemeClr>
                </a:solidFill>
                <a:latin typeface="+mj-lt"/>
                <a:cs typeface="Trebuchet MS"/>
              </a:rPr>
              <a:t>REG NO </a:t>
            </a:r>
            <a:r>
              <a:rPr lang="en-IN" sz="2000" spc="10">
                <a:solidFill>
                  <a:schemeClr val="tx1">
                    <a:lumMod val="85000"/>
                    <a:lumOff val="15000"/>
                  </a:schemeClr>
                </a:solidFill>
                <a:latin typeface="+mj-lt"/>
                <a:cs typeface="Trebuchet MS"/>
              </a:rPr>
              <a:t>: 81382124400</a:t>
            </a:r>
            <a:r>
              <a:rPr lang="en-US" sz="2000" spc="10">
                <a:solidFill>
                  <a:schemeClr val="tx1">
                    <a:lumMod val="85000"/>
                    <a:lumOff val="15000"/>
                  </a:schemeClr>
                </a:solidFill>
                <a:latin typeface="+mj-lt"/>
                <a:cs typeface="Trebuchet MS"/>
              </a:rPr>
              <a:t>9</a:t>
            </a:r>
            <a:endParaRPr lang="en-IN" sz="2000" spc="10" dirty="0">
              <a:solidFill>
                <a:schemeClr val="tx1">
                  <a:lumMod val="85000"/>
                  <a:lumOff val="15000"/>
                </a:schemeClr>
              </a:solidFill>
              <a:latin typeface="+mj-lt"/>
              <a:ea typeface="Calibri"/>
              <a:cs typeface="Trebuchet MS"/>
            </a:endParaRPr>
          </a:p>
          <a:p>
            <a:pPr marL="12700">
              <a:spcBef>
                <a:spcPts val="100"/>
              </a:spcBef>
            </a:pPr>
            <a:r>
              <a:rPr lang="en-IN" sz="2000" spc="10" dirty="0">
                <a:solidFill>
                  <a:schemeClr val="tx1">
                    <a:lumMod val="85000"/>
                    <a:lumOff val="15000"/>
                  </a:schemeClr>
                </a:solidFill>
                <a:latin typeface="+mj-lt"/>
                <a:cs typeface="Trebuchet MS"/>
              </a:rPr>
              <a:t>DEPT : COMPUTER SCIENCE AND BUSINESS SYSTEM</a:t>
            </a:r>
          </a:p>
          <a:p>
            <a:pPr marL="12700">
              <a:lnSpc>
                <a:spcPct val="100000"/>
              </a:lnSpc>
              <a:spcBef>
                <a:spcPts val="100"/>
              </a:spcBef>
            </a:pPr>
            <a:r>
              <a:rPr lang="en-IN" sz="2000" spc="10" dirty="0">
                <a:solidFill>
                  <a:schemeClr val="tx1">
                    <a:lumMod val="85000"/>
                    <a:lumOff val="15000"/>
                  </a:schemeClr>
                </a:solidFill>
                <a:latin typeface="+mj-lt"/>
                <a:cs typeface="Trebuchet MS"/>
              </a:rPr>
              <a:t>COLLEGE : SARANATHAN COLLEGE OF ENGINEERING</a:t>
            </a:r>
          </a:p>
          <a:p>
            <a:pPr marL="12700">
              <a:spcBef>
                <a:spcPts val="100"/>
              </a:spcBef>
            </a:pPr>
            <a:r>
              <a:rPr lang="en-IN" sz="2000" spc="10" dirty="0">
                <a:solidFill>
                  <a:schemeClr val="tx1">
                    <a:lumMod val="85000"/>
                    <a:lumOff val="15000"/>
                  </a:schemeClr>
                </a:solidFill>
                <a:latin typeface="+mj-lt"/>
                <a:cs typeface="Trebuchet MS"/>
              </a:rPr>
              <a:t>NM ID </a:t>
            </a:r>
            <a:r>
              <a:rPr lang="en-IN" sz="2000" spc="10">
                <a:solidFill>
                  <a:schemeClr val="tx1">
                    <a:lumMod val="85000"/>
                    <a:lumOff val="15000"/>
                  </a:schemeClr>
                </a:solidFill>
                <a:latin typeface="+mj-lt"/>
                <a:cs typeface="Trebuchet MS"/>
              </a:rPr>
              <a:t>:  </a:t>
            </a:r>
            <a:r>
              <a:rPr lang="en-US" sz="2000" spc="10">
                <a:solidFill>
                  <a:schemeClr val="tx1">
                    <a:lumMod val="85000"/>
                    <a:lumOff val="15000"/>
                  </a:schemeClr>
                </a:solidFill>
                <a:latin typeface="+mj-lt"/>
                <a:cs typeface="Trebuchet MS"/>
              </a:rPr>
              <a:t>arulnithi3003@gmail.com</a:t>
            </a:r>
            <a:r>
              <a:rPr lang="en-IN" sz="2000" spc="10">
                <a:solidFill>
                  <a:schemeClr val="tx1">
                    <a:lumMod val="85000"/>
                    <a:lumOff val="15000"/>
                  </a:schemeClr>
                </a:solidFill>
                <a:latin typeface="+mj-lt"/>
                <a:cs typeface="Trebuchet MS"/>
              </a:rPr>
              <a:t> (au81382124400</a:t>
            </a:r>
            <a:r>
              <a:rPr lang="en-US" sz="2000" spc="10">
                <a:solidFill>
                  <a:schemeClr val="tx1">
                    <a:lumMod val="85000"/>
                    <a:lumOff val="15000"/>
                  </a:schemeClr>
                </a:solidFill>
                <a:latin typeface="+mj-lt"/>
                <a:cs typeface="Trebuchet MS"/>
              </a:rPr>
              <a:t>9)</a:t>
            </a:r>
            <a:endParaRPr lang="en-IN" sz="2000" spc="-5" dirty="0">
              <a:solidFill>
                <a:schemeClr val="tx1">
                  <a:lumMod val="85000"/>
                  <a:lumOff val="15000"/>
                </a:schemeClr>
              </a:solidFill>
              <a:latin typeface="+mj-lt"/>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10" name="TextBox 9">
            <a:extLst>
              <a:ext uri="{FF2B5EF4-FFF2-40B4-BE49-F238E27FC236}">
                <a16:creationId xmlns:a16="http://schemas.microsoft.com/office/drawing/2014/main" id="{FEB88F23-AD31-ECD1-5692-4E3B956C218E}"/>
              </a:ext>
            </a:extLst>
          </p:cNvPr>
          <p:cNvSpPr txBox="1"/>
          <p:nvPr/>
        </p:nvSpPr>
        <p:spPr>
          <a:xfrm>
            <a:off x="558165" y="1371600"/>
            <a:ext cx="3709036" cy="2585323"/>
          </a:xfrm>
          <a:prstGeom prst="rect">
            <a:avLst/>
          </a:prstGeom>
          <a:noFill/>
        </p:spPr>
        <p:txBody>
          <a:bodyPr wrap="square" rtlCol="0">
            <a:spAutoFit/>
          </a:bodyPr>
          <a:lstStyle/>
          <a:p>
            <a:r>
              <a:rPr lang="en-IN" b="0" i="0" dirty="0">
                <a:solidFill>
                  <a:srgbClr val="212121"/>
                </a:solidFill>
                <a:effectLst/>
                <a:latin typeface="Courier New" panose="02070309020205020404" pitchFamily="49" charset="0"/>
              </a:rPr>
              <a:t>Logistic Regression() :</a:t>
            </a:r>
          </a:p>
          <a:p>
            <a:r>
              <a:rPr lang="en-IN" b="0" i="0" dirty="0">
                <a:solidFill>
                  <a:srgbClr val="212121"/>
                </a:solidFill>
                <a:effectLst/>
                <a:latin typeface="Courier New" panose="02070309020205020404" pitchFamily="49" charset="0"/>
              </a:rPr>
              <a:t>Training Accuracy : 1.0</a:t>
            </a:r>
          </a:p>
          <a:p>
            <a:r>
              <a:rPr lang="en-IN" b="0" i="0" dirty="0">
                <a:solidFill>
                  <a:srgbClr val="212121"/>
                </a:solidFill>
                <a:effectLst/>
                <a:latin typeface="Courier New" panose="02070309020205020404" pitchFamily="49" charset="0"/>
              </a:rPr>
              <a:t>Validation Accuracy : 1.0</a:t>
            </a:r>
          </a:p>
          <a:p>
            <a:endParaRPr lang="en-IN" dirty="0">
              <a:solidFill>
                <a:srgbClr val="212121"/>
              </a:solidFill>
              <a:latin typeface="Courier New" panose="02070309020205020404" pitchFamily="49" charset="0"/>
            </a:endParaRPr>
          </a:p>
          <a:p>
            <a:r>
              <a:rPr lang="en-US" b="0" i="0" dirty="0">
                <a:solidFill>
                  <a:srgbClr val="212121"/>
                </a:solidFill>
                <a:effectLst/>
                <a:latin typeface="Courier New" panose="02070309020205020404" pitchFamily="49" charset="0"/>
              </a:rPr>
              <a:t>SVC() : </a:t>
            </a:r>
          </a:p>
          <a:p>
            <a:r>
              <a:rPr lang="en-US" b="0" i="0" dirty="0">
                <a:solidFill>
                  <a:srgbClr val="212121"/>
                </a:solidFill>
                <a:effectLst/>
                <a:latin typeface="Courier New" panose="02070309020205020404" pitchFamily="49" charset="0"/>
              </a:rPr>
              <a:t>Training Accuracy : 1.0 </a:t>
            </a:r>
          </a:p>
          <a:p>
            <a:r>
              <a:rPr lang="en-US" b="0" i="0" dirty="0">
                <a:solidFill>
                  <a:srgbClr val="212121"/>
                </a:solidFill>
                <a:effectLst/>
                <a:latin typeface="Courier New" panose="02070309020205020404" pitchFamily="49" charset="0"/>
              </a:rPr>
              <a:t>Validation Accuracy : 0.9952380952380953 </a:t>
            </a:r>
            <a:br>
              <a:rPr lang="en-US" dirty="0"/>
            </a:br>
            <a:endParaRPr lang="en-IN" dirty="0"/>
          </a:p>
        </p:txBody>
      </p:sp>
      <p:pic>
        <p:nvPicPr>
          <p:cNvPr id="1026" name="Picture 2">
            <a:extLst>
              <a:ext uri="{FF2B5EF4-FFF2-40B4-BE49-F238E27FC236}">
                <a16:creationId xmlns:a16="http://schemas.microsoft.com/office/drawing/2014/main" id="{19370ABC-6189-1625-87A3-72E6FB486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240" y="781050"/>
            <a:ext cx="4998310" cy="421275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hlinkClick r:id="rId4"/>
            <a:extLst>
              <a:ext uri="{FF2B5EF4-FFF2-40B4-BE49-F238E27FC236}">
                <a16:creationId xmlns:a16="http://schemas.microsoft.com/office/drawing/2014/main" id="{40072F3B-3E1A-605A-EC71-71C6396E8451}"/>
              </a:ext>
            </a:extLst>
          </p:cNvPr>
          <p:cNvSpPr txBox="1"/>
          <p:nvPr/>
        </p:nvSpPr>
        <p:spPr>
          <a:xfrm>
            <a:off x="301229" y="5892284"/>
            <a:ext cx="7931943" cy="369332"/>
          </a:xfrm>
          <a:prstGeom prst="rect">
            <a:avLst/>
          </a:prstGeom>
          <a:noFill/>
        </p:spPr>
        <p:txBody>
          <a:bodyPr wrap="square" lIns="91440" tIns="45720" rIns="91440" bIns="45720" anchor="t">
            <a:spAutoFit/>
          </a:bodyPr>
          <a:lstStyle/>
          <a:p>
            <a:r>
              <a:rPr lang="en-IN"/>
              <a:t> </a:t>
            </a:r>
            <a:r>
              <a:rPr lang="en-US"/>
              <a:t>https://github.com/arulnithi-A/TNSDC_Generative_AI</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1" name="TextBox 20">
            <a:extLst>
              <a:ext uri="{FF2B5EF4-FFF2-40B4-BE49-F238E27FC236}">
                <a16:creationId xmlns:a16="http://schemas.microsoft.com/office/drawing/2014/main" id="{E9B4CED8-9B04-2CAC-4EAC-B71B24CC2139}"/>
              </a:ext>
            </a:extLst>
          </p:cNvPr>
          <p:cNvSpPr txBox="1"/>
          <p:nvPr/>
        </p:nvSpPr>
        <p:spPr>
          <a:xfrm>
            <a:off x="1596009" y="2019300"/>
            <a:ext cx="8214741" cy="1077218"/>
          </a:xfrm>
          <a:prstGeom prst="rect">
            <a:avLst/>
          </a:prstGeom>
          <a:noFill/>
        </p:spPr>
        <p:txBody>
          <a:bodyPr wrap="square" rtlCol="0">
            <a:spAutoFit/>
          </a:bodyPr>
          <a:lstStyle/>
          <a:p>
            <a:r>
              <a:rPr lang="en-US" sz="3200" dirty="0"/>
              <a:t>AUTISM DISORDER USING MACHINE LEARNING </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4" name="TextBox 23">
            <a:extLst>
              <a:ext uri="{FF2B5EF4-FFF2-40B4-BE49-F238E27FC236}">
                <a16:creationId xmlns:a16="http://schemas.microsoft.com/office/drawing/2014/main" id="{EE436A7C-FF76-ECAA-2BB3-5A5BFBF5A360}"/>
              </a:ext>
            </a:extLst>
          </p:cNvPr>
          <p:cNvSpPr txBox="1"/>
          <p:nvPr/>
        </p:nvSpPr>
        <p:spPr>
          <a:xfrm>
            <a:off x="1905000" y="1620837"/>
            <a:ext cx="102870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a:t>PROBLEM STATEMENT</a:t>
            </a:r>
          </a:p>
          <a:p>
            <a:pPr marL="285750" indent="-285750">
              <a:buFont typeface="Wingdings" panose="05000000000000000000" pitchFamily="2" charset="2"/>
              <a:buChar char="v"/>
            </a:pPr>
            <a:r>
              <a:rPr lang="en-IN" sz="2400" dirty="0"/>
              <a:t>PROJECT OVERVIEW</a:t>
            </a:r>
          </a:p>
          <a:p>
            <a:pPr marL="285750" indent="-285750">
              <a:buFont typeface="Wingdings" panose="05000000000000000000" pitchFamily="2" charset="2"/>
              <a:buChar char="v"/>
            </a:pPr>
            <a:r>
              <a:rPr lang="en-IN" sz="2400" dirty="0"/>
              <a:t>WHO ARE THE END USERS?</a:t>
            </a:r>
          </a:p>
          <a:p>
            <a:pPr marL="285750" indent="-285750">
              <a:buFont typeface="Wingdings" panose="05000000000000000000" pitchFamily="2" charset="2"/>
              <a:buChar char="v"/>
            </a:pPr>
            <a:r>
              <a:rPr lang="en-IN" sz="2400" dirty="0"/>
              <a:t>YOUR SOLUTIONS AND ITS VALUE PROPOSITION</a:t>
            </a:r>
          </a:p>
          <a:p>
            <a:pPr marL="285750" indent="-285750">
              <a:buFont typeface="Wingdings" panose="05000000000000000000" pitchFamily="2" charset="2"/>
              <a:buChar char="v"/>
            </a:pPr>
            <a:r>
              <a:rPr lang="en-IN" sz="2400" dirty="0"/>
              <a:t>THE WOW IN YOUR SOLUTION</a:t>
            </a:r>
          </a:p>
          <a:p>
            <a:pPr marL="285750" indent="-285750">
              <a:buFont typeface="Wingdings" panose="05000000000000000000" pitchFamily="2" charset="2"/>
              <a:buChar char="v"/>
            </a:pPr>
            <a:r>
              <a:rPr lang="en-IN" sz="2400" dirty="0"/>
              <a:t>MODELLING</a:t>
            </a:r>
          </a:p>
          <a:p>
            <a:pPr marL="285750" indent="-285750">
              <a:buFont typeface="Wingdings" panose="05000000000000000000" pitchFamily="2" charset="2"/>
              <a:buChar char="v"/>
            </a:pPr>
            <a:r>
              <a:rPr lang="en-IN" sz="2400" dirty="0"/>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654958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lang="en-US" sz="4250" spc="-10"/>
              <a:t> </a:t>
            </a:r>
            <a:r>
              <a:rPr sz="4250" spc="-75"/>
              <a:t>STATEMENT</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AC2D0B8A-2A77-90FB-C272-69AEC8A7E3A6}"/>
              </a:ext>
            </a:extLst>
          </p:cNvPr>
          <p:cNvSpPr txBox="1"/>
          <p:nvPr/>
        </p:nvSpPr>
        <p:spPr>
          <a:xfrm>
            <a:off x="268942" y="1402128"/>
            <a:ext cx="10094258" cy="4893647"/>
          </a:xfrm>
          <a:prstGeom prst="rect">
            <a:avLst/>
          </a:prstGeom>
          <a:noFill/>
        </p:spPr>
        <p:txBody>
          <a:bodyPr wrap="square" rtlCol="0">
            <a:spAutoFit/>
          </a:bodyPr>
          <a:lstStyle/>
          <a:p>
            <a:r>
              <a:rPr lang="en-US" b="0" i="0">
                <a:solidFill>
                  <a:srgbClr val="0D0D0D"/>
                </a:solidFill>
                <a:effectLst/>
                <a:latin typeface="Söhne"/>
              </a:rPr>
              <a:t>"</a:t>
            </a:r>
            <a:r>
              <a:rPr lang="en-US" sz="2400" b="0" i="0">
                <a:solidFill>
                  <a:srgbClr val="0D0D0D"/>
                </a:solidFill>
                <a:effectLst/>
                <a:latin typeface="Söhne"/>
              </a:rPr>
              <a:t>Auism </a:t>
            </a:r>
            <a:r>
              <a:rPr lang="en-US" sz="2400" b="0" i="0" dirty="0">
                <a:solidFill>
                  <a:srgbClr val="0D0D0D"/>
                </a:solidFill>
                <a:effectLst/>
                <a:latin typeface="Söhne"/>
              </a:rPr>
              <a:t>Spectrum Disorder (ASD) presents a multifaceted challenge, characterized by significant heterogeneity in its clinical presentation and etiology. Diagnosis remains complex and often delayed, hindering early intervention crucial for optimal outcomes. Understanding the underlying genetic, environmental, and neurological factors contributing to ASD remains elusive, impeding the development of targeted interventions. Furthermore, existing interventions vary in efficacy, and access to comprehensive support services for individuals with ASD and their families is often limited, exacerbating societal and economic burdens. Addressing these challenges requires interdisciplinary research efforts integrating clinical, genetic, neurobiological, and socio-environmental perspectives to improve early detection, enhance understanding of ASD's complexity, develop personalized interventions, and promote inclusive support systems for individuals with ASD and their families."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609601" y="190500"/>
            <a:ext cx="539496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27C59CA0-F98F-74A3-D667-C02B48AEAABF}"/>
              </a:ext>
            </a:extLst>
          </p:cNvPr>
          <p:cNvSpPr txBox="1"/>
          <p:nvPr/>
        </p:nvSpPr>
        <p:spPr>
          <a:xfrm>
            <a:off x="914400" y="986679"/>
            <a:ext cx="9372600" cy="5355312"/>
          </a:xfrm>
          <a:prstGeom prst="rect">
            <a:avLst/>
          </a:prstGeom>
          <a:noFill/>
        </p:spPr>
        <p:txBody>
          <a:bodyPr wrap="square" rtlCol="0">
            <a:spAutoFit/>
          </a:bodyPr>
          <a:lstStyle/>
          <a:p>
            <a:r>
              <a:rPr lang="en-US" dirty="0"/>
              <a:t>The project aims to leverage machine learning algorithms, specifically Support Vector Machine (SVM) and Logistic Regression, to address key challenges in Autism Spectrum Disorder (ASD) research and intervention. By harnessing the power of advanced computational techniques, our initiative seeks to enhance ASD diagnosis, understand underlying etiological factors, and develop personalized interventions tailored to the unique needs of individuals on the spectrum. Through the integration of multidisciplinary data sources encompassing clinical assessments, genetic markers, neuroimaging data, and environmental influences, we aim to create predictive models capable of accurately identifying ASD, predicting treatment response, and uncovering intricate patterns within the disorder. SVM and Logistic Regression algorithms serve as core components in our analytical pipeline, offering robust frameworks for classification and regression tasks essential in ASD research. SVM, with its ability to effectively classify complex datasets by identifying optimal decision boundaries, holds promise in discerning subtle patterns inherent in ASD characteristics. Logistic Regression, on the other hand, provides valuable insights into the probability of ASD occurrence based on a combination of predictor variables, facilitating risk assessment and diagnostic decision-making. By employing these machine learning approaches, our project endeavors to advance the field of ASD research, ultimately leading to improved diagnostic accuracy, personalized interventions, and enhanced support for individuals with ASD and their families.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838200" y="5105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2A57EDE0-A4FF-7528-F4CF-B3F5CF67FDB4}"/>
              </a:ext>
            </a:extLst>
          </p:cNvPr>
          <p:cNvSpPr txBox="1"/>
          <p:nvPr/>
        </p:nvSpPr>
        <p:spPr>
          <a:xfrm>
            <a:off x="1219200" y="1600200"/>
            <a:ext cx="8534400" cy="4247317"/>
          </a:xfrm>
          <a:prstGeom prst="rect">
            <a:avLst/>
          </a:prstGeom>
          <a:noFill/>
        </p:spPr>
        <p:txBody>
          <a:bodyPr wrap="square" rtlCol="0">
            <a:spAutoFit/>
          </a:bodyPr>
          <a:lstStyle/>
          <a:p>
            <a:endParaRPr lang="en-US" dirty="0"/>
          </a:p>
          <a:p>
            <a:pPr marL="285750" indent="-285750">
              <a:buFont typeface="Wingdings" panose="05000000000000000000" pitchFamily="2" charset="2"/>
              <a:buChar char="q"/>
            </a:pPr>
            <a:r>
              <a:rPr lang="en-US" dirty="0"/>
              <a:t>Clinicians and healthcare professionals specializing in neurodevelopmental disorders.</a:t>
            </a:r>
          </a:p>
          <a:p>
            <a:pPr marL="285750" indent="-285750">
              <a:buFont typeface="Wingdings" panose="05000000000000000000" pitchFamily="2" charset="2"/>
              <a:buChar char="q"/>
            </a:pPr>
            <a:r>
              <a:rPr lang="en-US" dirty="0"/>
              <a:t> Parents, caregivers, and families of individuals with autism spectrum disorder (ASD).</a:t>
            </a:r>
          </a:p>
          <a:p>
            <a:pPr marL="285750" indent="-285750">
              <a:buFont typeface="Wingdings" panose="05000000000000000000" pitchFamily="2" charset="2"/>
              <a:buChar char="q"/>
            </a:pPr>
            <a:r>
              <a:rPr lang="en-US" dirty="0"/>
              <a:t>Individuals diagnosed with ASD, including children, adolescents, and adults.</a:t>
            </a:r>
          </a:p>
          <a:p>
            <a:pPr marL="285750" indent="-285750">
              <a:buFont typeface="Wingdings" panose="05000000000000000000" pitchFamily="2" charset="2"/>
              <a:buChar char="q"/>
            </a:pPr>
            <a:r>
              <a:rPr lang="en-US" dirty="0"/>
              <a:t> Educators and special education professionals working with individuals with ASD in schools and educational settings. Researchers and scientists studying ASD etiology, diagnosis, and interventions.</a:t>
            </a:r>
          </a:p>
          <a:p>
            <a:pPr marL="285750" indent="-285750">
              <a:buFont typeface="Wingdings" panose="05000000000000000000" pitchFamily="2" charset="2"/>
              <a:buChar char="q"/>
            </a:pPr>
            <a:r>
              <a:rPr lang="en-US" dirty="0"/>
              <a:t> Advocacy groups and community organizations dedicated to supporting individuals with ASD and their families.</a:t>
            </a:r>
          </a:p>
          <a:p>
            <a:pPr marL="285750" indent="-285750">
              <a:buFont typeface="Wingdings" panose="05000000000000000000" pitchFamily="2" charset="2"/>
              <a:buChar char="q"/>
            </a:pPr>
            <a:r>
              <a:rPr lang="en-US" dirty="0"/>
              <a:t>Government agencies and policymakers responsible for funding, policy development, and resource allocation for ASD-related initiatives.</a:t>
            </a:r>
          </a:p>
          <a:p>
            <a:pPr marL="285750" indent="-285750">
              <a:buFont typeface="Wingdings" panose="05000000000000000000" pitchFamily="2" charset="2"/>
              <a:buChar char="q"/>
            </a:pPr>
            <a:r>
              <a:rPr lang="en-US" dirty="0"/>
              <a:t>Technology developers creating assistive technologies and digital solutions to support individuals with ASD in communication, learning, and daily activities.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98E167E-F0C5-B74A-5B4D-2FEC167B4257}"/>
              </a:ext>
            </a:extLst>
          </p:cNvPr>
          <p:cNvSpPr txBox="1"/>
          <p:nvPr/>
        </p:nvSpPr>
        <p:spPr>
          <a:xfrm>
            <a:off x="676275" y="2104261"/>
            <a:ext cx="9331960" cy="3693319"/>
          </a:xfrm>
          <a:prstGeom prst="rect">
            <a:avLst/>
          </a:prstGeom>
          <a:noFill/>
        </p:spPr>
        <p:txBody>
          <a:bodyPr wrap="square" rtlCol="0">
            <a:spAutoFit/>
          </a:bodyPr>
          <a:lstStyle/>
          <a:p>
            <a:r>
              <a:rPr lang="en-IN" sz="1800" dirty="0"/>
              <a:t>The solution to the provided problem statement involves several steps:</a:t>
            </a:r>
          </a:p>
          <a:p>
            <a:pPr marL="285750" indent="-285750">
              <a:buFont typeface="Wingdings" panose="05000000000000000000" pitchFamily="2" charset="2"/>
              <a:buChar char="v"/>
            </a:pPr>
            <a:r>
              <a:rPr lang="en-IN" sz="1800" dirty="0"/>
              <a:t>Data Acquisition and Preprocessing</a:t>
            </a:r>
          </a:p>
          <a:p>
            <a:pPr marL="285750" indent="-285750">
              <a:buFont typeface="Wingdings" panose="05000000000000000000" pitchFamily="2" charset="2"/>
              <a:buChar char="v"/>
            </a:pPr>
            <a:r>
              <a:rPr lang="en-IN" sz="1800" dirty="0"/>
              <a:t>Model Training</a:t>
            </a:r>
          </a:p>
          <a:p>
            <a:pPr marL="285750" indent="-285750">
              <a:buFont typeface="Wingdings" panose="05000000000000000000" pitchFamily="2" charset="2"/>
              <a:buChar char="v"/>
            </a:pPr>
            <a:r>
              <a:rPr lang="en-IN" sz="1800" dirty="0"/>
              <a:t>Model Evaluation</a:t>
            </a:r>
          </a:p>
          <a:p>
            <a:pPr marL="285750" indent="-285750">
              <a:buFont typeface="Wingdings" panose="05000000000000000000" pitchFamily="2" charset="2"/>
              <a:buChar char="v"/>
            </a:pPr>
            <a:r>
              <a:rPr lang="en-IN" dirty="0"/>
              <a:t>Fine Tuning</a:t>
            </a:r>
            <a:endParaRPr lang="en-IN" sz="1800" dirty="0"/>
          </a:p>
          <a:p>
            <a:pPr marL="285750" indent="-285750">
              <a:buFont typeface="Wingdings" panose="05000000000000000000" pitchFamily="2" charset="2"/>
              <a:buChar char="v"/>
            </a:pPr>
            <a:r>
              <a:rPr lang="en-IN" sz="1800" dirty="0"/>
              <a:t>Testing and Deployment</a:t>
            </a:r>
          </a:p>
          <a:p>
            <a:pPr marL="285750" indent="-285750">
              <a:buFont typeface="Wingdings" panose="05000000000000000000" pitchFamily="2" charset="2"/>
              <a:buChar char="v"/>
            </a:pPr>
            <a:r>
              <a:rPr lang="en-IN" sz="1800" dirty="0"/>
              <a:t>Documentation and Maintenance</a:t>
            </a:r>
          </a:p>
          <a:p>
            <a:endParaRPr lang="en-IN" sz="1800" dirty="0"/>
          </a:p>
          <a:p>
            <a:r>
              <a:rPr lang="en-IN" sz="1800" dirty="0"/>
              <a:t>Value Proposition:</a:t>
            </a:r>
          </a:p>
          <a:p>
            <a:pPr marL="285750" indent="-285750">
              <a:buFont typeface="Wingdings" panose="05000000000000000000" pitchFamily="2" charset="2"/>
              <a:buChar char="v"/>
            </a:pPr>
            <a:r>
              <a:rPr lang="en-IN" sz="1800" dirty="0"/>
              <a:t>Accuracy and Precision</a:t>
            </a:r>
          </a:p>
          <a:p>
            <a:pPr marL="285750" indent="-285750">
              <a:buFont typeface="Wingdings" panose="05000000000000000000" pitchFamily="2" charset="2"/>
              <a:buChar char="v"/>
            </a:pPr>
            <a:r>
              <a:rPr lang="en-IN" sz="1800" dirty="0"/>
              <a:t>Efficiency and Automation</a:t>
            </a:r>
          </a:p>
          <a:p>
            <a:pPr marL="285750" indent="-285750">
              <a:buFont typeface="Wingdings" panose="05000000000000000000" pitchFamily="2" charset="2"/>
              <a:buChar char="v"/>
            </a:pPr>
            <a:r>
              <a:rPr lang="en-IN" i="0" dirty="0">
                <a:solidFill>
                  <a:srgbClr val="0D0D0D"/>
                </a:solidFill>
                <a:effectLst/>
                <a:latin typeface="Söhne"/>
              </a:rPr>
              <a:t>Enhanced Quality of Life</a:t>
            </a:r>
          </a:p>
          <a:p>
            <a:pPr marL="285750" indent="-285750">
              <a:buFont typeface="Wingdings" panose="05000000000000000000" pitchFamily="2" charset="2"/>
              <a:buChar char="v"/>
            </a:pPr>
            <a:r>
              <a:rPr lang="en-IN" i="0" dirty="0">
                <a:solidFill>
                  <a:srgbClr val="0D0D0D"/>
                </a:solidFill>
                <a:effectLst/>
                <a:latin typeface="Söhne"/>
              </a:rPr>
              <a:t>Social and Cultural Inclusion</a:t>
            </a:r>
            <a:endParaRPr lang="en-IN"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7" name="object 7"/>
          <p:cNvSpPr txBox="1">
            <a:spLocks noGrp="1"/>
          </p:cNvSpPr>
          <p:nvPr>
            <p:ph type="title"/>
          </p:nvPr>
        </p:nvSpPr>
        <p:spPr>
          <a:xfrm>
            <a:off x="152401" y="0"/>
            <a:ext cx="10170160" cy="94282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B1CA2EC1-770F-5287-D025-8E271400C3E0}"/>
              </a:ext>
            </a:extLst>
          </p:cNvPr>
          <p:cNvSpPr txBox="1"/>
          <p:nvPr/>
        </p:nvSpPr>
        <p:spPr>
          <a:xfrm>
            <a:off x="838200" y="1066800"/>
            <a:ext cx="9753599" cy="5632311"/>
          </a:xfrm>
          <a:prstGeom prst="rect">
            <a:avLst/>
          </a:prstGeom>
          <a:noFill/>
        </p:spPr>
        <p:txBody>
          <a:bodyPr wrap="square" rtlCol="0">
            <a:spAutoFit/>
          </a:bodyPr>
          <a:lstStyle/>
          <a:p>
            <a:pPr marL="285750" indent="-285750">
              <a:buFont typeface="Wingdings" panose="05000000000000000000" pitchFamily="2" charset="2"/>
              <a:buChar char="ü"/>
            </a:pPr>
            <a:r>
              <a:rPr lang="en-US" sz="1800" dirty="0"/>
              <a:t>Accuracy: With the utilization of machine learning algorithms such as Support Vector Machine (SVM) and Logistic Regression, coupled with comprehensive datasets on autism spectrum disorder (ASD) features, you can achieve high accuracy in ASD diagnosis and prediction.</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Efficiency: SVM and Logistic Regression offer efficient algorithms for ASD classification, with manageable computational requirements even on standard hardware configurations. Preprocessing techniques such as feature selection and dimensionality reduction further enhance efficiency.</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Flexibility: SVM and Logistic Regression models provide flexibility in handling various types of ASD data, including clinical assessments, genetic markers, and behavioral observations. They allow for experimentation with different feature sets and model parameters to optimize performance for different ASD subtypes and populations.</a:t>
            </a:r>
          </a:p>
          <a:p>
            <a:pPr marL="285750" indent="-285750">
              <a:buFont typeface="Wingdings" panose="05000000000000000000" pitchFamily="2" charset="2"/>
              <a:buChar char="ü"/>
            </a:pPr>
            <a:endParaRPr lang="en-US" sz="1800" dirty="0"/>
          </a:p>
          <a:p>
            <a:pPr marL="285750" indent="-285750">
              <a:buFont typeface="Wingdings" panose="05000000000000000000" pitchFamily="2" charset="2"/>
              <a:buChar char="ü"/>
            </a:pPr>
            <a:r>
              <a:rPr lang="en-US" sz="1800" dirty="0"/>
              <a:t>Scalability: SVM and Logistic Regression models are scalable to handle large datasets containing diverse ASD features. Additionally, advancements in parallel processing techniques and distributed computing frameworks enable scalability for processing extensive ASD datasets across multiple computing resources.</a:t>
            </a:r>
          </a:p>
          <a:p>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739774" y="291147"/>
            <a:ext cx="8477573" cy="752129"/>
          </a:xfrm>
          <a:prstGeom prst="rect">
            <a:avLst/>
          </a:prstGeom>
        </p:spPr>
        <p:txBody>
          <a:bodyPr vert="horz" wrap="square" lIns="0" tIns="13335" rIns="0" bIns="0" rtlCol="0">
            <a:spAutoFit/>
          </a:bodyPr>
          <a:lstStyle/>
          <a:p>
            <a:pPr marL="12700">
              <a:lnSpc>
                <a:spcPct val="100000"/>
              </a:lnSpc>
              <a:spcBef>
                <a:spcPts val="105"/>
              </a:spcBef>
            </a:pPr>
            <a:r>
              <a:rPr spc="-10"/>
              <a:t>MODELLI</a:t>
            </a:r>
            <a:r>
              <a:rPr lang="en-US" spc="-10"/>
              <a:t>N</a:t>
            </a:r>
            <a:r>
              <a:rPr spc="-10"/>
              <a:t>G</a:t>
            </a:r>
            <a:endParaRPr spc="-10" dirty="0"/>
          </a:p>
        </p:txBody>
      </p:sp>
      <p:pic>
        <p:nvPicPr>
          <p:cNvPr id="6" name="Picture 5" descr="Figure 2">
            <a:extLst>
              <a:ext uri="{FF2B5EF4-FFF2-40B4-BE49-F238E27FC236}">
                <a16:creationId xmlns:a16="http://schemas.microsoft.com/office/drawing/2014/main" id="{18AB12EA-A56A-0ACD-2BCF-13D85442DDF5}"/>
              </a:ext>
            </a:extLst>
          </p:cNvPr>
          <p:cNvPicPr>
            <a:picLocks noChangeAspect="1"/>
          </p:cNvPicPr>
          <p:nvPr/>
        </p:nvPicPr>
        <p:blipFill>
          <a:blip r:embed="rId2"/>
          <a:srcRect/>
          <a:stretch>
            <a:fillRect/>
          </a:stretch>
        </p:blipFill>
        <p:spPr bwMode="auto">
          <a:xfrm>
            <a:off x="255464" y="1905001"/>
            <a:ext cx="9298112" cy="344805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862</Words>
  <Application>Microsoft Office PowerPoint</Application>
  <PresentationFormat>Widescreen</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Unknown User</cp:lastModifiedBy>
  <cp:revision>90</cp:revision>
  <dcterms:created xsi:type="dcterms:W3CDTF">2024-04-04T13:13:49Z</dcterms:created>
  <dcterms:modified xsi:type="dcterms:W3CDTF">2024-04-11T16:20:29Z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