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olab.research.google.com/drive/1NrPYJkNjVtFsLbWUicXsraTWHoQHYDGW?usp=sharing" TargetMode="Externa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2067305"/>
            <a:ext cx="6400800"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ARUL PRAKASH N</a:t>
            </a: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27332" y="5946201"/>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11" name="Picture 10"/>
          <p:cNvPicPr>
            <a:picLocks noChangeAspect="1"/>
          </p:cNvPicPr>
          <p:nvPr/>
        </p:nvPicPr>
        <p:blipFill>
          <a:blip r:embed="rId3"/>
          <a:stretch>
            <a:fillRect/>
          </a:stretch>
        </p:blipFill>
        <p:spPr>
          <a:xfrm>
            <a:off x="990600" y="1203031"/>
            <a:ext cx="3733800" cy="2032228"/>
          </a:xfrm>
          <a:prstGeom prst="rect">
            <a:avLst/>
          </a:prstGeom>
        </p:spPr>
      </p:pic>
      <p:pic>
        <p:nvPicPr>
          <p:cNvPr id="13" name="Picture 12"/>
          <p:cNvPicPr>
            <a:picLocks noChangeAspect="1"/>
          </p:cNvPicPr>
          <p:nvPr/>
        </p:nvPicPr>
        <p:blipFill>
          <a:blip r:embed="rId4"/>
          <a:stretch>
            <a:fillRect/>
          </a:stretch>
        </p:blipFill>
        <p:spPr>
          <a:xfrm>
            <a:off x="1002323" y="3399995"/>
            <a:ext cx="3341077" cy="2538290"/>
          </a:xfrm>
          <a:prstGeom prst="rect">
            <a:avLst/>
          </a:prstGeom>
        </p:spPr>
      </p:pic>
      <p:pic>
        <p:nvPicPr>
          <p:cNvPr id="15" name="Picture 14"/>
          <p:cNvPicPr>
            <a:picLocks noChangeAspect="1"/>
          </p:cNvPicPr>
          <p:nvPr/>
        </p:nvPicPr>
        <p:blipFill>
          <a:blip r:embed="rId5"/>
          <a:stretch>
            <a:fillRect/>
          </a:stretch>
        </p:blipFill>
        <p:spPr>
          <a:xfrm>
            <a:off x="5105400" y="385444"/>
            <a:ext cx="5410200" cy="2935892"/>
          </a:xfrm>
          <a:prstGeom prst="rect">
            <a:avLst/>
          </a:prstGeom>
        </p:spPr>
      </p:pic>
      <p:pic>
        <p:nvPicPr>
          <p:cNvPr id="17" name="Picture 16"/>
          <p:cNvPicPr>
            <a:picLocks noChangeAspect="1"/>
          </p:cNvPicPr>
          <p:nvPr/>
        </p:nvPicPr>
        <p:blipFill>
          <a:blip r:embed="rId6"/>
          <a:stretch>
            <a:fillRect/>
          </a:stretch>
        </p:blipFill>
        <p:spPr>
          <a:xfrm>
            <a:off x="4429919" y="3430734"/>
            <a:ext cx="3266281" cy="2541473"/>
          </a:xfrm>
          <a:prstGeom prst="rect">
            <a:avLst/>
          </a:prstGeom>
        </p:spPr>
      </p:pic>
      <p:pic>
        <p:nvPicPr>
          <p:cNvPr id="19" name="Picture 18"/>
          <p:cNvPicPr>
            <a:picLocks noChangeAspect="1"/>
          </p:cNvPicPr>
          <p:nvPr/>
        </p:nvPicPr>
        <p:blipFill>
          <a:blip r:embed="rId7"/>
          <a:stretch>
            <a:fillRect/>
          </a:stretch>
        </p:blipFill>
        <p:spPr>
          <a:xfrm>
            <a:off x="8033238" y="3340697"/>
            <a:ext cx="3023084" cy="2656886"/>
          </a:xfrm>
          <a:prstGeom prst="rect">
            <a:avLst/>
          </a:prstGeom>
        </p:spPr>
      </p:pic>
      <p:sp>
        <p:nvSpPr>
          <p:cNvPr id="3" name="TextBox 2"/>
          <p:cNvSpPr txBox="1"/>
          <p:nvPr/>
        </p:nvSpPr>
        <p:spPr>
          <a:xfrm>
            <a:off x="838200" y="6202139"/>
            <a:ext cx="9372600" cy="369332"/>
          </a:xfrm>
          <a:prstGeom prst="rect">
            <a:avLst/>
          </a:prstGeom>
          <a:noFill/>
        </p:spPr>
        <p:txBody>
          <a:bodyPr wrap="square" rtlCol="0">
            <a:spAutoFit/>
          </a:bodyPr>
          <a:lstStyle/>
          <a:p>
            <a:r>
              <a:rPr lang="en-IN" dirty="0">
                <a:hlinkClick r:id="rId8"/>
              </a:rPr>
              <a:t>https://colab.research.google.com/drive/1NrPYJkNjVtFsLbWUicXsraTWHoQHYDGW?usp=sharing</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55659" y="2076449"/>
            <a:ext cx="8346963" cy="553998"/>
          </a:xfrm>
          <a:prstGeom prst="rect">
            <a:avLst/>
          </a:prstGeom>
          <a:noFill/>
        </p:spPr>
        <p:txBody>
          <a:bodyPr wrap="square" rtlCol="0">
            <a:spAutoFit/>
          </a:bodyPr>
          <a:lstStyle/>
          <a:p>
            <a:pPr fontAlgn="base"/>
            <a:r>
              <a:rPr lang="en-IN" sz="3000" i="0" dirty="0" smtClean="0">
                <a:solidFill>
                  <a:srgbClr val="202124"/>
                </a:solidFill>
                <a:effectLst/>
                <a:latin typeface="zeitung"/>
              </a:rPr>
              <a:t>Stock Market Analysis</a:t>
            </a:r>
            <a:endParaRPr lang="en-IN" sz="3000" i="0" dirty="0">
              <a:solidFill>
                <a:srgbClr val="202124"/>
              </a:solidFill>
              <a:effectLst/>
              <a:latin typeface="zeitu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2081784" y="1752600"/>
            <a:ext cx="7062216" cy="3539430"/>
          </a:xfrm>
          <a:prstGeom prst="rect">
            <a:avLst/>
          </a:prstGeom>
        </p:spPr>
        <p:txBody>
          <a:bodyPr wrap="square">
            <a:spAutoFit/>
          </a:bodyPr>
          <a:lstStyle/>
          <a:p>
            <a:pPr marL="457200" lvl="0" indent="-431800">
              <a:buSzPts val="3200"/>
              <a:buFont typeface="Calibri"/>
              <a:buChar char="●"/>
            </a:pPr>
            <a:r>
              <a:rPr lang="en-US" sz="2800" dirty="0">
                <a:ea typeface="Calibri"/>
                <a:cs typeface="Calibri"/>
                <a:sym typeface="Calibri"/>
              </a:rPr>
              <a:t>Problem Statement</a:t>
            </a:r>
          </a:p>
          <a:p>
            <a:pPr marL="457200" lvl="0" indent="-431800">
              <a:buSzPts val="3200"/>
              <a:buFont typeface="Calibri"/>
              <a:buChar char="●"/>
            </a:pPr>
            <a:r>
              <a:rPr lang="en-US" sz="2800" dirty="0">
                <a:ea typeface="Calibri"/>
                <a:cs typeface="Calibri"/>
                <a:sym typeface="Calibri"/>
              </a:rPr>
              <a:t>Project Overview</a:t>
            </a:r>
          </a:p>
          <a:p>
            <a:pPr marL="457200" lvl="0" indent="-431800">
              <a:buSzPts val="3200"/>
              <a:buFont typeface="Calibri"/>
              <a:buChar char="●"/>
            </a:pPr>
            <a:r>
              <a:rPr lang="en-US" sz="2800" dirty="0">
                <a:ea typeface="Calibri"/>
                <a:cs typeface="Calibri"/>
                <a:sym typeface="Calibri"/>
              </a:rPr>
              <a:t>Who are the end users?</a:t>
            </a:r>
          </a:p>
          <a:p>
            <a:pPr marL="457200" lvl="0" indent="-431800">
              <a:buSzPts val="3200"/>
              <a:buFont typeface="Calibri"/>
              <a:buChar char="●"/>
            </a:pPr>
            <a:r>
              <a:rPr lang="en-US" sz="2800" dirty="0">
                <a:ea typeface="Calibri"/>
                <a:cs typeface="Calibri"/>
                <a:sym typeface="Calibri"/>
              </a:rPr>
              <a:t>Solutions and value of propositions</a:t>
            </a:r>
          </a:p>
          <a:p>
            <a:pPr marL="457200" lvl="0" indent="-431800">
              <a:buSzPts val="3200"/>
              <a:buFont typeface="Calibri"/>
              <a:buChar char="●"/>
            </a:pPr>
            <a:r>
              <a:rPr lang="en-US" sz="2800" dirty="0">
                <a:ea typeface="Calibri"/>
                <a:cs typeface="Calibri"/>
                <a:sym typeface="Calibri"/>
              </a:rPr>
              <a:t>WOW factor in the solution</a:t>
            </a:r>
          </a:p>
          <a:p>
            <a:pPr marL="457200" lvl="0" indent="-431800">
              <a:buSzPts val="3200"/>
              <a:buFont typeface="Calibri"/>
              <a:buChar char="●"/>
            </a:pPr>
            <a:r>
              <a:rPr lang="en-US" sz="2800" dirty="0">
                <a:ea typeface="Calibri"/>
                <a:cs typeface="Calibri"/>
                <a:sym typeface="Calibri"/>
              </a:rPr>
              <a:t>Modelling</a:t>
            </a:r>
          </a:p>
          <a:p>
            <a:pPr marL="457200" lvl="0" indent="-431800">
              <a:buSzPts val="3200"/>
              <a:buFont typeface="Calibri"/>
              <a:buChar char="●"/>
            </a:pPr>
            <a:r>
              <a:rPr lang="en-US" sz="2800" dirty="0">
                <a:ea typeface="Calibri"/>
                <a:cs typeface="Calibri"/>
                <a:sym typeface="Calibri"/>
              </a:rPr>
              <a:t>Results</a:t>
            </a:r>
          </a:p>
          <a:p>
            <a:pPr marL="457200" lvl="0"/>
            <a:endParaRPr lang="en-US" sz="2800" dirty="0">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60449" y="1580695"/>
            <a:ext cx="9753600" cy="3416320"/>
          </a:xfrm>
          <a:prstGeom prst="rect">
            <a:avLst/>
          </a:prstGeom>
        </p:spPr>
        <p:txBody>
          <a:bodyPr wrap="square">
            <a:spAutoFit/>
          </a:bodyPr>
          <a:lstStyle/>
          <a:p>
            <a:r>
              <a:rPr lang="en-US" sz="2400" b="0" i="0" dirty="0" smtClean="0">
                <a:solidFill>
                  <a:srgbClr val="0D0D0D"/>
                </a:solidFill>
                <a:effectLst/>
                <a:latin typeface="Söhne"/>
              </a:rPr>
              <a:t>Given historical stock market data for a specific stock (e.g., AAPL), the task is to develop a predictive model that can classify whether the closing price of the stock will increase or decrease compared to the previous day. The dataset includes features such as </a:t>
            </a:r>
          </a:p>
          <a:p>
            <a:r>
              <a:rPr lang="en-US" sz="2400" b="0" i="0" dirty="0" smtClean="0">
                <a:solidFill>
                  <a:srgbClr val="0D0D0D"/>
                </a:solidFill>
                <a:effectLst/>
                <a:latin typeface="Söhne"/>
              </a:rPr>
              <a:t>opening price, highest price, lowest price, and </a:t>
            </a:r>
          </a:p>
          <a:p>
            <a:r>
              <a:rPr lang="en-US" sz="2400" b="0" i="0" dirty="0" smtClean="0">
                <a:solidFill>
                  <a:srgbClr val="0D0D0D"/>
                </a:solidFill>
                <a:effectLst/>
                <a:latin typeface="Söhne"/>
              </a:rPr>
              <a:t>trading volume. Additionally, we aim to incorporate </a:t>
            </a:r>
          </a:p>
          <a:p>
            <a:r>
              <a:rPr lang="en-US" sz="2400" b="0" i="0" dirty="0" smtClean="0">
                <a:solidFill>
                  <a:srgbClr val="0D0D0D"/>
                </a:solidFill>
                <a:effectLst/>
                <a:latin typeface="Söhne"/>
              </a:rPr>
              <a:t>natural language processing (NLP) techniques to </a:t>
            </a:r>
          </a:p>
          <a:p>
            <a:r>
              <a:rPr lang="en-US" sz="2400" b="0" i="0" dirty="0" smtClean="0">
                <a:solidFill>
                  <a:srgbClr val="0D0D0D"/>
                </a:solidFill>
                <a:effectLst/>
                <a:latin typeface="Söhne"/>
              </a:rPr>
              <a:t>analyze textual data related to the stock, such </a:t>
            </a:r>
          </a:p>
          <a:p>
            <a:r>
              <a:rPr lang="en-US" sz="2400" b="0" i="0" dirty="0" smtClean="0">
                <a:solidFill>
                  <a:srgbClr val="0D0D0D"/>
                </a:solidFill>
                <a:effectLst/>
                <a:latin typeface="Söhne"/>
              </a:rPr>
              <a:t>as news articles or social media sentiment.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	</a:t>
            </a:r>
            <a:r>
              <a:rPr sz="4250" spc="-20" dirty="0" smtClean="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914400" y="2009042"/>
            <a:ext cx="7924800" cy="3785652"/>
          </a:xfrm>
          <a:prstGeom prst="rect">
            <a:avLst/>
          </a:prstGeom>
        </p:spPr>
        <p:txBody>
          <a:bodyPr wrap="square">
            <a:spAutoFit/>
          </a:bodyPr>
          <a:lstStyle/>
          <a:p>
            <a:r>
              <a:rPr lang="en-US" sz="2400" b="0" i="0" dirty="0" smtClean="0">
                <a:solidFill>
                  <a:srgbClr val="0D0D0D"/>
                </a:solidFill>
                <a:effectLst/>
                <a:latin typeface="Söhne"/>
              </a:rPr>
              <a:t>The stock market is influenced by various factors, including economic indicators, company performance, and market sentiment. Predicting stock price movements is challenging due to the complexity and volatility of financial markets. This project aims to develop a predictive modeling solution that leverages historical stock market data and natural language processing (NLP) techniques to forecast whether the closing price of a stock will increase or decrease compared to the previous day.</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80243"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457200" y="1200296"/>
            <a:ext cx="10058400" cy="5016758"/>
          </a:xfrm>
          <a:prstGeom prst="rect">
            <a:avLst/>
          </a:prstGeom>
        </p:spPr>
        <p:txBody>
          <a:bodyPr wrap="square">
            <a:spAutoFit/>
          </a:bodyPr>
          <a:lstStyle/>
          <a:p>
            <a:r>
              <a:rPr lang="en-US" sz="1600" b="1" i="0" dirty="0" smtClean="0">
                <a:solidFill>
                  <a:srgbClr val="0D0D0D"/>
                </a:solidFill>
                <a:effectLst/>
                <a:latin typeface="Söhne"/>
              </a:rPr>
              <a:t>Investors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Individual investors who buy and sell stocks for their personal investment portfolios.</a:t>
            </a:r>
          </a:p>
          <a:p>
            <a:r>
              <a:rPr lang="en-US" sz="1600" b="1" i="0" dirty="0" smtClean="0">
                <a:solidFill>
                  <a:srgbClr val="0D0D0D"/>
                </a:solidFill>
                <a:effectLst/>
                <a:latin typeface="Söhne"/>
              </a:rPr>
              <a:t>Traders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Day traders and swing traders who engage in short-term buying and selling of stocks to capitalize on price movements.</a:t>
            </a:r>
          </a:p>
          <a:p>
            <a:r>
              <a:rPr lang="en-US" sz="1600" b="1" i="0" dirty="0" smtClean="0">
                <a:solidFill>
                  <a:srgbClr val="0D0D0D"/>
                </a:solidFill>
                <a:effectLst/>
                <a:latin typeface="Söhne"/>
              </a:rPr>
              <a:t>Financial Analysts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Financial analysts who provide research and insights on specific stocks or sectors to investors and clients.</a:t>
            </a:r>
          </a:p>
          <a:p>
            <a:r>
              <a:rPr lang="en-US" sz="1600" b="1" i="0" dirty="0" smtClean="0">
                <a:solidFill>
                  <a:srgbClr val="0D0D0D"/>
                </a:solidFill>
                <a:effectLst/>
                <a:latin typeface="Söhne"/>
              </a:rPr>
              <a:t>Financial Advisors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Financial advisors who offer investment advice and portfolio management services to individual clients or organizations.</a:t>
            </a:r>
          </a:p>
          <a:p>
            <a:r>
              <a:rPr lang="en-US" sz="1600" b="1" i="0" dirty="0" smtClean="0">
                <a:solidFill>
                  <a:srgbClr val="0D0D0D"/>
                </a:solidFill>
                <a:effectLst/>
                <a:latin typeface="Söhne"/>
              </a:rPr>
              <a:t>Risk Managers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Risk managers within financial institutions who assess and manage the risks associated with investment portfolios and trading activities.</a:t>
            </a:r>
          </a:p>
          <a:p>
            <a:r>
              <a:rPr lang="en-US" sz="1600" b="1" i="0" dirty="0" smtClean="0">
                <a:solidFill>
                  <a:srgbClr val="0D0D0D"/>
                </a:solidFill>
                <a:effectLst/>
                <a:latin typeface="Söhne"/>
              </a:rPr>
              <a:t>Regulators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Regulatory agencies responsible for overseeing financial markets and ensuring compliance with rules and regulations.</a:t>
            </a:r>
          </a:p>
          <a:p>
            <a:r>
              <a:rPr lang="en-US" sz="1600" b="1" i="0" dirty="0" smtClean="0">
                <a:solidFill>
                  <a:srgbClr val="0D0D0D"/>
                </a:solidFill>
                <a:effectLst/>
                <a:latin typeface="Söhne"/>
              </a:rPr>
              <a:t>Researchers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Academic researchers and scholars who study financial markets, trading strategies, and the impact of technology on investment practices.</a:t>
            </a:r>
            <a:endParaRPr lang="en-US" sz="1600"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9726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695574" y="1066800"/>
            <a:ext cx="7848600" cy="5262979"/>
          </a:xfrm>
          <a:prstGeom prst="rect">
            <a:avLst/>
          </a:prstGeom>
        </p:spPr>
        <p:txBody>
          <a:bodyPr wrap="square">
            <a:spAutoFit/>
          </a:bodyPr>
          <a:lstStyle/>
          <a:p>
            <a:r>
              <a:rPr lang="en-US" sz="1400" b="0" i="0" dirty="0" smtClean="0">
                <a:solidFill>
                  <a:srgbClr val="0D0D0D"/>
                </a:solidFill>
                <a:effectLst/>
                <a:latin typeface="Söhne"/>
              </a:rPr>
              <a:t>The solution provided offers a comprehensive approach to stock market analysis by combining numerical data analysis with natural language processing (NLP) techniques. Here's the value proposition of the solution:</a:t>
            </a:r>
          </a:p>
          <a:p>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Predictive Modeling</a:t>
            </a:r>
            <a:r>
              <a:rPr lang="en-US" sz="1400" b="0" i="0" dirty="0" smtClean="0">
                <a:solidFill>
                  <a:srgbClr val="0D0D0D"/>
                </a:solidFill>
                <a:effectLst/>
                <a:latin typeface="Söhne"/>
              </a:rPr>
              <a:t>: The solution utilizes machine learning algorithms, specifically Random Forest Classifier, to predict whether the closing price of a stock will increase or decrease compared to the previous day</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Incorporation of NLP</a:t>
            </a:r>
            <a:r>
              <a:rPr lang="en-US" sz="1400" b="0" i="0" dirty="0" smtClean="0">
                <a:solidFill>
                  <a:srgbClr val="0D0D0D"/>
                </a:solidFill>
                <a:effectLst/>
                <a:latin typeface="Söhne"/>
              </a:rPr>
              <a:t>: The solution goes beyond traditional numerical analysis by incorporating NLP techniques to analyze textual data related to the stock, such as news articles or social media sentiment.</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Actionable Insights</a:t>
            </a:r>
            <a:r>
              <a:rPr lang="en-US" sz="1400" b="0" i="0" dirty="0" smtClean="0">
                <a:solidFill>
                  <a:srgbClr val="0D0D0D"/>
                </a:solidFill>
                <a:effectLst/>
                <a:latin typeface="Söhne"/>
              </a:rPr>
              <a:t>: By visualizing stock price trends, feature importance, sentiment analysis results, and topic distributions, the solution provides actionable insights to investors, traders, and financial analysts. </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Robust Performance</a:t>
            </a:r>
            <a:r>
              <a:rPr lang="en-US" sz="1400" b="0" i="0" dirty="0" smtClean="0">
                <a:solidFill>
                  <a:srgbClr val="0D0D0D"/>
                </a:solidFill>
                <a:effectLst/>
                <a:latin typeface="Söhne"/>
              </a:rPr>
              <a:t>: The solution's performance is evaluated using classification metrics such as accuracy, precision, recall, and F1-score. Through techniques like cross-validation, the model's robustness and generalization capabilities are ensured, providing users with reliable predictions even in dynamic market conditions.</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User-Friendly Interface</a:t>
            </a:r>
            <a:r>
              <a:rPr lang="en-US" sz="1400" b="0" i="0" dirty="0" smtClean="0">
                <a:solidFill>
                  <a:srgbClr val="0D0D0D"/>
                </a:solidFill>
                <a:effectLst/>
                <a:latin typeface="Söhne"/>
              </a:rPr>
              <a:t>: The solution can be deployed in a user-friendly</a:t>
            </a:r>
          </a:p>
          <a:p>
            <a:pPr lvl="1"/>
            <a:r>
              <a:rPr lang="en-US" sz="1400" b="0" i="0" dirty="0" smtClean="0">
                <a:solidFill>
                  <a:srgbClr val="0D0D0D"/>
                </a:solidFill>
                <a:effectLst/>
                <a:latin typeface="Söhne"/>
              </a:rPr>
              <a:t>      interface where users can interact with the predictive model, visualize </a:t>
            </a:r>
          </a:p>
          <a:p>
            <a:pPr lvl="1"/>
            <a:r>
              <a:rPr lang="en-US" sz="1400" dirty="0">
                <a:solidFill>
                  <a:srgbClr val="0D0D0D"/>
                </a:solidFill>
                <a:latin typeface="Söhne"/>
              </a:rPr>
              <a:t> </a:t>
            </a:r>
            <a:r>
              <a:rPr lang="en-US" sz="1400" dirty="0" smtClean="0">
                <a:solidFill>
                  <a:srgbClr val="0D0D0D"/>
                </a:solidFill>
                <a:latin typeface="Söhne"/>
              </a:rPr>
              <a:t>     </a:t>
            </a:r>
            <a:r>
              <a:rPr lang="en-US" sz="1400" b="0" i="0" dirty="0" smtClean="0">
                <a:solidFill>
                  <a:srgbClr val="0D0D0D"/>
                </a:solidFill>
                <a:effectLst/>
                <a:latin typeface="Söhne"/>
              </a:rPr>
              <a:t>results, and interpret insights in a clear and intuitive manner.</a:t>
            </a:r>
            <a:endParaRPr lang="en-US" sz="1400"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85800" y="319672"/>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286000" y="2018419"/>
            <a:ext cx="8153400" cy="4616648"/>
          </a:xfrm>
          <a:prstGeom prst="rect">
            <a:avLst/>
          </a:prstGeom>
        </p:spPr>
        <p:txBody>
          <a:bodyPr wrap="square">
            <a:spAutoFit/>
          </a:bodyPr>
          <a:lstStyle/>
          <a:p>
            <a:pPr marL="342900" indent="-342900">
              <a:buFont typeface="+mj-lt"/>
              <a:buAutoNum type="arabicPeriod"/>
            </a:pPr>
            <a:endParaRPr lang="en-US" sz="1400" b="1" i="0" dirty="0" smtClean="0">
              <a:solidFill>
                <a:srgbClr val="0D0D0D"/>
              </a:solidFill>
              <a:effectLst/>
              <a:latin typeface="Söhne"/>
            </a:endParaRPr>
          </a:p>
          <a:p>
            <a:pPr marL="342900" indent="-342900">
              <a:buFont typeface="+mj-lt"/>
              <a:buAutoNum type="arabicPeriod"/>
            </a:pPr>
            <a:r>
              <a:rPr lang="en-US" sz="1400" b="1" i="0" dirty="0" smtClean="0">
                <a:solidFill>
                  <a:srgbClr val="0D0D0D"/>
                </a:solidFill>
                <a:effectLst/>
                <a:latin typeface="Söhne"/>
              </a:rPr>
              <a:t>Integration of Numerical and Textual Data</a:t>
            </a:r>
            <a:r>
              <a:rPr lang="en-US" sz="1400" b="0" i="0" dirty="0" smtClean="0">
                <a:solidFill>
                  <a:srgbClr val="0D0D0D"/>
                </a:solidFill>
                <a:effectLst/>
                <a:latin typeface="Söhne"/>
              </a:rPr>
              <a:t>: The solution combines numerical features from historical stock market data with textual data from news articles, social media, or other sources. By incorporating NLP techniques, the model gains a deeper understanding of market sentiment and key themes impacting stock prices.</a:t>
            </a:r>
          </a:p>
          <a:p>
            <a:pPr marL="342900" indent="-342900">
              <a:buFont typeface="+mj-lt"/>
              <a:buAutoNum type="arabicPeriod"/>
            </a:pPr>
            <a:r>
              <a:rPr lang="en-US" sz="1400" b="1" i="0" dirty="0" smtClean="0">
                <a:solidFill>
                  <a:srgbClr val="0D0D0D"/>
                </a:solidFill>
                <a:effectLst/>
                <a:latin typeface="Söhne"/>
              </a:rPr>
              <a:t>Predictive Modeling for Stock Price Movement</a:t>
            </a:r>
            <a:r>
              <a:rPr lang="en-US" sz="1400" b="0" i="0" dirty="0" smtClean="0">
                <a:solidFill>
                  <a:srgbClr val="0D0D0D"/>
                </a:solidFill>
                <a:effectLst/>
                <a:latin typeface="Söhne"/>
              </a:rPr>
              <a:t>: The development of a predictive model using machine learning techniques, such as </a:t>
            </a:r>
            <a:r>
              <a:rPr lang="en-US" sz="1400" b="0" i="0" dirty="0" err="1" smtClean="0">
                <a:solidFill>
                  <a:srgbClr val="0D0D0D"/>
                </a:solidFill>
                <a:effectLst/>
                <a:latin typeface="Söhne"/>
              </a:rPr>
              <a:t>RandomForestClassifier</a:t>
            </a:r>
            <a:r>
              <a:rPr lang="en-US" sz="1400" b="0" i="0" dirty="0" smtClean="0">
                <a:solidFill>
                  <a:srgbClr val="0D0D0D"/>
                </a:solidFill>
                <a:effectLst/>
                <a:latin typeface="Söhne"/>
              </a:rPr>
              <a:t>, enables the classification of whether the stock price will increase or decrease. This empowers users to make informed decisions about buying or selling stocks based on predicted price movements.</a:t>
            </a:r>
          </a:p>
          <a:p>
            <a:pPr marL="342900" indent="-342900">
              <a:buFont typeface="+mj-lt"/>
              <a:buAutoNum type="arabicPeriod"/>
            </a:pPr>
            <a:r>
              <a:rPr lang="en-US" sz="1400" b="1" i="0" dirty="0" smtClean="0">
                <a:solidFill>
                  <a:srgbClr val="0D0D0D"/>
                </a:solidFill>
                <a:effectLst/>
                <a:latin typeface="Söhne"/>
              </a:rPr>
              <a:t>Visualization and Interpretation</a:t>
            </a:r>
            <a:r>
              <a:rPr lang="en-US" sz="1400" b="0" i="0" dirty="0" smtClean="0">
                <a:solidFill>
                  <a:srgbClr val="0D0D0D"/>
                </a:solidFill>
                <a:effectLst/>
                <a:latin typeface="Söhne"/>
              </a:rPr>
              <a:t>: The solution includes visualizations of stock price trends over time, feature importance analysis, sentiment analysis results, and topic distributions. These visualizations help users to interpret the model's predictions, understand market dynamics, and identify actionable insights.</a:t>
            </a:r>
          </a:p>
          <a:p>
            <a:pPr marL="342900" indent="-342900">
              <a:buFont typeface="+mj-lt"/>
              <a:buAutoNum type="arabicPeriod"/>
            </a:pPr>
            <a:r>
              <a:rPr lang="en-US" sz="1400" b="1" i="0" dirty="0" smtClean="0">
                <a:solidFill>
                  <a:srgbClr val="0D0D0D"/>
                </a:solidFill>
                <a:effectLst/>
                <a:latin typeface="Söhne"/>
              </a:rPr>
              <a:t>Customization and Adaptability</a:t>
            </a:r>
            <a:r>
              <a:rPr lang="en-US" sz="1400" b="0" i="0" dirty="0" smtClean="0">
                <a:solidFill>
                  <a:srgbClr val="0D0D0D"/>
                </a:solidFill>
                <a:effectLst/>
                <a:latin typeface="Söhne"/>
              </a:rPr>
              <a:t>: The solution can be customized and adapted to meet the specific needs of different end users, whether they are individual investors, institutional traders, financial analysts, or regulators. It provides flexibility in incorporating additional features, refining algorithms, and adjusting parameters to optimize performance and relevance.</a:t>
            </a:r>
          </a:p>
          <a:p>
            <a:pPr marL="342900" indent="-342900">
              <a:buFont typeface="+mj-lt"/>
              <a:buAutoNum type="arabicPeriod"/>
            </a:pPr>
            <a:r>
              <a:rPr lang="en-US" sz="1400" b="1" i="0" dirty="0" smtClean="0">
                <a:solidFill>
                  <a:srgbClr val="0D0D0D"/>
                </a:solidFill>
                <a:effectLst/>
                <a:latin typeface="Söhne"/>
              </a:rPr>
              <a:t>Real-time Deployment and Monitoring</a:t>
            </a:r>
            <a:r>
              <a:rPr lang="en-US" sz="1400" b="0" i="0" dirty="0" smtClean="0">
                <a:solidFill>
                  <a:srgbClr val="0D0D0D"/>
                </a:solidFill>
                <a:effectLst/>
                <a:latin typeface="Söhne"/>
              </a:rPr>
              <a:t>: The solution can be deployed in a real-time environment, allowing users to access up-to-date predictions and insights for timely decision-making. Continuous monitoring ensures that the model remains accurate and effective in capturing changing market conditions.</a:t>
            </a:r>
            <a:endParaRPr lang="en-US" sz="1400" b="0" i="0" dirty="0">
              <a:solidFill>
                <a:srgbClr val="0D0D0D"/>
              </a:solidFill>
              <a:effectLst/>
              <a:latin typeface="Söhne"/>
            </a:endParaRPr>
          </a:p>
        </p:txBody>
      </p:sp>
      <p:sp>
        <p:nvSpPr>
          <p:cNvPr id="10" name="TextBox 9"/>
          <p:cNvSpPr txBox="1"/>
          <p:nvPr/>
        </p:nvSpPr>
        <p:spPr>
          <a:xfrm>
            <a:off x="752475" y="1100070"/>
            <a:ext cx="9525000" cy="923330"/>
          </a:xfrm>
          <a:prstGeom prst="rect">
            <a:avLst/>
          </a:prstGeom>
          <a:noFill/>
        </p:spPr>
        <p:txBody>
          <a:bodyPr wrap="square" rtlCol="0">
            <a:spAutoFit/>
          </a:bodyPr>
          <a:lstStyle/>
          <a:p>
            <a:r>
              <a:rPr lang="en-US" dirty="0" smtClean="0"/>
              <a:t>The </a:t>
            </a:r>
            <a:r>
              <a:rPr lang="en-US" dirty="0"/>
              <a:t>"wow" factor in the solution lies in its comprehensive approach to integrating both numerical data analysis and natural language processing (NLP) techniques to provide actionable insights for stock market analysis. Here are some aspects that contribute to the "wow" factor: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36279"/>
            <a:ext cx="10818202" cy="5121915"/>
          </a:xfrm>
          <a:prstGeom prst="rect">
            <a:avLst/>
          </a:prstGeom>
        </p:spPr>
        <p:txBody>
          <a:bodyPr vert="horz" wrap="square" lIns="0" tIns="12700" rIns="0" bIns="0" rtlCol="0">
            <a:spAutoFit/>
          </a:bodyPr>
          <a:lstStyle/>
          <a:p>
            <a:r>
              <a:rPr lang="en-US" sz="1600" b="1" dirty="0"/>
              <a:t>Data Preparation</a:t>
            </a:r>
            <a:r>
              <a:rPr lang="en-US" sz="1600" dirty="0"/>
              <a:t>:</a:t>
            </a:r>
          </a:p>
          <a:p>
            <a:pPr lvl="1"/>
            <a:r>
              <a:rPr lang="en-US" sz="1600" dirty="0"/>
              <a:t>Load historical stock market data.</a:t>
            </a:r>
          </a:p>
          <a:p>
            <a:pPr lvl="1"/>
            <a:r>
              <a:rPr lang="en-US" sz="1600" dirty="0"/>
              <a:t>Generate binary labels indicating price increase or decrease compared to the previous day.</a:t>
            </a:r>
          </a:p>
          <a:p>
            <a:r>
              <a:rPr lang="en-US" sz="1600" b="1" dirty="0"/>
              <a:t>Feature Engineering</a:t>
            </a:r>
            <a:r>
              <a:rPr lang="en-US" sz="1600" dirty="0"/>
              <a:t>:</a:t>
            </a:r>
          </a:p>
          <a:p>
            <a:pPr lvl="1"/>
            <a:r>
              <a:rPr lang="en-US" sz="1600" dirty="0"/>
              <a:t>Extract relevant features from the data (e.g., moving averages, technical indicators).</a:t>
            </a:r>
          </a:p>
          <a:p>
            <a:pPr lvl="1"/>
            <a:r>
              <a:rPr lang="en-US" sz="1600" dirty="0"/>
              <a:t>Optionally, incorporate sentiment analysis features from textual data.</a:t>
            </a:r>
          </a:p>
          <a:p>
            <a:r>
              <a:rPr lang="en-US" sz="1600" b="1" dirty="0"/>
              <a:t>Model Selection</a:t>
            </a:r>
            <a:r>
              <a:rPr lang="en-US" sz="1600" dirty="0"/>
              <a:t>:</a:t>
            </a:r>
          </a:p>
          <a:p>
            <a:pPr lvl="1"/>
            <a:r>
              <a:rPr lang="en-US" sz="1600" dirty="0"/>
              <a:t>Choose a classification algorithm (e.g., Random Forest, Logistic Regression).</a:t>
            </a:r>
          </a:p>
          <a:p>
            <a:r>
              <a:rPr lang="en-US" sz="1600" b="1" dirty="0"/>
              <a:t>Model Training</a:t>
            </a:r>
            <a:r>
              <a:rPr lang="en-US" sz="1600" dirty="0"/>
              <a:t>:</a:t>
            </a:r>
          </a:p>
          <a:p>
            <a:pPr lvl="1"/>
            <a:r>
              <a:rPr lang="en-US" sz="1600" dirty="0"/>
              <a:t>Train the selected model on the prepared data.</a:t>
            </a:r>
          </a:p>
          <a:p>
            <a:r>
              <a:rPr lang="en-US" sz="1600" b="1" dirty="0"/>
              <a:t>Model Evaluation</a:t>
            </a:r>
            <a:r>
              <a:rPr lang="en-US" sz="1600" dirty="0"/>
              <a:t>:</a:t>
            </a:r>
          </a:p>
          <a:p>
            <a:pPr lvl="1"/>
            <a:r>
              <a:rPr lang="en-US" sz="1600" dirty="0"/>
              <a:t>Evaluate the model's performance using metrics like accuracy, precision, recall.</a:t>
            </a:r>
          </a:p>
          <a:p>
            <a:r>
              <a:rPr lang="en-US" sz="1600" b="1" dirty="0"/>
              <a:t>Fine-Tuning</a:t>
            </a:r>
            <a:r>
              <a:rPr lang="en-US" sz="1600" dirty="0"/>
              <a:t>:</a:t>
            </a:r>
          </a:p>
          <a:p>
            <a:pPr lvl="1"/>
            <a:r>
              <a:rPr lang="en-US" sz="1600" dirty="0"/>
              <a:t>Tune </a:t>
            </a:r>
            <a:r>
              <a:rPr lang="en-US" sz="1600" dirty="0" err="1"/>
              <a:t>hyperparameters</a:t>
            </a:r>
            <a:r>
              <a:rPr lang="en-US" sz="1600" dirty="0"/>
              <a:t> and experiment with feature combinations to optimize performance.</a:t>
            </a:r>
          </a:p>
          <a:p>
            <a:r>
              <a:rPr lang="en-US" sz="1600" b="1" dirty="0"/>
              <a:t>Interpretation and Validation</a:t>
            </a:r>
            <a:r>
              <a:rPr lang="en-US" sz="1600" dirty="0"/>
              <a:t>:</a:t>
            </a:r>
          </a:p>
          <a:p>
            <a:pPr lvl="1"/>
            <a:r>
              <a:rPr lang="en-US" sz="1600" dirty="0"/>
              <a:t>Interpret model predictions and assess feature importance.</a:t>
            </a:r>
          </a:p>
          <a:p>
            <a:pPr lvl="1"/>
            <a:r>
              <a:rPr lang="en-US" sz="1600" dirty="0"/>
              <a:t>Validate performance using out-of-sample data or </a:t>
            </a:r>
            <a:r>
              <a:rPr lang="en-US" sz="1600" dirty="0" err="1"/>
              <a:t>backtesting</a:t>
            </a:r>
            <a:r>
              <a:rPr lang="en-US" sz="1600" dirty="0"/>
              <a:t>.</a:t>
            </a:r>
          </a:p>
          <a:p>
            <a:r>
              <a:rPr lang="en-US" sz="1600" b="1" dirty="0"/>
              <a:t>Deployment and Monitoring</a:t>
            </a:r>
            <a:r>
              <a:rPr lang="en-US" sz="1600" dirty="0"/>
              <a:t>:</a:t>
            </a:r>
          </a:p>
          <a:p>
            <a:pPr lvl="1"/>
            <a:r>
              <a:rPr lang="en-US" sz="1600" dirty="0"/>
              <a:t>Deploy the trained model for real-time predictions.</a:t>
            </a:r>
          </a:p>
          <a:p>
            <a:pPr lvl="1"/>
            <a:r>
              <a:rPr lang="en-US" sz="1600" dirty="0"/>
              <a:t>Monitor performance and update as needed.</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1069</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zeitung</vt:lpstr>
      <vt:lpstr>Office Theme</vt:lpstr>
      <vt:lpstr>ARUL PRAKASH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ARUL PRAKASH N</dc:title>
  <cp:lastModifiedBy>21ad0 09</cp:lastModifiedBy>
  <cp:revision>5</cp:revision>
  <dcterms:created xsi:type="dcterms:W3CDTF">2024-04-05T08:25:59Z</dcterms:created>
  <dcterms:modified xsi:type="dcterms:W3CDTF">2024-04-05T09:27:25Z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