
<file path=[Content_Types].xml><?xml version="1.0" encoding="utf-8"?>
<Types xmlns="http://schemas.openxmlformats.org/package/2006/content-types">
  <Default ContentType="application/vnd.openxmlformats-officedocument.spreadsheetml.sheet" Extension="xlsx"/>
  <Default ContentType="application/xml" Extension="xml"/>
  <Default ContentType="image/png" Extension="png"/>
  <Default ContentType="image/jpeg" Extension="jpeg"/>
  <Default ContentType="application/vnd.openxmlformats-package.relationships+xml" Extension="rels"/>
  <Default ContentType="image/x-emf" Extension="emf"/>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7772400" cx="10058400"/>
  <p:notesSz cx="10058400" cy="7772400"/>
  <p:defaultTextStyle>
    <a:defPPr lvl="0"/>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Alcohol Sensor</a:t>
            </a:r>
            <a:r>
              <a:rPr lang="en-IN" baseline="0"/>
              <a:t> ranging</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Proposed system</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Sheet1!$A$2:$A$18</c:f>
              <c:numCache>
                <c:formatCode>General</c:formatCode>
                <c:ptCount val="17"/>
                <c:pt idx="0">
                  <c:v>100</c:v>
                </c:pt>
                <c:pt idx="1">
                  <c:v>200</c:v>
                </c:pt>
                <c:pt idx="2">
                  <c:v>226</c:v>
                </c:pt>
                <c:pt idx="3">
                  <c:v>237</c:v>
                </c:pt>
                <c:pt idx="4">
                  <c:v>259</c:v>
                </c:pt>
                <c:pt idx="5">
                  <c:v>273</c:v>
                </c:pt>
                <c:pt idx="6">
                  <c:v>291</c:v>
                </c:pt>
                <c:pt idx="7">
                  <c:v>300</c:v>
                </c:pt>
                <c:pt idx="8">
                  <c:v>400</c:v>
                </c:pt>
                <c:pt idx="9">
                  <c:v>443</c:v>
                </c:pt>
                <c:pt idx="10">
                  <c:v>500</c:v>
                </c:pt>
                <c:pt idx="11">
                  <c:v>600</c:v>
                </c:pt>
                <c:pt idx="12">
                  <c:v>602</c:v>
                </c:pt>
                <c:pt idx="13">
                  <c:v>623</c:v>
                </c:pt>
                <c:pt idx="14">
                  <c:v>653</c:v>
                </c:pt>
                <c:pt idx="15">
                  <c:v>689</c:v>
                </c:pt>
                <c:pt idx="16">
                  <c:v>700</c:v>
                </c:pt>
              </c:numCache>
            </c:numRef>
          </c:cat>
          <c:val>
            <c:numRef>
              <c:f>Sheet1!$B$2:$B$18</c:f>
              <c:numCache>
                <c:formatCode>General</c:formatCode>
                <c:ptCount val="17"/>
                <c:pt idx="0">
                  <c:v>5</c:v>
                </c:pt>
                <c:pt idx="1">
                  <c:v>10</c:v>
                </c:pt>
                <c:pt idx="2">
                  <c:v>15</c:v>
                </c:pt>
                <c:pt idx="3">
                  <c:v>15</c:v>
                </c:pt>
                <c:pt idx="4">
                  <c:v>15</c:v>
                </c:pt>
                <c:pt idx="5">
                  <c:v>15</c:v>
                </c:pt>
                <c:pt idx="6">
                  <c:v>15</c:v>
                </c:pt>
                <c:pt idx="7">
                  <c:v>16</c:v>
                </c:pt>
                <c:pt idx="8">
                  <c:v>17</c:v>
                </c:pt>
                <c:pt idx="9">
                  <c:v>17.5</c:v>
                </c:pt>
                <c:pt idx="10">
                  <c:v>18</c:v>
                </c:pt>
                <c:pt idx="11">
                  <c:v>20</c:v>
                </c:pt>
                <c:pt idx="12">
                  <c:v>20.3</c:v>
                </c:pt>
                <c:pt idx="13">
                  <c:v>20.5</c:v>
                </c:pt>
                <c:pt idx="14">
                  <c:v>21</c:v>
                </c:pt>
                <c:pt idx="15">
                  <c:v>22</c:v>
                </c:pt>
                <c:pt idx="16">
                  <c:v>24</c:v>
                </c:pt>
              </c:numCache>
            </c:numRef>
          </c:val>
          <c:smooth val="0"/>
          <c:extLst>
            <c:ext xmlns:c16="http://schemas.microsoft.com/office/drawing/2014/chart" uri="{C3380CC4-5D6E-409C-BE32-E72D297353CC}">
              <c16:uniqueId val="{00000000-A6B2-45D3-B302-93753BEEEF1E}"/>
            </c:ext>
          </c:extLst>
        </c:ser>
        <c:ser>
          <c:idx val="1"/>
          <c:order val="1"/>
          <c:tx>
            <c:strRef>
              <c:f>Sheet1!$C$1</c:f>
              <c:strCache>
                <c:ptCount val="1"/>
                <c:pt idx="0">
                  <c:v>Existing System</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Sheet1!$A$2:$A$18</c:f>
              <c:numCache>
                <c:formatCode>General</c:formatCode>
                <c:ptCount val="17"/>
                <c:pt idx="0">
                  <c:v>100</c:v>
                </c:pt>
                <c:pt idx="1">
                  <c:v>200</c:v>
                </c:pt>
                <c:pt idx="2">
                  <c:v>226</c:v>
                </c:pt>
                <c:pt idx="3">
                  <c:v>237</c:v>
                </c:pt>
                <c:pt idx="4">
                  <c:v>259</c:v>
                </c:pt>
                <c:pt idx="5">
                  <c:v>273</c:v>
                </c:pt>
                <c:pt idx="6">
                  <c:v>291</c:v>
                </c:pt>
                <c:pt idx="7">
                  <c:v>300</c:v>
                </c:pt>
                <c:pt idx="8">
                  <c:v>400</c:v>
                </c:pt>
                <c:pt idx="9">
                  <c:v>443</c:v>
                </c:pt>
                <c:pt idx="10">
                  <c:v>500</c:v>
                </c:pt>
                <c:pt idx="11">
                  <c:v>600</c:v>
                </c:pt>
                <c:pt idx="12">
                  <c:v>602</c:v>
                </c:pt>
                <c:pt idx="13">
                  <c:v>623</c:v>
                </c:pt>
                <c:pt idx="14">
                  <c:v>653</c:v>
                </c:pt>
                <c:pt idx="15">
                  <c:v>689</c:v>
                </c:pt>
                <c:pt idx="16">
                  <c:v>700</c:v>
                </c:pt>
              </c:numCache>
            </c:numRef>
          </c:cat>
          <c:val>
            <c:numRef>
              <c:f>Sheet1!$C$2:$C$18</c:f>
              <c:numCache>
                <c:formatCode>General</c:formatCode>
                <c:ptCount val="17"/>
                <c:pt idx="0">
                  <c:v>2.4</c:v>
                </c:pt>
                <c:pt idx="1">
                  <c:v>4.4000000000000004</c:v>
                </c:pt>
                <c:pt idx="2">
                  <c:v>14</c:v>
                </c:pt>
                <c:pt idx="3">
                  <c:v>14.5</c:v>
                </c:pt>
                <c:pt idx="4">
                  <c:v>14.8</c:v>
                </c:pt>
                <c:pt idx="5">
                  <c:v>15</c:v>
                </c:pt>
                <c:pt idx="6">
                  <c:v>15.9</c:v>
                </c:pt>
                <c:pt idx="7">
                  <c:v>16.5</c:v>
                </c:pt>
                <c:pt idx="8">
                  <c:v>17.8</c:v>
                </c:pt>
                <c:pt idx="9">
                  <c:v>18.899999999999999</c:v>
                </c:pt>
                <c:pt idx="10">
                  <c:v>20</c:v>
                </c:pt>
                <c:pt idx="11">
                  <c:v>21.5</c:v>
                </c:pt>
                <c:pt idx="12">
                  <c:v>22.8</c:v>
                </c:pt>
                <c:pt idx="13">
                  <c:v>24</c:v>
                </c:pt>
              </c:numCache>
            </c:numRef>
          </c:val>
          <c:smooth val="0"/>
          <c:extLst>
            <c:ext xmlns:c16="http://schemas.microsoft.com/office/drawing/2014/chart" uri="{C3380CC4-5D6E-409C-BE32-E72D297353CC}">
              <c16:uniqueId val="{00000001-A6B2-45D3-B302-93753BEEEF1E}"/>
            </c:ext>
          </c:extLst>
        </c:ser>
        <c:ser>
          <c:idx val="2"/>
          <c:order val="2"/>
          <c:tx>
            <c:strRef>
              <c:f>Sheet1!$D$1</c:f>
              <c:strCache>
                <c:ptCount val="1"/>
                <c:pt idx="0">
                  <c:v>Column1</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Sheet1!$A$2:$A$18</c:f>
              <c:numCache>
                <c:formatCode>General</c:formatCode>
                <c:ptCount val="17"/>
                <c:pt idx="0">
                  <c:v>100</c:v>
                </c:pt>
                <c:pt idx="1">
                  <c:v>200</c:v>
                </c:pt>
                <c:pt idx="2">
                  <c:v>226</c:v>
                </c:pt>
                <c:pt idx="3">
                  <c:v>237</c:v>
                </c:pt>
                <c:pt idx="4">
                  <c:v>259</c:v>
                </c:pt>
                <c:pt idx="5">
                  <c:v>273</c:v>
                </c:pt>
                <c:pt idx="6">
                  <c:v>291</c:v>
                </c:pt>
                <c:pt idx="7">
                  <c:v>300</c:v>
                </c:pt>
                <c:pt idx="8">
                  <c:v>400</c:v>
                </c:pt>
                <c:pt idx="9">
                  <c:v>443</c:v>
                </c:pt>
                <c:pt idx="10">
                  <c:v>500</c:v>
                </c:pt>
                <c:pt idx="11">
                  <c:v>600</c:v>
                </c:pt>
                <c:pt idx="12">
                  <c:v>602</c:v>
                </c:pt>
                <c:pt idx="13">
                  <c:v>623</c:v>
                </c:pt>
                <c:pt idx="14">
                  <c:v>653</c:v>
                </c:pt>
                <c:pt idx="15">
                  <c:v>689</c:v>
                </c:pt>
                <c:pt idx="16">
                  <c:v>700</c:v>
                </c:pt>
              </c:numCache>
            </c:numRef>
          </c:cat>
          <c:val>
            <c:numRef>
              <c:f>Sheet1!$D$2:$D$18</c:f>
              <c:numCache>
                <c:formatCode>General</c:formatCode>
                <c:ptCount val="17"/>
              </c:numCache>
            </c:numRef>
          </c:val>
          <c:smooth val="0"/>
          <c:extLst>
            <c:ext xmlns:c16="http://schemas.microsoft.com/office/drawing/2014/chart" uri="{C3380CC4-5D6E-409C-BE32-E72D297353CC}">
              <c16:uniqueId val="{00000002-A6B2-45D3-B302-93753BEEEF1E}"/>
            </c:ext>
          </c:extLst>
        </c:ser>
        <c:dLbls>
          <c:showLegendKey val="0"/>
          <c:showVal val="0"/>
          <c:showCatName val="0"/>
          <c:showSerName val="0"/>
          <c:showPercent val="0"/>
          <c:showBubbleSize val="0"/>
        </c:dLbls>
        <c:marker val="1"/>
        <c:smooth val="0"/>
        <c:axId val="512192191"/>
        <c:axId val="512191775"/>
      </c:lineChart>
      <c:catAx>
        <c:axId val="5121921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Alcohol</a:t>
                </a:r>
                <a:r>
                  <a:rPr lang="en-IN" baseline="0"/>
                  <a:t> Concentration</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191775"/>
        <c:crosses val="autoZero"/>
        <c:auto val="1"/>
        <c:lblAlgn val="ctr"/>
        <c:lblOffset val="100"/>
        <c:noMultiLvlLbl val="0"/>
      </c:catAx>
      <c:valAx>
        <c:axId val="5121917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Temperature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192191"/>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5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50" b="1" i="0">
                <a:solidFill>
                  <a:schemeClr val="bg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5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969" y="162052"/>
            <a:ext cx="10030460" cy="490220"/>
          </a:xfrm>
          <a:prstGeom prst="rect">
            <a:avLst/>
          </a:prstGeom>
        </p:spPr>
        <p:txBody>
          <a:bodyPr wrap="square" lIns="0" tIns="0" rIns="0" bIns="0">
            <a:spAutoFit/>
          </a:bodyPr>
          <a:lstStyle>
            <a:lvl1pPr>
              <a:defRPr sz="305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191000" y="2133600"/>
            <a:ext cx="5786755" cy="52031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4/18/2023</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1627"/>
            <a:ext cx="10060305" cy="562610"/>
          </a:xfrm>
          <a:custGeom>
            <a:avLst/>
            <a:gdLst/>
            <a:ahLst/>
            <a:cxnLst/>
            <a:rect l="l" t="t" r="r" b="b"/>
            <a:pathLst>
              <a:path w="10060305" h="562610">
                <a:moveTo>
                  <a:pt x="10059924" y="562356"/>
                </a:moveTo>
                <a:lnTo>
                  <a:pt x="0" y="562356"/>
                </a:lnTo>
                <a:lnTo>
                  <a:pt x="0" y="0"/>
                </a:lnTo>
                <a:lnTo>
                  <a:pt x="10059924" y="0"/>
                </a:lnTo>
                <a:lnTo>
                  <a:pt x="10059924" y="562356"/>
                </a:lnTo>
                <a:close/>
              </a:path>
            </a:pathLst>
          </a:custGeom>
          <a:solidFill>
            <a:srgbClr val="BC0000"/>
          </a:solidFill>
        </p:spPr>
        <p:txBody>
          <a:bodyPr wrap="square" lIns="0" tIns="0" rIns="0" bIns="0" rtlCol="0"/>
          <a:lstStyle/>
          <a:p>
            <a:endParaRPr/>
          </a:p>
        </p:txBody>
      </p:sp>
      <p:sp>
        <p:nvSpPr>
          <p:cNvPr id="3" name="object 3"/>
          <p:cNvSpPr txBox="1">
            <a:spLocks noGrp="1"/>
          </p:cNvSpPr>
          <p:nvPr>
            <p:ph type="title"/>
          </p:nvPr>
        </p:nvSpPr>
        <p:spPr>
          <a:xfrm>
            <a:off x="1063244" y="254"/>
            <a:ext cx="8154034" cy="612140"/>
          </a:xfrm>
          <a:prstGeom prst="rect">
            <a:avLst/>
          </a:prstGeom>
        </p:spPr>
        <p:txBody>
          <a:bodyPr vert="horz" wrap="square" lIns="0" tIns="12700" rIns="0" bIns="0" rtlCol="0">
            <a:spAutoFit/>
          </a:bodyPr>
          <a:lstStyle/>
          <a:p>
            <a:pPr marL="12700">
              <a:lnSpc>
                <a:spcPct val="100000"/>
              </a:lnSpc>
              <a:spcBef>
                <a:spcPts val="100"/>
              </a:spcBef>
              <a:tabLst>
                <a:tab pos="5913755" algn="l"/>
              </a:tabLst>
            </a:pPr>
            <a:r>
              <a:rPr sz="3850" b="0" spc="-5" dirty="0">
                <a:latin typeface="Times New Roman" panose="02020603050405020304"/>
                <a:cs typeface="Times New Roman" panose="02020603050405020304"/>
              </a:rPr>
              <a:t>EAS</a:t>
            </a:r>
            <a:r>
              <a:rPr sz="3850" b="0" dirty="0">
                <a:latin typeface="Times New Roman" panose="02020603050405020304"/>
                <a:cs typeface="Times New Roman" panose="02020603050405020304"/>
              </a:rPr>
              <a:t>W</a:t>
            </a:r>
            <a:r>
              <a:rPr sz="3850" b="0" spc="-5" dirty="0">
                <a:latin typeface="Times New Roman" panose="02020603050405020304"/>
                <a:cs typeface="Times New Roman" panose="02020603050405020304"/>
              </a:rPr>
              <a:t>A</a:t>
            </a:r>
            <a:r>
              <a:rPr sz="3850" b="0" dirty="0">
                <a:latin typeface="Times New Roman" panose="02020603050405020304"/>
                <a:cs typeface="Times New Roman" panose="02020603050405020304"/>
              </a:rPr>
              <a:t>RI</a:t>
            </a:r>
            <a:r>
              <a:rPr sz="3850" b="0" spc="-25" dirty="0">
                <a:latin typeface="Times New Roman" panose="02020603050405020304"/>
                <a:cs typeface="Times New Roman" panose="02020603050405020304"/>
              </a:rPr>
              <a:t> </a:t>
            </a:r>
            <a:r>
              <a:rPr sz="3850" b="0" spc="-5" dirty="0">
                <a:latin typeface="Times New Roman" panose="02020603050405020304"/>
                <a:cs typeface="Times New Roman" panose="02020603050405020304"/>
              </a:rPr>
              <a:t>ENGINEE</a:t>
            </a:r>
            <a:r>
              <a:rPr sz="3850" b="0" dirty="0">
                <a:latin typeface="Times New Roman" panose="02020603050405020304"/>
                <a:cs typeface="Times New Roman" panose="02020603050405020304"/>
              </a:rPr>
              <a:t>R</a:t>
            </a:r>
            <a:r>
              <a:rPr sz="3850" b="0" spc="-5" dirty="0">
                <a:latin typeface="Times New Roman" panose="02020603050405020304"/>
                <a:cs typeface="Times New Roman" panose="02020603050405020304"/>
              </a:rPr>
              <a:t>IN</a:t>
            </a:r>
            <a:r>
              <a:rPr sz="3850" b="0" dirty="0">
                <a:latin typeface="Times New Roman" panose="02020603050405020304"/>
                <a:cs typeface="Times New Roman" panose="02020603050405020304"/>
              </a:rPr>
              <a:t>G	C</a:t>
            </a:r>
            <a:r>
              <a:rPr sz="3850" b="0" spc="-5" dirty="0">
                <a:latin typeface="Times New Roman" panose="02020603050405020304"/>
                <a:cs typeface="Times New Roman" panose="02020603050405020304"/>
              </a:rPr>
              <a:t>OLLEG</a:t>
            </a:r>
            <a:r>
              <a:rPr sz="3850" b="0" dirty="0">
                <a:latin typeface="Times New Roman" panose="02020603050405020304"/>
                <a:cs typeface="Times New Roman" panose="02020603050405020304"/>
              </a:rPr>
              <a:t>E</a:t>
            </a:r>
            <a:endParaRPr sz="3850">
              <a:latin typeface="Times New Roman" panose="02020603050405020304"/>
              <a:cs typeface="Times New Roman" panose="02020603050405020304"/>
            </a:endParaRPr>
          </a:p>
        </p:txBody>
      </p:sp>
      <p:sp>
        <p:nvSpPr>
          <p:cNvPr id="4" name="object 4"/>
          <p:cNvSpPr txBox="1"/>
          <p:nvPr/>
        </p:nvSpPr>
        <p:spPr>
          <a:xfrm>
            <a:off x="993647" y="1108963"/>
            <a:ext cx="8081009" cy="3187411"/>
          </a:xfrm>
          <a:prstGeom prst="rect">
            <a:avLst/>
          </a:prstGeom>
        </p:spPr>
        <p:txBody>
          <a:bodyPr vert="horz" wrap="square" lIns="0" tIns="12065" rIns="0" bIns="0" rtlCol="0">
            <a:spAutoFit/>
          </a:bodyPr>
          <a:lstStyle/>
          <a:p>
            <a:pPr marR="4445" algn="ctr">
              <a:lnSpc>
                <a:spcPct val="100000"/>
              </a:lnSpc>
              <a:spcBef>
                <a:spcPts val="95"/>
              </a:spcBef>
            </a:pPr>
            <a:r>
              <a:rPr sz="2800" b="1" spc="-10" dirty="0">
                <a:solidFill>
                  <a:srgbClr val="923734"/>
                </a:solidFill>
                <a:latin typeface="Times New Roman" panose="02020603050405020304"/>
                <a:cs typeface="Times New Roman" panose="02020603050405020304"/>
              </a:rPr>
              <a:t>Department</a:t>
            </a:r>
            <a:r>
              <a:rPr sz="2800" b="1" spc="5" dirty="0">
                <a:solidFill>
                  <a:srgbClr val="923734"/>
                </a:solidFill>
                <a:latin typeface="Times New Roman" panose="02020603050405020304"/>
                <a:cs typeface="Times New Roman" panose="02020603050405020304"/>
              </a:rPr>
              <a:t> </a:t>
            </a:r>
            <a:r>
              <a:rPr sz="2800" b="1" spc="-5" dirty="0">
                <a:solidFill>
                  <a:srgbClr val="923734"/>
                </a:solidFill>
                <a:latin typeface="Times New Roman" panose="02020603050405020304"/>
                <a:cs typeface="Times New Roman" panose="02020603050405020304"/>
              </a:rPr>
              <a:t>of</a:t>
            </a:r>
            <a:r>
              <a:rPr sz="2800" b="1" spc="-20" dirty="0">
                <a:solidFill>
                  <a:srgbClr val="923734"/>
                </a:solidFill>
                <a:latin typeface="Times New Roman" panose="02020603050405020304"/>
                <a:cs typeface="Times New Roman" panose="02020603050405020304"/>
              </a:rPr>
              <a:t> </a:t>
            </a:r>
            <a:r>
              <a:rPr sz="2800" b="1" spc="-10" dirty="0">
                <a:solidFill>
                  <a:srgbClr val="923734"/>
                </a:solidFill>
                <a:latin typeface="Times New Roman" panose="02020603050405020304"/>
                <a:cs typeface="Times New Roman" panose="02020603050405020304"/>
              </a:rPr>
              <a:t>Information</a:t>
            </a:r>
            <a:r>
              <a:rPr sz="2800" b="1" dirty="0">
                <a:solidFill>
                  <a:srgbClr val="923734"/>
                </a:solidFill>
                <a:latin typeface="Times New Roman" panose="02020603050405020304"/>
                <a:cs typeface="Times New Roman" panose="02020603050405020304"/>
              </a:rPr>
              <a:t> </a:t>
            </a:r>
            <a:r>
              <a:rPr sz="2800" b="1" spc="-35" dirty="0">
                <a:solidFill>
                  <a:srgbClr val="923734"/>
                </a:solidFill>
                <a:latin typeface="Times New Roman" panose="02020603050405020304"/>
                <a:cs typeface="Times New Roman" panose="02020603050405020304"/>
              </a:rPr>
              <a:t>Technology</a:t>
            </a:r>
            <a:endParaRPr sz="2800" dirty="0">
              <a:latin typeface="Times New Roman" panose="02020603050405020304"/>
              <a:cs typeface="Times New Roman" panose="02020603050405020304"/>
            </a:endParaRPr>
          </a:p>
          <a:p>
            <a:pPr>
              <a:lnSpc>
                <a:spcPct val="100000"/>
              </a:lnSpc>
            </a:pPr>
            <a:endParaRPr sz="3100" dirty="0">
              <a:latin typeface="Times New Roman" panose="02020603050405020304"/>
              <a:cs typeface="Times New Roman" panose="02020603050405020304"/>
            </a:endParaRPr>
          </a:p>
          <a:p>
            <a:pPr>
              <a:lnSpc>
                <a:spcPct val="100000"/>
              </a:lnSpc>
              <a:spcBef>
                <a:spcPts val="55"/>
              </a:spcBef>
            </a:pPr>
            <a:endParaRPr sz="2650" dirty="0">
              <a:latin typeface="Times New Roman" panose="02020603050405020304"/>
              <a:cs typeface="Times New Roman" panose="02020603050405020304"/>
            </a:endParaRPr>
          </a:p>
          <a:p>
            <a:pPr marL="12700" marR="5080" algn="ctr">
              <a:lnSpc>
                <a:spcPts val="4760"/>
              </a:lnSpc>
            </a:pPr>
            <a:r>
              <a:rPr lang="en-US" sz="4000" spc="-10" dirty="0">
                <a:solidFill>
                  <a:srgbClr val="FF0000"/>
                </a:solidFill>
                <a:latin typeface="Times New Roman" panose="02020603050405020304"/>
                <a:cs typeface="Times New Roman" panose="02020603050405020304"/>
              </a:rPr>
              <a:t>IOT BASED ACCIDENT DETECTION AND PREVENTION REPORTING SYSTEM</a:t>
            </a:r>
            <a:endParaRPr sz="4000" dirty="0">
              <a:latin typeface="Times New Roman" panose="02020603050405020304"/>
              <a:cs typeface="Times New Roman" panose="02020603050405020304"/>
            </a:endParaRPr>
          </a:p>
        </p:txBody>
      </p:sp>
      <p:sp>
        <p:nvSpPr>
          <p:cNvPr id="5" name="object 5"/>
          <p:cNvSpPr txBox="1"/>
          <p:nvPr/>
        </p:nvSpPr>
        <p:spPr>
          <a:xfrm>
            <a:off x="378968" y="4619878"/>
            <a:ext cx="4726432" cy="1694695"/>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Times New Roman" panose="02020603050405020304"/>
                <a:cs typeface="Times New Roman" panose="02020603050405020304"/>
              </a:rPr>
              <a:t>Supervisor</a:t>
            </a:r>
            <a:endParaRPr sz="2200" dirty="0">
              <a:latin typeface="Times New Roman" panose="02020603050405020304"/>
              <a:cs typeface="Times New Roman" panose="02020603050405020304"/>
            </a:endParaRPr>
          </a:p>
          <a:p>
            <a:pPr marL="12700">
              <a:lnSpc>
                <a:spcPct val="100000"/>
              </a:lnSpc>
              <a:spcBef>
                <a:spcPts val="85"/>
              </a:spcBef>
            </a:pPr>
            <a:r>
              <a:rPr sz="2400" b="1" spc="-80" dirty="0">
                <a:latin typeface="Times New Roman" panose="02020603050405020304"/>
                <a:cs typeface="Times New Roman" panose="02020603050405020304"/>
              </a:rPr>
              <a:t>Dr.</a:t>
            </a:r>
            <a:r>
              <a:rPr sz="2400" b="1" spc="-55" dirty="0">
                <a:latin typeface="Times New Roman" panose="02020603050405020304"/>
                <a:cs typeface="Times New Roman" panose="02020603050405020304"/>
              </a:rPr>
              <a:t> </a:t>
            </a:r>
            <a:r>
              <a:rPr lang="en-US" sz="2400" b="1" spc="-5" dirty="0">
                <a:latin typeface="Times New Roman" panose="02020603050405020304"/>
                <a:cs typeface="Times New Roman" panose="02020603050405020304"/>
              </a:rPr>
              <a:t>M. Mohana</a:t>
            </a:r>
          </a:p>
          <a:p>
            <a:pPr marL="12700">
              <a:lnSpc>
                <a:spcPct val="100000"/>
              </a:lnSpc>
              <a:spcBef>
                <a:spcPts val="85"/>
              </a:spcBef>
            </a:pPr>
            <a:r>
              <a:rPr lang="en-US" sz="2000" b="1" spc="-5" dirty="0">
                <a:latin typeface="Times New Roman" panose="02020603050405020304"/>
                <a:cs typeface="Times New Roman" panose="02020603050405020304"/>
              </a:rPr>
              <a:t>Associate Professor</a:t>
            </a:r>
          </a:p>
          <a:p>
            <a:pPr marL="12700">
              <a:lnSpc>
                <a:spcPct val="100000"/>
              </a:lnSpc>
              <a:spcBef>
                <a:spcPts val="85"/>
              </a:spcBef>
            </a:pPr>
            <a:r>
              <a:rPr lang="en-US" sz="2000" b="1" spc="-5" dirty="0">
                <a:latin typeface="Times New Roman" panose="02020603050405020304"/>
                <a:cs typeface="Times New Roman" panose="02020603050405020304"/>
              </a:rPr>
              <a:t>Department of Information Technology</a:t>
            </a:r>
          </a:p>
          <a:p>
            <a:pPr marL="12700">
              <a:lnSpc>
                <a:spcPct val="100000"/>
              </a:lnSpc>
              <a:spcBef>
                <a:spcPts val="85"/>
              </a:spcBef>
            </a:pPr>
            <a:endParaRPr sz="2000" dirty="0">
              <a:latin typeface="Times New Roman" panose="02020603050405020304"/>
              <a:cs typeface="Times New Roman" panose="02020603050405020304"/>
            </a:endParaRPr>
          </a:p>
        </p:txBody>
      </p:sp>
      <p:sp>
        <p:nvSpPr>
          <p:cNvPr id="6" name="object 6"/>
          <p:cNvSpPr txBox="1"/>
          <p:nvPr/>
        </p:nvSpPr>
        <p:spPr>
          <a:xfrm>
            <a:off x="5867400" y="4609591"/>
            <a:ext cx="3988814" cy="1461297"/>
          </a:xfrm>
          <a:prstGeom prst="rect">
            <a:avLst/>
          </a:prstGeom>
        </p:spPr>
        <p:txBody>
          <a:bodyPr vert="horz" wrap="square" lIns="0" tIns="12065" rIns="0" bIns="0" rtlCol="0">
            <a:spAutoFit/>
          </a:bodyPr>
          <a:lstStyle/>
          <a:p>
            <a:pPr marL="24130">
              <a:lnSpc>
                <a:spcPts val="2610"/>
              </a:lnSpc>
              <a:spcBef>
                <a:spcPts val="95"/>
              </a:spcBef>
            </a:pPr>
            <a:r>
              <a:rPr sz="2200" b="1" spc="-15" dirty="0">
                <a:latin typeface="Times New Roman" panose="02020603050405020304"/>
                <a:cs typeface="Times New Roman" panose="02020603050405020304"/>
              </a:rPr>
              <a:t>Project</a:t>
            </a:r>
            <a:r>
              <a:rPr sz="2200" b="1" spc="-60" dirty="0">
                <a:latin typeface="Times New Roman" panose="02020603050405020304"/>
                <a:cs typeface="Times New Roman" panose="02020603050405020304"/>
              </a:rPr>
              <a:t> </a:t>
            </a:r>
            <a:r>
              <a:rPr sz="2200" b="1" spc="-50" dirty="0">
                <a:latin typeface="Times New Roman" panose="02020603050405020304"/>
                <a:cs typeface="Times New Roman" panose="02020603050405020304"/>
              </a:rPr>
              <a:t>by,</a:t>
            </a:r>
            <a:endParaRPr sz="2200" dirty="0">
              <a:latin typeface="Times New Roman" panose="02020603050405020304"/>
              <a:cs typeface="Times New Roman" panose="02020603050405020304"/>
            </a:endParaRPr>
          </a:p>
          <a:p>
            <a:pPr marL="12700" marR="5080">
              <a:lnSpc>
                <a:spcPts val="2740"/>
              </a:lnSpc>
              <a:spcBef>
                <a:spcPts val="180"/>
              </a:spcBef>
            </a:pPr>
            <a:r>
              <a:rPr lang="en-US" sz="2400" b="1" spc="-5" dirty="0">
                <a:latin typeface="Times New Roman" panose="02020603050405020304"/>
                <a:cs typeface="Times New Roman" panose="02020603050405020304"/>
              </a:rPr>
              <a:t>Akshay Ram R    - 19205007</a:t>
            </a:r>
          </a:p>
          <a:p>
            <a:pPr marL="12700" marR="5080">
              <a:lnSpc>
                <a:spcPts val="2740"/>
              </a:lnSpc>
              <a:spcBef>
                <a:spcPts val="180"/>
              </a:spcBef>
            </a:pPr>
            <a:r>
              <a:rPr lang="en-US" sz="2400" b="1" spc="-5" dirty="0">
                <a:latin typeface="Times New Roman" panose="02020603050405020304"/>
                <a:cs typeface="Times New Roman" panose="02020603050405020304"/>
              </a:rPr>
              <a:t>Arul Rajan K       - 19205012</a:t>
            </a:r>
          </a:p>
          <a:p>
            <a:pPr marL="12700" marR="5080">
              <a:lnSpc>
                <a:spcPts val="2740"/>
              </a:lnSpc>
              <a:spcBef>
                <a:spcPts val="180"/>
              </a:spcBef>
            </a:pPr>
            <a:r>
              <a:rPr lang="en-US" sz="2400" b="1" spc="-5" dirty="0" err="1">
                <a:latin typeface="Times New Roman" panose="02020603050405020304"/>
                <a:cs typeface="Times New Roman" panose="02020603050405020304"/>
              </a:rPr>
              <a:t>Arunkumar</a:t>
            </a:r>
            <a:r>
              <a:rPr lang="en-US" sz="2400" b="1" spc="-5" dirty="0">
                <a:latin typeface="Times New Roman" panose="02020603050405020304"/>
                <a:cs typeface="Times New Roman" panose="02020603050405020304"/>
              </a:rPr>
              <a:t> R      - 19205013</a:t>
            </a:r>
            <a:endParaRPr sz="2400" dirty="0">
              <a:latin typeface="Times New Roman" panose="02020603050405020304"/>
              <a:cs typeface="Times New Roman" panose="02020603050405020304"/>
            </a:endParaRPr>
          </a:p>
        </p:txBody>
      </p:sp>
      <p:sp>
        <p:nvSpPr>
          <p:cNvPr id="7" name="object 7"/>
          <p:cNvSpPr txBox="1"/>
          <p:nvPr/>
        </p:nvSpPr>
        <p:spPr>
          <a:xfrm>
            <a:off x="7110730" y="6701790"/>
            <a:ext cx="2229485" cy="350520"/>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Times New Roman" panose="02020603050405020304"/>
                <a:cs typeface="Times New Roman" panose="02020603050405020304"/>
              </a:rPr>
              <a:t>Date:</a:t>
            </a:r>
            <a:r>
              <a:rPr sz="2200" b="1" spc="-25" dirty="0">
                <a:latin typeface="Times New Roman" panose="02020603050405020304"/>
                <a:cs typeface="Times New Roman" panose="02020603050405020304"/>
              </a:rPr>
              <a:t> </a:t>
            </a:r>
            <a:r>
              <a:rPr sz="2200" b="1" spc="-5" dirty="0">
                <a:latin typeface="Times New Roman" panose="02020603050405020304"/>
                <a:cs typeface="Times New Roman" panose="02020603050405020304"/>
              </a:rPr>
              <a:t>1</a:t>
            </a:r>
            <a:r>
              <a:rPr lang="en-IN" sz="2200" b="1" spc="-5" dirty="0">
                <a:latin typeface="Times New Roman" panose="02020603050405020304"/>
                <a:cs typeface="Times New Roman" panose="02020603050405020304"/>
              </a:rPr>
              <a:t>9</a:t>
            </a:r>
            <a:r>
              <a:rPr sz="2200" b="1" spc="-5" dirty="0">
                <a:latin typeface="Times New Roman" panose="02020603050405020304"/>
                <a:cs typeface="Times New Roman" panose="02020603050405020304"/>
              </a:rPr>
              <a:t>/</a:t>
            </a:r>
            <a:r>
              <a:rPr sz="2200" b="1" spc="-40" dirty="0">
                <a:latin typeface="Times New Roman" panose="02020603050405020304"/>
                <a:cs typeface="Times New Roman" panose="02020603050405020304"/>
              </a:rPr>
              <a:t> </a:t>
            </a:r>
            <a:r>
              <a:rPr lang="en-IN" sz="2200" b="1" spc="-40" dirty="0">
                <a:latin typeface="Times New Roman" panose="02020603050405020304"/>
                <a:cs typeface="Times New Roman" panose="02020603050405020304"/>
              </a:rPr>
              <a:t>04</a:t>
            </a:r>
            <a:r>
              <a:rPr sz="2200" b="1" spc="-5" dirty="0">
                <a:latin typeface="Times New Roman" panose="02020603050405020304"/>
                <a:cs typeface="Times New Roman" panose="02020603050405020304"/>
              </a:rPr>
              <a:t>/</a:t>
            </a:r>
            <a:r>
              <a:rPr sz="2200" b="1" spc="-45" dirty="0">
                <a:latin typeface="Times New Roman" panose="02020603050405020304"/>
                <a:cs typeface="Times New Roman" panose="02020603050405020304"/>
              </a:rPr>
              <a:t> </a:t>
            </a:r>
            <a:r>
              <a:rPr sz="2200" b="1" spc="-10" dirty="0">
                <a:latin typeface="Times New Roman" panose="02020603050405020304"/>
                <a:cs typeface="Times New Roman" panose="02020603050405020304"/>
              </a:rPr>
              <a:t>2023</a:t>
            </a:r>
            <a:endParaRPr sz="2200" dirty="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 name="object 17"/>
          <p:cNvGrpSpPr/>
          <p:nvPr/>
        </p:nvGrpSpPr>
        <p:grpSpPr>
          <a:xfrm>
            <a:off x="5015229" y="0"/>
            <a:ext cx="5043170" cy="768350"/>
            <a:chOff x="5015229" y="0"/>
            <a:chExt cx="5043170" cy="768350"/>
          </a:xfrm>
        </p:grpSpPr>
        <p:sp>
          <p:nvSpPr>
            <p:cNvPr id="18" name="object 18"/>
            <p:cNvSpPr/>
            <p:nvPr/>
          </p:nvSpPr>
          <p:spPr>
            <a:xfrm>
              <a:off x="5028564" y="0"/>
              <a:ext cx="5029200" cy="754380"/>
            </a:xfrm>
            <a:custGeom>
              <a:avLst/>
              <a:gdLst/>
              <a:ahLst/>
              <a:cxnLst/>
              <a:rect l="l" t="t" r="r" b="b"/>
              <a:pathLst>
                <a:path w="5029200" h="754380">
                  <a:moveTo>
                    <a:pt x="5029200" y="754380"/>
                  </a:moveTo>
                  <a:lnTo>
                    <a:pt x="0" y="754380"/>
                  </a:lnTo>
                  <a:lnTo>
                    <a:pt x="0" y="0"/>
                  </a:lnTo>
                  <a:lnTo>
                    <a:pt x="5029200" y="0"/>
                  </a:lnTo>
                  <a:lnTo>
                    <a:pt x="5029200" y="754380"/>
                  </a:lnTo>
                  <a:close/>
                </a:path>
              </a:pathLst>
            </a:custGeom>
            <a:solidFill>
              <a:srgbClr val="C00000"/>
            </a:solidFill>
          </p:spPr>
          <p:txBody>
            <a:bodyPr wrap="square" lIns="0" tIns="0" rIns="0" bIns="0" rtlCol="0"/>
            <a:lstStyle/>
            <a:p>
              <a:endParaRPr/>
            </a:p>
          </p:txBody>
        </p:sp>
        <p:sp>
          <p:nvSpPr>
            <p:cNvPr id="19" name="object 19"/>
            <p:cNvSpPr/>
            <p:nvPr/>
          </p:nvSpPr>
          <p:spPr>
            <a:xfrm>
              <a:off x="5015230" y="0"/>
              <a:ext cx="5043170" cy="768350"/>
            </a:xfrm>
            <a:custGeom>
              <a:avLst/>
              <a:gdLst/>
              <a:ahLst/>
              <a:cxnLst/>
              <a:rect l="l" t="t" r="r" b="b"/>
              <a:pathLst>
                <a:path w="5043170" h="768350">
                  <a:moveTo>
                    <a:pt x="5043170" y="0"/>
                  </a:moveTo>
                  <a:lnTo>
                    <a:pt x="5029200" y="0"/>
                  </a:lnTo>
                  <a:lnTo>
                    <a:pt x="5029200" y="13970"/>
                  </a:lnTo>
                  <a:lnTo>
                    <a:pt x="5029200" y="740410"/>
                  </a:lnTo>
                  <a:lnTo>
                    <a:pt x="27940" y="740410"/>
                  </a:lnTo>
                  <a:lnTo>
                    <a:pt x="27940" y="13970"/>
                  </a:lnTo>
                  <a:lnTo>
                    <a:pt x="5029200" y="13970"/>
                  </a:lnTo>
                  <a:lnTo>
                    <a:pt x="5029200" y="0"/>
                  </a:lnTo>
                  <a:lnTo>
                    <a:pt x="27940" y="0"/>
                  </a:lnTo>
                  <a:lnTo>
                    <a:pt x="0" y="0"/>
                  </a:lnTo>
                  <a:lnTo>
                    <a:pt x="0" y="756920"/>
                  </a:lnTo>
                  <a:lnTo>
                    <a:pt x="3810" y="764540"/>
                  </a:lnTo>
                  <a:lnTo>
                    <a:pt x="11430" y="768350"/>
                  </a:lnTo>
                  <a:lnTo>
                    <a:pt x="5043170" y="768350"/>
                  </a:lnTo>
                  <a:lnTo>
                    <a:pt x="5043170" y="754380"/>
                  </a:lnTo>
                  <a:lnTo>
                    <a:pt x="5043170" y="740410"/>
                  </a:lnTo>
                  <a:lnTo>
                    <a:pt x="5043170" y="13970"/>
                  </a:lnTo>
                  <a:lnTo>
                    <a:pt x="5043170" y="0"/>
                  </a:lnTo>
                  <a:close/>
                </a:path>
              </a:pathLst>
            </a:custGeom>
            <a:solidFill>
              <a:srgbClr val="375C87"/>
            </a:solidFill>
          </p:spPr>
          <p:txBody>
            <a:bodyPr wrap="square" lIns="0" tIns="0" rIns="0" bIns="0" rtlCol="0"/>
            <a:lstStyle/>
            <a:p>
              <a:endParaRPr/>
            </a:p>
          </p:txBody>
        </p:sp>
      </p:grpSp>
      <p:sp>
        <p:nvSpPr>
          <p:cNvPr id="20" name="object 20"/>
          <p:cNvSpPr txBox="1">
            <a:spLocks noGrp="1"/>
          </p:cNvSpPr>
          <p:nvPr>
            <p:ph type="title"/>
          </p:nvPr>
        </p:nvSpPr>
        <p:spPr>
          <a:xfrm>
            <a:off x="5028565" y="71373"/>
            <a:ext cx="5015865" cy="490220"/>
          </a:xfrm>
          <a:prstGeom prst="rect">
            <a:avLst/>
          </a:prstGeom>
        </p:spPr>
        <p:txBody>
          <a:bodyPr vert="horz" wrap="square" lIns="0" tIns="12700" rIns="0" bIns="0" rtlCol="0">
            <a:spAutoFit/>
          </a:bodyPr>
          <a:lstStyle/>
          <a:p>
            <a:pPr marR="45720" algn="ctr">
              <a:lnSpc>
                <a:spcPct val="100000"/>
              </a:lnSpc>
              <a:spcBef>
                <a:spcPts val="100"/>
              </a:spcBef>
            </a:pPr>
            <a:r>
              <a:rPr spc="-10" dirty="0">
                <a:latin typeface="Times New Roman" panose="02020603050405020304"/>
                <a:cs typeface="Times New Roman" panose="02020603050405020304"/>
              </a:rPr>
              <a:t>SYSTEM</a:t>
            </a:r>
            <a:r>
              <a:rPr spc="-90" dirty="0">
                <a:latin typeface="Times New Roman" panose="02020603050405020304"/>
                <a:cs typeface="Times New Roman" panose="02020603050405020304"/>
              </a:rPr>
              <a:t> </a:t>
            </a:r>
            <a:r>
              <a:rPr spc="-10" dirty="0">
                <a:latin typeface="Times New Roman" panose="02020603050405020304"/>
                <a:cs typeface="Times New Roman" panose="02020603050405020304"/>
              </a:rPr>
              <a:t>DESIGN</a:t>
            </a:r>
          </a:p>
        </p:txBody>
      </p:sp>
      <p:pic>
        <p:nvPicPr>
          <p:cNvPr id="21" name="Picture 2">
            <a:extLst>
              <a:ext uri="{FF2B5EF4-FFF2-40B4-BE49-F238E27FC236}">
                <a16:creationId xmlns:a16="http://schemas.microsoft.com/office/drawing/2014/main" id="{BD799AB6-4D56-C0C2-700E-63F9E99502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1688" y="1624013"/>
            <a:ext cx="5915025" cy="4524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object 5"/>
          <p:cNvGrpSpPr/>
          <p:nvPr/>
        </p:nvGrpSpPr>
        <p:grpSpPr>
          <a:xfrm>
            <a:off x="5601970" y="0"/>
            <a:ext cx="4456430" cy="1019810"/>
            <a:chOff x="5601970" y="0"/>
            <a:chExt cx="4456430" cy="1019810"/>
          </a:xfrm>
        </p:grpSpPr>
        <p:sp>
          <p:nvSpPr>
            <p:cNvPr id="6" name="object 6"/>
            <p:cNvSpPr/>
            <p:nvPr/>
          </p:nvSpPr>
          <p:spPr>
            <a:xfrm>
              <a:off x="5615305" y="0"/>
              <a:ext cx="4442460" cy="1005840"/>
            </a:xfrm>
            <a:custGeom>
              <a:avLst/>
              <a:gdLst/>
              <a:ahLst/>
              <a:cxnLst/>
              <a:rect l="l" t="t" r="r" b="b"/>
              <a:pathLst>
                <a:path w="4442459" h="1005840">
                  <a:moveTo>
                    <a:pt x="4442460" y="1005840"/>
                  </a:moveTo>
                  <a:lnTo>
                    <a:pt x="0" y="1005840"/>
                  </a:lnTo>
                  <a:lnTo>
                    <a:pt x="0" y="0"/>
                  </a:lnTo>
                  <a:lnTo>
                    <a:pt x="4442460" y="0"/>
                  </a:lnTo>
                  <a:lnTo>
                    <a:pt x="4442460" y="1005840"/>
                  </a:lnTo>
                  <a:close/>
                </a:path>
              </a:pathLst>
            </a:custGeom>
            <a:solidFill>
              <a:srgbClr val="BC0000"/>
            </a:solidFill>
          </p:spPr>
          <p:txBody>
            <a:bodyPr wrap="square" lIns="0" tIns="0" rIns="0" bIns="0" rtlCol="0"/>
            <a:lstStyle/>
            <a:p>
              <a:endParaRPr/>
            </a:p>
          </p:txBody>
        </p:sp>
        <p:sp>
          <p:nvSpPr>
            <p:cNvPr id="7" name="object 7"/>
            <p:cNvSpPr/>
            <p:nvPr/>
          </p:nvSpPr>
          <p:spPr>
            <a:xfrm>
              <a:off x="5601970" y="0"/>
              <a:ext cx="4456430" cy="1019810"/>
            </a:xfrm>
            <a:custGeom>
              <a:avLst/>
              <a:gdLst/>
              <a:ahLst/>
              <a:cxnLst/>
              <a:rect l="l" t="t" r="r" b="b"/>
              <a:pathLst>
                <a:path w="4456430" h="1019810">
                  <a:moveTo>
                    <a:pt x="4456430" y="0"/>
                  </a:moveTo>
                  <a:lnTo>
                    <a:pt x="4442460" y="0"/>
                  </a:lnTo>
                  <a:lnTo>
                    <a:pt x="4442460" y="13970"/>
                  </a:lnTo>
                  <a:lnTo>
                    <a:pt x="4442460" y="991870"/>
                  </a:lnTo>
                  <a:lnTo>
                    <a:pt x="27940" y="991870"/>
                  </a:lnTo>
                  <a:lnTo>
                    <a:pt x="27940" y="13970"/>
                  </a:lnTo>
                  <a:lnTo>
                    <a:pt x="4442460" y="13970"/>
                  </a:lnTo>
                  <a:lnTo>
                    <a:pt x="4442460" y="0"/>
                  </a:lnTo>
                  <a:lnTo>
                    <a:pt x="27940" y="0"/>
                  </a:lnTo>
                  <a:lnTo>
                    <a:pt x="0" y="0"/>
                  </a:lnTo>
                  <a:lnTo>
                    <a:pt x="0" y="1008380"/>
                  </a:lnTo>
                  <a:lnTo>
                    <a:pt x="2540" y="1013460"/>
                  </a:lnTo>
                  <a:lnTo>
                    <a:pt x="3810" y="1015365"/>
                  </a:lnTo>
                  <a:lnTo>
                    <a:pt x="6350" y="1017270"/>
                  </a:lnTo>
                  <a:lnTo>
                    <a:pt x="11430" y="1019810"/>
                  </a:lnTo>
                  <a:lnTo>
                    <a:pt x="4456430" y="1019810"/>
                  </a:lnTo>
                  <a:lnTo>
                    <a:pt x="4456430" y="1005840"/>
                  </a:lnTo>
                  <a:lnTo>
                    <a:pt x="4456430" y="991870"/>
                  </a:lnTo>
                  <a:lnTo>
                    <a:pt x="4456430" y="13970"/>
                  </a:lnTo>
                  <a:lnTo>
                    <a:pt x="4456430" y="0"/>
                  </a:lnTo>
                  <a:close/>
                </a:path>
              </a:pathLst>
            </a:custGeom>
            <a:solidFill>
              <a:srgbClr val="375C87"/>
            </a:solidFill>
          </p:spPr>
          <p:txBody>
            <a:bodyPr wrap="square" lIns="0" tIns="0" rIns="0" bIns="0" rtlCol="0"/>
            <a:lstStyle/>
            <a:p>
              <a:endParaRPr/>
            </a:p>
          </p:txBody>
        </p:sp>
      </p:grpSp>
      <p:sp>
        <p:nvSpPr>
          <p:cNvPr id="8" name="object 8"/>
          <p:cNvSpPr txBox="1">
            <a:spLocks noGrp="1"/>
          </p:cNvSpPr>
          <p:nvPr>
            <p:ph type="title"/>
          </p:nvPr>
        </p:nvSpPr>
        <p:spPr>
          <a:xfrm>
            <a:off x="5589904" y="203200"/>
            <a:ext cx="4479925" cy="490220"/>
          </a:xfrm>
          <a:prstGeom prst="rect">
            <a:avLst/>
          </a:prstGeom>
        </p:spPr>
        <p:txBody>
          <a:bodyPr vert="horz" wrap="square" lIns="0" tIns="12700" rIns="0" bIns="0" rtlCol="0">
            <a:spAutoFit/>
          </a:bodyPr>
          <a:lstStyle/>
          <a:p>
            <a:pPr marL="407670">
              <a:lnSpc>
                <a:spcPct val="100000"/>
              </a:lnSpc>
              <a:spcBef>
                <a:spcPts val="100"/>
              </a:spcBef>
            </a:pPr>
            <a:r>
              <a:rPr lang="en-US" sz="3050" spc="-5" dirty="0"/>
              <a:t>FLOW CHART</a:t>
            </a:r>
            <a:endParaRPr sz="3050" dirty="0"/>
          </a:p>
        </p:txBody>
      </p:sp>
      <p:pic>
        <p:nvPicPr>
          <p:cNvPr id="10" name="Picture 9">
            <a:extLst>
              <a:ext uri="{FF2B5EF4-FFF2-40B4-BE49-F238E27FC236}">
                <a16:creationId xmlns:a16="http://schemas.microsoft.com/office/drawing/2014/main" id="{431ACDC8-10D1-7A70-F186-81DFA36663DA}"/>
              </a:ext>
            </a:extLst>
          </p:cNvPr>
          <p:cNvPicPr>
            <a:picLocks noChangeAspect="1"/>
          </p:cNvPicPr>
          <p:nvPr/>
        </p:nvPicPr>
        <p:blipFill>
          <a:blip r:embed="rId2"/>
          <a:stretch>
            <a:fillRect/>
          </a:stretch>
        </p:blipFill>
        <p:spPr>
          <a:xfrm>
            <a:off x="2133600" y="1019810"/>
            <a:ext cx="5594028" cy="62372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5601970" y="0"/>
            <a:ext cx="4456430" cy="1019810"/>
            <a:chOff x="5601970" y="0"/>
            <a:chExt cx="4456430" cy="1019810"/>
          </a:xfrm>
        </p:grpSpPr>
        <p:sp>
          <p:nvSpPr>
            <p:cNvPr id="4" name="object 4"/>
            <p:cNvSpPr/>
            <p:nvPr/>
          </p:nvSpPr>
          <p:spPr>
            <a:xfrm>
              <a:off x="5615305" y="0"/>
              <a:ext cx="4442460" cy="1005840"/>
            </a:xfrm>
            <a:custGeom>
              <a:avLst/>
              <a:gdLst/>
              <a:ahLst/>
              <a:cxnLst/>
              <a:rect l="l" t="t" r="r" b="b"/>
              <a:pathLst>
                <a:path w="4442459" h="1005840">
                  <a:moveTo>
                    <a:pt x="4442460" y="1005840"/>
                  </a:moveTo>
                  <a:lnTo>
                    <a:pt x="0" y="1005840"/>
                  </a:lnTo>
                  <a:lnTo>
                    <a:pt x="0" y="0"/>
                  </a:lnTo>
                  <a:lnTo>
                    <a:pt x="4442460" y="0"/>
                  </a:lnTo>
                  <a:lnTo>
                    <a:pt x="4442460" y="1005840"/>
                  </a:lnTo>
                  <a:close/>
                </a:path>
              </a:pathLst>
            </a:custGeom>
            <a:solidFill>
              <a:srgbClr val="BC0000"/>
            </a:solidFill>
          </p:spPr>
          <p:txBody>
            <a:bodyPr wrap="square" lIns="0" tIns="0" rIns="0" bIns="0" rtlCol="0"/>
            <a:lstStyle/>
            <a:p>
              <a:endParaRPr/>
            </a:p>
          </p:txBody>
        </p:sp>
        <p:sp>
          <p:nvSpPr>
            <p:cNvPr id="5" name="object 5"/>
            <p:cNvSpPr/>
            <p:nvPr/>
          </p:nvSpPr>
          <p:spPr>
            <a:xfrm>
              <a:off x="5601970" y="0"/>
              <a:ext cx="4456430" cy="1019810"/>
            </a:xfrm>
            <a:custGeom>
              <a:avLst/>
              <a:gdLst/>
              <a:ahLst/>
              <a:cxnLst/>
              <a:rect l="l" t="t" r="r" b="b"/>
              <a:pathLst>
                <a:path w="4456430" h="1019810">
                  <a:moveTo>
                    <a:pt x="4456430" y="0"/>
                  </a:moveTo>
                  <a:lnTo>
                    <a:pt x="4442460" y="0"/>
                  </a:lnTo>
                  <a:lnTo>
                    <a:pt x="4442460" y="13970"/>
                  </a:lnTo>
                  <a:lnTo>
                    <a:pt x="4442460" y="991870"/>
                  </a:lnTo>
                  <a:lnTo>
                    <a:pt x="27940" y="991870"/>
                  </a:lnTo>
                  <a:lnTo>
                    <a:pt x="27940" y="13970"/>
                  </a:lnTo>
                  <a:lnTo>
                    <a:pt x="4442460" y="13970"/>
                  </a:lnTo>
                  <a:lnTo>
                    <a:pt x="4442460" y="0"/>
                  </a:lnTo>
                  <a:lnTo>
                    <a:pt x="27940" y="0"/>
                  </a:lnTo>
                  <a:lnTo>
                    <a:pt x="0" y="0"/>
                  </a:lnTo>
                  <a:lnTo>
                    <a:pt x="0" y="1008380"/>
                  </a:lnTo>
                  <a:lnTo>
                    <a:pt x="3810" y="1016000"/>
                  </a:lnTo>
                  <a:lnTo>
                    <a:pt x="11430" y="1019810"/>
                  </a:lnTo>
                  <a:lnTo>
                    <a:pt x="4456430" y="1019810"/>
                  </a:lnTo>
                  <a:lnTo>
                    <a:pt x="4456430" y="1005840"/>
                  </a:lnTo>
                  <a:lnTo>
                    <a:pt x="4456430" y="991870"/>
                  </a:lnTo>
                  <a:lnTo>
                    <a:pt x="4456430" y="13970"/>
                  </a:lnTo>
                  <a:lnTo>
                    <a:pt x="4456430" y="0"/>
                  </a:lnTo>
                  <a:close/>
                </a:path>
              </a:pathLst>
            </a:custGeom>
            <a:solidFill>
              <a:srgbClr val="375C87"/>
            </a:solidFill>
          </p:spPr>
          <p:txBody>
            <a:bodyPr wrap="square" lIns="0" tIns="0" rIns="0" bIns="0" rtlCol="0"/>
            <a:lstStyle/>
            <a:p>
              <a:endParaRPr/>
            </a:p>
          </p:txBody>
        </p:sp>
      </p:grpSp>
      <p:sp>
        <p:nvSpPr>
          <p:cNvPr id="6" name="object 6"/>
          <p:cNvSpPr txBox="1">
            <a:spLocks noGrp="1"/>
          </p:cNvSpPr>
          <p:nvPr>
            <p:ph type="title"/>
          </p:nvPr>
        </p:nvSpPr>
        <p:spPr>
          <a:xfrm>
            <a:off x="5985128" y="203200"/>
            <a:ext cx="3657241" cy="482183"/>
          </a:xfrm>
          <a:prstGeom prst="rect">
            <a:avLst/>
          </a:prstGeom>
        </p:spPr>
        <p:txBody>
          <a:bodyPr vert="horz" wrap="square" lIns="0" tIns="12700" rIns="0" bIns="0" rtlCol="0">
            <a:spAutoFit/>
          </a:bodyPr>
          <a:lstStyle/>
          <a:p>
            <a:pPr marL="12700">
              <a:lnSpc>
                <a:spcPct val="100000"/>
              </a:lnSpc>
              <a:spcBef>
                <a:spcPts val="100"/>
              </a:spcBef>
            </a:pPr>
            <a:r>
              <a:rPr lang="en-US" spc="-10" dirty="0"/>
              <a:t>IMPLEMENTATION</a:t>
            </a:r>
            <a:endParaRPr spc="-10" dirty="0"/>
          </a:p>
        </p:txBody>
      </p:sp>
      <p:pic>
        <p:nvPicPr>
          <p:cNvPr id="11" name="Picture 10">
            <a:extLst>
              <a:ext uri="{FF2B5EF4-FFF2-40B4-BE49-F238E27FC236}">
                <a16:creationId xmlns:a16="http://schemas.microsoft.com/office/drawing/2014/main" id="{02813155-E371-87A3-3E2F-4EF362C873A3}"/>
              </a:ext>
            </a:extLst>
          </p:cNvPr>
          <p:cNvPicPr>
            <a:picLocks noChangeAspect="1"/>
          </p:cNvPicPr>
          <p:nvPr/>
        </p:nvPicPr>
        <p:blipFill>
          <a:blip r:embed="rId2"/>
          <a:stretch>
            <a:fillRect/>
          </a:stretch>
        </p:blipFill>
        <p:spPr>
          <a:xfrm>
            <a:off x="2819400" y="1223010"/>
            <a:ext cx="3657241" cy="2743200"/>
          </a:xfrm>
          <a:prstGeom prst="rect">
            <a:avLst/>
          </a:prstGeom>
        </p:spPr>
      </p:pic>
      <p:pic>
        <p:nvPicPr>
          <p:cNvPr id="14" name="Picture 13">
            <a:extLst>
              <a:ext uri="{FF2B5EF4-FFF2-40B4-BE49-F238E27FC236}">
                <a16:creationId xmlns:a16="http://schemas.microsoft.com/office/drawing/2014/main" id="{5ECD9863-0BDC-7B2A-3045-FC1FD56A9BF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8495"/>
          <a:stretch/>
        </p:blipFill>
        <p:spPr bwMode="auto">
          <a:xfrm>
            <a:off x="1981200" y="4343400"/>
            <a:ext cx="5731510" cy="2949575"/>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5601970" y="0"/>
            <a:ext cx="4456430" cy="1019810"/>
            <a:chOff x="5601970" y="0"/>
            <a:chExt cx="4456430" cy="1019810"/>
          </a:xfrm>
        </p:grpSpPr>
        <p:sp>
          <p:nvSpPr>
            <p:cNvPr id="4" name="object 4"/>
            <p:cNvSpPr/>
            <p:nvPr/>
          </p:nvSpPr>
          <p:spPr>
            <a:xfrm>
              <a:off x="5615305" y="0"/>
              <a:ext cx="4442460" cy="1005840"/>
            </a:xfrm>
            <a:custGeom>
              <a:avLst/>
              <a:gdLst/>
              <a:ahLst/>
              <a:cxnLst/>
              <a:rect l="l" t="t" r="r" b="b"/>
              <a:pathLst>
                <a:path w="4442459" h="1005840">
                  <a:moveTo>
                    <a:pt x="4442460" y="1005840"/>
                  </a:moveTo>
                  <a:lnTo>
                    <a:pt x="0" y="1005840"/>
                  </a:lnTo>
                  <a:lnTo>
                    <a:pt x="0" y="0"/>
                  </a:lnTo>
                  <a:lnTo>
                    <a:pt x="4442460" y="0"/>
                  </a:lnTo>
                  <a:lnTo>
                    <a:pt x="4442460" y="1005840"/>
                  </a:lnTo>
                  <a:close/>
                </a:path>
              </a:pathLst>
            </a:custGeom>
            <a:solidFill>
              <a:srgbClr val="BC0000"/>
            </a:solidFill>
          </p:spPr>
          <p:txBody>
            <a:bodyPr wrap="square" lIns="0" tIns="0" rIns="0" bIns="0" rtlCol="0"/>
            <a:lstStyle/>
            <a:p>
              <a:endParaRPr/>
            </a:p>
          </p:txBody>
        </p:sp>
        <p:sp>
          <p:nvSpPr>
            <p:cNvPr id="5" name="object 5"/>
            <p:cNvSpPr/>
            <p:nvPr/>
          </p:nvSpPr>
          <p:spPr>
            <a:xfrm>
              <a:off x="5601970" y="0"/>
              <a:ext cx="4456430" cy="1019810"/>
            </a:xfrm>
            <a:custGeom>
              <a:avLst/>
              <a:gdLst/>
              <a:ahLst/>
              <a:cxnLst/>
              <a:rect l="l" t="t" r="r" b="b"/>
              <a:pathLst>
                <a:path w="4456430" h="1019810">
                  <a:moveTo>
                    <a:pt x="4456430" y="0"/>
                  </a:moveTo>
                  <a:lnTo>
                    <a:pt x="4442460" y="0"/>
                  </a:lnTo>
                  <a:lnTo>
                    <a:pt x="4442460" y="13970"/>
                  </a:lnTo>
                  <a:lnTo>
                    <a:pt x="4442460" y="991870"/>
                  </a:lnTo>
                  <a:lnTo>
                    <a:pt x="27940" y="991870"/>
                  </a:lnTo>
                  <a:lnTo>
                    <a:pt x="27940" y="13970"/>
                  </a:lnTo>
                  <a:lnTo>
                    <a:pt x="4442460" y="13970"/>
                  </a:lnTo>
                  <a:lnTo>
                    <a:pt x="4442460" y="0"/>
                  </a:lnTo>
                  <a:lnTo>
                    <a:pt x="27940" y="0"/>
                  </a:lnTo>
                  <a:lnTo>
                    <a:pt x="0" y="0"/>
                  </a:lnTo>
                  <a:lnTo>
                    <a:pt x="0" y="1008380"/>
                  </a:lnTo>
                  <a:lnTo>
                    <a:pt x="3810" y="1016000"/>
                  </a:lnTo>
                  <a:lnTo>
                    <a:pt x="11430" y="1019810"/>
                  </a:lnTo>
                  <a:lnTo>
                    <a:pt x="4456430" y="1019810"/>
                  </a:lnTo>
                  <a:lnTo>
                    <a:pt x="4456430" y="1005840"/>
                  </a:lnTo>
                  <a:lnTo>
                    <a:pt x="4456430" y="991870"/>
                  </a:lnTo>
                  <a:lnTo>
                    <a:pt x="4456430" y="13970"/>
                  </a:lnTo>
                  <a:lnTo>
                    <a:pt x="4456430" y="0"/>
                  </a:lnTo>
                  <a:close/>
                </a:path>
              </a:pathLst>
            </a:custGeom>
            <a:solidFill>
              <a:srgbClr val="375C87"/>
            </a:solidFill>
          </p:spPr>
          <p:txBody>
            <a:bodyPr wrap="square" lIns="0" tIns="0" rIns="0" bIns="0" rtlCol="0"/>
            <a:lstStyle/>
            <a:p>
              <a:endParaRPr/>
            </a:p>
          </p:txBody>
        </p:sp>
      </p:grpSp>
      <p:sp>
        <p:nvSpPr>
          <p:cNvPr id="6" name="object 6"/>
          <p:cNvSpPr txBox="1">
            <a:spLocks noGrp="1"/>
          </p:cNvSpPr>
          <p:nvPr>
            <p:ph type="title"/>
          </p:nvPr>
        </p:nvSpPr>
        <p:spPr>
          <a:xfrm>
            <a:off x="5791201" y="203200"/>
            <a:ext cx="4266564" cy="482183"/>
          </a:xfrm>
          <a:prstGeom prst="rect">
            <a:avLst/>
          </a:prstGeom>
        </p:spPr>
        <p:txBody>
          <a:bodyPr vert="horz" wrap="square" lIns="0" tIns="12700" rIns="0" bIns="0" rtlCol="0">
            <a:spAutoFit/>
          </a:bodyPr>
          <a:lstStyle/>
          <a:p>
            <a:pPr marL="12700">
              <a:lnSpc>
                <a:spcPct val="100000"/>
              </a:lnSpc>
              <a:spcBef>
                <a:spcPts val="100"/>
              </a:spcBef>
            </a:pPr>
            <a:r>
              <a:rPr lang="en-US" spc="-10" dirty="0"/>
              <a:t>Performance</a:t>
            </a:r>
            <a:r>
              <a:rPr spc="-130" dirty="0"/>
              <a:t> </a:t>
            </a:r>
            <a:r>
              <a:rPr spc="-10" dirty="0" err="1"/>
              <a:t>Analy</a:t>
            </a:r>
            <a:r>
              <a:rPr lang="en-IN" spc="-10" dirty="0"/>
              <a:t>sis</a:t>
            </a:r>
            <a:endParaRPr spc="-10" dirty="0"/>
          </a:p>
        </p:txBody>
      </p:sp>
      <p:graphicFrame>
        <p:nvGraphicFramePr>
          <p:cNvPr id="7" name="Chart 6">
            <a:extLst>
              <a:ext uri="{FF2B5EF4-FFF2-40B4-BE49-F238E27FC236}">
                <a16:creationId xmlns:a16="http://schemas.microsoft.com/office/drawing/2014/main" id="{68E0CBAE-1040-0428-6065-0E67789CFCB2}"/>
              </a:ext>
            </a:extLst>
          </p:cNvPr>
          <p:cNvGraphicFramePr/>
          <p:nvPr>
            <p:extLst>
              <p:ext uri="{D42A27DB-BD31-4B8C-83A1-F6EECF244321}">
                <p14:modId xmlns:p14="http://schemas.microsoft.com/office/powerpoint/2010/main" val="2555852934"/>
              </p:ext>
            </p:extLst>
          </p:nvPr>
        </p:nvGraphicFramePr>
        <p:xfrm>
          <a:off x="1981200" y="2209800"/>
          <a:ext cx="6781800" cy="3733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5601970" y="0"/>
            <a:ext cx="4456430" cy="1019810"/>
            <a:chOff x="5601970" y="0"/>
            <a:chExt cx="4456430" cy="1019810"/>
          </a:xfrm>
        </p:grpSpPr>
        <p:sp>
          <p:nvSpPr>
            <p:cNvPr id="4" name="object 4"/>
            <p:cNvSpPr/>
            <p:nvPr/>
          </p:nvSpPr>
          <p:spPr>
            <a:xfrm>
              <a:off x="5615305" y="0"/>
              <a:ext cx="4442460" cy="1005840"/>
            </a:xfrm>
            <a:custGeom>
              <a:avLst/>
              <a:gdLst/>
              <a:ahLst/>
              <a:cxnLst/>
              <a:rect l="l" t="t" r="r" b="b"/>
              <a:pathLst>
                <a:path w="4442459" h="1005840">
                  <a:moveTo>
                    <a:pt x="4442460" y="1005840"/>
                  </a:moveTo>
                  <a:lnTo>
                    <a:pt x="0" y="1005840"/>
                  </a:lnTo>
                  <a:lnTo>
                    <a:pt x="0" y="0"/>
                  </a:lnTo>
                  <a:lnTo>
                    <a:pt x="4442460" y="0"/>
                  </a:lnTo>
                  <a:lnTo>
                    <a:pt x="4442460" y="1005840"/>
                  </a:lnTo>
                  <a:close/>
                </a:path>
              </a:pathLst>
            </a:custGeom>
            <a:solidFill>
              <a:srgbClr val="BC0000"/>
            </a:solidFill>
          </p:spPr>
          <p:txBody>
            <a:bodyPr wrap="square" lIns="0" tIns="0" rIns="0" bIns="0" rtlCol="0"/>
            <a:lstStyle/>
            <a:p>
              <a:endParaRPr/>
            </a:p>
          </p:txBody>
        </p:sp>
        <p:sp>
          <p:nvSpPr>
            <p:cNvPr id="5" name="object 5"/>
            <p:cNvSpPr/>
            <p:nvPr/>
          </p:nvSpPr>
          <p:spPr>
            <a:xfrm>
              <a:off x="5601970" y="0"/>
              <a:ext cx="4456430" cy="1019810"/>
            </a:xfrm>
            <a:custGeom>
              <a:avLst/>
              <a:gdLst/>
              <a:ahLst/>
              <a:cxnLst/>
              <a:rect l="l" t="t" r="r" b="b"/>
              <a:pathLst>
                <a:path w="4456430" h="1019810">
                  <a:moveTo>
                    <a:pt x="4456430" y="0"/>
                  </a:moveTo>
                  <a:lnTo>
                    <a:pt x="4442460" y="0"/>
                  </a:lnTo>
                  <a:lnTo>
                    <a:pt x="4442460" y="13970"/>
                  </a:lnTo>
                  <a:lnTo>
                    <a:pt x="4442460" y="991870"/>
                  </a:lnTo>
                  <a:lnTo>
                    <a:pt x="27940" y="991870"/>
                  </a:lnTo>
                  <a:lnTo>
                    <a:pt x="27940" y="13970"/>
                  </a:lnTo>
                  <a:lnTo>
                    <a:pt x="4442460" y="13970"/>
                  </a:lnTo>
                  <a:lnTo>
                    <a:pt x="4442460" y="0"/>
                  </a:lnTo>
                  <a:lnTo>
                    <a:pt x="27940" y="0"/>
                  </a:lnTo>
                  <a:lnTo>
                    <a:pt x="0" y="0"/>
                  </a:lnTo>
                  <a:lnTo>
                    <a:pt x="0" y="1008380"/>
                  </a:lnTo>
                  <a:lnTo>
                    <a:pt x="3810" y="1016000"/>
                  </a:lnTo>
                  <a:lnTo>
                    <a:pt x="11430" y="1019810"/>
                  </a:lnTo>
                  <a:lnTo>
                    <a:pt x="4456430" y="1019810"/>
                  </a:lnTo>
                  <a:lnTo>
                    <a:pt x="4456430" y="1005840"/>
                  </a:lnTo>
                  <a:lnTo>
                    <a:pt x="4456430" y="991870"/>
                  </a:lnTo>
                  <a:lnTo>
                    <a:pt x="4456430" y="13970"/>
                  </a:lnTo>
                  <a:lnTo>
                    <a:pt x="4456430" y="0"/>
                  </a:lnTo>
                  <a:close/>
                </a:path>
              </a:pathLst>
            </a:custGeom>
            <a:solidFill>
              <a:srgbClr val="375C87"/>
            </a:solidFill>
          </p:spPr>
          <p:txBody>
            <a:bodyPr wrap="square" lIns="0" tIns="0" rIns="0" bIns="0" rtlCol="0"/>
            <a:lstStyle/>
            <a:p>
              <a:endParaRPr/>
            </a:p>
          </p:txBody>
        </p:sp>
      </p:grpSp>
      <p:sp>
        <p:nvSpPr>
          <p:cNvPr id="6" name="object 6"/>
          <p:cNvSpPr txBox="1">
            <a:spLocks noGrp="1"/>
          </p:cNvSpPr>
          <p:nvPr>
            <p:ph type="title"/>
          </p:nvPr>
        </p:nvSpPr>
        <p:spPr>
          <a:xfrm>
            <a:off x="5985127" y="203200"/>
            <a:ext cx="4072637" cy="482183"/>
          </a:xfrm>
          <a:prstGeom prst="rect">
            <a:avLst/>
          </a:prstGeom>
        </p:spPr>
        <p:txBody>
          <a:bodyPr vert="horz" wrap="square" lIns="0" tIns="12700" rIns="0" bIns="0" rtlCol="0">
            <a:spAutoFit/>
          </a:bodyPr>
          <a:lstStyle/>
          <a:p>
            <a:pPr marL="12700">
              <a:lnSpc>
                <a:spcPct val="100000"/>
              </a:lnSpc>
              <a:spcBef>
                <a:spcPts val="100"/>
              </a:spcBef>
            </a:pPr>
            <a:r>
              <a:rPr lang="en-US" spc="-10" dirty="0"/>
              <a:t>Performance</a:t>
            </a:r>
            <a:r>
              <a:rPr spc="-130" dirty="0"/>
              <a:t> </a:t>
            </a:r>
            <a:r>
              <a:rPr spc="-10" dirty="0"/>
              <a:t>Analysis</a:t>
            </a:r>
          </a:p>
        </p:txBody>
      </p:sp>
      <p:pic>
        <p:nvPicPr>
          <p:cNvPr id="7" name="Picture 6">
            <a:extLst>
              <a:ext uri="{FF2B5EF4-FFF2-40B4-BE49-F238E27FC236}">
                <a16:creationId xmlns:a16="http://schemas.microsoft.com/office/drawing/2014/main" id="{45EBF6EA-5D08-31A1-DC14-79242D89AF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85010"/>
            <a:ext cx="6588963" cy="2887980"/>
          </a:xfrm>
          <a:prstGeom prst="rect">
            <a:avLst/>
          </a:prstGeom>
          <a:noFill/>
          <a:ln>
            <a:noFill/>
          </a:ln>
        </p:spPr>
      </p:pic>
      <p:sp>
        <p:nvSpPr>
          <p:cNvPr id="10" name="TextBox 9">
            <a:extLst>
              <a:ext uri="{FF2B5EF4-FFF2-40B4-BE49-F238E27FC236}">
                <a16:creationId xmlns:a16="http://schemas.microsoft.com/office/drawing/2014/main" id="{72DE2EFA-FC9A-22F1-CB0A-BE0D9A5DA7B2}"/>
              </a:ext>
            </a:extLst>
          </p:cNvPr>
          <p:cNvSpPr txBox="1"/>
          <p:nvPr/>
        </p:nvSpPr>
        <p:spPr>
          <a:xfrm>
            <a:off x="2783659" y="5105400"/>
            <a:ext cx="5136444" cy="463845"/>
          </a:xfrm>
          <a:prstGeom prst="rect">
            <a:avLst/>
          </a:prstGeom>
          <a:noFill/>
        </p:spPr>
        <p:txBody>
          <a:bodyPr wrap="square">
            <a:spAutoFit/>
          </a:bodyPr>
          <a:lstStyle/>
          <a:p>
            <a:pPr marL="12700" marR="8255" algn="ctr">
              <a:lnSpc>
                <a:spcPts val="3330"/>
              </a:lnSpc>
              <a:spcBef>
                <a:spcPts val="230"/>
              </a:spcBef>
              <a:tabLst>
                <a:tab pos="469900" algn="l"/>
              </a:tabLst>
            </a:pPr>
            <a:r>
              <a:rPr lang="en-IN" sz="1800" b="1" kern="0" dirty="0">
                <a:solidFill>
                  <a:srgbClr val="000000"/>
                </a:solidFill>
                <a:effectLst/>
                <a:latin typeface="Times New Roman" panose="02020603050405020304" pitchFamily="18" charset="0"/>
                <a:ea typeface="Times New Roman" panose="02020603050405020304" pitchFamily="18" charset="0"/>
              </a:rPr>
              <a:t>Electrooculography (EOG) Technique</a:t>
            </a:r>
            <a:endParaRPr lang="en-US" sz="1800" dirty="0">
              <a:latin typeface="Times New Roman" panose="02020603050405020304"/>
              <a:cs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601970" y="0"/>
            <a:ext cx="4456430" cy="1019810"/>
            <a:chOff x="5601970" y="0"/>
            <a:chExt cx="4456430" cy="1019810"/>
          </a:xfrm>
        </p:grpSpPr>
        <p:sp>
          <p:nvSpPr>
            <p:cNvPr id="3" name="object 3"/>
            <p:cNvSpPr/>
            <p:nvPr/>
          </p:nvSpPr>
          <p:spPr>
            <a:xfrm>
              <a:off x="5615305" y="0"/>
              <a:ext cx="4442460" cy="1005840"/>
            </a:xfrm>
            <a:custGeom>
              <a:avLst/>
              <a:gdLst/>
              <a:ahLst/>
              <a:cxnLst/>
              <a:rect l="l" t="t" r="r" b="b"/>
              <a:pathLst>
                <a:path w="4442459" h="1005840">
                  <a:moveTo>
                    <a:pt x="4442460" y="1005840"/>
                  </a:moveTo>
                  <a:lnTo>
                    <a:pt x="0" y="1005840"/>
                  </a:lnTo>
                  <a:lnTo>
                    <a:pt x="0" y="0"/>
                  </a:lnTo>
                  <a:lnTo>
                    <a:pt x="4442460" y="0"/>
                  </a:lnTo>
                  <a:lnTo>
                    <a:pt x="4442460" y="1005840"/>
                  </a:lnTo>
                  <a:close/>
                </a:path>
              </a:pathLst>
            </a:custGeom>
            <a:solidFill>
              <a:srgbClr val="BC0000"/>
            </a:solidFill>
          </p:spPr>
          <p:txBody>
            <a:bodyPr wrap="square" lIns="0" tIns="0" rIns="0" bIns="0" rtlCol="0"/>
            <a:lstStyle/>
            <a:p>
              <a:endParaRPr/>
            </a:p>
          </p:txBody>
        </p:sp>
        <p:sp>
          <p:nvSpPr>
            <p:cNvPr id="4" name="object 4"/>
            <p:cNvSpPr/>
            <p:nvPr/>
          </p:nvSpPr>
          <p:spPr>
            <a:xfrm>
              <a:off x="5601970" y="0"/>
              <a:ext cx="4456430" cy="1019810"/>
            </a:xfrm>
            <a:custGeom>
              <a:avLst/>
              <a:gdLst/>
              <a:ahLst/>
              <a:cxnLst/>
              <a:rect l="l" t="t" r="r" b="b"/>
              <a:pathLst>
                <a:path w="4456430" h="1019810">
                  <a:moveTo>
                    <a:pt x="4456430" y="0"/>
                  </a:moveTo>
                  <a:lnTo>
                    <a:pt x="4442460" y="0"/>
                  </a:lnTo>
                  <a:lnTo>
                    <a:pt x="4442460" y="13970"/>
                  </a:lnTo>
                  <a:lnTo>
                    <a:pt x="4442460" y="991870"/>
                  </a:lnTo>
                  <a:lnTo>
                    <a:pt x="27940" y="991870"/>
                  </a:lnTo>
                  <a:lnTo>
                    <a:pt x="27940" y="13970"/>
                  </a:lnTo>
                  <a:lnTo>
                    <a:pt x="4442460" y="13970"/>
                  </a:lnTo>
                  <a:lnTo>
                    <a:pt x="4442460" y="0"/>
                  </a:lnTo>
                  <a:lnTo>
                    <a:pt x="27940" y="0"/>
                  </a:lnTo>
                  <a:lnTo>
                    <a:pt x="0" y="0"/>
                  </a:lnTo>
                  <a:lnTo>
                    <a:pt x="0" y="1008380"/>
                  </a:lnTo>
                  <a:lnTo>
                    <a:pt x="3810" y="1016000"/>
                  </a:lnTo>
                  <a:lnTo>
                    <a:pt x="11430" y="1019810"/>
                  </a:lnTo>
                  <a:lnTo>
                    <a:pt x="4456430" y="1019810"/>
                  </a:lnTo>
                  <a:lnTo>
                    <a:pt x="4456430" y="1005840"/>
                  </a:lnTo>
                  <a:lnTo>
                    <a:pt x="4456430" y="991870"/>
                  </a:lnTo>
                  <a:lnTo>
                    <a:pt x="4456430" y="13970"/>
                  </a:lnTo>
                  <a:lnTo>
                    <a:pt x="4456430" y="0"/>
                  </a:lnTo>
                  <a:close/>
                </a:path>
              </a:pathLst>
            </a:custGeom>
            <a:solidFill>
              <a:srgbClr val="375C87"/>
            </a:solidFill>
          </p:spPr>
          <p:txBody>
            <a:bodyPr wrap="square" lIns="0" tIns="0" rIns="0" bIns="0" rtlCol="0"/>
            <a:lstStyle/>
            <a:p>
              <a:endParaRPr/>
            </a:p>
          </p:txBody>
        </p:sp>
      </p:grpSp>
      <p:sp>
        <p:nvSpPr>
          <p:cNvPr id="5" name="object 5"/>
          <p:cNvSpPr txBox="1">
            <a:spLocks noGrp="1"/>
          </p:cNvSpPr>
          <p:nvPr>
            <p:ph type="title"/>
          </p:nvPr>
        </p:nvSpPr>
        <p:spPr>
          <a:xfrm>
            <a:off x="5985128" y="203200"/>
            <a:ext cx="1292225" cy="490220"/>
          </a:xfrm>
          <a:prstGeom prst="rect">
            <a:avLst/>
          </a:prstGeom>
        </p:spPr>
        <p:txBody>
          <a:bodyPr vert="horz" wrap="square" lIns="0" tIns="12700" rIns="0" bIns="0" rtlCol="0">
            <a:spAutoFit/>
          </a:bodyPr>
          <a:lstStyle/>
          <a:p>
            <a:pPr marL="12700">
              <a:lnSpc>
                <a:spcPct val="100000"/>
              </a:lnSpc>
              <a:spcBef>
                <a:spcPts val="100"/>
              </a:spcBef>
            </a:pPr>
            <a:r>
              <a:rPr spc="-10" dirty="0"/>
              <a:t>Output</a:t>
            </a:r>
          </a:p>
        </p:txBody>
      </p:sp>
      <p:pic>
        <p:nvPicPr>
          <p:cNvPr id="9" name="Picture 8">
            <a:extLst>
              <a:ext uri="{FF2B5EF4-FFF2-40B4-BE49-F238E27FC236}">
                <a16:creationId xmlns:a16="http://schemas.microsoft.com/office/drawing/2014/main" id="{873AA408-92CF-7C04-771A-2EAA611E4DA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8495"/>
          <a:stretch/>
        </p:blipFill>
        <p:spPr bwMode="auto">
          <a:xfrm>
            <a:off x="1752600" y="1524000"/>
            <a:ext cx="6959250" cy="3581400"/>
          </a:xfrm>
          <a:prstGeom prst="rect">
            <a:avLst/>
          </a:prstGeom>
          <a:ln>
            <a:noFill/>
          </a:ln>
          <a:extLst>
            <a:ext uri="{53640926-AAD7-44D8-BBD7-CCE9431645EC}">
              <a14:shadowObscured xmlns:a14="http://schemas.microsoft.com/office/drawing/2010/main"/>
            </a:ext>
          </a:extLst>
        </p:spPr>
      </p:pic>
      <p:sp>
        <p:nvSpPr>
          <p:cNvPr id="14" name="TextBox 13">
            <a:extLst>
              <a:ext uri="{FF2B5EF4-FFF2-40B4-BE49-F238E27FC236}">
                <a16:creationId xmlns:a16="http://schemas.microsoft.com/office/drawing/2014/main" id="{4E853851-B056-BD8A-86F5-25124DDCB405}"/>
              </a:ext>
            </a:extLst>
          </p:cNvPr>
          <p:cNvSpPr txBox="1"/>
          <p:nvPr/>
        </p:nvSpPr>
        <p:spPr>
          <a:xfrm>
            <a:off x="2590800" y="5380553"/>
            <a:ext cx="5029200" cy="458074"/>
          </a:xfrm>
          <a:prstGeom prst="rect">
            <a:avLst/>
          </a:prstGeom>
          <a:noFill/>
        </p:spPr>
        <p:txBody>
          <a:bodyPr wrap="square">
            <a:spAutoFit/>
          </a:bodyPr>
          <a:lstStyle/>
          <a:p>
            <a:pPr marL="6350" marR="3175" indent="-6350" algn="ctr">
              <a:lnSpc>
                <a:spcPct val="150000"/>
              </a:lnSpc>
              <a:spcAft>
                <a:spcPts val="15"/>
              </a:spcAft>
            </a:pPr>
            <a:r>
              <a:rPr lang="en-US" b="1" dirty="0">
                <a:solidFill>
                  <a:srgbClr val="000000"/>
                </a:solidFill>
                <a:latin typeface="Times New Roman" panose="02020603050405020304" pitchFamily="18" charset="0"/>
                <a:ea typeface="Times New Roman" panose="02020603050405020304" pitchFamily="18" charset="0"/>
              </a:rPr>
              <a:t>C</a:t>
            </a:r>
            <a:r>
              <a:rPr lang="en-IN" b="1" dirty="0">
                <a:solidFill>
                  <a:srgbClr val="000000"/>
                </a:solidFill>
                <a:latin typeface="Times New Roman" panose="02020603050405020304" pitchFamily="18" charset="0"/>
                <a:ea typeface="Times New Roman" panose="02020603050405020304" pitchFamily="18" charset="0"/>
              </a:rPr>
              <a:t>rash Detector</a:t>
            </a:r>
            <a:endParaRPr lang="en-IN" sz="1800" b="1"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5601970" y="0"/>
            <a:ext cx="4456430" cy="1019810"/>
            <a:chOff x="5601970" y="0"/>
            <a:chExt cx="4456430" cy="1019810"/>
          </a:xfrm>
        </p:grpSpPr>
        <p:sp>
          <p:nvSpPr>
            <p:cNvPr id="4" name="object 4"/>
            <p:cNvSpPr/>
            <p:nvPr/>
          </p:nvSpPr>
          <p:spPr>
            <a:xfrm>
              <a:off x="5615305" y="0"/>
              <a:ext cx="4442460" cy="1005840"/>
            </a:xfrm>
            <a:custGeom>
              <a:avLst/>
              <a:gdLst/>
              <a:ahLst/>
              <a:cxnLst/>
              <a:rect l="l" t="t" r="r" b="b"/>
              <a:pathLst>
                <a:path w="4442459" h="1005840">
                  <a:moveTo>
                    <a:pt x="4442460" y="1005840"/>
                  </a:moveTo>
                  <a:lnTo>
                    <a:pt x="0" y="1005840"/>
                  </a:lnTo>
                  <a:lnTo>
                    <a:pt x="0" y="0"/>
                  </a:lnTo>
                  <a:lnTo>
                    <a:pt x="4442460" y="0"/>
                  </a:lnTo>
                  <a:lnTo>
                    <a:pt x="4442460" y="1005840"/>
                  </a:lnTo>
                  <a:close/>
                </a:path>
              </a:pathLst>
            </a:custGeom>
            <a:solidFill>
              <a:srgbClr val="BC0000"/>
            </a:solidFill>
          </p:spPr>
          <p:txBody>
            <a:bodyPr wrap="square" lIns="0" tIns="0" rIns="0" bIns="0" rtlCol="0"/>
            <a:lstStyle/>
            <a:p>
              <a:endParaRPr/>
            </a:p>
          </p:txBody>
        </p:sp>
        <p:sp>
          <p:nvSpPr>
            <p:cNvPr id="5" name="object 5"/>
            <p:cNvSpPr/>
            <p:nvPr/>
          </p:nvSpPr>
          <p:spPr>
            <a:xfrm>
              <a:off x="5601970" y="0"/>
              <a:ext cx="4456430" cy="1019810"/>
            </a:xfrm>
            <a:custGeom>
              <a:avLst/>
              <a:gdLst/>
              <a:ahLst/>
              <a:cxnLst/>
              <a:rect l="l" t="t" r="r" b="b"/>
              <a:pathLst>
                <a:path w="4456430" h="1019810">
                  <a:moveTo>
                    <a:pt x="4456430" y="0"/>
                  </a:moveTo>
                  <a:lnTo>
                    <a:pt x="4442460" y="0"/>
                  </a:lnTo>
                  <a:lnTo>
                    <a:pt x="4442460" y="13970"/>
                  </a:lnTo>
                  <a:lnTo>
                    <a:pt x="4442460" y="991870"/>
                  </a:lnTo>
                  <a:lnTo>
                    <a:pt x="27940" y="991870"/>
                  </a:lnTo>
                  <a:lnTo>
                    <a:pt x="27940" y="13970"/>
                  </a:lnTo>
                  <a:lnTo>
                    <a:pt x="4442460" y="13970"/>
                  </a:lnTo>
                  <a:lnTo>
                    <a:pt x="4442460" y="0"/>
                  </a:lnTo>
                  <a:lnTo>
                    <a:pt x="27940" y="0"/>
                  </a:lnTo>
                  <a:lnTo>
                    <a:pt x="0" y="0"/>
                  </a:lnTo>
                  <a:lnTo>
                    <a:pt x="0" y="1008380"/>
                  </a:lnTo>
                  <a:lnTo>
                    <a:pt x="3810" y="1016000"/>
                  </a:lnTo>
                  <a:lnTo>
                    <a:pt x="11430" y="1019810"/>
                  </a:lnTo>
                  <a:lnTo>
                    <a:pt x="4456430" y="1019810"/>
                  </a:lnTo>
                  <a:lnTo>
                    <a:pt x="4456430" y="1005840"/>
                  </a:lnTo>
                  <a:lnTo>
                    <a:pt x="4456430" y="991870"/>
                  </a:lnTo>
                  <a:lnTo>
                    <a:pt x="4456430" y="13970"/>
                  </a:lnTo>
                  <a:lnTo>
                    <a:pt x="4456430" y="0"/>
                  </a:lnTo>
                  <a:close/>
                </a:path>
              </a:pathLst>
            </a:custGeom>
            <a:solidFill>
              <a:srgbClr val="375C87"/>
            </a:solidFill>
          </p:spPr>
          <p:txBody>
            <a:bodyPr wrap="square" lIns="0" tIns="0" rIns="0" bIns="0" rtlCol="0"/>
            <a:lstStyle/>
            <a:p>
              <a:endParaRPr/>
            </a:p>
          </p:txBody>
        </p:sp>
      </p:grpSp>
      <p:sp>
        <p:nvSpPr>
          <p:cNvPr id="6" name="object 6"/>
          <p:cNvSpPr txBox="1">
            <a:spLocks noGrp="1"/>
          </p:cNvSpPr>
          <p:nvPr>
            <p:ph type="title"/>
          </p:nvPr>
        </p:nvSpPr>
        <p:spPr>
          <a:xfrm>
            <a:off x="5985128" y="203200"/>
            <a:ext cx="1292225" cy="490220"/>
          </a:xfrm>
          <a:prstGeom prst="rect">
            <a:avLst/>
          </a:prstGeom>
        </p:spPr>
        <p:txBody>
          <a:bodyPr vert="horz" wrap="square" lIns="0" tIns="12700" rIns="0" bIns="0" rtlCol="0">
            <a:spAutoFit/>
          </a:bodyPr>
          <a:lstStyle/>
          <a:p>
            <a:pPr marL="12700">
              <a:lnSpc>
                <a:spcPct val="100000"/>
              </a:lnSpc>
              <a:spcBef>
                <a:spcPts val="100"/>
              </a:spcBef>
            </a:pPr>
            <a:r>
              <a:rPr spc="-10" dirty="0"/>
              <a:t>Output</a:t>
            </a:r>
          </a:p>
        </p:txBody>
      </p:sp>
      <p:pic>
        <p:nvPicPr>
          <p:cNvPr id="7" name="Picture 6">
            <a:extLst>
              <a:ext uri="{FF2B5EF4-FFF2-40B4-BE49-F238E27FC236}">
                <a16:creationId xmlns:a16="http://schemas.microsoft.com/office/drawing/2014/main" id="{CB152EAF-A109-3DBE-74BF-ADFAED64EAB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676400"/>
            <a:ext cx="2049780" cy="2614295"/>
          </a:xfrm>
          <a:prstGeom prst="rect">
            <a:avLst/>
          </a:prstGeom>
          <a:noFill/>
          <a:ln>
            <a:noFill/>
          </a:ln>
        </p:spPr>
      </p:pic>
      <p:sp>
        <p:nvSpPr>
          <p:cNvPr id="9" name="TextBox 8">
            <a:extLst>
              <a:ext uri="{FF2B5EF4-FFF2-40B4-BE49-F238E27FC236}">
                <a16:creationId xmlns:a16="http://schemas.microsoft.com/office/drawing/2014/main" id="{29EF8666-09E2-1DCE-59FF-918AE01EF39D}"/>
              </a:ext>
            </a:extLst>
          </p:cNvPr>
          <p:cNvSpPr txBox="1"/>
          <p:nvPr/>
        </p:nvSpPr>
        <p:spPr>
          <a:xfrm>
            <a:off x="1447800" y="4419600"/>
            <a:ext cx="2209800" cy="369332"/>
          </a:xfrm>
          <a:prstGeom prst="rect">
            <a:avLst/>
          </a:prstGeom>
          <a:noFill/>
        </p:spPr>
        <p:txBody>
          <a:bodyPr wrap="square">
            <a:spAutoFit/>
          </a:bodyPr>
          <a:lstStyle/>
          <a:p>
            <a:pPr algn="ctr"/>
            <a:r>
              <a:rPr lang="en-IN" sz="1800" b="1" kern="0" dirty="0">
                <a:solidFill>
                  <a:srgbClr val="000000"/>
                </a:solidFill>
                <a:effectLst/>
                <a:latin typeface="Times New Roman" panose="02020603050405020304" pitchFamily="18" charset="0"/>
                <a:ea typeface="Times New Roman" panose="02020603050405020304" pitchFamily="18" charset="0"/>
              </a:rPr>
              <a:t>Before Detection</a:t>
            </a:r>
            <a:endParaRPr lang="en-IN" b="1" dirty="0"/>
          </a:p>
        </p:txBody>
      </p:sp>
      <p:pic>
        <p:nvPicPr>
          <p:cNvPr id="10" name="Picture 9">
            <a:extLst>
              <a:ext uri="{FF2B5EF4-FFF2-40B4-BE49-F238E27FC236}">
                <a16:creationId xmlns:a16="http://schemas.microsoft.com/office/drawing/2014/main" id="{2E9947AA-EB67-D9F7-F028-C8B28824C5E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159"/>
          <a:stretch/>
        </p:blipFill>
        <p:spPr bwMode="auto">
          <a:xfrm>
            <a:off x="6205790" y="1682044"/>
            <a:ext cx="2143125" cy="256794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27C49776-C79B-AF45-F7BC-A59218995BDC}"/>
              </a:ext>
            </a:extLst>
          </p:cNvPr>
          <p:cNvSpPr txBox="1"/>
          <p:nvPr/>
        </p:nvSpPr>
        <p:spPr>
          <a:xfrm>
            <a:off x="6530055" y="4249984"/>
            <a:ext cx="2143124" cy="458074"/>
          </a:xfrm>
          <a:prstGeom prst="rect">
            <a:avLst/>
          </a:prstGeom>
          <a:noFill/>
        </p:spPr>
        <p:txBody>
          <a:bodyPr wrap="square">
            <a:spAutoFit/>
          </a:bodyPr>
          <a:lstStyle/>
          <a:p>
            <a:pPr marL="6350" marR="3175" indent="-6350" algn="just">
              <a:lnSpc>
                <a:spcPct val="150000"/>
              </a:lnSpc>
              <a:spcAft>
                <a:spcPts val="15"/>
              </a:spcAft>
            </a:pPr>
            <a:r>
              <a:rPr lang="en-IN" sz="1800" b="1" dirty="0">
                <a:solidFill>
                  <a:srgbClr val="000000"/>
                </a:solidFill>
                <a:effectLst/>
                <a:latin typeface="Times New Roman" panose="02020603050405020304" pitchFamily="18" charset="0"/>
                <a:ea typeface="Times New Roman" panose="02020603050405020304" pitchFamily="18" charset="0"/>
              </a:rPr>
              <a:t>After Detection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5007" y="1143000"/>
            <a:ext cx="8668385" cy="5721759"/>
          </a:xfrm>
          <a:prstGeom prst="rect">
            <a:avLst/>
          </a:prstGeom>
        </p:spPr>
        <p:txBody>
          <a:bodyPr vert="horz" wrap="square" lIns="0" tIns="27940" rIns="0" bIns="0" rtlCol="0">
            <a:spAutoFit/>
          </a:bodyPr>
          <a:lstStyle/>
          <a:p>
            <a:pPr marL="469900" marR="649605" indent="-457200">
              <a:lnSpc>
                <a:spcPts val="2850"/>
              </a:lnSpc>
              <a:spcBef>
                <a:spcPts val="220"/>
              </a:spcBef>
              <a:buFont typeface="+mj-lt"/>
              <a:buAutoNum type="arabicPeriod"/>
            </a:pPr>
            <a:r>
              <a:rPr lang="en-US" sz="2400" spc="-10" dirty="0">
                <a:latin typeface="Times New Roman" panose="02020603050405020304"/>
                <a:cs typeface="Times New Roman" panose="02020603050405020304"/>
              </a:rPr>
              <a:t>"</a:t>
            </a:r>
            <a:r>
              <a:rPr lang="en-US" sz="2400" b="1" spc="-10" dirty="0">
                <a:latin typeface="Times New Roman" panose="02020603050405020304"/>
                <a:cs typeface="Times New Roman" panose="02020603050405020304"/>
              </a:rPr>
              <a:t>A Comprehensive Review on Vehicle Accident Detection and Notification System</a:t>
            </a:r>
            <a:r>
              <a:rPr lang="en-US" sz="2400" spc="-10" dirty="0">
                <a:latin typeface="Times New Roman" panose="02020603050405020304"/>
                <a:cs typeface="Times New Roman" panose="02020603050405020304"/>
              </a:rPr>
              <a:t>" by R. Vijayakumar and D. Kavitha, International Journal of Scientific Research in Computer Science, Engineering and Information Technology, vol. 5, no. 1, pp. 366-371, 2020.</a:t>
            </a:r>
          </a:p>
          <a:p>
            <a:pPr marL="469900" marR="649605" indent="-457200">
              <a:lnSpc>
                <a:spcPts val="2850"/>
              </a:lnSpc>
              <a:spcBef>
                <a:spcPts val="220"/>
              </a:spcBef>
              <a:buFont typeface="+mj-lt"/>
              <a:buAutoNum type="arabicPeriod"/>
            </a:pPr>
            <a:endParaRPr lang="en-US" sz="2400" spc="-10" dirty="0">
              <a:latin typeface="Times New Roman" panose="02020603050405020304"/>
              <a:cs typeface="Times New Roman" panose="02020603050405020304"/>
            </a:endParaRPr>
          </a:p>
          <a:p>
            <a:pPr marL="469900" marR="649605" indent="-457200">
              <a:lnSpc>
                <a:spcPts val="2850"/>
              </a:lnSpc>
              <a:spcBef>
                <a:spcPts val="220"/>
              </a:spcBef>
              <a:buFont typeface="+mj-lt"/>
              <a:buAutoNum type="arabicPeriod"/>
            </a:pPr>
            <a:r>
              <a:rPr lang="en-US" sz="2400" b="1" dirty="0">
                <a:latin typeface="Times New Roman" panose="02020603050405020304"/>
                <a:cs typeface="Times New Roman" panose="02020603050405020304"/>
              </a:rPr>
              <a:t>“A Machine Learning-Based Vehicle Accident Detection System Using Sensors and GPS" </a:t>
            </a:r>
            <a:r>
              <a:rPr lang="en-US" sz="2400" dirty="0">
                <a:latin typeface="Times New Roman" panose="02020603050405020304"/>
                <a:cs typeface="Times New Roman" panose="02020603050405020304"/>
              </a:rPr>
              <a:t>by R. C. Roy and S. Das, IEEE Sensors Journal, vol. 20, no. 17, pp. 10182-10193, 2020.</a:t>
            </a:r>
          </a:p>
          <a:p>
            <a:pPr marL="469900" marR="649605" indent="-457200">
              <a:lnSpc>
                <a:spcPts val="2850"/>
              </a:lnSpc>
              <a:spcBef>
                <a:spcPts val="220"/>
              </a:spcBef>
              <a:buFont typeface="+mj-lt"/>
              <a:buAutoNum type="arabicPeriod"/>
            </a:pPr>
            <a:endParaRPr lang="en-US" sz="2400" dirty="0">
              <a:latin typeface="Times New Roman" panose="02020603050405020304"/>
              <a:cs typeface="Times New Roman" panose="02020603050405020304"/>
            </a:endParaRPr>
          </a:p>
          <a:p>
            <a:pPr marL="469900" indent="-457200" algn="just">
              <a:lnSpc>
                <a:spcPct val="100000"/>
              </a:lnSpc>
              <a:spcBef>
                <a:spcPts val="100"/>
              </a:spcBef>
              <a:buFont typeface="+mj-lt"/>
              <a:buAutoNum type="arabicPeriod"/>
            </a:pPr>
            <a:r>
              <a:rPr lang="en-US" sz="2400" dirty="0">
                <a:latin typeface="Times New Roman" panose="02020603050405020304"/>
                <a:cs typeface="Times New Roman" panose="02020603050405020304"/>
              </a:rPr>
              <a:t>“</a:t>
            </a:r>
            <a:r>
              <a:rPr lang="en-US" sz="2400" b="1" dirty="0">
                <a:latin typeface="Times New Roman" panose="02020603050405020304"/>
                <a:cs typeface="Times New Roman" panose="02020603050405020304"/>
              </a:rPr>
              <a:t>Smart Accident Detection and Monitoring System for  Road Safety </a:t>
            </a:r>
            <a:r>
              <a:rPr lang="en-US" sz="2400" dirty="0">
                <a:latin typeface="Times New Roman" panose="02020603050405020304"/>
                <a:cs typeface="Times New Roman" panose="02020603050405020304"/>
              </a:rPr>
              <a:t>“</a:t>
            </a:r>
            <a:r>
              <a:rPr lang="en-US" sz="2400" dirty="0" err="1">
                <a:latin typeface="Times New Roman" panose="02020603050405020304"/>
                <a:cs typeface="Times New Roman" panose="02020603050405020304"/>
              </a:rPr>
              <a:t>byV</a:t>
            </a:r>
            <a:r>
              <a:rPr lang="en-US" sz="2400" dirty="0">
                <a:latin typeface="Times New Roman" panose="02020603050405020304"/>
                <a:cs typeface="Times New Roman" panose="02020603050405020304"/>
              </a:rPr>
              <a:t>. </a:t>
            </a:r>
            <a:r>
              <a:rPr lang="en-US" sz="2400" dirty="0" err="1">
                <a:latin typeface="Times New Roman" panose="02020603050405020304"/>
                <a:cs typeface="Times New Roman" panose="02020603050405020304"/>
              </a:rPr>
              <a:t>Jeyanthi</a:t>
            </a:r>
            <a:r>
              <a:rPr lang="en-US" sz="2400" dirty="0">
                <a:latin typeface="Times New Roman" panose="02020603050405020304"/>
                <a:cs typeface="Times New Roman" panose="02020603050405020304"/>
              </a:rPr>
              <a:t> and K. Govindarajan 2021</a:t>
            </a:r>
          </a:p>
          <a:p>
            <a:pPr marL="469900" marR="649605" indent="-457200">
              <a:lnSpc>
                <a:spcPts val="2850"/>
              </a:lnSpc>
              <a:spcBef>
                <a:spcPts val="220"/>
              </a:spcBef>
              <a:buFont typeface="+mj-lt"/>
              <a:buAutoNum type="arabicPeriod"/>
            </a:pPr>
            <a:endParaRPr lang="en-US" sz="2400" dirty="0">
              <a:latin typeface="Times New Roman" panose="02020603050405020304"/>
              <a:cs typeface="Times New Roman" panose="02020603050405020304"/>
            </a:endParaRPr>
          </a:p>
          <a:p>
            <a:pPr marL="469900" marR="649605" indent="-457200">
              <a:lnSpc>
                <a:spcPts val="2850"/>
              </a:lnSpc>
              <a:spcBef>
                <a:spcPts val="220"/>
              </a:spcBef>
              <a:buFont typeface="+mj-lt"/>
              <a:buAutoNum type="arabicPeriod"/>
            </a:pPr>
            <a:endParaRPr lang="en-IN" sz="2400" dirty="0">
              <a:latin typeface="Times New Roman" panose="02020603050405020304"/>
              <a:cs typeface="Times New Roman" panose="02020603050405020304"/>
            </a:endParaRPr>
          </a:p>
        </p:txBody>
      </p:sp>
      <p:grpSp>
        <p:nvGrpSpPr>
          <p:cNvPr id="3" name="object 3"/>
          <p:cNvGrpSpPr/>
          <p:nvPr/>
        </p:nvGrpSpPr>
        <p:grpSpPr>
          <a:xfrm>
            <a:off x="6690994" y="0"/>
            <a:ext cx="3366770" cy="852169"/>
            <a:chOff x="6690994" y="0"/>
            <a:chExt cx="3366770" cy="852169"/>
          </a:xfrm>
        </p:grpSpPr>
        <p:sp>
          <p:nvSpPr>
            <p:cNvPr id="4" name="object 4"/>
            <p:cNvSpPr/>
            <p:nvPr/>
          </p:nvSpPr>
          <p:spPr>
            <a:xfrm>
              <a:off x="6704964" y="0"/>
              <a:ext cx="3352800" cy="838200"/>
            </a:xfrm>
            <a:custGeom>
              <a:avLst/>
              <a:gdLst/>
              <a:ahLst/>
              <a:cxnLst/>
              <a:rect l="l" t="t" r="r" b="b"/>
              <a:pathLst>
                <a:path w="3352800" h="838200">
                  <a:moveTo>
                    <a:pt x="3352800" y="838200"/>
                  </a:moveTo>
                  <a:lnTo>
                    <a:pt x="0" y="838200"/>
                  </a:lnTo>
                  <a:lnTo>
                    <a:pt x="0" y="0"/>
                  </a:lnTo>
                  <a:lnTo>
                    <a:pt x="3352800" y="0"/>
                  </a:lnTo>
                  <a:lnTo>
                    <a:pt x="3352800" y="838200"/>
                  </a:lnTo>
                  <a:close/>
                </a:path>
              </a:pathLst>
            </a:custGeom>
            <a:solidFill>
              <a:srgbClr val="BC0000"/>
            </a:solidFill>
          </p:spPr>
          <p:txBody>
            <a:bodyPr wrap="square" lIns="0" tIns="0" rIns="0" bIns="0" rtlCol="0"/>
            <a:lstStyle/>
            <a:p>
              <a:endParaRPr/>
            </a:p>
          </p:txBody>
        </p:sp>
        <p:sp>
          <p:nvSpPr>
            <p:cNvPr id="5" name="object 5"/>
            <p:cNvSpPr/>
            <p:nvPr/>
          </p:nvSpPr>
          <p:spPr>
            <a:xfrm>
              <a:off x="6690995" y="0"/>
              <a:ext cx="3366770" cy="852169"/>
            </a:xfrm>
            <a:custGeom>
              <a:avLst/>
              <a:gdLst/>
              <a:ahLst/>
              <a:cxnLst/>
              <a:rect l="l" t="t" r="r" b="b"/>
              <a:pathLst>
                <a:path w="3366770" h="852169">
                  <a:moveTo>
                    <a:pt x="3366770" y="0"/>
                  </a:moveTo>
                  <a:lnTo>
                    <a:pt x="3352800" y="0"/>
                  </a:lnTo>
                  <a:lnTo>
                    <a:pt x="3352800" y="13970"/>
                  </a:lnTo>
                  <a:lnTo>
                    <a:pt x="3352800" y="824230"/>
                  </a:lnTo>
                  <a:lnTo>
                    <a:pt x="27940" y="824230"/>
                  </a:lnTo>
                  <a:lnTo>
                    <a:pt x="27940" y="13970"/>
                  </a:lnTo>
                  <a:lnTo>
                    <a:pt x="3352800" y="13970"/>
                  </a:lnTo>
                  <a:lnTo>
                    <a:pt x="3352800" y="0"/>
                  </a:lnTo>
                  <a:lnTo>
                    <a:pt x="27940" y="0"/>
                  </a:lnTo>
                  <a:lnTo>
                    <a:pt x="0" y="0"/>
                  </a:lnTo>
                  <a:lnTo>
                    <a:pt x="0" y="840740"/>
                  </a:lnTo>
                  <a:lnTo>
                    <a:pt x="1270" y="843915"/>
                  </a:lnTo>
                  <a:lnTo>
                    <a:pt x="2540" y="845820"/>
                  </a:lnTo>
                  <a:lnTo>
                    <a:pt x="3810" y="848360"/>
                  </a:lnTo>
                  <a:lnTo>
                    <a:pt x="11430" y="852170"/>
                  </a:lnTo>
                  <a:lnTo>
                    <a:pt x="3366770" y="852170"/>
                  </a:lnTo>
                  <a:lnTo>
                    <a:pt x="3366770" y="838200"/>
                  </a:lnTo>
                  <a:lnTo>
                    <a:pt x="3366770" y="824230"/>
                  </a:lnTo>
                  <a:lnTo>
                    <a:pt x="3366770" y="13970"/>
                  </a:lnTo>
                  <a:lnTo>
                    <a:pt x="3366770" y="0"/>
                  </a:lnTo>
                  <a:close/>
                </a:path>
              </a:pathLst>
            </a:custGeom>
            <a:solidFill>
              <a:srgbClr val="375C87"/>
            </a:solidFill>
          </p:spPr>
          <p:txBody>
            <a:bodyPr wrap="square" lIns="0" tIns="0" rIns="0" bIns="0" rtlCol="0"/>
            <a:lstStyle/>
            <a:p>
              <a:endParaRPr/>
            </a:p>
          </p:txBody>
        </p:sp>
      </p:grpSp>
      <p:sp>
        <p:nvSpPr>
          <p:cNvPr id="6" name="object 6"/>
          <p:cNvSpPr txBox="1">
            <a:spLocks noGrp="1"/>
          </p:cNvSpPr>
          <p:nvPr>
            <p:ph type="title"/>
          </p:nvPr>
        </p:nvSpPr>
        <p:spPr>
          <a:xfrm>
            <a:off x="6704965" y="119380"/>
            <a:ext cx="3338829" cy="490220"/>
          </a:xfrm>
          <a:prstGeom prst="rect">
            <a:avLst/>
          </a:prstGeom>
        </p:spPr>
        <p:txBody>
          <a:bodyPr vert="horz" wrap="square" lIns="0" tIns="12700" rIns="0" bIns="0" rtlCol="0">
            <a:spAutoFit/>
          </a:bodyPr>
          <a:lstStyle/>
          <a:p>
            <a:pPr marL="362585">
              <a:lnSpc>
                <a:spcPct val="100000"/>
              </a:lnSpc>
              <a:spcBef>
                <a:spcPts val="100"/>
              </a:spcBef>
            </a:pPr>
            <a:r>
              <a:rPr spc="-5" dirty="0"/>
              <a:t>REFERENCES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85214" y="2593975"/>
            <a:ext cx="7739380" cy="1788160"/>
            <a:chOff x="1085214" y="2593975"/>
            <a:chExt cx="7739380" cy="1788160"/>
          </a:xfrm>
        </p:grpSpPr>
        <p:sp>
          <p:nvSpPr>
            <p:cNvPr id="3" name="object 3"/>
            <p:cNvSpPr/>
            <p:nvPr/>
          </p:nvSpPr>
          <p:spPr>
            <a:xfrm>
              <a:off x="1099184" y="2607945"/>
              <a:ext cx="7711440" cy="1760220"/>
            </a:xfrm>
            <a:custGeom>
              <a:avLst/>
              <a:gdLst/>
              <a:ahLst/>
              <a:cxnLst/>
              <a:rect l="l" t="t" r="r" b="b"/>
              <a:pathLst>
                <a:path w="7711440" h="1760220">
                  <a:moveTo>
                    <a:pt x="7711440" y="1760219"/>
                  </a:moveTo>
                  <a:lnTo>
                    <a:pt x="0" y="1760219"/>
                  </a:lnTo>
                  <a:lnTo>
                    <a:pt x="0" y="0"/>
                  </a:lnTo>
                  <a:lnTo>
                    <a:pt x="7711440" y="0"/>
                  </a:lnTo>
                  <a:lnTo>
                    <a:pt x="7711440" y="1760219"/>
                  </a:lnTo>
                  <a:close/>
                </a:path>
              </a:pathLst>
            </a:custGeom>
            <a:solidFill>
              <a:srgbClr val="47ABC5"/>
            </a:solidFill>
          </p:spPr>
          <p:txBody>
            <a:bodyPr wrap="square" lIns="0" tIns="0" rIns="0" bIns="0" rtlCol="0"/>
            <a:lstStyle/>
            <a:p>
              <a:endParaRPr/>
            </a:p>
          </p:txBody>
        </p:sp>
        <p:sp>
          <p:nvSpPr>
            <p:cNvPr id="4" name="object 4"/>
            <p:cNvSpPr/>
            <p:nvPr/>
          </p:nvSpPr>
          <p:spPr>
            <a:xfrm>
              <a:off x="1085215" y="2593974"/>
              <a:ext cx="7739380" cy="1788160"/>
            </a:xfrm>
            <a:custGeom>
              <a:avLst/>
              <a:gdLst/>
              <a:ahLst/>
              <a:cxnLst/>
              <a:rect l="l" t="t" r="r" b="b"/>
              <a:pathLst>
                <a:path w="7739380" h="1788160">
                  <a:moveTo>
                    <a:pt x="7739380" y="11430"/>
                  </a:moveTo>
                  <a:lnTo>
                    <a:pt x="7735570" y="3810"/>
                  </a:lnTo>
                  <a:lnTo>
                    <a:pt x="7727950" y="0"/>
                  </a:lnTo>
                  <a:lnTo>
                    <a:pt x="7711440" y="0"/>
                  </a:lnTo>
                  <a:lnTo>
                    <a:pt x="7711440" y="27940"/>
                  </a:lnTo>
                  <a:lnTo>
                    <a:pt x="7711440" y="1760220"/>
                  </a:lnTo>
                  <a:lnTo>
                    <a:pt x="27940" y="1760220"/>
                  </a:lnTo>
                  <a:lnTo>
                    <a:pt x="27940" y="27940"/>
                  </a:lnTo>
                  <a:lnTo>
                    <a:pt x="7711440" y="27940"/>
                  </a:lnTo>
                  <a:lnTo>
                    <a:pt x="7711440" y="0"/>
                  </a:lnTo>
                  <a:lnTo>
                    <a:pt x="11430" y="0"/>
                  </a:lnTo>
                  <a:lnTo>
                    <a:pt x="3810" y="3810"/>
                  </a:lnTo>
                  <a:lnTo>
                    <a:pt x="0" y="11430"/>
                  </a:lnTo>
                  <a:lnTo>
                    <a:pt x="0" y="1776730"/>
                  </a:lnTo>
                  <a:lnTo>
                    <a:pt x="3810" y="1784350"/>
                  </a:lnTo>
                  <a:lnTo>
                    <a:pt x="11430" y="1788160"/>
                  </a:lnTo>
                  <a:lnTo>
                    <a:pt x="7727950" y="1788160"/>
                  </a:lnTo>
                  <a:lnTo>
                    <a:pt x="7735570" y="1784350"/>
                  </a:lnTo>
                  <a:lnTo>
                    <a:pt x="7739380" y="1776730"/>
                  </a:lnTo>
                  <a:lnTo>
                    <a:pt x="7739380" y="1774190"/>
                  </a:lnTo>
                  <a:lnTo>
                    <a:pt x="7739380" y="1760220"/>
                  </a:lnTo>
                  <a:lnTo>
                    <a:pt x="7739380" y="27940"/>
                  </a:lnTo>
                  <a:lnTo>
                    <a:pt x="7739380" y="13970"/>
                  </a:lnTo>
                  <a:lnTo>
                    <a:pt x="7739380" y="11430"/>
                  </a:lnTo>
                  <a:close/>
                </a:path>
              </a:pathLst>
            </a:custGeom>
            <a:solidFill>
              <a:srgbClr val="375C87"/>
            </a:solidFill>
          </p:spPr>
          <p:txBody>
            <a:bodyPr wrap="square" lIns="0" tIns="0" rIns="0" bIns="0" rtlCol="0"/>
            <a:lstStyle/>
            <a:p>
              <a:endParaRPr/>
            </a:p>
          </p:txBody>
        </p:sp>
      </p:grpSp>
      <p:sp>
        <p:nvSpPr>
          <p:cNvPr id="5" name="object 5"/>
          <p:cNvSpPr txBox="1">
            <a:spLocks noGrp="1"/>
          </p:cNvSpPr>
          <p:nvPr>
            <p:ph type="title"/>
          </p:nvPr>
        </p:nvSpPr>
        <p:spPr>
          <a:xfrm>
            <a:off x="1099185" y="3174618"/>
            <a:ext cx="7697470" cy="560070"/>
          </a:xfrm>
          <a:prstGeom prst="rect">
            <a:avLst/>
          </a:prstGeom>
        </p:spPr>
        <p:txBody>
          <a:bodyPr vert="horz" wrap="square" lIns="0" tIns="13335" rIns="0" bIns="0" rtlCol="0">
            <a:spAutoFit/>
          </a:bodyPr>
          <a:lstStyle/>
          <a:p>
            <a:pPr marL="2540" algn="ctr">
              <a:lnSpc>
                <a:spcPct val="100000"/>
              </a:lnSpc>
              <a:spcBef>
                <a:spcPts val="105"/>
              </a:spcBef>
            </a:pPr>
            <a:r>
              <a:rPr sz="3500" spc="-5" dirty="0">
                <a:solidFill>
                  <a:srgbClr val="000000"/>
                </a:solidFill>
              </a:rPr>
              <a:t>THANK</a:t>
            </a:r>
            <a:r>
              <a:rPr sz="3500" spc="-135" dirty="0">
                <a:solidFill>
                  <a:srgbClr val="000000"/>
                </a:solidFill>
              </a:rPr>
              <a:t> </a:t>
            </a:r>
            <a:r>
              <a:rPr sz="3500" spc="-5" dirty="0">
                <a:solidFill>
                  <a:srgbClr val="000000"/>
                </a:solidFill>
              </a:rPr>
              <a:t>YOU</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200" y="762000"/>
            <a:ext cx="5549265" cy="7208384"/>
          </a:xfrm>
          <a:prstGeom prst="rect">
            <a:avLst/>
          </a:prstGeom>
        </p:spPr>
        <p:txBody>
          <a:bodyPr vert="horz" wrap="square" lIns="0" tIns="196850" rIns="0" bIns="0" rtlCol="0">
            <a:spAutoFit/>
          </a:bodyPr>
          <a:lstStyle/>
          <a:p>
            <a:pPr marL="558800" indent="-546100">
              <a:lnSpc>
                <a:spcPct val="100000"/>
              </a:lnSpc>
              <a:spcBef>
                <a:spcPts val="1550"/>
              </a:spcBef>
              <a:buClr>
                <a:srgbClr val="910000"/>
              </a:buClr>
              <a:buSzPct val="98000"/>
              <a:buFont typeface="Wingdings" panose="05000000000000000000" charset="0"/>
              <a:buChar char="v"/>
              <a:tabLst>
                <a:tab pos="558165" algn="l"/>
                <a:tab pos="558800" algn="l"/>
              </a:tabLst>
            </a:pPr>
            <a:r>
              <a:rPr sz="2650" spc="-5" dirty="0">
                <a:solidFill>
                  <a:srgbClr val="0D0D0D"/>
                </a:solidFill>
                <a:latin typeface="Arial MT"/>
                <a:cs typeface="Arial MT"/>
              </a:rPr>
              <a:t>Objective</a:t>
            </a:r>
            <a:endParaRPr sz="2650" dirty="0">
              <a:latin typeface="Arial MT"/>
              <a:cs typeface="Arial MT"/>
            </a:endParaRPr>
          </a:p>
          <a:p>
            <a:pPr marL="558800" indent="-546100">
              <a:lnSpc>
                <a:spcPct val="100000"/>
              </a:lnSpc>
              <a:spcBef>
                <a:spcPts val="1450"/>
              </a:spcBef>
              <a:buClr>
                <a:srgbClr val="910000"/>
              </a:buClr>
              <a:buSzPct val="98000"/>
              <a:buFont typeface="Wingdings" panose="05000000000000000000" charset="0"/>
              <a:buChar char="v"/>
              <a:tabLst>
                <a:tab pos="558165" algn="l"/>
                <a:tab pos="558800" algn="l"/>
              </a:tabLst>
            </a:pPr>
            <a:r>
              <a:rPr sz="2650" spc="-5" dirty="0">
                <a:solidFill>
                  <a:srgbClr val="0D0D0D"/>
                </a:solidFill>
                <a:latin typeface="Arial MT"/>
                <a:cs typeface="Arial MT"/>
              </a:rPr>
              <a:t>Abstract</a:t>
            </a:r>
            <a:endParaRPr sz="2650" dirty="0">
              <a:latin typeface="Arial MT"/>
              <a:cs typeface="Arial MT"/>
            </a:endParaRPr>
          </a:p>
          <a:p>
            <a:pPr marL="558800" indent="-546100">
              <a:lnSpc>
                <a:spcPct val="100000"/>
              </a:lnSpc>
              <a:spcBef>
                <a:spcPts val="1470"/>
              </a:spcBef>
              <a:buClr>
                <a:srgbClr val="910000"/>
              </a:buClr>
              <a:buSzPct val="98000"/>
              <a:buFont typeface="Wingdings" panose="05000000000000000000" charset="0"/>
              <a:buChar char="v"/>
              <a:tabLst>
                <a:tab pos="558165" algn="l"/>
                <a:tab pos="558800" algn="l"/>
              </a:tabLst>
            </a:pPr>
            <a:r>
              <a:rPr sz="2650" spc="-5" dirty="0">
                <a:solidFill>
                  <a:srgbClr val="0D0D0D"/>
                </a:solidFill>
                <a:latin typeface="Arial MT"/>
                <a:cs typeface="Arial MT"/>
              </a:rPr>
              <a:t>Existing</a:t>
            </a:r>
            <a:r>
              <a:rPr sz="2650" spc="-25" dirty="0">
                <a:solidFill>
                  <a:srgbClr val="0D0D0D"/>
                </a:solidFill>
                <a:latin typeface="Arial MT"/>
                <a:cs typeface="Arial MT"/>
              </a:rPr>
              <a:t> </a:t>
            </a:r>
            <a:r>
              <a:rPr sz="2650" spc="-10" dirty="0">
                <a:solidFill>
                  <a:srgbClr val="0D0D0D"/>
                </a:solidFill>
                <a:latin typeface="Arial MT"/>
                <a:cs typeface="Arial MT"/>
              </a:rPr>
              <a:t>system/Literature</a:t>
            </a:r>
            <a:r>
              <a:rPr sz="2650" spc="-20" dirty="0">
                <a:solidFill>
                  <a:srgbClr val="0D0D0D"/>
                </a:solidFill>
                <a:latin typeface="Arial MT"/>
                <a:cs typeface="Arial MT"/>
              </a:rPr>
              <a:t> </a:t>
            </a:r>
            <a:r>
              <a:rPr sz="2650" spc="-5" dirty="0">
                <a:solidFill>
                  <a:srgbClr val="0D0D0D"/>
                </a:solidFill>
                <a:latin typeface="Arial MT"/>
                <a:cs typeface="Arial MT"/>
              </a:rPr>
              <a:t>Survey</a:t>
            </a:r>
            <a:endParaRPr sz="2650" dirty="0">
              <a:latin typeface="Arial MT"/>
              <a:cs typeface="Arial MT"/>
            </a:endParaRPr>
          </a:p>
          <a:p>
            <a:pPr marL="558800" indent="-546100">
              <a:lnSpc>
                <a:spcPct val="100000"/>
              </a:lnSpc>
              <a:spcBef>
                <a:spcPts val="1450"/>
              </a:spcBef>
              <a:buClr>
                <a:srgbClr val="910000"/>
              </a:buClr>
              <a:buSzPct val="98000"/>
              <a:buFont typeface="Wingdings" panose="05000000000000000000" charset="0"/>
              <a:buChar char="v"/>
              <a:tabLst>
                <a:tab pos="558165" algn="l"/>
                <a:tab pos="558800" algn="l"/>
              </a:tabLst>
            </a:pPr>
            <a:r>
              <a:rPr sz="2650" spc="-10" dirty="0">
                <a:solidFill>
                  <a:srgbClr val="0D0D0D"/>
                </a:solidFill>
                <a:latin typeface="Arial MT"/>
                <a:cs typeface="Arial MT"/>
              </a:rPr>
              <a:t>Limitations</a:t>
            </a:r>
            <a:r>
              <a:rPr sz="2650" spc="-35" dirty="0">
                <a:solidFill>
                  <a:srgbClr val="0D0D0D"/>
                </a:solidFill>
                <a:latin typeface="Arial MT"/>
                <a:cs typeface="Arial MT"/>
              </a:rPr>
              <a:t> </a:t>
            </a:r>
            <a:r>
              <a:rPr sz="2650" spc="-5" dirty="0">
                <a:solidFill>
                  <a:srgbClr val="0D0D0D"/>
                </a:solidFill>
                <a:latin typeface="Arial MT"/>
                <a:cs typeface="Arial MT"/>
              </a:rPr>
              <a:t>in</a:t>
            </a:r>
            <a:r>
              <a:rPr sz="2650" spc="-10" dirty="0">
                <a:solidFill>
                  <a:srgbClr val="0D0D0D"/>
                </a:solidFill>
                <a:latin typeface="Arial MT"/>
                <a:cs typeface="Arial MT"/>
              </a:rPr>
              <a:t> </a:t>
            </a:r>
            <a:r>
              <a:rPr sz="2650" spc="-5" dirty="0">
                <a:solidFill>
                  <a:srgbClr val="0D0D0D"/>
                </a:solidFill>
                <a:latin typeface="Arial MT"/>
                <a:cs typeface="Arial MT"/>
              </a:rPr>
              <a:t>Existing</a:t>
            </a:r>
            <a:r>
              <a:rPr sz="2650" spc="-30" dirty="0">
                <a:solidFill>
                  <a:srgbClr val="0D0D0D"/>
                </a:solidFill>
                <a:latin typeface="Arial MT"/>
                <a:cs typeface="Arial MT"/>
              </a:rPr>
              <a:t> </a:t>
            </a:r>
            <a:r>
              <a:rPr sz="2650" spc="-5" dirty="0">
                <a:solidFill>
                  <a:srgbClr val="0D0D0D"/>
                </a:solidFill>
                <a:latin typeface="Arial MT"/>
                <a:cs typeface="Arial MT"/>
              </a:rPr>
              <a:t>System</a:t>
            </a:r>
            <a:endParaRPr sz="2650" dirty="0">
              <a:latin typeface="Arial MT"/>
              <a:cs typeface="Arial MT"/>
            </a:endParaRPr>
          </a:p>
          <a:p>
            <a:pPr marL="558800" indent="-546100">
              <a:lnSpc>
                <a:spcPct val="100000"/>
              </a:lnSpc>
              <a:spcBef>
                <a:spcPts val="1465"/>
              </a:spcBef>
              <a:buClr>
                <a:srgbClr val="910000"/>
              </a:buClr>
              <a:buSzPct val="98000"/>
              <a:buFont typeface="Wingdings" panose="05000000000000000000" charset="0"/>
              <a:buChar char="v"/>
              <a:tabLst>
                <a:tab pos="558165" algn="l"/>
                <a:tab pos="558800" algn="l"/>
              </a:tabLst>
            </a:pPr>
            <a:r>
              <a:rPr sz="2650" spc="-5" dirty="0">
                <a:solidFill>
                  <a:srgbClr val="0D0D0D"/>
                </a:solidFill>
                <a:latin typeface="Arial MT"/>
                <a:cs typeface="Arial MT"/>
              </a:rPr>
              <a:t>Proposed</a:t>
            </a:r>
            <a:r>
              <a:rPr sz="2650" spc="-90" dirty="0">
                <a:solidFill>
                  <a:srgbClr val="0D0D0D"/>
                </a:solidFill>
                <a:latin typeface="Arial MT"/>
                <a:cs typeface="Arial MT"/>
              </a:rPr>
              <a:t> </a:t>
            </a:r>
            <a:r>
              <a:rPr sz="2650" spc="-5" dirty="0">
                <a:solidFill>
                  <a:srgbClr val="0D0D0D"/>
                </a:solidFill>
                <a:latin typeface="Arial MT"/>
                <a:cs typeface="Arial MT"/>
              </a:rPr>
              <a:t>system</a:t>
            </a:r>
            <a:endParaRPr sz="2650" dirty="0">
              <a:latin typeface="Arial MT"/>
              <a:cs typeface="Arial MT"/>
            </a:endParaRPr>
          </a:p>
          <a:p>
            <a:pPr marL="558800" indent="-546100">
              <a:lnSpc>
                <a:spcPct val="100000"/>
              </a:lnSpc>
              <a:spcBef>
                <a:spcPts val="1455"/>
              </a:spcBef>
              <a:buClr>
                <a:srgbClr val="910000"/>
              </a:buClr>
              <a:buSzPct val="98000"/>
              <a:buFont typeface="Wingdings" panose="05000000000000000000" charset="0"/>
              <a:buChar char="v"/>
              <a:tabLst>
                <a:tab pos="558165" algn="l"/>
                <a:tab pos="558800" algn="l"/>
              </a:tabLst>
            </a:pPr>
            <a:r>
              <a:rPr sz="2650" spc="-5" dirty="0">
                <a:solidFill>
                  <a:srgbClr val="0D0D0D"/>
                </a:solidFill>
                <a:latin typeface="Arial MT"/>
                <a:cs typeface="Arial MT"/>
              </a:rPr>
              <a:t>System</a:t>
            </a:r>
            <a:r>
              <a:rPr sz="2650" spc="-100" dirty="0">
                <a:solidFill>
                  <a:srgbClr val="0D0D0D"/>
                </a:solidFill>
                <a:latin typeface="Arial MT"/>
                <a:cs typeface="Arial MT"/>
              </a:rPr>
              <a:t> </a:t>
            </a:r>
            <a:r>
              <a:rPr sz="2650" dirty="0">
                <a:solidFill>
                  <a:srgbClr val="0D0D0D"/>
                </a:solidFill>
                <a:latin typeface="Arial MT"/>
                <a:cs typeface="Arial MT"/>
              </a:rPr>
              <a:t>Design</a:t>
            </a:r>
            <a:endParaRPr lang="en-US" sz="2650" dirty="0">
              <a:solidFill>
                <a:srgbClr val="0D0D0D"/>
              </a:solidFill>
              <a:latin typeface="Arial MT"/>
              <a:cs typeface="Arial MT"/>
            </a:endParaRPr>
          </a:p>
          <a:p>
            <a:pPr marL="558800" indent="-546100">
              <a:lnSpc>
                <a:spcPct val="100000"/>
              </a:lnSpc>
              <a:spcBef>
                <a:spcPts val="1455"/>
              </a:spcBef>
              <a:buClr>
                <a:srgbClr val="910000"/>
              </a:buClr>
              <a:buSzPct val="98000"/>
              <a:buFont typeface="Wingdings" panose="05000000000000000000" charset="0"/>
              <a:buChar char="v"/>
              <a:tabLst>
                <a:tab pos="558165" algn="l"/>
                <a:tab pos="558800" algn="l"/>
              </a:tabLst>
            </a:pPr>
            <a:r>
              <a:rPr lang="en-IN" sz="2650" dirty="0">
                <a:solidFill>
                  <a:srgbClr val="0D0D0D"/>
                </a:solidFill>
                <a:latin typeface="Arial MT"/>
                <a:cs typeface="Arial MT"/>
              </a:rPr>
              <a:t>Flow Chart</a:t>
            </a:r>
            <a:endParaRPr sz="2650" dirty="0">
              <a:solidFill>
                <a:srgbClr val="0D0D0D"/>
              </a:solidFill>
              <a:latin typeface="Arial MT"/>
              <a:cs typeface="Arial MT"/>
            </a:endParaRPr>
          </a:p>
          <a:p>
            <a:pPr marL="558800" indent="-546100">
              <a:spcBef>
                <a:spcPts val="1455"/>
              </a:spcBef>
              <a:buClr>
                <a:srgbClr val="910000"/>
              </a:buClr>
              <a:buSzPct val="98000"/>
              <a:buFont typeface="Wingdings" panose="05000000000000000000" charset="0"/>
              <a:buChar char="v"/>
              <a:tabLst>
                <a:tab pos="558165" algn="l"/>
                <a:tab pos="558800" algn="l"/>
              </a:tabLst>
            </a:pPr>
            <a:r>
              <a:rPr lang="en-IN" sz="2650" dirty="0">
                <a:solidFill>
                  <a:srgbClr val="0D0D0D"/>
                </a:solidFill>
                <a:latin typeface="Arial MT"/>
                <a:cs typeface="Arial MT"/>
              </a:rPr>
              <a:t>Implementation</a:t>
            </a:r>
            <a:endParaRPr lang="en-IN" sz="2650" dirty="0">
              <a:latin typeface="Arial MT"/>
              <a:cs typeface="Arial MT"/>
            </a:endParaRPr>
          </a:p>
          <a:p>
            <a:pPr marL="558800" indent="-546100">
              <a:lnSpc>
                <a:spcPct val="100000"/>
              </a:lnSpc>
              <a:spcBef>
                <a:spcPts val="1455"/>
              </a:spcBef>
              <a:buClr>
                <a:srgbClr val="910000"/>
              </a:buClr>
              <a:buSzPct val="98000"/>
              <a:buFont typeface="Wingdings" panose="05000000000000000000" charset="0"/>
              <a:buChar char="v"/>
              <a:tabLst>
                <a:tab pos="558165" algn="l"/>
                <a:tab pos="558800" algn="l"/>
              </a:tabLst>
            </a:pPr>
            <a:r>
              <a:rPr lang="en-IN" sz="2650" dirty="0">
                <a:solidFill>
                  <a:srgbClr val="0D0D0D"/>
                </a:solidFill>
                <a:latin typeface="Arial MT"/>
                <a:cs typeface="Arial MT"/>
              </a:rPr>
              <a:t>Performance Analysis</a:t>
            </a:r>
          </a:p>
          <a:p>
            <a:pPr marL="558800" indent="-546100">
              <a:lnSpc>
                <a:spcPct val="100000"/>
              </a:lnSpc>
              <a:spcBef>
                <a:spcPts val="1455"/>
              </a:spcBef>
              <a:buClr>
                <a:srgbClr val="910000"/>
              </a:buClr>
              <a:buSzPct val="98000"/>
              <a:buFont typeface="Wingdings" panose="05000000000000000000" charset="0"/>
              <a:buChar char="v"/>
              <a:tabLst>
                <a:tab pos="558165" algn="l"/>
                <a:tab pos="558800" algn="l"/>
              </a:tabLst>
            </a:pPr>
            <a:r>
              <a:rPr lang="en-IN" sz="2650" dirty="0">
                <a:solidFill>
                  <a:srgbClr val="0D0D0D"/>
                </a:solidFill>
                <a:latin typeface="Arial MT"/>
                <a:cs typeface="Arial MT"/>
              </a:rPr>
              <a:t>Output</a:t>
            </a:r>
          </a:p>
          <a:p>
            <a:pPr marL="558800" indent="-546100">
              <a:lnSpc>
                <a:spcPct val="100000"/>
              </a:lnSpc>
              <a:spcBef>
                <a:spcPts val="1465"/>
              </a:spcBef>
              <a:buClr>
                <a:srgbClr val="910000"/>
              </a:buClr>
              <a:buSzPct val="98000"/>
              <a:buFont typeface="Wingdings" panose="05000000000000000000" charset="0"/>
              <a:buChar char="v"/>
              <a:tabLst>
                <a:tab pos="558165" algn="l"/>
                <a:tab pos="558800" algn="l"/>
              </a:tabLst>
            </a:pPr>
            <a:r>
              <a:rPr sz="2650" spc="-10" dirty="0">
                <a:solidFill>
                  <a:srgbClr val="0D0D0D"/>
                </a:solidFill>
                <a:latin typeface="Arial MT"/>
                <a:cs typeface="Arial MT"/>
              </a:rPr>
              <a:t>References</a:t>
            </a:r>
          </a:p>
          <a:p>
            <a:pPr marL="12700" indent="0">
              <a:lnSpc>
                <a:spcPct val="100000"/>
              </a:lnSpc>
              <a:spcBef>
                <a:spcPts val="1465"/>
              </a:spcBef>
              <a:buClr>
                <a:srgbClr val="910000"/>
              </a:buClr>
              <a:buSzPct val="98000"/>
              <a:buFont typeface="Wingdings" panose="05000000000000000000" charset="0"/>
              <a:buNone/>
              <a:tabLst>
                <a:tab pos="558165" algn="l"/>
                <a:tab pos="558800" algn="l"/>
              </a:tabLst>
            </a:pPr>
            <a:endParaRPr lang="en-IN" sz="2650" dirty="0">
              <a:latin typeface="Arial MT"/>
              <a:cs typeface="Arial MT"/>
            </a:endParaRPr>
          </a:p>
        </p:txBody>
      </p:sp>
      <p:grpSp>
        <p:nvGrpSpPr>
          <p:cNvPr id="3" name="object 3"/>
          <p:cNvGrpSpPr/>
          <p:nvPr/>
        </p:nvGrpSpPr>
        <p:grpSpPr>
          <a:xfrm>
            <a:off x="6942455" y="0"/>
            <a:ext cx="3115945" cy="600710"/>
            <a:chOff x="6942455" y="0"/>
            <a:chExt cx="3115945" cy="600710"/>
          </a:xfrm>
        </p:grpSpPr>
        <p:sp>
          <p:nvSpPr>
            <p:cNvPr id="4" name="object 4"/>
            <p:cNvSpPr/>
            <p:nvPr/>
          </p:nvSpPr>
          <p:spPr>
            <a:xfrm>
              <a:off x="6957060" y="0"/>
              <a:ext cx="3101340" cy="586740"/>
            </a:xfrm>
            <a:custGeom>
              <a:avLst/>
              <a:gdLst/>
              <a:ahLst/>
              <a:cxnLst/>
              <a:rect l="l" t="t" r="r" b="b"/>
              <a:pathLst>
                <a:path w="3101340" h="586740">
                  <a:moveTo>
                    <a:pt x="3101340" y="586740"/>
                  </a:moveTo>
                  <a:lnTo>
                    <a:pt x="0" y="586740"/>
                  </a:lnTo>
                  <a:lnTo>
                    <a:pt x="0" y="0"/>
                  </a:lnTo>
                  <a:lnTo>
                    <a:pt x="3101340" y="0"/>
                  </a:lnTo>
                  <a:lnTo>
                    <a:pt x="3101340" y="586740"/>
                  </a:lnTo>
                  <a:close/>
                </a:path>
              </a:pathLst>
            </a:custGeom>
            <a:solidFill>
              <a:srgbClr val="BC0000"/>
            </a:solidFill>
          </p:spPr>
          <p:txBody>
            <a:bodyPr wrap="square" lIns="0" tIns="0" rIns="0" bIns="0" rtlCol="0"/>
            <a:lstStyle/>
            <a:p>
              <a:endParaRPr/>
            </a:p>
          </p:txBody>
        </p:sp>
        <p:sp>
          <p:nvSpPr>
            <p:cNvPr id="5" name="object 5"/>
            <p:cNvSpPr/>
            <p:nvPr/>
          </p:nvSpPr>
          <p:spPr>
            <a:xfrm>
              <a:off x="6942455" y="0"/>
              <a:ext cx="3115310" cy="600710"/>
            </a:xfrm>
            <a:custGeom>
              <a:avLst/>
              <a:gdLst/>
              <a:ahLst/>
              <a:cxnLst/>
              <a:rect l="l" t="t" r="r" b="b"/>
              <a:pathLst>
                <a:path w="3115309" h="600710">
                  <a:moveTo>
                    <a:pt x="3115310" y="0"/>
                  </a:moveTo>
                  <a:lnTo>
                    <a:pt x="3101340" y="0"/>
                  </a:lnTo>
                  <a:lnTo>
                    <a:pt x="3101340" y="13970"/>
                  </a:lnTo>
                  <a:lnTo>
                    <a:pt x="3101340" y="572770"/>
                  </a:lnTo>
                  <a:lnTo>
                    <a:pt x="27940" y="572770"/>
                  </a:lnTo>
                  <a:lnTo>
                    <a:pt x="27940" y="13970"/>
                  </a:lnTo>
                  <a:lnTo>
                    <a:pt x="3101340" y="13970"/>
                  </a:lnTo>
                  <a:lnTo>
                    <a:pt x="3101340" y="0"/>
                  </a:lnTo>
                  <a:lnTo>
                    <a:pt x="27940" y="0"/>
                  </a:lnTo>
                  <a:lnTo>
                    <a:pt x="0" y="0"/>
                  </a:lnTo>
                  <a:lnTo>
                    <a:pt x="0" y="589280"/>
                  </a:lnTo>
                  <a:lnTo>
                    <a:pt x="3810" y="596900"/>
                  </a:lnTo>
                  <a:lnTo>
                    <a:pt x="11430" y="600710"/>
                  </a:lnTo>
                  <a:lnTo>
                    <a:pt x="3115310" y="600710"/>
                  </a:lnTo>
                  <a:lnTo>
                    <a:pt x="3115310" y="586740"/>
                  </a:lnTo>
                  <a:lnTo>
                    <a:pt x="3115310" y="572770"/>
                  </a:lnTo>
                  <a:lnTo>
                    <a:pt x="3115310" y="13970"/>
                  </a:lnTo>
                  <a:lnTo>
                    <a:pt x="3115310" y="0"/>
                  </a:lnTo>
                  <a:close/>
                </a:path>
              </a:pathLst>
            </a:custGeom>
            <a:solidFill>
              <a:srgbClr val="375C87"/>
            </a:solidFill>
          </p:spPr>
          <p:txBody>
            <a:bodyPr wrap="square" lIns="0" tIns="0" rIns="0" bIns="0" rtlCol="0"/>
            <a:lstStyle/>
            <a:p>
              <a:endParaRPr/>
            </a:p>
          </p:txBody>
        </p:sp>
      </p:grpSp>
      <p:sp>
        <p:nvSpPr>
          <p:cNvPr id="6" name="object 6"/>
          <p:cNvSpPr txBox="1">
            <a:spLocks noGrp="1"/>
          </p:cNvSpPr>
          <p:nvPr>
            <p:ph type="title"/>
          </p:nvPr>
        </p:nvSpPr>
        <p:spPr>
          <a:xfrm>
            <a:off x="6957059" y="0"/>
            <a:ext cx="3086735" cy="490220"/>
          </a:xfrm>
          <a:prstGeom prst="rect">
            <a:avLst/>
          </a:prstGeom>
        </p:spPr>
        <p:txBody>
          <a:bodyPr vert="horz" wrap="square" lIns="0" tIns="12700" rIns="0" bIns="0" rtlCol="0">
            <a:spAutoFit/>
          </a:bodyPr>
          <a:lstStyle/>
          <a:p>
            <a:pPr marL="633095">
              <a:lnSpc>
                <a:spcPct val="100000"/>
              </a:lnSpc>
              <a:spcBef>
                <a:spcPts val="100"/>
              </a:spcBef>
            </a:pPr>
            <a:r>
              <a:rPr spc="-10" dirty="0"/>
              <a:t>OUTLINE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2152" y="1208913"/>
            <a:ext cx="9194165" cy="5568191"/>
          </a:xfrm>
          <a:prstGeom prst="rect">
            <a:avLst/>
          </a:prstGeom>
        </p:spPr>
        <p:txBody>
          <a:bodyPr vert="horz" wrap="square" lIns="0" tIns="27940" rIns="0" bIns="0" rtlCol="0">
            <a:spAutoFit/>
          </a:bodyPr>
          <a:lstStyle/>
          <a:p>
            <a:pPr marL="342900" indent="-342900" algn="just">
              <a:buFont typeface="Arial" panose="020B0604020202020204" pitchFamily="34" charset="0"/>
              <a:buChar char="•"/>
            </a:pPr>
            <a:r>
              <a:rPr lang="en-US" sz="2400" b="0" i="0" u="none" strike="noStrike" baseline="0" dirty="0">
                <a:solidFill>
                  <a:srgbClr val="333333"/>
                </a:solidFill>
                <a:latin typeface="Times New Roman" panose="02020603050405020304" pitchFamily="18" charset="0"/>
              </a:rPr>
              <a:t>The main objective of this project is to improve road safety by detecting potential accidents and warning drivers.</a:t>
            </a:r>
          </a:p>
          <a:p>
            <a:pPr marL="342900" indent="-342900" algn="just">
              <a:buFont typeface="Arial" panose="020B0604020202020204" pitchFamily="34" charset="0"/>
              <a:buChar char="•"/>
            </a:pPr>
            <a:endParaRPr lang="en-US" sz="2400" b="0" i="0" u="none" strike="noStrike" baseline="0" dirty="0">
              <a:solidFill>
                <a:srgbClr val="333333"/>
              </a:solidFill>
              <a:latin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a:cs typeface="Times New Roman" panose="02020603050405020304"/>
              </a:rPr>
              <a:t>The system integrates various sensors and technologies to collect and </a:t>
            </a:r>
            <a:r>
              <a:rPr lang="en-US" sz="2400" dirty="0" err="1">
                <a:latin typeface="Times New Roman" panose="02020603050405020304"/>
                <a:cs typeface="Times New Roman" panose="02020603050405020304"/>
              </a:rPr>
              <a:t>analyse</a:t>
            </a:r>
            <a:r>
              <a:rPr lang="en-US" sz="2400" dirty="0">
                <a:latin typeface="Times New Roman" panose="02020603050405020304"/>
                <a:cs typeface="Times New Roman" panose="02020603050405020304"/>
              </a:rPr>
              <a:t> data and uses this information to identify potential risks and provide timely alerts.</a:t>
            </a:r>
          </a:p>
          <a:p>
            <a:pPr algn="just"/>
            <a:endParaRPr lang="en-US" sz="2400" dirty="0">
              <a:latin typeface="Times New Roman" panose="02020603050405020304"/>
              <a:cs typeface="Times New Roman" panose="02020603050405020304"/>
            </a:endParaRPr>
          </a:p>
          <a:p>
            <a:pPr marL="342900" indent="-342900" algn="just">
              <a:buFont typeface="Arial" panose="020B0604020202020204" pitchFamily="34" charset="0"/>
              <a:buChar char="•"/>
            </a:pPr>
            <a:r>
              <a:rPr lang="en-US" sz="2400" dirty="0">
                <a:latin typeface="Times New Roman" panose="02020603050405020304"/>
                <a:cs typeface="Times New Roman" panose="02020603050405020304"/>
              </a:rPr>
              <a:t>Detecting and preventing accidents caused by alcohol-impaired driving.</a:t>
            </a:r>
          </a:p>
          <a:p>
            <a:pPr marL="342900" indent="-342900" algn="just">
              <a:buFont typeface="Arial" panose="020B0604020202020204" pitchFamily="34" charset="0"/>
              <a:buChar char="•"/>
            </a:pPr>
            <a:endParaRPr lang="en-US" sz="2400" dirty="0">
              <a:latin typeface="Times New Roman" panose="02020603050405020304"/>
              <a:cs typeface="Times New Roman" panose="02020603050405020304"/>
            </a:endParaRPr>
          </a:p>
          <a:p>
            <a:pPr marL="342900" indent="-342900" algn="just">
              <a:buFont typeface="Arial" panose="020B0604020202020204" pitchFamily="34" charset="0"/>
              <a:buChar char="•"/>
            </a:pPr>
            <a:r>
              <a:rPr lang="en-US" sz="2400" dirty="0">
                <a:latin typeface="Times New Roman" panose="02020603050405020304"/>
                <a:cs typeface="Times New Roman" panose="02020603050405020304"/>
              </a:rPr>
              <a:t>Identifying potential accidents caused by driver fatigue or distraction by integrating temperature sensors.</a:t>
            </a:r>
          </a:p>
          <a:p>
            <a:pPr marL="342900" indent="-342900" algn="just">
              <a:buFont typeface="Arial" panose="020B0604020202020204" pitchFamily="34" charset="0"/>
              <a:buChar char="•"/>
            </a:pPr>
            <a:endParaRPr lang="en-US" sz="2400" dirty="0">
              <a:latin typeface="Times New Roman" panose="02020603050405020304"/>
              <a:cs typeface="Times New Roman" panose="02020603050405020304"/>
            </a:endParaRPr>
          </a:p>
          <a:p>
            <a:pPr marL="342900" indent="-342900" algn="just">
              <a:buFont typeface="Arial" panose="020B0604020202020204" pitchFamily="34" charset="0"/>
              <a:buChar char="•"/>
            </a:pPr>
            <a:r>
              <a:rPr lang="en-US" sz="2400" dirty="0">
                <a:latin typeface="Times New Roman" panose="02020603050405020304"/>
                <a:cs typeface="Times New Roman" panose="02020603050405020304"/>
              </a:rPr>
              <a:t>The eye blink sensor monitor the driver's physical and mental state, and providing alerts or interventions if the driver is at risk of falling asleep or losing focus</a:t>
            </a:r>
            <a:endParaRPr lang="en-IN" sz="2400" dirty="0">
              <a:latin typeface="Times New Roman" panose="02020603050405020304"/>
              <a:cs typeface="Times New Roman" panose="02020603050405020304"/>
            </a:endParaRPr>
          </a:p>
        </p:txBody>
      </p:sp>
      <p:grpSp>
        <p:nvGrpSpPr>
          <p:cNvPr id="3" name="object 3"/>
          <p:cNvGrpSpPr/>
          <p:nvPr/>
        </p:nvGrpSpPr>
        <p:grpSpPr>
          <a:xfrm>
            <a:off x="6706234" y="0"/>
            <a:ext cx="3351529" cy="684530"/>
            <a:chOff x="6706234" y="0"/>
            <a:chExt cx="3351529" cy="684530"/>
          </a:xfrm>
        </p:grpSpPr>
        <p:sp>
          <p:nvSpPr>
            <p:cNvPr id="4" name="object 4"/>
            <p:cNvSpPr/>
            <p:nvPr/>
          </p:nvSpPr>
          <p:spPr>
            <a:xfrm>
              <a:off x="6720204" y="0"/>
              <a:ext cx="3336925" cy="670560"/>
            </a:xfrm>
            <a:custGeom>
              <a:avLst/>
              <a:gdLst/>
              <a:ahLst/>
              <a:cxnLst/>
              <a:rect l="l" t="t" r="r" b="b"/>
              <a:pathLst>
                <a:path w="3336925" h="670560">
                  <a:moveTo>
                    <a:pt x="3336925" y="670560"/>
                  </a:moveTo>
                  <a:lnTo>
                    <a:pt x="0" y="670560"/>
                  </a:lnTo>
                  <a:lnTo>
                    <a:pt x="0" y="0"/>
                  </a:lnTo>
                  <a:lnTo>
                    <a:pt x="3336925" y="0"/>
                  </a:lnTo>
                  <a:lnTo>
                    <a:pt x="3336925" y="670560"/>
                  </a:lnTo>
                  <a:close/>
                </a:path>
              </a:pathLst>
            </a:custGeom>
            <a:solidFill>
              <a:srgbClr val="BC0000"/>
            </a:solidFill>
          </p:spPr>
          <p:txBody>
            <a:bodyPr wrap="square" lIns="0" tIns="0" rIns="0" bIns="0" rtlCol="0"/>
            <a:lstStyle/>
            <a:p>
              <a:endParaRPr/>
            </a:p>
          </p:txBody>
        </p:sp>
        <p:sp>
          <p:nvSpPr>
            <p:cNvPr id="5" name="object 5"/>
            <p:cNvSpPr/>
            <p:nvPr/>
          </p:nvSpPr>
          <p:spPr>
            <a:xfrm>
              <a:off x="6706235" y="0"/>
              <a:ext cx="3351529" cy="684530"/>
            </a:xfrm>
            <a:custGeom>
              <a:avLst/>
              <a:gdLst/>
              <a:ahLst/>
              <a:cxnLst/>
              <a:rect l="l" t="t" r="r" b="b"/>
              <a:pathLst>
                <a:path w="3351529" h="684530">
                  <a:moveTo>
                    <a:pt x="3351530" y="0"/>
                  </a:moveTo>
                  <a:lnTo>
                    <a:pt x="3336290" y="0"/>
                  </a:lnTo>
                  <a:lnTo>
                    <a:pt x="3336290" y="13970"/>
                  </a:lnTo>
                  <a:lnTo>
                    <a:pt x="3336290" y="656590"/>
                  </a:lnTo>
                  <a:lnTo>
                    <a:pt x="27940" y="656590"/>
                  </a:lnTo>
                  <a:lnTo>
                    <a:pt x="27940" y="13970"/>
                  </a:lnTo>
                  <a:lnTo>
                    <a:pt x="3336290" y="13970"/>
                  </a:lnTo>
                  <a:lnTo>
                    <a:pt x="3336290" y="0"/>
                  </a:lnTo>
                  <a:lnTo>
                    <a:pt x="27940" y="0"/>
                  </a:lnTo>
                  <a:lnTo>
                    <a:pt x="0" y="0"/>
                  </a:lnTo>
                  <a:lnTo>
                    <a:pt x="0" y="673100"/>
                  </a:lnTo>
                  <a:lnTo>
                    <a:pt x="13970" y="684530"/>
                  </a:lnTo>
                  <a:lnTo>
                    <a:pt x="3351530" y="684530"/>
                  </a:lnTo>
                  <a:lnTo>
                    <a:pt x="3351530" y="670560"/>
                  </a:lnTo>
                  <a:lnTo>
                    <a:pt x="3351530" y="656590"/>
                  </a:lnTo>
                  <a:lnTo>
                    <a:pt x="3351530" y="13970"/>
                  </a:lnTo>
                  <a:lnTo>
                    <a:pt x="3351530" y="0"/>
                  </a:lnTo>
                  <a:close/>
                </a:path>
              </a:pathLst>
            </a:custGeom>
            <a:solidFill>
              <a:srgbClr val="375C87"/>
            </a:solidFill>
          </p:spPr>
          <p:txBody>
            <a:bodyPr wrap="square" lIns="0" tIns="0" rIns="0" bIns="0" rtlCol="0"/>
            <a:lstStyle/>
            <a:p>
              <a:endParaRPr/>
            </a:p>
          </p:txBody>
        </p:sp>
      </p:grpSp>
      <p:sp>
        <p:nvSpPr>
          <p:cNvPr id="6" name="object 6"/>
          <p:cNvSpPr txBox="1">
            <a:spLocks noGrp="1"/>
          </p:cNvSpPr>
          <p:nvPr>
            <p:ph type="title"/>
          </p:nvPr>
        </p:nvSpPr>
        <p:spPr>
          <a:xfrm>
            <a:off x="6720205" y="55371"/>
            <a:ext cx="3322320" cy="490220"/>
          </a:xfrm>
          <a:prstGeom prst="rect">
            <a:avLst/>
          </a:prstGeom>
        </p:spPr>
        <p:txBody>
          <a:bodyPr vert="horz" wrap="square" lIns="0" tIns="12700" rIns="0" bIns="0" rtlCol="0">
            <a:spAutoFit/>
          </a:bodyPr>
          <a:lstStyle/>
          <a:p>
            <a:pPr marL="530225">
              <a:lnSpc>
                <a:spcPct val="100000"/>
              </a:lnSpc>
              <a:spcBef>
                <a:spcPts val="100"/>
              </a:spcBef>
            </a:pPr>
            <a:r>
              <a:rPr spc="-10" dirty="0"/>
              <a:t>OBJECTIVE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200" y="1524000"/>
            <a:ext cx="8544560" cy="4424096"/>
          </a:xfrm>
          <a:prstGeom prst="rect">
            <a:avLst/>
          </a:prstGeom>
        </p:spPr>
        <p:txBody>
          <a:bodyPr vert="horz" wrap="square" lIns="0" tIns="30480" rIns="0" bIns="0" rtlCol="0">
            <a:spAutoFit/>
          </a:bodyPr>
          <a:lstStyle/>
          <a:p>
            <a:pPr marL="12700" marR="5080" algn="just">
              <a:lnSpc>
                <a:spcPct val="120000"/>
              </a:lnSpc>
              <a:spcBef>
                <a:spcPts val="240"/>
              </a:spcBef>
              <a:spcAft>
                <a:spcPts val="0"/>
              </a:spcAft>
            </a:pPr>
            <a:r>
              <a:rPr lang="en-US" sz="2400" spc="80" dirty="0">
                <a:latin typeface="Times New Roman" panose="02020603050405020304"/>
                <a:cs typeface="Times New Roman" panose="02020603050405020304"/>
              </a:rPr>
              <a:t>The primary goal of this research is to prevent collisions brought on by intoxicated driving, unanticipated drowsiness, and engine overheating. If more variables lead to the crisis, the used embedded systems will surely be able to convey a fast communication and accurate location to the emergency services the need to gather the necessary the victims. When a crash occurs the sensor promptly sent a message with all the necessary information to the emergency number. This system ensured that the accident victim gets assistance swiftly. The findings provide the precise location of the occurrence.</a:t>
            </a:r>
            <a:endParaRPr lang="en-US" sz="2400" dirty="0">
              <a:latin typeface="Times New Roman" panose="02020603050405020304"/>
              <a:cs typeface="Times New Roman" panose="02020603050405020304"/>
            </a:endParaRPr>
          </a:p>
        </p:txBody>
      </p:sp>
      <p:grpSp>
        <p:nvGrpSpPr>
          <p:cNvPr id="3" name="object 3"/>
          <p:cNvGrpSpPr/>
          <p:nvPr/>
        </p:nvGrpSpPr>
        <p:grpSpPr>
          <a:xfrm>
            <a:off x="6774815" y="0"/>
            <a:ext cx="3282950" cy="684530"/>
            <a:chOff x="6774815" y="0"/>
            <a:chExt cx="3282950" cy="684530"/>
          </a:xfrm>
        </p:grpSpPr>
        <p:sp>
          <p:nvSpPr>
            <p:cNvPr id="4" name="object 4"/>
            <p:cNvSpPr/>
            <p:nvPr/>
          </p:nvSpPr>
          <p:spPr>
            <a:xfrm>
              <a:off x="6788785" y="0"/>
              <a:ext cx="3268979" cy="670560"/>
            </a:xfrm>
            <a:custGeom>
              <a:avLst/>
              <a:gdLst/>
              <a:ahLst/>
              <a:cxnLst/>
              <a:rect l="l" t="t" r="r" b="b"/>
              <a:pathLst>
                <a:path w="3268979" h="670560">
                  <a:moveTo>
                    <a:pt x="3268980" y="670560"/>
                  </a:moveTo>
                  <a:lnTo>
                    <a:pt x="0" y="670560"/>
                  </a:lnTo>
                  <a:lnTo>
                    <a:pt x="0" y="0"/>
                  </a:lnTo>
                  <a:lnTo>
                    <a:pt x="3268980" y="0"/>
                  </a:lnTo>
                  <a:lnTo>
                    <a:pt x="3268980" y="670560"/>
                  </a:lnTo>
                  <a:close/>
                </a:path>
              </a:pathLst>
            </a:custGeom>
            <a:solidFill>
              <a:srgbClr val="BC0000"/>
            </a:solidFill>
          </p:spPr>
          <p:txBody>
            <a:bodyPr wrap="square" lIns="0" tIns="0" rIns="0" bIns="0" rtlCol="0"/>
            <a:lstStyle/>
            <a:p>
              <a:endParaRPr/>
            </a:p>
          </p:txBody>
        </p:sp>
        <p:sp>
          <p:nvSpPr>
            <p:cNvPr id="5" name="object 5"/>
            <p:cNvSpPr/>
            <p:nvPr/>
          </p:nvSpPr>
          <p:spPr>
            <a:xfrm>
              <a:off x="6774815" y="0"/>
              <a:ext cx="3282950" cy="684530"/>
            </a:xfrm>
            <a:custGeom>
              <a:avLst/>
              <a:gdLst/>
              <a:ahLst/>
              <a:cxnLst/>
              <a:rect l="l" t="t" r="r" b="b"/>
              <a:pathLst>
                <a:path w="3282950" h="684530">
                  <a:moveTo>
                    <a:pt x="3282950" y="0"/>
                  </a:moveTo>
                  <a:lnTo>
                    <a:pt x="3268980" y="0"/>
                  </a:lnTo>
                  <a:lnTo>
                    <a:pt x="3268980" y="13970"/>
                  </a:lnTo>
                  <a:lnTo>
                    <a:pt x="3268980" y="656590"/>
                  </a:lnTo>
                  <a:lnTo>
                    <a:pt x="27940" y="656590"/>
                  </a:lnTo>
                  <a:lnTo>
                    <a:pt x="27940" y="13970"/>
                  </a:lnTo>
                  <a:lnTo>
                    <a:pt x="3268980" y="13970"/>
                  </a:lnTo>
                  <a:lnTo>
                    <a:pt x="3268980" y="0"/>
                  </a:lnTo>
                  <a:lnTo>
                    <a:pt x="27940" y="0"/>
                  </a:lnTo>
                  <a:lnTo>
                    <a:pt x="0" y="0"/>
                  </a:lnTo>
                  <a:lnTo>
                    <a:pt x="0" y="673100"/>
                  </a:lnTo>
                  <a:lnTo>
                    <a:pt x="13970" y="684530"/>
                  </a:lnTo>
                  <a:lnTo>
                    <a:pt x="3282950" y="684530"/>
                  </a:lnTo>
                  <a:lnTo>
                    <a:pt x="3282950" y="670560"/>
                  </a:lnTo>
                  <a:lnTo>
                    <a:pt x="3282950" y="656590"/>
                  </a:lnTo>
                  <a:lnTo>
                    <a:pt x="3282950" y="13970"/>
                  </a:lnTo>
                  <a:lnTo>
                    <a:pt x="3282950" y="0"/>
                  </a:lnTo>
                  <a:close/>
                </a:path>
              </a:pathLst>
            </a:custGeom>
            <a:solidFill>
              <a:srgbClr val="375C87"/>
            </a:solidFill>
          </p:spPr>
          <p:txBody>
            <a:bodyPr wrap="square" lIns="0" tIns="0" rIns="0" bIns="0" rtlCol="0"/>
            <a:lstStyle/>
            <a:p>
              <a:endParaRPr/>
            </a:p>
          </p:txBody>
        </p:sp>
      </p:grpSp>
      <p:sp>
        <p:nvSpPr>
          <p:cNvPr id="6" name="object 6"/>
          <p:cNvSpPr txBox="1">
            <a:spLocks noGrp="1"/>
          </p:cNvSpPr>
          <p:nvPr>
            <p:ph type="title"/>
          </p:nvPr>
        </p:nvSpPr>
        <p:spPr>
          <a:xfrm>
            <a:off x="6788784" y="35559"/>
            <a:ext cx="3255010" cy="490220"/>
          </a:xfrm>
          <a:prstGeom prst="rect">
            <a:avLst/>
          </a:prstGeom>
        </p:spPr>
        <p:txBody>
          <a:bodyPr vert="horz" wrap="square" lIns="0" tIns="12700" rIns="0" bIns="0" rtlCol="0">
            <a:spAutoFit/>
          </a:bodyPr>
          <a:lstStyle/>
          <a:p>
            <a:pPr marL="571500">
              <a:lnSpc>
                <a:spcPct val="100000"/>
              </a:lnSpc>
              <a:spcBef>
                <a:spcPts val="100"/>
              </a:spcBef>
            </a:pPr>
            <a:r>
              <a:rPr spc="-5" dirty="0"/>
              <a:t>ABSTRACT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200" y="1828800"/>
            <a:ext cx="8673592" cy="4075475"/>
          </a:xfrm>
          <a:prstGeom prst="rect">
            <a:avLst/>
          </a:prstGeom>
        </p:spPr>
        <p:txBody>
          <a:bodyPr vert="horz" wrap="square" lIns="0" tIns="12700" rIns="0" bIns="0" rtlCol="0">
            <a:spAutoFit/>
          </a:bodyPr>
          <a:lstStyle/>
          <a:p>
            <a:pPr algn="just">
              <a:lnSpc>
                <a:spcPct val="100000"/>
              </a:lnSpc>
              <a:spcBef>
                <a:spcPts val="5"/>
              </a:spcBef>
            </a:pPr>
            <a:r>
              <a:rPr lang="en-US" sz="2400" dirty="0">
                <a:latin typeface="Times New Roman" panose="02020603050405020304"/>
                <a:cs typeface="Times New Roman" panose="02020603050405020304"/>
              </a:rPr>
              <a:t>[1] </a:t>
            </a:r>
            <a:r>
              <a:rPr lang="en-US" sz="2400" b="1" dirty="0">
                <a:latin typeface="Times New Roman" panose="02020603050405020304"/>
                <a:cs typeface="Times New Roman" panose="02020603050405020304"/>
              </a:rPr>
              <a:t>Title</a:t>
            </a:r>
            <a:r>
              <a:rPr lang="en-US" sz="2400" dirty="0">
                <a:latin typeface="Times New Roman" panose="02020603050405020304"/>
                <a:cs typeface="Times New Roman" panose="02020603050405020304"/>
              </a:rPr>
              <a:t>: Intelligent Accident Detection and Ambulance Rescue 	System Using GPS and GSM Modems </a:t>
            </a:r>
          </a:p>
          <a:p>
            <a:pPr algn="just">
              <a:lnSpc>
                <a:spcPct val="100000"/>
              </a:lnSpc>
              <a:spcBef>
                <a:spcPts val="5"/>
              </a:spcBef>
            </a:pPr>
            <a:endParaRPr lang="en-US" sz="2400" b="1" dirty="0">
              <a:latin typeface="Times New Roman" panose="02020603050405020304"/>
              <a:cs typeface="Times New Roman" panose="02020603050405020304"/>
            </a:endParaRPr>
          </a:p>
          <a:p>
            <a:pPr>
              <a:lnSpc>
                <a:spcPct val="100000"/>
              </a:lnSpc>
              <a:spcBef>
                <a:spcPts val="5"/>
              </a:spcBef>
            </a:pPr>
            <a:r>
              <a:rPr lang="en-US" sz="2400" dirty="0">
                <a:latin typeface="Times New Roman" panose="02020603050405020304"/>
                <a:cs typeface="Times New Roman" panose="02020603050405020304"/>
              </a:rPr>
              <a:t> </a:t>
            </a:r>
            <a:r>
              <a:rPr lang="en-US" sz="2400" b="1" dirty="0">
                <a:latin typeface="Times New Roman" panose="02020603050405020304"/>
                <a:cs typeface="Times New Roman" panose="02020603050405020304"/>
              </a:rPr>
              <a:t>Author</a:t>
            </a:r>
            <a:r>
              <a:rPr lang="en-US" sz="2400" dirty="0">
                <a:latin typeface="Times New Roman" panose="02020603050405020304"/>
                <a:cs typeface="Times New Roman" panose="02020603050405020304"/>
              </a:rPr>
              <a:t>: D. Sai Prasad, R. Usha Rani, and S. Aneesh Kumar.</a:t>
            </a:r>
          </a:p>
          <a:p>
            <a:pPr>
              <a:lnSpc>
                <a:spcPct val="100000"/>
              </a:lnSpc>
              <a:spcBef>
                <a:spcPts val="5"/>
              </a:spcBef>
            </a:pPr>
            <a:endParaRPr lang="en-US" sz="2400" dirty="0">
              <a:latin typeface="Times New Roman" panose="02020603050405020304"/>
              <a:cs typeface="Times New Roman" panose="02020603050405020304"/>
            </a:endParaRPr>
          </a:p>
          <a:p>
            <a:pPr>
              <a:lnSpc>
                <a:spcPct val="100000"/>
              </a:lnSpc>
              <a:spcBef>
                <a:spcPts val="5"/>
              </a:spcBef>
            </a:pPr>
            <a:r>
              <a:rPr lang="en-US" sz="2400" b="1" dirty="0">
                <a:latin typeface="Times New Roman" panose="02020603050405020304"/>
                <a:cs typeface="Times New Roman" panose="02020603050405020304"/>
              </a:rPr>
              <a:t> Year</a:t>
            </a:r>
            <a:r>
              <a:rPr lang="en-US" sz="2400" dirty="0">
                <a:latin typeface="Times New Roman" panose="02020603050405020304"/>
                <a:cs typeface="Times New Roman" panose="02020603050405020304"/>
              </a:rPr>
              <a:t>: 2019</a:t>
            </a:r>
            <a:endParaRPr lang="en-US" sz="2400" b="1" dirty="0">
              <a:latin typeface="Times New Roman" panose="02020603050405020304"/>
              <a:cs typeface="Times New Roman" panose="02020603050405020304"/>
            </a:endParaRPr>
          </a:p>
          <a:p>
            <a:pPr>
              <a:lnSpc>
                <a:spcPct val="100000"/>
              </a:lnSpc>
              <a:spcBef>
                <a:spcPts val="5"/>
              </a:spcBef>
            </a:pPr>
            <a:r>
              <a:rPr lang="en-US" sz="2400" dirty="0">
                <a:latin typeface="Times New Roman" panose="02020603050405020304"/>
                <a:cs typeface="Times New Roman" panose="02020603050405020304"/>
              </a:rPr>
              <a:t> </a:t>
            </a:r>
          </a:p>
          <a:p>
            <a:pPr algn="just">
              <a:lnSpc>
                <a:spcPct val="100000"/>
              </a:lnSpc>
              <a:spcBef>
                <a:spcPts val="5"/>
              </a:spcBef>
            </a:pPr>
            <a:r>
              <a:rPr lang="en-US" sz="2400" dirty="0">
                <a:latin typeface="Times New Roman" panose="02020603050405020304"/>
                <a:cs typeface="Times New Roman" panose="02020603050405020304"/>
              </a:rPr>
              <a:t>	This paper proposes an accident detection system that uses GPS and GSM modems to send an SMS to emergency services and the victim's family. The system also includes an alcohol detection unit and a heart rate sensor to detect the driver's physical condition.</a:t>
            </a:r>
            <a:endParaRPr lang="en-IN" sz="2400" dirty="0">
              <a:latin typeface="Times New Roman" panose="02020603050405020304"/>
              <a:cs typeface="Times New Roman" panose="02020603050405020304"/>
            </a:endParaRPr>
          </a:p>
        </p:txBody>
      </p:sp>
      <p:grpSp>
        <p:nvGrpSpPr>
          <p:cNvPr id="3" name="object 3"/>
          <p:cNvGrpSpPr/>
          <p:nvPr/>
        </p:nvGrpSpPr>
        <p:grpSpPr>
          <a:xfrm>
            <a:off x="4512309" y="0"/>
            <a:ext cx="5546090" cy="935990"/>
            <a:chOff x="4512309" y="0"/>
            <a:chExt cx="5546090" cy="935990"/>
          </a:xfrm>
        </p:grpSpPr>
        <p:sp>
          <p:nvSpPr>
            <p:cNvPr id="4" name="object 4"/>
            <p:cNvSpPr/>
            <p:nvPr/>
          </p:nvSpPr>
          <p:spPr>
            <a:xfrm>
              <a:off x="4525644" y="0"/>
              <a:ext cx="5532120" cy="922019"/>
            </a:xfrm>
            <a:custGeom>
              <a:avLst/>
              <a:gdLst/>
              <a:ahLst/>
              <a:cxnLst/>
              <a:rect l="l" t="t" r="r" b="b"/>
              <a:pathLst>
                <a:path w="5532120" h="922019">
                  <a:moveTo>
                    <a:pt x="5532120" y="922019"/>
                  </a:moveTo>
                  <a:lnTo>
                    <a:pt x="0" y="922019"/>
                  </a:lnTo>
                  <a:lnTo>
                    <a:pt x="0" y="0"/>
                  </a:lnTo>
                  <a:lnTo>
                    <a:pt x="5532120" y="0"/>
                  </a:lnTo>
                  <a:lnTo>
                    <a:pt x="5532120" y="922019"/>
                  </a:lnTo>
                  <a:close/>
                </a:path>
              </a:pathLst>
            </a:custGeom>
            <a:solidFill>
              <a:srgbClr val="BC0000"/>
            </a:solidFill>
          </p:spPr>
          <p:txBody>
            <a:bodyPr wrap="square" lIns="0" tIns="0" rIns="0" bIns="0" rtlCol="0"/>
            <a:lstStyle/>
            <a:p>
              <a:endParaRPr/>
            </a:p>
          </p:txBody>
        </p:sp>
        <p:sp>
          <p:nvSpPr>
            <p:cNvPr id="5" name="object 5"/>
            <p:cNvSpPr/>
            <p:nvPr/>
          </p:nvSpPr>
          <p:spPr>
            <a:xfrm>
              <a:off x="4512310" y="0"/>
              <a:ext cx="5546090" cy="935990"/>
            </a:xfrm>
            <a:custGeom>
              <a:avLst/>
              <a:gdLst/>
              <a:ahLst/>
              <a:cxnLst/>
              <a:rect l="l" t="t" r="r" b="b"/>
              <a:pathLst>
                <a:path w="5546090" h="935990">
                  <a:moveTo>
                    <a:pt x="5546090" y="0"/>
                  </a:moveTo>
                  <a:lnTo>
                    <a:pt x="5532120" y="0"/>
                  </a:lnTo>
                  <a:lnTo>
                    <a:pt x="5532120" y="13970"/>
                  </a:lnTo>
                  <a:lnTo>
                    <a:pt x="5532120" y="908050"/>
                  </a:lnTo>
                  <a:lnTo>
                    <a:pt x="27940" y="908050"/>
                  </a:lnTo>
                  <a:lnTo>
                    <a:pt x="27940" y="13970"/>
                  </a:lnTo>
                  <a:lnTo>
                    <a:pt x="5532120" y="13970"/>
                  </a:lnTo>
                  <a:lnTo>
                    <a:pt x="5532120" y="0"/>
                  </a:lnTo>
                  <a:lnTo>
                    <a:pt x="27940" y="0"/>
                  </a:lnTo>
                  <a:lnTo>
                    <a:pt x="0" y="0"/>
                  </a:lnTo>
                  <a:lnTo>
                    <a:pt x="0" y="925195"/>
                  </a:lnTo>
                  <a:lnTo>
                    <a:pt x="11430" y="935990"/>
                  </a:lnTo>
                  <a:lnTo>
                    <a:pt x="5546090" y="935990"/>
                  </a:lnTo>
                  <a:lnTo>
                    <a:pt x="5546090" y="922020"/>
                  </a:lnTo>
                  <a:lnTo>
                    <a:pt x="5546090" y="908050"/>
                  </a:lnTo>
                  <a:lnTo>
                    <a:pt x="5546090" y="13970"/>
                  </a:lnTo>
                  <a:lnTo>
                    <a:pt x="5546090" y="0"/>
                  </a:lnTo>
                  <a:close/>
                </a:path>
              </a:pathLst>
            </a:custGeom>
            <a:solidFill>
              <a:srgbClr val="375C87"/>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5000625">
              <a:lnSpc>
                <a:spcPct val="100000"/>
              </a:lnSpc>
              <a:spcBef>
                <a:spcPts val="100"/>
              </a:spcBef>
            </a:pPr>
            <a:r>
              <a:rPr spc="-5" dirty="0"/>
              <a:t>LITERATURE</a:t>
            </a:r>
            <a:r>
              <a:rPr spc="-70" dirty="0"/>
              <a:t> </a:t>
            </a:r>
            <a:r>
              <a:rPr spc="-5" dirty="0"/>
              <a:t>SURVEY</a:t>
            </a:r>
            <a:r>
              <a:rPr spc="-50" dirty="0"/>
              <a:t> </a:t>
            </a:r>
            <a:r>
              <a:rPr dirty="0"/>
              <a:t>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200" y="1905000"/>
            <a:ext cx="8726170" cy="5273238"/>
          </a:xfrm>
          <a:prstGeom prst="rect">
            <a:avLst/>
          </a:prstGeom>
        </p:spPr>
        <p:txBody>
          <a:bodyPr vert="horz" wrap="square" lIns="0" tIns="12700" rIns="0" bIns="0" rtlCol="0">
            <a:spAutoFit/>
          </a:bodyPr>
          <a:lstStyle/>
          <a:p>
            <a:pPr marL="12700" algn="just">
              <a:lnSpc>
                <a:spcPct val="100000"/>
              </a:lnSpc>
              <a:spcBef>
                <a:spcPts val="100"/>
              </a:spcBef>
            </a:pPr>
            <a:r>
              <a:rPr lang="en-US" sz="2400" dirty="0">
                <a:latin typeface="Times New Roman" panose="02020603050405020304"/>
                <a:cs typeface="Times New Roman" panose="02020603050405020304"/>
              </a:rPr>
              <a:t>[</a:t>
            </a:r>
            <a:r>
              <a:rPr lang="en-US" sz="2400" b="1" dirty="0">
                <a:latin typeface="Times New Roman" panose="02020603050405020304"/>
                <a:cs typeface="Times New Roman" panose="02020603050405020304"/>
              </a:rPr>
              <a:t>2</a:t>
            </a:r>
            <a:r>
              <a:rPr lang="en-US" sz="2400" dirty="0">
                <a:latin typeface="Times New Roman" panose="02020603050405020304"/>
                <a:cs typeface="Times New Roman" panose="02020603050405020304"/>
              </a:rPr>
              <a:t>] </a:t>
            </a:r>
            <a:r>
              <a:rPr lang="en-US" sz="2400" b="1" dirty="0">
                <a:latin typeface="Times New Roman" panose="02020603050405020304"/>
                <a:cs typeface="Times New Roman" panose="02020603050405020304"/>
              </a:rPr>
              <a:t>Title: </a:t>
            </a:r>
            <a:r>
              <a:rPr lang="en-US" sz="2400" dirty="0">
                <a:latin typeface="Times New Roman" panose="02020603050405020304"/>
                <a:cs typeface="Times New Roman" panose="02020603050405020304"/>
              </a:rPr>
              <a:t>A Machine Learning-Based Vehicle Accident Detection    System Using Sensors and GPS</a:t>
            </a:r>
          </a:p>
          <a:p>
            <a:pPr marL="12700" algn="just">
              <a:lnSpc>
                <a:spcPct val="100000"/>
              </a:lnSpc>
              <a:spcBef>
                <a:spcPts val="100"/>
              </a:spcBef>
            </a:pPr>
            <a:endParaRPr lang="en-US" sz="2400" dirty="0">
              <a:latin typeface="Times New Roman" panose="02020603050405020304"/>
              <a:cs typeface="Times New Roman" panose="02020603050405020304"/>
            </a:endParaRPr>
          </a:p>
          <a:p>
            <a:pPr marL="12700" algn="just">
              <a:lnSpc>
                <a:spcPct val="100000"/>
              </a:lnSpc>
              <a:spcBef>
                <a:spcPts val="100"/>
              </a:spcBef>
            </a:pPr>
            <a:r>
              <a:rPr lang="en-US" sz="2400" dirty="0">
                <a:latin typeface="Times New Roman" panose="02020603050405020304"/>
                <a:cs typeface="Times New Roman" panose="02020603050405020304"/>
              </a:rPr>
              <a:t> </a:t>
            </a:r>
            <a:r>
              <a:rPr lang="en-US" sz="2400" b="1" dirty="0">
                <a:latin typeface="Times New Roman" panose="02020603050405020304"/>
                <a:cs typeface="Times New Roman" panose="02020603050405020304"/>
              </a:rPr>
              <a:t>Author: </a:t>
            </a:r>
            <a:r>
              <a:rPr lang="en-US" sz="2400" dirty="0">
                <a:latin typeface="Times New Roman" panose="02020603050405020304"/>
                <a:cs typeface="Times New Roman" panose="02020603050405020304"/>
              </a:rPr>
              <a:t>R. C. Roy and S. Das</a:t>
            </a:r>
          </a:p>
          <a:p>
            <a:pPr marL="12700" algn="just">
              <a:lnSpc>
                <a:spcPct val="100000"/>
              </a:lnSpc>
              <a:spcBef>
                <a:spcPts val="100"/>
              </a:spcBef>
            </a:pPr>
            <a:endParaRPr lang="en-US" sz="2400" b="1" dirty="0">
              <a:latin typeface="Times New Roman" panose="02020603050405020304"/>
              <a:cs typeface="Times New Roman" panose="02020603050405020304"/>
            </a:endParaRPr>
          </a:p>
          <a:p>
            <a:pPr marL="12700" algn="just">
              <a:lnSpc>
                <a:spcPct val="100000"/>
              </a:lnSpc>
              <a:spcBef>
                <a:spcPts val="100"/>
              </a:spcBef>
            </a:pPr>
            <a:r>
              <a:rPr lang="en-US" sz="2400" b="1" dirty="0">
                <a:latin typeface="Times New Roman" panose="02020603050405020304"/>
                <a:cs typeface="Times New Roman" panose="02020603050405020304"/>
              </a:rPr>
              <a:t>Year: </a:t>
            </a:r>
            <a:r>
              <a:rPr lang="en-US" sz="2400" dirty="0">
                <a:latin typeface="Times New Roman" panose="02020603050405020304"/>
                <a:cs typeface="Times New Roman" panose="02020603050405020304"/>
              </a:rPr>
              <a:t>2020</a:t>
            </a:r>
          </a:p>
          <a:p>
            <a:pPr marL="12700" algn="just">
              <a:lnSpc>
                <a:spcPct val="100000"/>
              </a:lnSpc>
              <a:spcBef>
                <a:spcPts val="100"/>
              </a:spcBef>
            </a:pPr>
            <a:endParaRPr lang="en-US" sz="2400" dirty="0">
              <a:latin typeface="Times New Roman" panose="02020603050405020304"/>
              <a:cs typeface="Times New Roman" panose="02020603050405020304"/>
            </a:endParaRPr>
          </a:p>
          <a:p>
            <a:pPr marL="12700" algn="just">
              <a:lnSpc>
                <a:spcPct val="100000"/>
              </a:lnSpc>
              <a:spcBef>
                <a:spcPts val="100"/>
              </a:spcBef>
            </a:pPr>
            <a:r>
              <a:rPr lang="en-US" sz="2400" dirty="0">
                <a:latin typeface="Times New Roman" panose="02020603050405020304"/>
                <a:cs typeface="Times New Roman" panose="02020603050405020304"/>
              </a:rPr>
              <a:t>The paper presents a machine learning-based system that detects vehicle accidents using data from sensors and GPS. The system is designed to automatically detect accidents in real-time, which can help emergency services respond quickly and efficiently. The authors then use machine learning algorithms to analyze the sensor and GPS data and detect whether an accident has occurred. </a:t>
            </a:r>
          </a:p>
          <a:p>
            <a:pPr marL="12700" algn="just">
              <a:lnSpc>
                <a:spcPct val="100000"/>
              </a:lnSpc>
              <a:spcBef>
                <a:spcPts val="100"/>
              </a:spcBef>
            </a:pPr>
            <a:endParaRPr sz="2400" dirty="0">
              <a:latin typeface="Times New Roman" panose="02020603050405020304"/>
              <a:cs typeface="Times New Roman" panose="02020603050405020304"/>
            </a:endParaRPr>
          </a:p>
        </p:txBody>
      </p:sp>
      <p:grpSp>
        <p:nvGrpSpPr>
          <p:cNvPr id="3" name="object 3"/>
          <p:cNvGrpSpPr/>
          <p:nvPr/>
        </p:nvGrpSpPr>
        <p:grpSpPr>
          <a:xfrm>
            <a:off x="4512309" y="0"/>
            <a:ext cx="5546090" cy="935990"/>
            <a:chOff x="4512309" y="0"/>
            <a:chExt cx="5546090" cy="935990"/>
          </a:xfrm>
        </p:grpSpPr>
        <p:sp>
          <p:nvSpPr>
            <p:cNvPr id="4" name="object 4"/>
            <p:cNvSpPr/>
            <p:nvPr/>
          </p:nvSpPr>
          <p:spPr>
            <a:xfrm>
              <a:off x="4525644" y="0"/>
              <a:ext cx="5532120" cy="922019"/>
            </a:xfrm>
            <a:custGeom>
              <a:avLst/>
              <a:gdLst/>
              <a:ahLst/>
              <a:cxnLst/>
              <a:rect l="l" t="t" r="r" b="b"/>
              <a:pathLst>
                <a:path w="5532120" h="922019">
                  <a:moveTo>
                    <a:pt x="5532120" y="922019"/>
                  </a:moveTo>
                  <a:lnTo>
                    <a:pt x="0" y="922019"/>
                  </a:lnTo>
                  <a:lnTo>
                    <a:pt x="0" y="0"/>
                  </a:lnTo>
                  <a:lnTo>
                    <a:pt x="5532120" y="0"/>
                  </a:lnTo>
                  <a:lnTo>
                    <a:pt x="5532120" y="922019"/>
                  </a:lnTo>
                  <a:close/>
                </a:path>
              </a:pathLst>
            </a:custGeom>
            <a:solidFill>
              <a:srgbClr val="BC0000"/>
            </a:solidFill>
          </p:spPr>
          <p:txBody>
            <a:bodyPr wrap="square" lIns="0" tIns="0" rIns="0" bIns="0" rtlCol="0"/>
            <a:lstStyle/>
            <a:p>
              <a:endParaRPr/>
            </a:p>
          </p:txBody>
        </p:sp>
        <p:sp>
          <p:nvSpPr>
            <p:cNvPr id="5" name="object 5"/>
            <p:cNvSpPr/>
            <p:nvPr/>
          </p:nvSpPr>
          <p:spPr>
            <a:xfrm>
              <a:off x="4512310" y="0"/>
              <a:ext cx="5546090" cy="935990"/>
            </a:xfrm>
            <a:custGeom>
              <a:avLst/>
              <a:gdLst/>
              <a:ahLst/>
              <a:cxnLst/>
              <a:rect l="l" t="t" r="r" b="b"/>
              <a:pathLst>
                <a:path w="5546090" h="935990">
                  <a:moveTo>
                    <a:pt x="5546090" y="0"/>
                  </a:moveTo>
                  <a:lnTo>
                    <a:pt x="5532120" y="0"/>
                  </a:lnTo>
                  <a:lnTo>
                    <a:pt x="5532120" y="13970"/>
                  </a:lnTo>
                  <a:lnTo>
                    <a:pt x="5532120" y="908050"/>
                  </a:lnTo>
                  <a:lnTo>
                    <a:pt x="27940" y="908050"/>
                  </a:lnTo>
                  <a:lnTo>
                    <a:pt x="27940" y="13970"/>
                  </a:lnTo>
                  <a:lnTo>
                    <a:pt x="5532120" y="13970"/>
                  </a:lnTo>
                  <a:lnTo>
                    <a:pt x="5532120" y="0"/>
                  </a:lnTo>
                  <a:lnTo>
                    <a:pt x="27940" y="0"/>
                  </a:lnTo>
                  <a:lnTo>
                    <a:pt x="0" y="0"/>
                  </a:lnTo>
                  <a:lnTo>
                    <a:pt x="0" y="924560"/>
                  </a:lnTo>
                  <a:lnTo>
                    <a:pt x="1270" y="927735"/>
                  </a:lnTo>
                  <a:lnTo>
                    <a:pt x="2540" y="929640"/>
                  </a:lnTo>
                  <a:lnTo>
                    <a:pt x="3810" y="932180"/>
                  </a:lnTo>
                  <a:lnTo>
                    <a:pt x="11430" y="935990"/>
                  </a:lnTo>
                  <a:lnTo>
                    <a:pt x="5546090" y="935990"/>
                  </a:lnTo>
                  <a:lnTo>
                    <a:pt x="5546090" y="922020"/>
                  </a:lnTo>
                  <a:lnTo>
                    <a:pt x="5546090" y="908050"/>
                  </a:lnTo>
                  <a:lnTo>
                    <a:pt x="5546090" y="13970"/>
                  </a:lnTo>
                  <a:lnTo>
                    <a:pt x="5546090" y="0"/>
                  </a:lnTo>
                  <a:close/>
                </a:path>
              </a:pathLst>
            </a:custGeom>
            <a:solidFill>
              <a:srgbClr val="375C87"/>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5000625">
              <a:lnSpc>
                <a:spcPct val="100000"/>
              </a:lnSpc>
              <a:spcBef>
                <a:spcPts val="100"/>
              </a:spcBef>
            </a:pPr>
            <a:r>
              <a:rPr spc="-5" dirty="0"/>
              <a:t>LITERATURE</a:t>
            </a:r>
            <a:r>
              <a:rPr spc="-70" dirty="0"/>
              <a:t> </a:t>
            </a:r>
            <a:r>
              <a:rPr spc="-5" dirty="0"/>
              <a:t>SURVEY</a:t>
            </a:r>
            <a:r>
              <a:rPr spc="-50" dirty="0"/>
              <a:t> </a:t>
            </a:r>
            <a:r>
              <a:rPr dirty="0"/>
              <a:t>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4512309" y="0"/>
            <a:ext cx="5546090" cy="935990"/>
            <a:chOff x="4512309" y="0"/>
            <a:chExt cx="5546090" cy="935990"/>
          </a:xfrm>
        </p:grpSpPr>
        <p:sp>
          <p:nvSpPr>
            <p:cNvPr id="4" name="object 4"/>
            <p:cNvSpPr/>
            <p:nvPr/>
          </p:nvSpPr>
          <p:spPr>
            <a:xfrm>
              <a:off x="4525644" y="0"/>
              <a:ext cx="5532120" cy="922019"/>
            </a:xfrm>
            <a:custGeom>
              <a:avLst/>
              <a:gdLst/>
              <a:ahLst/>
              <a:cxnLst/>
              <a:rect l="l" t="t" r="r" b="b"/>
              <a:pathLst>
                <a:path w="5532120" h="922019">
                  <a:moveTo>
                    <a:pt x="5532120" y="922019"/>
                  </a:moveTo>
                  <a:lnTo>
                    <a:pt x="0" y="922019"/>
                  </a:lnTo>
                  <a:lnTo>
                    <a:pt x="0" y="0"/>
                  </a:lnTo>
                  <a:lnTo>
                    <a:pt x="5532120" y="0"/>
                  </a:lnTo>
                  <a:lnTo>
                    <a:pt x="5532120" y="922019"/>
                  </a:lnTo>
                  <a:close/>
                </a:path>
              </a:pathLst>
            </a:custGeom>
            <a:solidFill>
              <a:srgbClr val="BC0000"/>
            </a:solidFill>
          </p:spPr>
          <p:txBody>
            <a:bodyPr wrap="square" lIns="0" tIns="0" rIns="0" bIns="0" rtlCol="0"/>
            <a:lstStyle/>
            <a:p>
              <a:endParaRPr/>
            </a:p>
          </p:txBody>
        </p:sp>
        <p:sp>
          <p:nvSpPr>
            <p:cNvPr id="5" name="object 5"/>
            <p:cNvSpPr/>
            <p:nvPr/>
          </p:nvSpPr>
          <p:spPr>
            <a:xfrm>
              <a:off x="4512310" y="0"/>
              <a:ext cx="5546090" cy="935990"/>
            </a:xfrm>
            <a:custGeom>
              <a:avLst/>
              <a:gdLst/>
              <a:ahLst/>
              <a:cxnLst/>
              <a:rect l="l" t="t" r="r" b="b"/>
              <a:pathLst>
                <a:path w="5546090" h="935990">
                  <a:moveTo>
                    <a:pt x="5546090" y="0"/>
                  </a:moveTo>
                  <a:lnTo>
                    <a:pt x="5532120" y="0"/>
                  </a:lnTo>
                  <a:lnTo>
                    <a:pt x="5532120" y="13970"/>
                  </a:lnTo>
                  <a:lnTo>
                    <a:pt x="5532120" y="908050"/>
                  </a:lnTo>
                  <a:lnTo>
                    <a:pt x="27940" y="908050"/>
                  </a:lnTo>
                  <a:lnTo>
                    <a:pt x="27940" y="13970"/>
                  </a:lnTo>
                  <a:lnTo>
                    <a:pt x="5532120" y="13970"/>
                  </a:lnTo>
                  <a:lnTo>
                    <a:pt x="5532120" y="0"/>
                  </a:lnTo>
                  <a:lnTo>
                    <a:pt x="27940" y="0"/>
                  </a:lnTo>
                  <a:lnTo>
                    <a:pt x="0" y="0"/>
                  </a:lnTo>
                  <a:lnTo>
                    <a:pt x="0" y="924560"/>
                  </a:lnTo>
                  <a:lnTo>
                    <a:pt x="1270" y="927735"/>
                  </a:lnTo>
                  <a:lnTo>
                    <a:pt x="2540" y="929640"/>
                  </a:lnTo>
                  <a:lnTo>
                    <a:pt x="3810" y="932180"/>
                  </a:lnTo>
                  <a:lnTo>
                    <a:pt x="11430" y="935990"/>
                  </a:lnTo>
                  <a:lnTo>
                    <a:pt x="5546090" y="935990"/>
                  </a:lnTo>
                  <a:lnTo>
                    <a:pt x="5546090" y="922020"/>
                  </a:lnTo>
                  <a:lnTo>
                    <a:pt x="5546090" y="908050"/>
                  </a:lnTo>
                  <a:lnTo>
                    <a:pt x="5546090" y="13970"/>
                  </a:lnTo>
                  <a:lnTo>
                    <a:pt x="5546090" y="0"/>
                  </a:lnTo>
                  <a:close/>
                </a:path>
              </a:pathLst>
            </a:custGeom>
            <a:solidFill>
              <a:srgbClr val="375C87"/>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5000625">
              <a:lnSpc>
                <a:spcPct val="100000"/>
              </a:lnSpc>
              <a:spcBef>
                <a:spcPts val="100"/>
              </a:spcBef>
            </a:pPr>
            <a:r>
              <a:rPr spc="-5" dirty="0"/>
              <a:t>LITERATURE</a:t>
            </a:r>
            <a:r>
              <a:rPr spc="-70" dirty="0"/>
              <a:t> </a:t>
            </a:r>
            <a:r>
              <a:rPr spc="-5" dirty="0"/>
              <a:t>SURVEY</a:t>
            </a:r>
            <a:r>
              <a:rPr spc="-50" dirty="0"/>
              <a:t> </a:t>
            </a:r>
            <a:r>
              <a:rPr dirty="0"/>
              <a:t>3</a:t>
            </a:r>
          </a:p>
        </p:txBody>
      </p:sp>
      <p:sp>
        <p:nvSpPr>
          <p:cNvPr id="8" name="TextBox 7">
            <a:extLst>
              <a:ext uri="{FF2B5EF4-FFF2-40B4-BE49-F238E27FC236}">
                <a16:creationId xmlns:a16="http://schemas.microsoft.com/office/drawing/2014/main" id="{8C0CC785-9582-D07E-53E2-E76F6C342CF3}"/>
              </a:ext>
            </a:extLst>
          </p:cNvPr>
          <p:cNvSpPr txBox="1"/>
          <p:nvPr/>
        </p:nvSpPr>
        <p:spPr>
          <a:xfrm>
            <a:off x="914400" y="1443480"/>
            <a:ext cx="8610600" cy="5044971"/>
          </a:xfrm>
          <a:prstGeom prst="rect">
            <a:avLst/>
          </a:prstGeom>
          <a:noFill/>
        </p:spPr>
        <p:txBody>
          <a:bodyPr wrap="square">
            <a:spAutoFit/>
          </a:bodyPr>
          <a:lstStyle/>
          <a:p>
            <a:pPr marL="12700" algn="just">
              <a:lnSpc>
                <a:spcPct val="100000"/>
              </a:lnSpc>
              <a:spcBef>
                <a:spcPts val="100"/>
              </a:spcBef>
            </a:pPr>
            <a:r>
              <a:rPr lang="en-US" sz="2400" dirty="0">
                <a:latin typeface="Times New Roman" panose="02020603050405020304"/>
                <a:cs typeface="Times New Roman" panose="02020603050405020304"/>
              </a:rPr>
              <a:t>[</a:t>
            </a:r>
            <a:r>
              <a:rPr lang="en-US" sz="2400" b="1" dirty="0">
                <a:latin typeface="Times New Roman" panose="02020603050405020304"/>
                <a:cs typeface="Times New Roman" panose="02020603050405020304"/>
              </a:rPr>
              <a:t>3</a:t>
            </a:r>
            <a:r>
              <a:rPr lang="en-US" sz="2400" dirty="0">
                <a:latin typeface="Times New Roman" panose="02020603050405020304"/>
                <a:cs typeface="Times New Roman" panose="02020603050405020304"/>
              </a:rPr>
              <a:t>] </a:t>
            </a:r>
            <a:r>
              <a:rPr lang="en-US" sz="2400" b="1" dirty="0">
                <a:latin typeface="Times New Roman" panose="02020603050405020304"/>
                <a:cs typeface="Times New Roman" panose="02020603050405020304"/>
              </a:rPr>
              <a:t>Title: </a:t>
            </a:r>
            <a:r>
              <a:rPr lang="en-US" sz="2400" dirty="0">
                <a:latin typeface="Times New Roman" panose="02020603050405020304"/>
                <a:cs typeface="Times New Roman" panose="02020603050405020304"/>
              </a:rPr>
              <a:t>Smart Accident Detection and Monitoring System for 		       Road Safety</a:t>
            </a:r>
          </a:p>
          <a:p>
            <a:pPr marL="12700" algn="just">
              <a:lnSpc>
                <a:spcPct val="100000"/>
              </a:lnSpc>
              <a:spcBef>
                <a:spcPts val="100"/>
              </a:spcBef>
            </a:pPr>
            <a:endParaRPr lang="en-US" sz="2400" dirty="0">
              <a:latin typeface="Times New Roman" panose="02020603050405020304"/>
              <a:cs typeface="Times New Roman" panose="02020603050405020304"/>
            </a:endParaRPr>
          </a:p>
          <a:p>
            <a:pPr marL="12700" algn="just">
              <a:lnSpc>
                <a:spcPct val="100000"/>
              </a:lnSpc>
              <a:spcBef>
                <a:spcPts val="100"/>
              </a:spcBef>
            </a:pPr>
            <a:r>
              <a:rPr lang="en-US" sz="2400" dirty="0">
                <a:latin typeface="Times New Roman" panose="02020603050405020304"/>
                <a:cs typeface="Times New Roman" panose="02020603050405020304"/>
              </a:rPr>
              <a:t> </a:t>
            </a:r>
            <a:r>
              <a:rPr lang="en-US" sz="2400" b="1" dirty="0">
                <a:latin typeface="Times New Roman" panose="02020603050405020304"/>
                <a:cs typeface="Times New Roman" panose="02020603050405020304"/>
              </a:rPr>
              <a:t>Author: </a:t>
            </a:r>
            <a:r>
              <a:rPr lang="en-US" sz="2400" dirty="0">
                <a:latin typeface="Times New Roman" panose="02020603050405020304"/>
                <a:cs typeface="Times New Roman" panose="02020603050405020304"/>
              </a:rPr>
              <a:t>V. </a:t>
            </a:r>
            <a:r>
              <a:rPr lang="en-US" sz="2400" dirty="0" err="1">
                <a:latin typeface="Times New Roman" panose="02020603050405020304"/>
                <a:cs typeface="Times New Roman" panose="02020603050405020304"/>
              </a:rPr>
              <a:t>Jeyanthi</a:t>
            </a:r>
            <a:r>
              <a:rPr lang="en-US" sz="2400" dirty="0">
                <a:latin typeface="Times New Roman" panose="02020603050405020304"/>
                <a:cs typeface="Times New Roman" panose="02020603050405020304"/>
              </a:rPr>
              <a:t> and K. Govindarajan</a:t>
            </a:r>
          </a:p>
          <a:p>
            <a:pPr marL="12700" algn="just">
              <a:lnSpc>
                <a:spcPct val="100000"/>
              </a:lnSpc>
              <a:spcBef>
                <a:spcPts val="100"/>
              </a:spcBef>
            </a:pPr>
            <a:endParaRPr lang="en-US" sz="2400" dirty="0">
              <a:latin typeface="Times New Roman" panose="02020603050405020304"/>
              <a:cs typeface="Times New Roman" panose="02020603050405020304"/>
            </a:endParaRPr>
          </a:p>
          <a:p>
            <a:pPr marL="12700" algn="just">
              <a:lnSpc>
                <a:spcPct val="100000"/>
              </a:lnSpc>
              <a:spcBef>
                <a:spcPts val="100"/>
              </a:spcBef>
            </a:pPr>
            <a:r>
              <a:rPr lang="en-US" sz="2400" b="1" dirty="0">
                <a:latin typeface="Times New Roman" panose="02020603050405020304"/>
                <a:cs typeface="Times New Roman" panose="02020603050405020304"/>
              </a:rPr>
              <a:t>Year: </a:t>
            </a:r>
            <a:r>
              <a:rPr lang="en-US" sz="2400" dirty="0">
                <a:latin typeface="Times New Roman" panose="02020603050405020304"/>
                <a:cs typeface="Times New Roman" panose="02020603050405020304"/>
              </a:rPr>
              <a:t>2021</a:t>
            </a:r>
          </a:p>
          <a:p>
            <a:pPr marL="12700" algn="just">
              <a:lnSpc>
                <a:spcPct val="100000"/>
              </a:lnSpc>
              <a:spcBef>
                <a:spcPts val="100"/>
              </a:spcBef>
            </a:pPr>
            <a:endParaRPr lang="en-US" sz="2400" dirty="0">
              <a:latin typeface="Times New Roman" panose="02020603050405020304"/>
              <a:cs typeface="Times New Roman" panose="02020603050405020304"/>
            </a:endParaRPr>
          </a:p>
          <a:p>
            <a:pPr marL="12700" algn="just">
              <a:lnSpc>
                <a:spcPct val="100000"/>
              </a:lnSpc>
              <a:spcBef>
                <a:spcPts val="100"/>
              </a:spcBef>
            </a:pPr>
            <a:r>
              <a:rPr lang="en-US" sz="2400" dirty="0">
                <a:latin typeface="Times New Roman" panose="02020603050405020304"/>
                <a:cs typeface="Times New Roman" panose="02020603050405020304"/>
              </a:rPr>
              <a:t>The paper proposes a smart accident detection and monitoring system for road safety. The system is designed to detect accidents in real-time and notify emergency services automatically. The system utilizes GPS and GSM technology to detect accidents and send alerts to emergency services.</a:t>
            </a:r>
          </a:p>
          <a:p>
            <a:pPr marL="12700" algn="just">
              <a:lnSpc>
                <a:spcPct val="100000"/>
              </a:lnSpc>
              <a:spcBef>
                <a:spcPts val="100"/>
              </a:spcBef>
            </a:pPr>
            <a:endParaRPr lang="en-US" sz="2800" dirty="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4040" y="1889506"/>
            <a:ext cx="8915400" cy="3476592"/>
          </a:xfrm>
          <a:prstGeom prst="rect">
            <a:avLst/>
          </a:prstGeom>
        </p:spPr>
        <p:txBody>
          <a:bodyPr vert="horz" wrap="square" lIns="0" tIns="29209" rIns="0" bIns="0" rtlCol="0">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Possibility of false reporting about the accident.</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No alcohol sensing device.</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 Temperature sensor is not used.</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Damage to the sensor cannot be detected.</a:t>
            </a:r>
          </a:p>
          <a:p>
            <a:endParaRPr lang="en-US" sz="2800" dirty="0">
              <a:latin typeface="Arial" panose="020B0604020202020204" pitchFamily="34" charset="0"/>
              <a:cs typeface="Arial" panose="020B0604020202020204" pitchFamily="34" charset="0"/>
            </a:endParaRPr>
          </a:p>
        </p:txBody>
      </p:sp>
      <p:grpSp>
        <p:nvGrpSpPr>
          <p:cNvPr id="3" name="object 3"/>
          <p:cNvGrpSpPr/>
          <p:nvPr/>
        </p:nvGrpSpPr>
        <p:grpSpPr>
          <a:xfrm>
            <a:off x="1494789" y="0"/>
            <a:ext cx="8563610" cy="768350"/>
            <a:chOff x="1494789" y="0"/>
            <a:chExt cx="8563610" cy="768350"/>
          </a:xfrm>
        </p:grpSpPr>
        <p:sp>
          <p:nvSpPr>
            <p:cNvPr id="4" name="object 4"/>
            <p:cNvSpPr/>
            <p:nvPr/>
          </p:nvSpPr>
          <p:spPr>
            <a:xfrm>
              <a:off x="1508759" y="0"/>
              <a:ext cx="8549640" cy="754380"/>
            </a:xfrm>
            <a:custGeom>
              <a:avLst/>
              <a:gdLst/>
              <a:ahLst/>
              <a:cxnLst/>
              <a:rect l="l" t="t" r="r" b="b"/>
              <a:pathLst>
                <a:path w="8549640" h="754380">
                  <a:moveTo>
                    <a:pt x="8549640" y="754380"/>
                  </a:moveTo>
                  <a:lnTo>
                    <a:pt x="0" y="754380"/>
                  </a:lnTo>
                  <a:lnTo>
                    <a:pt x="0" y="0"/>
                  </a:lnTo>
                  <a:lnTo>
                    <a:pt x="8549640" y="0"/>
                  </a:lnTo>
                  <a:lnTo>
                    <a:pt x="8549640" y="754380"/>
                  </a:lnTo>
                  <a:close/>
                </a:path>
              </a:pathLst>
            </a:custGeom>
            <a:solidFill>
              <a:srgbClr val="BC0000"/>
            </a:solidFill>
          </p:spPr>
          <p:txBody>
            <a:bodyPr wrap="square" lIns="0" tIns="0" rIns="0" bIns="0" rtlCol="0"/>
            <a:lstStyle/>
            <a:p>
              <a:endParaRPr/>
            </a:p>
          </p:txBody>
        </p:sp>
        <p:sp>
          <p:nvSpPr>
            <p:cNvPr id="5" name="object 5"/>
            <p:cNvSpPr/>
            <p:nvPr/>
          </p:nvSpPr>
          <p:spPr>
            <a:xfrm>
              <a:off x="1494790" y="0"/>
              <a:ext cx="8563610" cy="768350"/>
            </a:xfrm>
            <a:custGeom>
              <a:avLst/>
              <a:gdLst/>
              <a:ahLst/>
              <a:cxnLst/>
              <a:rect l="l" t="t" r="r" b="b"/>
              <a:pathLst>
                <a:path w="8563610" h="768350">
                  <a:moveTo>
                    <a:pt x="8563610" y="0"/>
                  </a:moveTo>
                  <a:lnTo>
                    <a:pt x="8549640" y="0"/>
                  </a:lnTo>
                  <a:lnTo>
                    <a:pt x="8549640" y="13970"/>
                  </a:lnTo>
                  <a:lnTo>
                    <a:pt x="8549640" y="740410"/>
                  </a:lnTo>
                  <a:lnTo>
                    <a:pt x="27940" y="740410"/>
                  </a:lnTo>
                  <a:lnTo>
                    <a:pt x="27940" y="13970"/>
                  </a:lnTo>
                  <a:lnTo>
                    <a:pt x="8549640" y="13970"/>
                  </a:lnTo>
                  <a:lnTo>
                    <a:pt x="8549640" y="0"/>
                  </a:lnTo>
                  <a:lnTo>
                    <a:pt x="27940" y="0"/>
                  </a:lnTo>
                  <a:lnTo>
                    <a:pt x="0" y="0"/>
                  </a:lnTo>
                  <a:lnTo>
                    <a:pt x="0" y="756920"/>
                  </a:lnTo>
                  <a:lnTo>
                    <a:pt x="1270" y="760095"/>
                  </a:lnTo>
                  <a:lnTo>
                    <a:pt x="2540" y="762000"/>
                  </a:lnTo>
                  <a:lnTo>
                    <a:pt x="3810" y="764540"/>
                  </a:lnTo>
                  <a:lnTo>
                    <a:pt x="11430" y="768350"/>
                  </a:lnTo>
                  <a:lnTo>
                    <a:pt x="8563610" y="768350"/>
                  </a:lnTo>
                  <a:lnTo>
                    <a:pt x="8563610" y="754380"/>
                  </a:lnTo>
                  <a:lnTo>
                    <a:pt x="8563610" y="740410"/>
                  </a:lnTo>
                  <a:lnTo>
                    <a:pt x="8563610" y="13970"/>
                  </a:lnTo>
                  <a:lnTo>
                    <a:pt x="8563610" y="0"/>
                  </a:lnTo>
                  <a:close/>
                </a:path>
              </a:pathLst>
            </a:custGeom>
            <a:solidFill>
              <a:srgbClr val="375C87"/>
            </a:solidFill>
          </p:spPr>
          <p:txBody>
            <a:bodyPr wrap="square" lIns="0" tIns="0" rIns="0" bIns="0" rtlCol="0"/>
            <a:lstStyle/>
            <a:p>
              <a:endParaRPr/>
            </a:p>
          </p:txBody>
        </p:sp>
      </p:grpSp>
      <p:sp>
        <p:nvSpPr>
          <p:cNvPr id="6" name="object 6"/>
          <p:cNvSpPr txBox="1">
            <a:spLocks noGrp="1"/>
          </p:cNvSpPr>
          <p:nvPr>
            <p:ph type="title"/>
          </p:nvPr>
        </p:nvSpPr>
        <p:spPr>
          <a:xfrm>
            <a:off x="1508760" y="78231"/>
            <a:ext cx="8535670" cy="490220"/>
          </a:xfrm>
          <a:prstGeom prst="rect">
            <a:avLst/>
          </a:prstGeom>
        </p:spPr>
        <p:txBody>
          <a:bodyPr vert="horz" wrap="square" lIns="0" tIns="12700" rIns="0" bIns="0" rtlCol="0">
            <a:spAutoFit/>
          </a:bodyPr>
          <a:lstStyle/>
          <a:p>
            <a:pPr marL="770890">
              <a:lnSpc>
                <a:spcPct val="100000"/>
              </a:lnSpc>
              <a:spcBef>
                <a:spcPts val="100"/>
              </a:spcBef>
            </a:pPr>
            <a:r>
              <a:rPr spc="-10" dirty="0"/>
              <a:t>LIMITATIONS</a:t>
            </a:r>
            <a:r>
              <a:rPr spc="-30" dirty="0"/>
              <a:t> </a:t>
            </a:r>
            <a:r>
              <a:rPr spc="-5" dirty="0"/>
              <a:t>IN</a:t>
            </a:r>
            <a:r>
              <a:rPr spc="-30" dirty="0"/>
              <a:t> </a:t>
            </a:r>
            <a:r>
              <a:rPr spc="-10" dirty="0"/>
              <a:t>EXISTING</a:t>
            </a:r>
            <a:r>
              <a:rPr spc="-20" dirty="0"/>
              <a:t> </a:t>
            </a:r>
            <a:r>
              <a:rPr spc="-5" dirty="0"/>
              <a:t>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2005" y="1132077"/>
            <a:ext cx="8464550" cy="4753544"/>
          </a:xfrm>
          <a:prstGeom prst="rect">
            <a:avLst/>
          </a:prstGeom>
        </p:spPr>
        <p:txBody>
          <a:bodyPr vert="horz" wrap="square" lIns="0" tIns="29209" rIns="0" bIns="0" rtlCol="0">
            <a:spAutoFit/>
          </a:bodyPr>
          <a:lstStyle/>
          <a:p>
            <a:pPr marL="470535" marR="8255" indent="-457835" algn="just">
              <a:lnSpc>
                <a:spcPts val="3330"/>
              </a:lnSpc>
              <a:spcBef>
                <a:spcPts val="230"/>
              </a:spcBef>
              <a:buFont typeface="Arial MT"/>
              <a:buChar char="•"/>
              <a:tabLst>
                <a:tab pos="469900" algn="l"/>
              </a:tabLst>
            </a:pPr>
            <a:r>
              <a:rPr lang="en-US" sz="2400" dirty="0">
                <a:latin typeface="Times New Roman" panose="02020603050405020304"/>
                <a:cs typeface="Times New Roman" panose="02020603050405020304"/>
              </a:rPr>
              <a:t>The proposed system helps with taking precautionary measures to prevent accidents from happening, with the use of various sensors.</a:t>
            </a:r>
          </a:p>
          <a:p>
            <a:pPr marL="470535" marR="8255" indent="-457835" algn="just">
              <a:lnSpc>
                <a:spcPts val="3330"/>
              </a:lnSpc>
              <a:spcBef>
                <a:spcPts val="230"/>
              </a:spcBef>
              <a:buFont typeface="Arial MT"/>
              <a:buChar char="•"/>
              <a:tabLst>
                <a:tab pos="469900" algn="l"/>
              </a:tabLst>
            </a:pPr>
            <a:endParaRPr lang="en-US" sz="2400" dirty="0">
              <a:latin typeface="Times New Roman" panose="02020603050405020304"/>
              <a:cs typeface="Times New Roman" panose="02020603050405020304"/>
            </a:endParaRPr>
          </a:p>
          <a:p>
            <a:pPr marL="470535" marR="8255" indent="-457835" algn="just">
              <a:lnSpc>
                <a:spcPts val="3330"/>
              </a:lnSpc>
              <a:spcBef>
                <a:spcPts val="230"/>
              </a:spcBef>
              <a:buFont typeface="Arial MT"/>
              <a:buChar char="•"/>
              <a:tabLst>
                <a:tab pos="469900" algn="l"/>
              </a:tabLst>
            </a:pPr>
            <a:r>
              <a:rPr lang="en-US" sz="2400" dirty="0">
                <a:latin typeface="Times New Roman" panose="02020603050405020304"/>
                <a:cs typeface="Times New Roman" panose="02020603050405020304"/>
              </a:rPr>
              <a:t>Sensors used for the operation are Eye-blink sensor, Alcohol sensor, LM 35 sensor and Crash Collision Sensor.</a:t>
            </a:r>
          </a:p>
          <a:p>
            <a:pPr marL="470535" marR="8255" indent="-457835" algn="just">
              <a:lnSpc>
                <a:spcPts val="3330"/>
              </a:lnSpc>
              <a:spcBef>
                <a:spcPts val="230"/>
              </a:spcBef>
              <a:buFont typeface="Arial MT"/>
              <a:buChar char="•"/>
              <a:tabLst>
                <a:tab pos="469900" algn="l"/>
              </a:tabLst>
            </a:pPr>
            <a:endParaRPr lang="en-US" sz="2400" dirty="0">
              <a:latin typeface="Times New Roman" panose="02020603050405020304"/>
              <a:cs typeface="Times New Roman" panose="02020603050405020304"/>
            </a:endParaRPr>
          </a:p>
          <a:p>
            <a:pPr marL="470535" marR="8255" indent="-457835" algn="just">
              <a:lnSpc>
                <a:spcPts val="3330"/>
              </a:lnSpc>
              <a:spcBef>
                <a:spcPts val="230"/>
              </a:spcBef>
              <a:buFont typeface="Arial MT"/>
              <a:buChar char="•"/>
              <a:tabLst>
                <a:tab pos="469900" algn="l"/>
              </a:tabLst>
            </a:pPr>
            <a:r>
              <a:rPr lang="en-US" sz="2400" dirty="0">
                <a:latin typeface="Times New Roman" panose="02020603050405020304"/>
                <a:cs typeface="Times New Roman" panose="02020603050405020304"/>
              </a:rPr>
              <a:t>This work introduces an integrated accident detection and reporting system (ADRS) to overcome existing shortcomings in the ADRS, To achieve higher accuracy, we use a combination of IoT and Decision Tree. </a:t>
            </a:r>
            <a:endParaRPr sz="2400" dirty="0">
              <a:latin typeface="Times New Roman" panose="02020603050405020304"/>
              <a:cs typeface="Times New Roman" panose="02020603050405020304"/>
            </a:endParaRPr>
          </a:p>
        </p:txBody>
      </p:sp>
      <p:grpSp>
        <p:nvGrpSpPr>
          <p:cNvPr id="3" name="object 3"/>
          <p:cNvGrpSpPr/>
          <p:nvPr/>
        </p:nvGrpSpPr>
        <p:grpSpPr>
          <a:xfrm>
            <a:off x="5182870" y="0"/>
            <a:ext cx="4874895" cy="768350"/>
            <a:chOff x="5182870" y="0"/>
            <a:chExt cx="4874895" cy="768350"/>
          </a:xfrm>
        </p:grpSpPr>
        <p:sp>
          <p:nvSpPr>
            <p:cNvPr id="4" name="object 4"/>
            <p:cNvSpPr/>
            <p:nvPr/>
          </p:nvSpPr>
          <p:spPr>
            <a:xfrm>
              <a:off x="5196840" y="0"/>
              <a:ext cx="4859655" cy="754380"/>
            </a:xfrm>
            <a:custGeom>
              <a:avLst/>
              <a:gdLst/>
              <a:ahLst/>
              <a:cxnLst/>
              <a:rect l="l" t="t" r="r" b="b"/>
              <a:pathLst>
                <a:path w="4859655" h="754380">
                  <a:moveTo>
                    <a:pt x="4859655" y="754380"/>
                  </a:moveTo>
                  <a:lnTo>
                    <a:pt x="0" y="754380"/>
                  </a:lnTo>
                  <a:lnTo>
                    <a:pt x="0" y="0"/>
                  </a:lnTo>
                  <a:lnTo>
                    <a:pt x="4859655" y="0"/>
                  </a:lnTo>
                  <a:lnTo>
                    <a:pt x="4859655" y="754380"/>
                  </a:lnTo>
                  <a:close/>
                </a:path>
              </a:pathLst>
            </a:custGeom>
            <a:solidFill>
              <a:srgbClr val="BC0000"/>
            </a:solidFill>
          </p:spPr>
          <p:txBody>
            <a:bodyPr wrap="square" lIns="0" tIns="0" rIns="0" bIns="0" rtlCol="0"/>
            <a:lstStyle/>
            <a:p>
              <a:endParaRPr/>
            </a:p>
          </p:txBody>
        </p:sp>
        <p:sp>
          <p:nvSpPr>
            <p:cNvPr id="5" name="object 5"/>
            <p:cNvSpPr/>
            <p:nvPr/>
          </p:nvSpPr>
          <p:spPr>
            <a:xfrm>
              <a:off x="5182870" y="0"/>
              <a:ext cx="4874895" cy="768350"/>
            </a:xfrm>
            <a:custGeom>
              <a:avLst/>
              <a:gdLst/>
              <a:ahLst/>
              <a:cxnLst/>
              <a:rect l="l" t="t" r="r" b="b"/>
              <a:pathLst>
                <a:path w="4874895" h="768350">
                  <a:moveTo>
                    <a:pt x="4874895" y="0"/>
                  </a:moveTo>
                  <a:lnTo>
                    <a:pt x="4859020" y="0"/>
                  </a:lnTo>
                  <a:lnTo>
                    <a:pt x="4859020" y="13970"/>
                  </a:lnTo>
                  <a:lnTo>
                    <a:pt x="4859020" y="740410"/>
                  </a:lnTo>
                  <a:lnTo>
                    <a:pt x="27940" y="740410"/>
                  </a:lnTo>
                  <a:lnTo>
                    <a:pt x="27940" y="13970"/>
                  </a:lnTo>
                  <a:lnTo>
                    <a:pt x="4859020" y="13970"/>
                  </a:lnTo>
                  <a:lnTo>
                    <a:pt x="4859020" y="0"/>
                  </a:lnTo>
                  <a:lnTo>
                    <a:pt x="27940" y="0"/>
                  </a:lnTo>
                  <a:lnTo>
                    <a:pt x="0" y="0"/>
                  </a:lnTo>
                  <a:lnTo>
                    <a:pt x="0" y="757555"/>
                  </a:lnTo>
                  <a:lnTo>
                    <a:pt x="10795" y="768350"/>
                  </a:lnTo>
                  <a:lnTo>
                    <a:pt x="4874895" y="768350"/>
                  </a:lnTo>
                  <a:lnTo>
                    <a:pt x="4874895" y="754380"/>
                  </a:lnTo>
                  <a:lnTo>
                    <a:pt x="4874895" y="740410"/>
                  </a:lnTo>
                  <a:lnTo>
                    <a:pt x="4874895" y="13970"/>
                  </a:lnTo>
                  <a:lnTo>
                    <a:pt x="4874895" y="0"/>
                  </a:lnTo>
                  <a:close/>
                </a:path>
              </a:pathLst>
            </a:custGeom>
            <a:solidFill>
              <a:srgbClr val="375C87"/>
            </a:solidFill>
          </p:spPr>
          <p:txBody>
            <a:bodyPr wrap="square" lIns="0" tIns="0" rIns="0" bIns="0" rtlCol="0"/>
            <a:lstStyle/>
            <a:p>
              <a:endParaRPr/>
            </a:p>
          </p:txBody>
        </p:sp>
      </p:grpSp>
      <p:sp>
        <p:nvSpPr>
          <p:cNvPr id="6" name="object 6"/>
          <p:cNvSpPr txBox="1">
            <a:spLocks noGrp="1"/>
          </p:cNvSpPr>
          <p:nvPr>
            <p:ph type="title"/>
          </p:nvPr>
        </p:nvSpPr>
        <p:spPr>
          <a:xfrm>
            <a:off x="5196840" y="98043"/>
            <a:ext cx="4845050" cy="490220"/>
          </a:xfrm>
          <a:prstGeom prst="rect">
            <a:avLst/>
          </a:prstGeom>
        </p:spPr>
        <p:txBody>
          <a:bodyPr vert="horz" wrap="square" lIns="0" tIns="12700" rIns="0" bIns="0" rtlCol="0">
            <a:spAutoFit/>
          </a:bodyPr>
          <a:lstStyle/>
          <a:p>
            <a:pPr marL="454660">
              <a:lnSpc>
                <a:spcPct val="100000"/>
              </a:lnSpc>
              <a:spcBef>
                <a:spcPts val="100"/>
              </a:spcBef>
            </a:pPr>
            <a:r>
              <a:rPr spc="-10" dirty="0"/>
              <a:t>PROPOSED</a:t>
            </a:r>
            <a:r>
              <a:rPr spc="-75" dirty="0"/>
              <a:t> </a:t>
            </a:r>
            <a:r>
              <a:rPr spc="-5" dirty="0"/>
              <a:t>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