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Overlock"/>
      <p:regular r:id="rId25"/>
      <p:bold r:id="rId26"/>
      <p:italic r:id="rId27"/>
      <p:boldItalic r:id="rId28"/>
    </p:embeddedFont>
    <p:embeddedFont>
      <p:font typeface="EB Garamon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znXRDpf5ApYpiuO1jjNCCUjXK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E71B92-E32F-4716-808E-8855955983C8}">
  <a:tblStyle styleId="{4DE71B92-E32F-4716-808E-8855955983C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ECC793-4344-403E-A75C-FED9AA783C8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42D1DF-910C-4AA5-AB05-52FDB52141A3}"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verlock-bold.fntdata"/><Relationship Id="rId25" Type="http://schemas.openxmlformats.org/officeDocument/2006/relationships/font" Target="fonts/Overlock-regular.fntdata"/><Relationship Id="rId28" Type="http://schemas.openxmlformats.org/officeDocument/2006/relationships/font" Target="fonts/Overlock-boldItalic.fntdata"/><Relationship Id="rId27" Type="http://schemas.openxmlformats.org/officeDocument/2006/relationships/font" Target="fonts/Overlock-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BGaramo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italic.fntdata"/><Relationship Id="rId30" Type="http://schemas.openxmlformats.org/officeDocument/2006/relationships/font" Target="fonts/EBGaramond-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EBGaramon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2"/>
          <p:cNvSpPr/>
          <p:nvPr>
            <p:ph idx="2" type="pic"/>
          </p:nvPr>
        </p:nvSpPr>
        <p:spPr>
          <a:xfrm>
            <a:off x="5183188" y="987425"/>
            <a:ext cx="6172200" cy="4873625"/>
          </a:xfrm>
          <a:prstGeom prst="rect">
            <a:avLst/>
          </a:prstGeom>
          <a:noFill/>
          <a:ln>
            <a:noFill/>
          </a:ln>
        </p:spPr>
      </p:sp>
      <p:sp>
        <p:nvSpPr>
          <p:cNvPr id="67" name="Google Shape;67;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4"/>
          <p:cNvSpPr txBox="1"/>
          <p:nvPr>
            <p:ph type="title"/>
          </p:nvPr>
        </p:nvSpPr>
        <p:spPr>
          <a:xfrm>
            <a:off x="580101" y="328613"/>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a:off x="618285" y="2202425"/>
            <a:ext cx="10994760" cy="4168876"/>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solidFill>
                  <a:schemeClr val="dk1"/>
                </a:solidFill>
              </a:defRPr>
            </a:lvl1pPr>
            <a:lvl2pPr indent="-465645" lvl="1" marL="914400" algn="l">
              <a:spcBef>
                <a:spcPts val="747"/>
              </a:spcBef>
              <a:spcAft>
                <a:spcPts val="0"/>
              </a:spcAft>
              <a:buClr>
                <a:schemeClr val="dk1"/>
              </a:buClr>
              <a:buSzPts val="3733"/>
              <a:buChar char="–"/>
              <a:defRPr>
                <a:solidFill>
                  <a:schemeClr val="dk1"/>
                </a:solidFill>
              </a:defRPr>
            </a:lvl2pPr>
            <a:lvl3pPr indent="-431800" lvl="2" marL="1371600" algn="l">
              <a:spcBef>
                <a:spcPts val="640"/>
              </a:spcBef>
              <a:spcAft>
                <a:spcPts val="0"/>
              </a:spcAft>
              <a:buClr>
                <a:schemeClr val="dk1"/>
              </a:buClr>
              <a:buSzPts val="3200"/>
              <a:buChar char="•"/>
              <a:defRPr>
                <a:solidFill>
                  <a:schemeClr val="dk1"/>
                </a:solidFill>
              </a:defRPr>
            </a:lvl3pPr>
            <a:lvl4pPr indent="-397954" lvl="3" marL="1828800" algn="l">
              <a:spcBef>
                <a:spcPts val="533"/>
              </a:spcBef>
              <a:spcAft>
                <a:spcPts val="0"/>
              </a:spcAft>
              <a:buClr>
                <a:schemeClr val="dk1"/>
              </a:buClr>
              <a:buSzPts val="2667"/>
              <a:buChar char="–"/>
              <a:defRPr>
                <a:solidFill>
                  <a:schemeClr val="dk1"/>
                </a:solidFill>
              </a:defRPr>
            </a:lvl4pPr>
            <a:lvl5pPr indent="-397954" lvl="4" marL="2286000" algn="l">
              <a:spcBef>
                <a:spcPts val="533"/>
              </a:spcBef>
              <a:spcAft>
                <a:spcPts val="0"/>
              </a:spcAft>
              <a:buClr>
                <a:schemeClr val="dk1"/>
              </a:buClr>
              <a:buSzPts val="2667"/>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35"/>
          <p:cNvSpPr txBox="1"/>
          <p:nvPr>
            <p:ph type="ctrTitle"/>
          </p:nvPr>
        </p:nvSpPr>
        <p:spPr>
          <a:xfrm>
            <a:off x="629264" y="3864079"/>
            <a:ext cx="10805653" cy="230074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5"/>
          <p:cNvSpPr txBox="1"/>
          <p:nvPr>
            <p:ph idx="1" type="subTitle"/>
          </p:nvPr>
        </p:nvSpPr>
        <p:spPr>
          <a:xfrm>
            <a:off x="629264" y="2133597"/>
            <a:ext cx="10844981" cy="904568"/>
          </a:xfrm>
          <a:prstGeom prst="rect">
            <a:avLst/>
          </a:prstGeom>
          <a:noFill/>
          <a:ln>
            <a:noFill/>
          </a:ln>
        </p:spPr>
        <p:txBody>
          <a:bodyPr anchorCtr="0" anchor="t" bIns="45700" lIns="91425" spcFirstLastPara="1" rIns="91425" wrap="square" tIns="45700">
            <a:normAutofit/>
          </a:bodyPr>
          <a:lstStyle>
            <a:lvl1pPr lvl="0" algn="r">
              <a:spcBef>
                <a:spcPts val="747"/>
              </a:spcBef>
              <a:spcAft>
                <a:spcPts val="0"/>
              </a:spcAft>
              <a:buClr>
                <a:schemeClr val="lt1"/>
              </a:buClr>
              <a:buSzPts val="3733"/>
              <a:buNone/>
              <a:defRPr b="0" i="0" sz="3733">
                <a:solidFill>
                  <a:schemeClr val="lt1"/>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99" name="Google Shape;99;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36"/>
          <p:cNvSpPr txBox="1"/>
          <p:nvPr>
            <p:ph type="title"/>
          </p:nvPr>
        </p:nvSpPr>
        <p:spPr>
          <a:xfrm>
            <a:off x="642919" y="551882"/>
            <a:ext cx="8378376" cy="967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4800"/>
              <a:buFont typeface="Calibri"/>
              <a:buNone/>
              <a:defRPr sz="48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6"/>
          <p:cNvSpPr txBox="1"/>
          <p:nvPr>
            <p:ph idx="1" type="body"/>
          </p:nvPr>
        </p:nvSpPr>
        <p:spPr>
          <a:xfrm>
            <a:off x="639095" y="1700980"/>
            <a:ext cx="8406580" cy="4560181"/>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solidFill>
                  <a:schemeClr val="dk1"/>
                </a:solidFill>
              </a:defRPr>
            </a:lvl1pPr>
            <a:lvl2pPr indent="-465645" lvl="1" marL="914400" algn="l">
              <a:spcBef>
                <a:spcPts val="747"/>
              </a:spcBef>
              <a:spcAft>
                <a:spcPts val="0"/>
              </a:spcAft>
              <a:buClr>
                <a:schemeClr val="dk1"/>
              </a:buClr>
              <a:buSzPts val="3733"/>
              <a:buChar char="–"/>
              <a:defRPr>
                <a:solidFill>
                  <a:schemeClr val="dk1"/>
                </a:solidFill>
              </a:defRPr>
            </a:lvl2pPr>
            <a:lvl3pPr indent="-431800" lvl="2" marL="1371600" algn="l">
              <a:spcBef>
                <a:spcPts val="640"/>
              </a:spcBef>
              <a:spcAft>
                <a:spcPts val="0"/>
              </a:spcAft>
              <a:buClr>
                <a:schemeClr val="dk1"/>
              </a:buClr>
              <a:buSzPts val="3200"/>
              <a:buChar char="•"/>
              <a:defRPr>
                <a:solidFill>
                  <a:schemeClr val="dk1"/>
                </a:solidFill>
              </a:defRPr>
            </a:lvl3pPr>
            <a:lvl4pPr indent="-397954" lvl="3" marL="1828800" algn="l">
              <a:spcBef>
                <a:spcPts val="533"/>
              </a:spcBef>
              <a:spcAft>
                <a:spcPts val="0"/>
              </a:spcAft>
              <a:buClr>
                <a:schemeClr val="dk1"/>
              </a:buClr>
              <a:buSzPts val="2667"/>
              <a:buChar char="–"/>
              <a:defRPr>
                <a:solidFill>
                  <a:schemeClr val="dk1"/>
                </a:solidFill>
              </a:defRPr>
            </a:lvl4pPr>
            <a:lvl5pPr indent="-397954" lvl="4" marL="2286000" algn="l">
              <a:spcBef>
                <a:spcPts val="533"/>
              </a:spcBef>
              <a:spcAft>
                <a:spcPts val="0"/>
              </a:spcAft>
              <a:buClr>
                <a:schemeClr val="dk1"/>
              </a:buClr>
              <a:buSzPts val="2667"/>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3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111" name="Google Shape;111;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3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117" name="Google Shape;117;p3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118" name="Google Shape;118;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p39"/>
          <p:cNvSpPr txBox="1"/>
          <p:nvPr>
            <p:ph type="title"/>
          </p:nvPr>
        </p:nvSpPr>
        <p:spPr>
          <a:xfrm>
            <a:off x="700425" y="332701"/>
            <a:ext cx="10791153" cy="101803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9"/>
          <p:cNvSpPr txBox="1"/>
          <p:nvPr>
            <p:ph idx="1" type="body"/>
          </p:nvPr>
        </p:nvSpPr>
        <p:spPr>
          <a:xfrm>
            <a:off x="696175" y="2345004"/>
            <a:ext cx="5386917"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124" name="Google Shape;124;p39"/>
          <p:cNvSpPr txBox="1"/>
          <p:nvPr>
            <p:ph idx="2" type="body"/>
          </p:nvPr>
        </p:nvSpPr>
        <p:spPr>
          <a:xfrm>
            <a:off x="696175" y="2974867"/>
            <a:ext cx="5386917"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125" name="Google Shape;125;p39"/>
          <p:cNvSpPr txBox="1"/>
          <p:nvPr>
            <p:ph idx="3" type="body"/>
          </p:nvPr>
        </p:nvSpPr>
        <p:spPr>
          <a:xfrm>
            <a:off x="6076337" y="2345004"/>
            <a:ext cx="5389033"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126" name="Google Shape;126;p39"/>
          <p:cNvSpPr txBox="1"/>
          <p:nvPr>
            <p:ph idx="4" type="body"/>
          </p:nvPr>
        </p:nvSpPr>
        <p:spPr>
          <a:xfrm>
            <a:off x="6076337" y="2974867"/>
            <a:ext cx="5389033"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127" name="Google Shape;127;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40"/>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42"/>
          <p:cNvSpPr txBox="1"/>
          <p:nvPr>
            <p:ph type="title"/>
          </p:nvPr>
        </p:nvSpPr>
        <p:spPr>
          <a:xfrm>
            <a:off x="609602" y="273049"/>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2"/>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142" name="Google Shape;142;p42"/>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143" name="Google Shape;143;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6" name="Shape 146"/>
        <p:cNvGrpSpPr/>
        <p:nvPr/>
      </p:nvGrpSpPr>
      <p:grpSpPr>
        <a:xfrm>
          <a:off x="0" y="0"/>
          <a:ext cx="0" cy="0"/>
          <a:chOff x="0" y="0"/>
          <a:chExt cx="0" cy="0"/>
        </a:xfrm>
      </p:grpSpPr>
      <p:sp>
        <p:nvSpPr>
          <p:cNvPr id="147" name="Google Shape;147;p43"/>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43"/>
          <p:cNvSpPr/>
          <p:nvPr>
            <p:ph idx="2" type="pic"/>
          </p:nvPr>
        </p:nvSpPr>
        <p:spPr>
          <a:xfrm>
            <a:off x="2389717" y="612775"/>
            <a:ext cx="7315200" cy="4114800"/>
          </a:xfrm>
          <a:prstGeom prst="rect">
            <a:avLst/>
          </a:prstGeom>
          <a:noFill/>
          <a:ln>
            <a:noFill/>
          </a:ln>
        </p:spPr>
      </p:sp>
      <p:sp>
        <p:nvSpPr>
          <p:cNvPr id="149" name="Google Shape;149;p43"/>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150" name="Google Shape;150;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3" name="Shape 153"/>
        <p:cNvGrpSpPr/>
        <p:nvPr/>
      </p:nvGrpSpPr>
      <p:grpSpPr>
        <a:xfrm>
          <a:off x="0" y="0"/>
          <a:ext cx="0" cy="0"/>
          <a:chOff x="0" y="0"/>
          <a:chExt cx="0" cy="0"/>
        </a:xfrm>
      </p:grpSpPr>
      <p:sp>
        <p:nvSpPr>
          <p:cNvPr id="154" name="Google Shape;154;p44"/>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9" name="Shape 159"/>
        <p:cNvGrpSpPr/>
        <p:nvPr/>
      </p:nvGrpSpPr>
      <p:grpSpPr>
        <a:xfrm>
          <a:off x="0" y="0"/>
          <a:ext cx="0" cy="0"/>
          <a:chOff x="0" y="0"/>
          <a:chExt cx="0" cy="0"/>
        </a:xfrm>
      </p:grpSpPr>
      <p:sp>
        <p:nvSpPr>
          <p:cNvPr id="160" name="Google Shape;160;p4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4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165" name="Google Shape;165;p45"/>
          <p:cNvPicPr preferRelativeResize="0"/>
          <p:nvPr/>
        </p:nvPicPr>
        <p:blipFill rotWithShape="1">
          <a:blip r:embed="rId2">
            <a:alphaModFix/>
          </a:blip>
          <a:srcRect b="0" l="0" r="0" t="0"/>
          <a:stretch/>
        </p:blipFill>
        <p:spPr>
          <a:xfrm>
            <a:off x="5077967" y="3101618"/>
            <a:ext cx="1951712" cy="702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16" name="Shape 16"/>
        <p:cNvGrpSpPr/>
        <p:nvPr/>
      </p:nvGrpSpPr>
      <p:grpSpPr>
        <a:xfrm>
          <a:off x="0" y="0"/>
          <a:ext cx="0" cy="0"/>
          <a:chOff x="0" y="0"/>
          <a:chExt cx="0" cy="0"/>
        </a:xfrm>
      </p:grpSpPr>
      <p:sp>
        <p:nvSpPr>
          <p:cNvPr id="17" name="Google Shape;17;p22"/>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86" name="Google Shape;8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600">
                <a:solidFill>
                  <a:srgbClr val="888888"/>
                </a:solidFill>
                <a:latin typeface="Calibri"/>
                <a:ea typeface="Calibri"/>
                <a:cs typeface="Calibri"/>
                <a:sym typeface="Calibri"/>
              </a:defRPr>
            </a:lvl1pPr>
            <a:lvl2pPr indent="0" lvl="1" marL="0" marR="0" rtl="0" algn="r">
              <a:spcBef>
                <a:spcPts val="0"/>
              </a:spcBef>
              <a:buNone/>
              <a:defRPr sz="1600">
                <a:solidFill>
                  <a:srgbClr val="888888"/>
                </a:solidFill>
                <a:latin typeface="Calibri"/>
                <a:ea typeface="Calibri"/>
                <a:cs typeface="Calibri"/>
                <a:sym typeface="Calibri"/>
              </a:defRPr>
            </a:lvl2pPr>
            <a:lvl3pPr indent="0" lvl="2" marL="0" marR="0" rtl="0" algn="r">
              <a:spcBef>
                <a:spcPts val="0"/>
              </a:spcBef>
              <a:buNone/>
              <a:defRPr sz="1600">
                <a:solidFill>
                  <a:srgbClr val="888888"/>
                </a:solidFill>
                <a:latin typeface="Calibri"/>
                <a:ea typeface="Calibri"/>
                <a:cs typeface="Calibri"/>
                <a:sym typeface="Calibri"/>
              </a:defRPr>
            </a:lvl3pPr>
            <a:lvl4pPr indent="0" lvl="3" marL="0" marR="0" rtl="0" algn="r">
              <a:spcBef>
                <a:spcPts val="0"/>
              </a:spcBef>
              <a:buNone/>
              <a:defRPr sz="1600">
                <a:solidFill>
                  <a:srgbClr val="888888"/>
                </a:solidFill>
                <a:latin typeface="Calibri"/>
                <a:ea typeface="Calibri"/>
                <a:cs typeface="Calibri"/>
                <a:sym typeface="Calibri"/>
              </a:defRPr>
            </a:lvl4pPr>
            <a:lvl5pPr indent="0" lvl="4" marL="0" marR="0" rtl="0" algn="r">
              <a:spcBef>
                <a:spcPts val="0"/>
              </a:spcBef>
              <a:buNone/>
              <a:defRPr sz="1600">
                <a:solidFill>
                  <a:srgbClr val="888888"/>
                </a:solidFill>
                <a:latin typeface="Calibri"/>
                <a:ea typeface="Calibri"/>
                <a:cs typeface="Calibri"/>
                <a:sym typeface="Calibri"/>
              </a:defRPr>
            </a:lvl5pPr>
            <a:lvl6pPr indent="0" lvl="5" marL="0" marR="0" rtl="0" algn="r">
              <a:spcBef>
                <a:spcPts val="0"/>
              </a:spcBef>
              <a:buNone/>
              <a:defRPr sz="1600">
                <a:solidFill>
                  <a:srgbClr val="888888"/>
                </a:solidFill>
                <a:latin typeface="Calibri"/>
                <a:ea typeface="Calibri"/>
                <a:cs typeface="Calibri"/>
                <a:sym typeface="Calibri"/>
              </a:defRPr>
            </a:lvl6pPr>
            <a:lvl7pPr indent="0" lvl="6" marL="0" marR="0" rtl="0" algn="r">
              <a:spcBef>
                <a:spcPts val="0"/>
              </a:spcBef>
              <a:buNone/>
              <a:defRPr sz="1600">
                <a:solidFill>
                  <a:srgbClr val="888888"/>
                </a:solidFill>
                <a:latin typeface="Calibri"/>
                <a:ea typeface="Calibri"/>
                <a:cs typeface="Calibri"/>
                <a:sym typeface="Calibri"/>
              </a:defRPr>
            </a:lvl7pPr>
            <a:lvl8pPr indent="0" lvl="7" marL="0" marR="0" rtl="0" algn="r">
              <a:spcBef>
                <a:spcPts val="0"/>
              </a:spcBef>
              <a:buNone/>
              <a:defRPr sz="1600">
                <a:solidFill>
                  <a:srgbClr val="888888"/>
                </a:solidFill>
                <a:latin typeface="Calibri"/>
                <a:ea typeface="Calibri"/>
                <a:cs typeface="Calibri"/>
                <a:sym typeface="Calibri"/>
              </a:defRPr>
            </a:lvl8pPr>
            <a:lvl9pPr indent="0" lvl="8" marL="0" marR="0" rtl="0" algn="r">
              <a:spcBef>
                <a:spcPts val="0"/>
              </a:spcBef>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3"/>
          <p:cNvSpPr txBox="1"/>
          <p:nvPr/>
        </p:nvSpPr>
        <p:spPr>
          <a:xfrm>
            <a:off x="-12200" y="6951663"/>
            <a:ext cx="11186167" cy="66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67">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
          <p:cNvSpPr/>
          <p:nvPr/>
        </p:nvSpPr>
        <p:spPr>
          <a:xfrm>
            <a:off x="2207932" y="4724027"/>
            <a:ext cx="8089900" cy="1780137"/>
          </a:xfrm>
          <a:prstGeom prst="flowChartTerminator">
            <a:avLst/>
          </a:prstGeom>
          <a:solidFill>
            <a:srgbClr val="63C6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1" name="Google Shape;171;p1"/>
          <p:cNvGrpSpPr/>
          <p:nvPr/>
        </p:nvGrpSpPr>
        <p:grpSpPr>
          <a:xfrm>
            <a:off x="3372266" y="1553479"/>
            <a:ext cx="5447467" cy="3004259"/>
            <a:chOff x="3323333" y="2122374"/>
            <a:chExt cx="5447467" cy="3004259"/>
          </a:xfrm>
        </p:grpSpPr>
        <p:sp>
          <p:nvSpPr>
            <p:cNvPr id="172" name="Google Shape;172;p1">
              <a:hlinkClick r:id="rId3"/>
            </p:cNvPr>
            <p:cNvSpPr txBox="1"/>
            <p:nvPr/>
          </p:nvSpPr>
          <p:spPr>
            <a:xfrm>
              <a:off x="3484699" y="4143164"/>
              <a:ext cx="5286101" cy="24622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173" name="Google Shape;173;p1"/>
            <p:cNvSpPr txBox="1"/>
            <p:nvPr/>
          </p:nvSpPr>
          <p:spPr>
            <a:xfrm>
              <a:off x="3323333" y="2122374"/>
              <a:ext cx="5286102"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lt1"/>
                  </a:solidFill>
                  <a:latin typeface="Algerian"/>
                  <a:ea typeface="Algerian"/>
                  <a:cs typeface="Algerian"/>
                  <a:sym typeface="Algerian"/>
                </a:rPr>
                <a:t>CHAT BOT </a:t>
              </a:r>
              <a:endParaRPr/>
            </a:p>
          </p:txBody>
        </p:sp>
        <p:sp>
          <p:nvSpPr>
            <p:cNvPr id="174" name="Google Shape;174;p1"/>
            <p:cNvSpPr txBox="1"/>
            <p:nvPr/>
          </p:nvSpPr>
          <p:spPr>
            <a:xfrm>
              <a:off x="3412981" y="4746977"/>
              <a:ext cx="5286102" cy="37965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0" i="0" sz="1867" u="none" cap="none" strike="noStrike">
                <a:solidFill>
                  <a:schemeClr val="lt1"/>
                </a:solidFill>
                <a:latin typeface="Calibri"/>
                <a:ea typeface="Calibri"/>
                <a:cs typeface="Calibri"/>
                <a:sym typeface="Calibri"/>
              </a:endParaRPr>
            </a:p>
          </p:txBody>
        </p:sp>
      </p:grpSp>
      <p:pic>
        <p:nvPicPr>
          <p:cNvPr id="175" name="Google Shape;175;p1"/>
          <p:cNvPicPr preferRelativeResize="0"/>
          <p:nvPr/>
        </p:nvPicPr>
        <p:blipFill rotWithShape="1">
          <a:blip r:embed="rId4">
            <a:alphaModFix/>
          </a:blip>
          <a:srcRect b="0" l="0" r="0" t="0"/>
          <a:stretch/>
        </p:blipFill>
        <p:spPr>
          <a:xfrm>
            <a:off x="5082629" y="2429789"/>
            <a:ext cx="1865376" cy="1865376"/>
          </a:xfrm>
          <a:prstGeom prst="ellipse">
            <a:avLst/>
          </a:prstGeom>
          <a:noFill/>
          <a:ln>
            <a:noFill/>
          </a:ln>
        </p:spPr>
      </p:pic>
      <p:sp>
        <p:nvSpPr>
          <p:cNvPr id="176" name="Google Shape;176;p1"/>
          <p:cNvSpPr/>
          <p:nvPr/>
        </p:nvSpPr>
        <p:spPr>
          <a:xfrm>
            <a:off x="2705473" y="4696110"/>
            <a:ext cx="7094818" cy="165523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Algerian"/>
                <a:ea typeface="Algerian"/>
                <a:cs typeface="Algerian"/>
                <a:sym typeface="Algerian"/>
              </a:rPr>
              <a:t>CHAT BOT FOR GCE USING  artificial intelligence</a:t>
            </a:r>
            <a:endParaRPr b="0" i="0" sz="2800" u="none" cap="none" strike="noStrike">
              <a:solidFill>
                <a:schemeClr val="lt1"/>
              </a:solidFill>
              <a:latin typeface="Algerian"/>
              <a:ea typeface="Algerian"/>
              <a:cs typeface="Algerian"/>
              <a:sym typeface="Algerian"/>
            </a:endParaRPr>
          </a:p>
        </p:txBody>
      </p:sp>
    </p:spTree>
  </p:cSld>
  <p:clrMapOvr>
    <a:masterClrMapping/>
  </p:clrMapOvr>
  <mc:AlternateContent>
    <mc:Choice Requires="p14">
      <p:transition spd="slow" p14:dur="1750">
        <p14:reveal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p:nvPr/>
        </p:nvSpPr>
        <p:spPr>
          <a:xfrm>
            <a:off x="3304667" y="107577"/>
            <a:ext cx="4790462" cy="1304365"/>
          </a:xfrm>
          <a:prstGeom prst="ellipse">
            <a:avLst/>
          </a:prstGeom>
          <a:solidFill>
            <a:srgbClr val="A5A5A5"/>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0"/>
          <p:cNvSpPr txBox="1"/>
          <p:nvPr/>
        </p:nvSpPr>
        <p:spPr>
          <a:xfrm>
            <a:off x="-190541" y="267978"/>
            <a:ext cx="12192000"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Algerian"/>
                <a:ea typeface="Algerian"/>
                <a:cs typeface="Algerian"/>
                <a:sym typeface="Algerian"/>
              </a:rPr>
              <a:t>NLP FOR CHATBOT</a:t>
            </a:r>
            <a:endParaRPr b="1" sz="5400">
              <a:solidFill>
                <a:schemeClr val="lt1"/>
              </a:solidFill>
              <a:latin typeface="Algerian"/>
              <a:ea typeface="Algerian"/>
              <a:cs typeface="Algerian"/>
              <a:sym typeface="Algerian"/>
            </a:endParaRPr>
          </a:p>
        </p:txBody>
      </p:sp>
      <p:pic>
        <p:nvPicPr>
          <p:cNvPr id="247" name="Google Shape;247;p10"/>
          <p:cNvPicPr preferRelativeResize="0"/>
          <p:nvPr/>
        </p:nvPicPr>
        <p:blipFill rotWithShape="1">
          <a:blip r:embed="rId3">
            <a:alphaModFix/>
          </a:blip>
          <a:srcRect b="0" l="0" r="0" t="0"/>
          <a:stretch/>
        </p:blipFill>
        <p:spPr>
          <a:xfrm>
            <a:off x="106136" y="2283252"/>
            <a:ext cx="4388930" cy="278629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48" name="Google Shape;248;p10"/>
          <p:cNvSpPr txBox="1"/>
          <p:nvPr/>
        </p:nvSpPr>
        <p:spPr>
          <a:xfrm>
            <a:off x="4495066" y="1635112"/>
            <a:ext cx="7124803" cy="5115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1" i="0" lang="en-US" sz="2000">
                <a:solidFill>
                  <a:schemeClr val="dk1"/>
                </a:solidFill>
                <a:latin typeface="Times New Roman"/>
                <a:ea typeface="Times New Roman"/>
                <a:cs typeface="Times New Roman"/>
                <a:sym typeface="Times New Roman"/>
              </a:rPr>
              <a:t>NLP is an </a:t>
            </a:r>
            <a:r>
              <a:rPr b="0" i="0" lang="en-US" sz="2000">
                <a:solidFill>
                  <a:schemeClr val="dk1"/>
                </a:solidFill>
                <a:latin typeface="Times New Roman"/>
                <a:ea typeface="Times New Roman"/>
                <a:cs typeface="Times New Roman"/>
                <a:sym typeface="Times New Roman"/>
              </a:rPr>
              <a:t>applied artificial intelligence (AI) program that helps your chatbot analyze and understand the natural human language communicated with your customers. </a:t>
            </a:r>
            <a:endParaRPr/>
          </a:p>
          <a:p>
            <a:pPr indent="-342900" lvl="0" marL="342900" marR="0" rtl="0" algn="just">
              <a:lnSpc>
                <a:spcPct val="150000"/>
              </a:lnSpc>
              <a:spcBef>
                <a:spcPts val="0"/>
              </a:spcBef>
              <a:spcAft>
                <a:spcPts val="0"/>
              </a:spcAft>
              <a:buClr>
                <a:schemeClr val="dk1"/>
              </a:buClr>
              <a:buSzPts val="2000"/>
              <a:buFont typeface="Noto Sans Symbols"/>
              <a:buChar char="❖"/>
            </a:pPr>
            <a:r>
              <a:rPr b="0" i="0" lang="en-US" sz="2000">
                <a:solidFill>
                  <a:schemeClr val="dk1"/>
                </a:solidFill>
                <a:latin typeface="Times New Roman"/>
                <a:ea typeface="Times New Roman"/>
                <a:cs typeface="Times New Roman"/>
                <a:sym typeface="Times New Roman"/>
              </a:rPr>
              <a:t>With NLP, your chatbot will be able to streamline more tailored, unique responses, interpret and answer new questions or commands, and improve the customer’s experience according to their needs. </a:t>
            </a:r>
            <a:endParaRPr/>
          </a:p>
          <a:p>
            <a:pPr indent="-342900" lvl="0" marL="342900" marR="0" rtl="0" algn="just">
              <a:lnSpc>
                <a:spcPct val="150000"/>
              </a:lnSpc>
              <a:spcBef>
                <a:spcPts val="0"/>
              </a:spcBef>
              <a:spcAft>
                <a:spcPts val="0"/>
              </a:spcAft>
              <a:buClr>
                <a:schemeClr val="dk1"/>
              </a:buClr>
              <a:buSzPts val="2000"/>
              <a:buFont typeface="Noto Sans Symbols"/>
              <a:buChar char="❖"/>
            </a:pPr>
            <a:r>
              <a:rPr b="0" i="0" lang="en-US" sz="2000">
                <a:solidFill>
                  <a:schemeClr val="dk1"/>
                </a:solidFill>
                <a:latin typeface="Times New Roman"/>
                <a:ea typeface="Times New Roman"/>
                <a:cs typeface="Times New Roman"/>
                <a:sym typeface="Times New Roman"/>
              </a:rPr>
              <a:t>NLP combines computational linguistics that is the rule-based modelling of the human spoken language with intelligent algorithms such as statistical, machine, and deep learning algorithms.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p:nvPr/>
        </p:nvSpPr>
        <p:spPr>
          <a:xfrm>
            <a:off x="4323223" y="1609865"/>
            <a:ext cx="1788460" cy="652182"/>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User Input</a:t>
            </a:r>
            <a:endParaRPr b="1" sz="1800">
              <a:solidFill>
                <a:schemeClr val="dk1"/>
              </a:solidFill>
              <a:latin typeface="Times New Roman"/>
              <a:ea typeface="Times New Roman"/>
              <a:cs typeface="Times New Roman"/>
              <a:sym typeface="Times New Roman"/>
            </a:endParaRPr>
          </a:p>
        </p:txBody>
      </p:sp>
      <p:sp>
        <p:nvSpPr>
          <p:cNvPr id="254" name="Google Shape;254;p11"/>
          <p:cNvSpPr/>
          <p:nvPr/>
        </p:nvSpPr>
        <p:spPr>
          <a:xfrm>
            <a:off x="9623611" y="3980610"/>
            <a:ext cx="1788460" cy="652182"/>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Spellcheck</a:t>
            </a:r>
            <a:endParaRPr b="1" sz="1800">
              <a:solidFill>
                <a:schemeClr val="dk1"/>
              </a:solidFill>
              <a:latin typeface="Times New Roman"/>
              <a:ea typeface="Times New Roman"/>
              <a:cs typeface="Times New Roman"/>
              <a:sym typeface="Times New Roman"/>
            </a:endParaRPr>
          </a:p>
        </p:txBody>
      </p:sp>
      <p:sp>
        <p:nvSpPr>
          <p:cNvPr id="255" name="Google Shape;255;p11"/>
          <p:cNvSpPr/>
          <p:nvPr/>
        </p:nvSpPr>
        <p:spPr>
          <a:xfrm>
            <a:off x="7297268" y="2883972"/>
            <a:ext cx="1788460" cy="652182"/>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Removing Stop Words</a:t>
            </a:r>
            <a:endParaRPr b="1" sz="1800">
              <a:solidFill>
                <a:schemeClr val="dk1"/>
              </a:solidFill>
              <a:latin typeface="Times New Roman"/>
              <a:ea typeface="Times New Roman"/>
              <a:cs typeface="Times New Roman"/>
              <a:sym typeface="Times New Roman"/>
            </a:endParaRPr>
          </a:p>
        </p:txBody>
      </p:sp>
      <p:sp>
        <p:nvSpPr>
          <p:cNvPr id="256" name="Google Shape;256;p11"/>
          <p:cNvSpPr/>
          <p:nvPr/>
        </p:nvSpPr>
        <p:spPr>
          <a:xfrm>
            <a:off x="6920753" y="5266481"/>
            <a:ext cx="2164969" cy="1096217"/>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Reframing the matching contents into sensible replies</a:t>
            </a:r>
            <a:endParaRPr b="1" sz="1800">
              <a:solidFill>
                <a:schemeClr val="dk1"/>
              </a:solidFill>
              <a:latin typeface="Times New Roman"/>
              <a:ea typeface="Times New Roman"/>
              <a:cs typeface="Times New Roman"/>
              <a:sym typeface="Times New Roman"/>
            </a:endParaRPr>
          </a:p>
        </p:txBody>
      </p:sp>
      <p:sp>
        <p:nvSpPr>
          <p:cNvPr id="257" name="Google Shape;257;p11"/>
          <p:cNvSpPr/>
          <p:nvPr/>
        </p:nvSpPr>
        <p:spPr>
          <a:xfrm>
            <a:off x="9623611" y="2890485"/>
            <a:ext cx="1788460" cy="652182"/>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Stemming</a:t>
            </a:r>
            <a:endParaRPr b="1" sz="1800">
              <a:solidFill>
                <a:schemeClr val="dk1"/>
              </a:solidFill>
              <a:latin typeface="Times New Roman"/>
              <a:ea typeface="Times New Roman"/>
              <a:cs typeface="Times New Roman"/>
              <a:sym typeface="Times New Roman"/>
            </a:endParaRPr>
          </a:p>
        </p:txBody>
      </p:sp>
      <p:sp>
        <p:nvSpPr>
          <p:cNvPr id="258" name="Google Shape;258;p11"/>
          <p:cNvSpPr/>
          <p:nvPr/>
        </p:nvSpPr>
        <p:spPr>
          <a:xfrm>
            <a:off x="3675520" y="2758605"/>
            <a:ext cx="3083865" cy="955863"/>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Conversation/Query</a:t>
            </a:r>
            <a:endParaRPr b="1" sz="1800">
              <a:solidFill>
                <a:schemeClr val="dk1"/>
              </a:solidFill>
              <a:latin typeface="Times New Roman"/>
              <a:ea typeface="Times New Roman"/>
              <a:cs typeface="Times New Roman"/>
              <a:sym typeface="Times New Roman"/>
            </a:endParaRPr>
          </a:p>
        </p:txBody>
      </p:sp>
      <p:sp>
        <p:nvSpPr>
          <p:cNvPr id="259" name="Google Shape;259;p11"/>
          <p:cNvSpPr/>
          <p:nvPr/>
        </p:nvSpPr>
        <p:spPr>
          <a:xfrm>
            <a:off x="4029626" y="5330213"/>
            <a:ext cx="1994645" cy="800102"/>
          </a:xfrm>
          <a:prstGeom prst="flowChartTerminator">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Display/Replay Result</a:t>
            </a:r>
            <a:endParaRPr b="1" sz="1800">
              <a:solidFill>
                <a:schemeClr val="dk1"/>
              </a:solidFill>
              <a:latin typeface="Times New Roman"/>
              <a:ea typeface="Times New Roman"/>
              <a:cs typeface="Times New Roman"/>
              <a:sym typeface="Times New Roman"/>
            </a:endParaRPr>
          </a:p>
        </p:txBody>
      </p:sp>
      <p:sp>
        <p:nvSpPr>
          <p:cNvPr id="260" name="Google Shape;260;p11"/>
          <p:cNvSpPr/>
          <p:nvPr/>
        </p:nvSpPr>
        <p:spPr>
          <a:xfrm>
            <a:off x="1582267" y="3694859"/>
            <a:ext cx="1887074" cy="1223683"/>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Reply with simple sentences that have been Hardcoded.</a:t>
            </a:r>
            <a:endParaRPr b="1" sz="1800">
              <a:solidFill>
                <a:schemeClr val="dk1"/>
              </a:solidFill>
              <a:latin typeface="Times New Roman"/>
              <a:ea typeface="Times New Roman"/>
              <a:cs typeface="Times New Roman"/>
              <a:sym typeface="Times New Roman"/>
            </a:endParaRPr>
          </a:p>
        </p:txBody>
      </p:sp>
      <p:sp>
        <p:nvSpPr>
          <p:cNvPr id="261" name="Google Shape;261;p11"/>
          <p:cNvSpPr/>
          <p:nvPr/>
        </p:nvSpPr>
        <p:spPr>
          <a:xfrm>
            <a:off x="9520518" y="5126130"/>
            <a:ext cx="1994646" cy="1236569"/>
          </a:xfrm>
          <a:prstGeom prst="flowChartProcess">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Matching the words with the tags in the database</a:t>
            </a:r>
            <a:endParaRPr b="1" sz="1800">
              <a:solidFill>
                <a:schemeClr val="dk1"/>
              </a:solidFill>
              <a:latin typeface="Times New Roman"/>
              <a:ea typeface="Times New Roman"/>
              <a:cs typeface="Times New Roman"/>
              <a:sym typeface="Times New Roman"/>
            </a:endParaRPr>
          </a:p>
        </p:txBody>
      </p:sp>
      <p:cxnSp>
        <p:nvCxnSpPr>
          <p:cNvPr id="262" name="Google Shape;262;p11"/>
          <p:cNvCxnSpPr>
            <a:stCxn id="253" idx="2"/>
            <a:endCxn id="258" idx="0"/>
          </p:cNvCxnSpPr>
          <p:nvPr/>
        </p:nvCxnSpPr>
        <p:spPr>
          <a:xfrm>
            <a:off x="5217453" y="2262047"/>
            <a:ext cx="0" cy="496500"/>
          </a:xfrm>
          <a:prstGeom prst="straightConnector1">
            <a:avLst/>
          </a:prstGeom>
          <a:noFill/>
          <a:ln cap="flat" cmpd="sng" w="9525">
            <a:solidFill>
              <a:schemeClr val="dk1"/>
            </a:solidFill>
            <a:prstDash val="solid"/>
            <a:miter lim="800000"/>
            <a:headEnd len="sm" w="sm" type="none"/>
            <a:tailEnd len="med" w="med" type="triangle"/>
          </a:ln>
        </p:spPr>
      </p:cxnSp>
      <p:cxnSp>
        <p:nvCxnSpPr>
          <p:cNvPr id="263" name="Google Shape;263;p11"/>
          <p:cNvCxnSpPr>
            <a:stCxn id="258" idx="3"/>
            <a:endCxn id="255" idx="1"/>
          </p:cNvCxnSpPr>
          <p:nvPr/>
        </p:nvCxnSpPr>
        <p:spPr>
          <a:xfrm flipH="1" rot="10800000">
            <a:off x="6759385" y="3210137"/>
            <a:ext cx="537900" cy="26400"/>
          </a:xfrm>
          <a:prstGeom prst="straightConnector1">
            <a:avLst/>
          </a:prstGeom>
          <a:noFill/>
          <a:ln cap="flat" cmpd="sng" w="9525">
            <a:solidFill>
              <a:schemeClr val="dk1"/>
            </a:solidFill>
            <a:prstDash val="solid"/>
            <a:miter lim="800000"/>
            <a:headEnd len="sm" w="sm" type="none"/>
            <a:tailEnd len="med" w="med" type="triangle"/>
          </a:ln>
        </p:spPr>
      </p:cxnSp>
      <p:cxnSp>
        <p:nvCxnSpPr>
          <p:cNvPr id="264" name="Google Shape;264;p11"/>
          <p:cNvCxnSpPr>
            <a:stCxn id="255" idx="3"/>
            <a:endCxn id="257" idx="1"/>
          </p:cNvCxnSpPr>
          <p:nvPr/>
        </p:nvCxnSpPr>
        <p:spPr>
          <a:xfrm>
            <a:off x="9085728" y="3210063"/>
            <a:ext cx="537900" cy="6600"/>
          </a:xfrm>
          <a:prstGeom prst="straightConnector1">
            <a:avLst/>
          </a:prstGeom>
          <a:noFill/>
          <a:ln cap="flat" cmpd="sng" w="9525">
            <a:solidFill>
              <a:schemeClr val="dk1"/>
            </a:solidFill>
            <a:prstDash val="solid"/>
            <a:miter lim="800000"/>
            <a:headEnd len="sm" w="sm" type="none"/>
            <a:tailEnd len="med" w="med" type="triangle"/>
          </a:ln>
        </p:spPr>
      </p:cxnSp>
      <p:cxnSp>
        <p:nvCxnSpPr>
          <p:cNvPr id="265" name="Google Shape;265;p11"/>
          <p:cNvCxnSpPr>
            <a:stCxn id="257" idx="2"/>
            <a:endCxn id="254" idx="0"/>
          </p:cNvCxnSpPr>
          <p:nvPr/>
        </p:nvCxnSpPr>
        <p:spPr>
          <a:xfrm>
            <a:off x="10517841" y="3542667"/>
            <a:ext cx="0" cy="438000"/>
          </a:xfrm>
          <a:prstGeom prst="straightConnector1">
            <a:avLst/>
          </a:prstGeom>
          <a:noFill/>
          <a:ln cap="flat" cmpd="sng" w="9525">
            <a:solidFill>
              <a:schemeClr val="dk1"/>
            </a:solidFill>
            <a:prstDash val="solid"/>
            <a:miter lim="800000"/>
            <a:headEnd len="sm" w="sm" type="none"/>
            <a:tailEnd len="med" w="med" type="triangle"/>
          </a:ln>
        </p:spPr>
      </p:cxnSp>
      <p:cxnSp>
        <p:nvCxnSpPr>
          <p:cNvPr id="266" name="Google Shape;266;p11"/>
          <p:cNvCxnSpPr>
            <a:stCxn id="254" idx="2"/>
            <a:endCxn id="261" idx="0"/>
          </p:cNvCxnSpPr>
          <p:nvPr/>
        </p:nvCxnSpPr>
        <p:spPr>
          <a:xfrm>
            <a:off x="10517841" y="4632792"/>
            <a:ext cx="0" cy="493200"/>
          </a:xfrm>
          <a:prstGeom prst="straightConnector1">
            <a:avLst/>
          </a:prstGeom>
          <a:noFill/>
          <a:ln cap="flat" cmpd="sng" w="9525">
            <a:solidFill>
              <a:schemeClr val="dk1"/>
            </a:solidFill>
            <a:prstDash val="solid"/>
            <a:miter lim="800000"/>
            <a:headEnd len="sm" w="sm" type="none"/>
            <a:tailEnd len="med" w="med" type="triangle"/>
          </a:ln>
        </p:spPr>
      </p:cxnSp>
      <p:cxnSp>
        <p:nvCxnSpPr>
          <p:cNvPr id="267" name="Google Shape;267;p11"/>
          <p:cNvCxnSpPr>
            <a:endCxn id="256" idx="3"/>
          </p:cNvCxnSpPr>
          <p:nvPr/>
        </p:nvCxnSpPr>
        <p:spPr>
          <a:xfrm rot="10800000">
            <a:off x="9085722" y="5814590"/>
            <a:ext cx="4347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68" name="Google Shape;268;p11"/>
          <p:cNvCxnSpPr>
            <a:endCxn id="259" idx="3"/>
          </p:cNvCxnSpPr>
          <p:nvPr/>
        </p:nvCxnSpPr>
        <p:spPr>
          <a:xfrm rot="10800000">
            <a:off x="6024271" y="5730264"/>
            <a:ext cx="845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69" name="Google Shape;269;p11"/>
          <p:cNvCxnSpPr>
            <a:stCxn id="259" idx="1"/>
            <a:endCxn id="259" idx="1"/>
          </p:cNvCxnSpPr>
          <p:nvPr/>
        </p:nvCxnSpPr>
        <p:spPr>
          <a:xfrm>
            <a:off x="4029626" y="5730264"/>
            <a:ext cx="0" cy="0"/>
          </a:xfrm>
          <a:prstGeom prst="straightConnector1">
            <a:avLst/>
          </a:prstGeom>
          <a:noFill/>
          <a:ln cap="flat" cmpd="sng" w="9525">
            <a:solidFill>
              <a:schemeClr val="accent1"/>
            </a:solidFill>
            <a:prstDash val="solid"/>
            <a:miter lim="800000"/>
            <a:headEnd len="sm" w="sm" type="none"/>
            <a:tailEnd len="sm" w="sm" type="none"/>
          </a:ln>
        </p:spPr>
      </p:cxnSp>
      <p:cxnSp>
        <p:nvCxnSpPr>
          <p:cNvPr id="270" name="Google Shape;270;p11"/>
          <p:cNvCxnSpPr>
            <a:stCxn id="259" idx="1"/>
          </p:cNvCxnSpPr>
          <p:nvPr/>
        </p:nvCxnSpPr>
        <p:spPr>
          <a:xfrm rot="10800000">
            <a:off x="1270826" y="5730264"/>
            <a:ext cx="2758800" cy="0"/>
          </a:xfrm>
          <a:prstGeom prst="straightConnector1">
            <a:avLst/>
          </a:prstGeom>
          <a:noFill/>
          <a:ln cap="flat" cmpd="sng" w="9525">
            <a:solidFill>
              <a:schemeClr val="dk1"/>
            </a:solidFill>
            <a:prstDash val="solid"/>
            <a:miter lim="800000"/>
            <a:headEnd len="sm" w="sm" type="none"/>
            <a:tailEnd len="sm" w="sm" type="none"/>
          </a:ln>
        </p:spPr>
      </p:cxnSp>
      <p:cxnSp>
        <p:nvCxnSpPr>
          <p:cNvPr id="271" name="Google Shape;271;p11"/>
          <p:cNvCxnSpPr/>
          <p:nvPr/>
        </p:nvCxnSpPr>
        <p:spPr>
          <a:xfrm rot="10800000">
            <a:off x="1270747" y="1933433"/>
            <a:ext cx="0" cy="3796831"/>
          </a:xfrm>
          <a:prstGeom prst="straightConnector1">
            <a:avLst/>
          </a:prstGeom>
          <a:noFill/>
          <a:ln cap="flat" cmpd="sng" w="9525">
            <a:solidFill>
              <a:schemeClr val="dk1"/>
            </a:solidFill>
            <a:prstDash val="solid"/>
            <a:miter lim="800000"/>
            <a:headEnd len="sm" w="sm" type="none"/>
            <a:tailEnd len="sm" w="sm" type="none"/>
          </a:ln>
        </p:spPr>
      </p:cxnSp>
      <p:cxnSp>
        <p:nvCxnSpPr>
          <p:cNvPr id="272" name="Google Shape;272;p11"/>
          <p:cNvCxnSpPr>
            <a:endCxn id="253" idx="1"/>
          </p:cNvCxnSpPr>
          <p:nvPr/>
        </p:nvCxnSpPr>
        <p:spPr>
          <a:xfrm flipH="1" rot="10800000">
            <a:off x="1270723" y="1935956"/>
            <a:ext cx="3052500" cy="24900"/>
          </a:xfrm>
          <a:prstGeom prst="straightConnector1">
            <a:avLst/>
          </a:prstGeom>
          <a:noFill/>
          <a:ln cap="flat" cmpd="sng" w="9525">
            <a:solidFill>
              <a:schemeClr val="dk1"/>
            </a:solidFill>
            <a:prstDash val="solid"/>
            <a:miter lim="800000"/>
            <a:headEnd len="sm" w="sm" type="none"/>
            <a:tailEnd len="sm" w="sm" type="none"/>
          </a:ln>
        </p:spPr>
      </p:cxnSp>
      <p:cxnSp>
        <p:nvCxnSpPr>
          <p:cNvPr id="273" name="Google Shape;273;p11"/>
          <p:cNvCxnSpPr>
            <a:stCxn id="258" idx="1"/>
          </p:cNvCxnSpPr>
          <p:nvPr/>
        </p:nvCxnSpPr>
        <p:spPr>
          <a:xfrm rot="10800000">
            <a:off x="2797120" y="3236537"/>
            <a:ext cx="878400" cy="0"/>
          </a:xfrm>
          <a:prstGeom prst="straightConnector1">
            <a:avLst/>
          </a:prstGeom>
          <a:noFill/>
          <a:ln cap="flat" cmpd="sng" w="9525">
            <a:solidFill>
              <a:schemeClr val="dk1"/>
            </a:solidFill>
            <a:prstDash val="solid"/>
            <a:miter lim="800000"/>
            <a:headEnd len="sm" w="sm" type="none"/>
            <a:tailEnd len="sm" w="sm" type="none"/>
          </a:ln>
        </p:spPr>
      </p:cxnSp>
      <p:cxnSp>
        <p:nvCxnSpPr>
          <p:cNvPr id="274" name="Google Shape;274;p11"/>
          <p:cNvCxnSpPr/>
          <p:nvPr/>
        </p:nvCxnSpPr>
        <p:spPr>
          <a:xfrm>
            <a:off x="2796985" y="3210063"/>
            <a:ext cx="0" cy="484796"/>
          </a:xfrm>
          <a:prstGeom prst="straightConnector1">
            <a:avLst/>
          </a:prstGeom>
          <a:noFill/>
          <a:ln cap="flat" cmpd="sng" w="9525">
            <a:solidFill>
              <a:schemeClr val="dk1"/>
            </a:solidFill>
            <a:prstDash val="solid"/>
            <a:miter lim="800000"/>
            <a:headEnd len="sm" w="sm" type="none"/>
            <a:tailEnd len="med" w="med" type="triangle"/>
          </a:ln>
        </p:spPr>
      </p:cxnSp>
      <p:cxnSp>
        <p:nvCxnSpPr>
          <p:cNvPr id="275" name="Google Shape;275;p11"/>
          <p:cNvCxnSpPr>
            <a:stCxn id="260" idx="3"/>
          </p:cNvCxnSpPr>
          <p:nvPr/>
        </p:nvCxnSpPr>
        <p:spPr>
          <a:xfrm>
            <a:off x="3469341" y="4306701"/>
            <a:ext cx="1557600" cy="9000"/>
          </a:xfrm>
          <a:prstGeom prst="straightConnector1">
            <a:avLst/>
          </a:prstGeom>
          <a:noFill/>
          <a:ln cap="flat" cmpd="sng" w="9525">
            <a:solidFill>
              <a:schemeClr val="dk1"/>
            </a:solidFill>
            <a:prstDash val="solid"/>
            <a:miter lim="800000"/>
            <a:headEnd len="sm" w="sm" type="none"/>
            <a:tailEnd len="sm" w="sm" type="none"/>
          </a:ln>
        </p:spPr>
      </p:cxnSp>
      <p:cxnSp>
        <p:nvCxnSpPr>
          <p:cNvPr id="276" name="Google Shape;276;p11"/>
          <p:cNvCxnSpPr>
            <a:endCxn id="259" idx="0"/>
          </p:cNvCxnSpPr>
          <p:nvPr/>
        </p:nvCxnSpPr>
        <p:spPr>
          <a:xfrm>
            <a:off x="5026949" y="4315613"/>
            <a:ext cx="0" cy="1014600"/>
          </a:xfrm>
          <a:prstGeom prst="straightConnector1">
            <a:avLst/>
          </a:prstGeom>
          <a:noFill/>
          <a:ln cap="flat" cmpd="sng" w="9525">
            <a:solidFill>
              <a:schemeClr val="dk1"/>
            </a:solidFill>
            <a:prstDash val="solid"/>
            <a:miter lim="800000"/>
            <a:headEnd len="sm" w="sm" type="none"/>
            <a:tailEnd len="med" w="med" type="triangle"/>
          </a:ln>
        </p:spPr>
      </p:cxnSp>
      <p:sp>
        <p:nvSpPr>
          <p:cNvPr id="277" name="Google Shape;277;p11"/>
          <p:cNvSpPr/>
          <p:nvPr/>
        </p:nvSpPr>
        <p:spPr>
          <a:xfrm>
            <a:off x="5654491" y="2332773"/>
            <a:ext cx="2430561" cy="120338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Query </a:t>
            </a:r>
            <a:endParaRPr/>
          </a:p>
        </p:txBody>
      </p:sp>
      <p:sp>
        <p:nvSpPr>
          <p:cNvPr id="278" name="Google Shape;278;p11"/>
          <p:cNvSpPr/>
          <p:nvPr/>
        </p:nvSpPr>
        <p:spPr>
          <a:xfrm>
            <a:off x="2003880" y="2385412"/>
            <a:ext cx="2430561" cy="120338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Conversation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277905" y="-49003"/>
            <a:ext cx="12138210" cy="12679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Balthazar"/>
              <a:buNone/>
            </a:pPr>
            <a:r>
              <a:rPr b="1" lang="en-US" sz="4200">
                <a:latin typeface="Balthazar"/>
                <a:ea typeface="Balthazar"/>
                <a:cs typeface="Balthazar"/>
                <a:sym typeface="Balthazar"/>
              </a:rPr>
              <a:t>FACTORS DETERMINING EFFICIENCY</a:t>
            </a:r>
            <a:r>
              <a:rPr b="1" lang="en-US">
                <a:latin typeface="Balthazar"/>
                <a:ea typeface="Balthazar"/>
                <a:cs typeface="Balthazar"/>
                <a:sym typeface="Balthazar"/>
              </a:rPr>
              <a:t>:</a:t>
            </a:r>
            <a:endParaRPr b="1">
              <a:latin typeface="Balthazar"/>
              <a:ea typeface="Balthazar"/>
              <a:cs typeface="Balthazar"/>
              <a:sym typeface="Balthazar"/>
            </a:endParaRPr>
          </a:p>
        </p:txBody>
      </p:sp>
      <p:sp>
        <p:nvSpPr>
          <p:cNvPr id="284" name="Google Shape;284;p12"/>
          <p:cNvSpPr/>
          <p:nvPr/>
        </p:nvSpPr>
        <p:spPr>
          <a:xfrm>
            <a:off x="690283" y="887506"/>
            <a:ext cx="11223812" cy="5446058"/>
          </a:xfrm>
          <a:prstGeom prst="flowChartProcess">
            <a:avLst/>
          </a:prstGeom>
          <a:noFill/>
          <a:ln>
            <a:noFill/>
          </a:ln>
        </p:spPr>
        <p:txBody>
          <a:bodyPr anchorCtr="0" anchor="ctr" bIns="45700" lIns="91425" spcFirstLastPara="1" rIns="91425" wrap="square" tIns="45700">
            <a:noAutofit/>
          </a:bodyPr>
          <a:lstStyle/>
          <a:p>
            <a:pPr indent="-514350" lvl="0" marL="514350" marR="0" rtl="0" algn="l">
              <a:lnSpc>
                <a:spcPct val="150000"/>
              </a:lnSpc>
              <a:spcBef>
                <a:spcPts val="0"/>
              </a:spcBef>
              <a:spcAft>
                <a:spcPts val="0"/>
              </a:spcAft>
              <a:buClr>
                <a:schemeClr val="dk1"/>
              </a:buClr>
              <a:buSzPts val="2800"/>
              <a:buFont typeface="Calibri"/>
              <a:buAutoNum type="arabicPeriod"/>
            </a:pPr>
            <a:r>
              <a:rPr lang="en-US" sz="2800">
                <a:solidFill>
                  <a:schemeClr val="dk1"/>
                </a:solidFill>
                <a:latin typeface="Overlock"/>
                <a:ea typeface="Overlock"/>
                <a:cs typeface="Overlock"/>
                <a:sym typeface="Overlock"/>
              </a:rPr>
              <a:t>Response Accuracy :</a:t>
            </a:r>
            <a:endParaRPr/>
          </a:p>
          <a:p>
            <a:pPr indent="0" lvl="0" marL="0" marR="0" rtl="0" algn="l">
              <a:lnSpc>
                <a:spcPct val="150000"/>
              </a:lnSpc>
              <a:spcBef>
                <a:spcPts val="0"/>
              </a:spcBef>
              <a:spcAft>
                <a:spcPts val="0"/>
              </a:spcAft>
              <a:buNone/>
            </a:pPr>
            <a:r>
              <a:rPr lang="en-US" sz="2800">
                <a:solidFill>
                  <a:schemeClr val="dk1"/>
                </a:solidFill>
                <a:latin typeface="Times New Roman"/>
                <a:ea typeface="Times New Roman"/>
                <a:cs typeface="Times New Roman"/>
                <a:sym typeface="Times New Roman"/>
              </a:rPr>
              <a:t>                    (number of correctly answered queries/tot no of queries)/100</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800">
                <a:solidFill>
                  <a:schemeClr val="dk1"/>
                </a:solidFill>
                <a:latin typeface="Overlock"/>
                <a:ea typeface="Overlock"/>
                <a:cs typeface="Overlock"/>
                <a:sym typeface="Overlock"/>
              </a:rPr>
              <a:t>2.    Response Time:</a:t>
            </a:r>
            <a:endParaRPr/>
          </a:p>
          <a:p>
            <a:pPr indent="-457200" lvl="4" marL="2286000" marR="0" rtl="0" algn="l">
              <a:lnSpc>
                <a:spcPct val="15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It is calculated in ms/step.  </a:t>
            </a:r>
            <a:endParaRPr/>
          </a:p>
          <a:p>
            <a:pPr indent="-457200" lvl="4" marL="22860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 Steps could include tasks like tokenizing user input, running natural language processing algorithms, generating a response.</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Overlock"/>
                <a:ea typeface="Overlock"/>
                <a:cs typeface="Overlock"/>
                <a:sym typeface="Overlock"/>
              </a:rPr>
              <a:t>3.     Error Rate :</a:t>
            </a:r>
            <a:endParaRPr/>
          </a:p>
          <a:p>
            <a:pPr indent="0" lvl="0" marL="0" marR="0" rtl="0" algn="l">
              <a:lnSpc>
                <a:spcPct val="150000"/>
              </a:lnSpc>
              <a:spcBef>
                <a:spcPts val="0"/>
              </a:spcBef>
              <a:spcAft>
                <a:spcPts val="0"/>
              </a:spcAft>
              <a:buNone/>
            </a:pPr>
            <a:r>
              <a:rPr b="0" i="0" lang="en-US" sz="2800">
                <a:solidFill>
                  <a:schemeClr val="dk1"/>
                </a:solidFill>
                <a:latin typeface="Times New Roman"/>
                <a:ea typeface="Times New Roman"/>
                <a:cs typeface="Times New Roman"/>
                <a:sym typeface="Times New Roman"/>
              </a:rPr>
              <a:t>                  (Number of errors / Total number of queries) * 100</a:t>
            </a:r>
            <a:endParaRPr sz="2800">
              <a:solidFill>
                <a:schemeClr val="dk1"/>
              </a:solidFill>
              <a:latin typeface="Times New Roman"/>
              <a:ea typeface="Times New Roman"/>
              <a:cs typeface="Times New Roman"/>
              <a:sym typeface="Times New Roman"/>
            </a:endParaRPr>
          </a:p>
        </p:txBody>
      </p:sp>
      <p:sp>
        <p:nvSpPr>
          <p:cNvPr id="285" name="Google Shape;285;p12"/>
          <p:cNvSpPr/>
          <p:nvPr/>
        </p:nvSpPr>
        <p:spPr>
          <a:xfrm>
            <a:off x="94129" y="121024"/>
            <a:ext cx="11994777" cy="6629400"/>
          </a:xfrm>
          <a:prstGeom prst="rect">
            <a:avLst/>
          </a:prstGeom>
          <a:noFill/>
          <a:ln cap="flat" cmpd="sng" w="1111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2"/>
          <p:cNvSpPr/>
          <p:nvPr/>
        </p:nvSpPr>
        <p:spPr>
          <a:xfrm>
            <a:off x="277905" y="282388"/>
            <a:ext cx="11636190" cy="6252883"/>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13"/>
          <p:cNvPicPr preferRelativeResize="0"/>
          <p:nvPr/>
        </p:nvPicPr>
        <p:blipFill rotWithShape="1">
          <a:blip r:embed="rId3">
            <a:alphaModFix/>
          </a:blip>
          <a:srcRect b="7038" l="0" r="0" t="-24"/>
          <a:stretch/>
        </p:blipFill>
        <p:spPr>
          <a:xfrm>
            <a:off x="665630" y="1027907"/>
            <a:ext cx="10777818" cy="5634579"/>
          </a:xfrm>
          <a:prstGeom prst="rect">
            <a:avLst/>
          </a:prstGeom>
          <a:noFill/>
          <a:ln>
            <a:noFill/>
          </a:ln>
        </p:spPr>
      </p:pic>
      <p:sp>
        <p:nvSpPr>
          <p:cNvPr id="292" name="Google Shape;292;p13"/>
          <p:cNvSpPr txBox="1"/>
          <p:nvPr>
            <p:ph type="title"/>
          </p:nvPr>
        </p:nvSpPr>
        <p:spPr>
          <a:xfrm>
            <a:off x="367553"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TraininG the data:</a:t>
            </a:r>
            <a:endParaRPr>
              <a:latin typeface="Algerian"/>
              <a:ea typeface="Algerian"/>
              <a:cs typeface="Algerian"/>
              <a:sym typeface="Algeri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type="title"/>
          </p:nvPr>
        </p:nvSpPr>
        <p:spPr>
          <a:xfrm>
            <a:off x="223011"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Data in Json Format:</a:t>
            </a:r>
            <a:endParaRPr>
              <a:latin typeface="Algerian"/>
              <a:ea typeface="Algerian"/>
              <a:cs typeface="Algerian"/>
              <a:sym typeface="Algerian"/>
            </a:endParaRPr>
          </a:p>
        </p:txBody>
      </p:sp>
      <p:pic>
        <p:nvPicPr>
          <p:cNvPr id="298" name="Google Shape;298;p14"/>
          <p:cNvPicPr preferRelativeResize="0"/>
          <p:nvPr/>
        </p:nvPicPr>
        <p:blipFill rotWithShape="1">
          <a:blip r:embed="rId3">
            <a:alphaModFix/>
          </a:blip>
          <a:srcRect b="21158" l="0" r="0" t="7247"/>
          <a:stretch/>
        </p:blipFill>
        <p:spPr>
          <a:xfrm>
            <a:off x="516598" y="1594074"/>
            <a:ext cx="11452391" cy="46109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5"/>
          <p:cNvPicPr preferRelativeResize="0"/>
          <p:nvPr/>
        </p:nvPicPr>
        <p:blipFill rotWithShape="1">
          <a:blip r:embed="rId3">
            <a:alphaModFix/>
          </a:blip>
          <a:srcRect b="10764" l="0" r="0" t="-3531"/>
          <a:stretch/>
        </p:blipFill>
        <p:spPr>
          <a:xfrm>
            <a:off x="502023" y="712693"/>
            <a:ext cx="11187953" cy="5835121"/>
          </a:xfrm>
          <a:prstGeom prst="rect">
            <a:avLst/>
          </a:prstGeom>
          <a:noFill/>
          <a:ln>
            <a:noFill/>
          </a:ln>
        </p:spPr>
      </p:pic>
      <p:sp>
        <p:nvSpPr>
          <p:cNvPr id="304" name="Google Shape;304;p15"/>
          <p:cNvSpPr/>
          <p:nvPr/>
        </p:nvSpPr>
        <p:spPr>
          <a:xfrm>
            <a:off x="-183777" y="310186"/>
            <a:ext cx="4944035" cy="5782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Algerian"/>
                <a:ea typeface="Algerian"/>
                <a:cs typeface="Algerian"/>
                <a:sym typeface="Algerian"/>
              </a:rPr>
              <a:t>Chat with bot </a:t>
            </a:r>
            <a:endParaRPr sz="3200">
              <a:solidFill>
                <a:schemeClr val="dk1"/>
              </a:solidFill>
              <a:latin typeface="Algerian"/>
              <a:ea typeface="Algerian"/>
              <a:cs typeface="Algerian"/>
              <a:sym typeface="Algeri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6"/>
          <p:cNvPicPr preferRelativeResize="0"/>
          <p:nvPr/>
        </p:nvPicPr>
        <p:blipFill rotWithShape="1">
          <a:blip r:embed="rId3">
            <a:alphaModFix/>
          </a:blip>
          <a:srcRect b="6814" l="0" r="598" t="0"/>
          <a:stretch/>
        </p:blipFill>
        <p:spPr>
          <a:xfrm>
            <a:off x="689161" y="579250"/>
            <a:ext cx="10813677" cy="5699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p:nvPr/>
        </p:nvSpPr>
        <p:spPr>
          <a:xfrm>
            <a:off x="0" y="898220"/>
            <a:ext cx="4997824" cy="1039300"/>
          </a:xfrm>
          <a:prstGeom prst="flowChartDecision">
            <a:avLst/>
          </a:prstGeom>
          <a:solidFill>
            <a:srgbClr val="63C6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17"/>
          <p:cNvSpPr txBox="1"/>
          <p:nvPr>
            <p:ph type="title"/>
          </p:nvPr>
        </p:nvSpPr>
        <p:spPr>
          <a:xfrm>
            <a:off x="665630" y="7954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16" name="Google Shape;316;p17"/>
          <p:cNvSpPr/>
          <p:nvPr/>
        </p:nvSpPr>
        <p:spPr>
          <a:xfrm>
            <a:off x="1035425" y="2393577"/>
            <a:ext cx="9776010" cy="2877670"/>
          </a:xfrm>
          <a:prstGeom prst="flowChartProcess">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Thus the chat bot using AI for gce ,Tirunelveli has been implemented to make conversation/quering about the college details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This will definitely help the gce,Tirunelveli students to get needed more information about the college </a:t>
            </a:r>
            <a:endParaRPr sz="2400">
              <a:solidFill>
                <a:schemeClr val="dk1"/>
              </a:solidFill>
              <a:latin typeface="Times New Roman"/>
              <a:ea typeface="Times New Roman"/>
              <a:cs typeface="Times New Roman"/>
              <a:sym typeface="Times New Roman"/>
            </a:endParaRPr>
          </a:p>
        </p:txBody>
      </p:sp>
      <p:sp>
        <p:nvSpPr>
          <p:cNvPr id="317" name="Google Shape;317;p17"/>
          <p:cNvSpPr/>
          <p:nvPr/>
        </p:nvSpPr>
        <p:spPr>
          <a:xfrm>
            <a:off x="159123" y="107577"/>
            <a:ext cx="11873753" cy="6642846"/>
          </a:xfrm>
          <a:prstGeom prst="rect">
            <a:avLst/>
          </a:pr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17"/>
          <p:cNvSpPr/>
          <p:nvPr/>
        </p:nvSpPr>
        <p:spPr>
          <a:xfrm>
            <a:off x="298075" y="228600"/>
            <a:ext cx="11595847" cy="6400800"/>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p:nvPr/>
        </p:nvSpPr>
        <p:spPr>
          <a:xfrm flipH="1" rot="150">
            <a:off x="2754769" y="943600"/>
            <a:ext cx="6876600" cy="545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          Thank you</a:t>
            </a:r>
            <a:endParaRPr sz="6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
          <p:cNvSpPr/>
          <p:nvPr/>
        </p:nvSpPr>
        <p:spPr>
          <a:xfrm>
            <a:off x="106675" y="0"/>
            <a:ext cx="12192000" cy="6858000"/>
          </a:xfrm>
          <a:prstGeom prst="bevel">
            <a:avLst>
              <a:gd fmla="val 12500" name="adj"/>
            </a:avLst>
          </a:prstGeom>
          <a:gradFill>
            <a:gsLst>
              <a:gs pos="0">
                <a:srgbClr val="8AABE9"/>
              </a:gs>
              <a:gs pos="24000">
                <a:srgbClr val="B8CAF0"/>
              </a:gs>
              <a:gs pos="100000">
                <a:srgbClr val="DDE5F6"/>
              </a:gs>
            </a:gsLst>
            <a:lin ang="162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
          <p:cNvSpPr/>
          <p:nvPr/>
        </p:nvSpPr>
        <p:spPr>
          <a:xfrm>
            <a:off x="1510043" y="867183"/>
            <a:ext cx="4907412" cy="982962"/>
          </a:xfrm>
          <a:prstGeom prst="flowChartTerminator">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
          <p:cNvSpPr/>
          <p:nvPr/>
        </p:nvSpPr>
        <p:spPr>
          <a:xfrm>
            <a:off x="1866377" y="3465808"/>
            <a:ext cx="5031964" cy="1137491"/>
          </a:xfrm>
          <a:prstGeom prst="flowChartTerminator">
            <a:avLst/>
          </a:prstGeom>
          <a:solidFill>
            <a:srgbClr val="66A2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1"/>
                </a:solidFill>
                <a:latin typeface="Algerian"/>
                <a:ea typeface="Algerian"/>
                <a:cs typeface="Algerian"/>
                <a:sym typeface="Algerian"/>
              </a:rPr>
              <a:t>GUIDED BY</a:t>
            </a:r>
            <a:endParaRPr b="0" i="0" sz="4000" u="none" cap="none" strike="noStrike">
              <a:solidFill>
                <a:schemeClr val="dk1"/>
              </a:solidFill>
              <a:latin typeface="Algerian"/>
              <a:ea typeface="Algerian"/>
              <a:cs typeface="Algerian"/>
              <a:sym typeface="Algerian"/>
            </a:endParaRPr>
          </a:p>
        </p:txBody>
      </p:sp>
      <p:sp>
        <p:nvSpPr>
          <p:cNvPr id="184" name="Google Shape;184;p2"/>
          <p:cNvSpPr/>
          <p:nvPr/>
        </p:nvSpPr>
        <p:spPr>
          <a:xfrm>
            <a:off x="3138543" y="3830428"/>
            <a:ext cx="7071360" cy="254159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Algerian"/>
              <a:ea typeface="Algerian"/>
              <a:cs typeface="Algerian"/>
              <a:sym typeface="Algerian"/>
            </a:endParaRPr>
          </a:p>
          <a:p>
            <a:pPr indent="0" lvl="0" marL="0" marR="0" rtl="0" algn="ctr">
              <a:spcBef>
                <a:spcPts val="0"/>
              </a:spcBef>
              <a:spcAft>
                <a:spcPts val="0"/>
              </a:spcAft>
              <a:buNone/>
            </a:pPr>
            <a:r>
              <a:rPr lang="en-US" sz="3200">
                <a:solidFill>
                  <a:schemeClr val="dk1"/>
                </a:solidFill>
                <a:latin typeface="Algerian"/>
                <a:ea typeface="Algerian"/>
                <a:cs typeface="Algerian"/>
                <a:sym typeface="Algerian"/>
              </a:rPr>
              <a:t>Subhashree kalidass B.E</a:t>
            </a:r>
            <a:endParaRPr/>
          </a:p>
          <a:p>
            <a:pPr indent="0" lvl="0" marL="0" marR="0" rtl="0" algn="ctr">
              <a:spcBef>
                <a:spcPts val="0"/>
              </a:spcBef>
              <a:spcAft>
                <a:spcPts val="0"/>
              </a:spcAft>
              <a:buNone/>
            </a:pPr>
            <a:r>
              <a:rPr b="0" i="0" lang="en-US" sz="3200" u="none" cap="none" strike="noStrike">
                <a:solidFill>
                  <a:schemeClr val="dk1"/>
                </a:solidFill>
                <a:latin typeface="Algerian"/>
                <a:ea typeface="Algerian"/>
                <a:cs typeface="Algerian"/>
                <a:sym typeface="Algerian"/>
              </a:rPr>
              <a:t>Assistant professor,cse</a:t>
            </a:r>
            <a:endParaRPr b="0" i="0" sz="3200" u="none" cap="none" strike="noStrike">
              <a:solidFill>
                <a:schemeClr val="dk1"/>
              </a:solidFill>
              <a:latin typeface="Algerian"/>
              <a:ea typeface="Algerian"/>
              <a:cs typeface="Algerian"/>
              <a:sym typeface="Algerian"/>
            </a:endParaRPr>
          </a:p>
          <a:p>
            <a:pPr indent="0" lvl="0" marL="0" marR="0" rtl="0" algn="ctr">
              <a:spcBef>
                <a:spcPts val="0"/>
              </a:spcBef>
              <a:spcAft>
                <a:spcPts val="0"/>
              </a:spcAft>
              <a:buNone/>
            </a:pPr>
            <a:r>
              <a:rPr lang="en-US" sz="3200">
                <a:solidFill>
                  <a:schemeClr val="dk1"/>
                </a:solidFill>
                <a:latin typeface="Algerian"/>
                <a:ea typeface="Algerian"/>
                <a:cs typeface="Algerian"/>
                <a:sym typeface="Algerian"/>
              </a:rPr>
              <a:t>HICET,COIMBATORE</a:t>
            </a:r>
            <a:endParaRPr b="0" i="0" sz="3200" u="none" cap="none" strike="noStrike">
              <a:solidFill>
                <a:schemeClr val="dk1"/>
              </a:solidFill>
              <a:latin typeface="Algerian"/>
              <a:ea typeface="Algerian"/>
              <a:cs typeface="Algerian"/>
              <a:sym typeface="Algerian"/>
            </a:endParaRPr>
          </a:p>
        </p:txBody>
      </p:sp>
      <p:sp>
        <p:nvSpPr>
          <p:cNvPr id="185" name="Google Shape;185;p2"/>
          <p:cNvSpPr/>
          <p:nvPr/>
        </p:nvSpPr>
        <p:spPr>
          <a:xfrm>
            <a:off x="1670143" y="1318833"/>
            <a:ext cx="8400900" cy="21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lgerian"/>
              <a:ea typeface="Algerian"/>
              <a:cs typeface="Algerian"/>
              <a:sym typeface="Algerian"/>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Algerian"/>
                <a:ea typeface="Algerian"/>
                <a:cs typeface="Algerian"/>
                <a:sym typeface="Algerian"/>
              </a:rPr>
              <a:t>Jegaa Selvan J                      </a:t>
            </a:r>
            <a:r>
              <a:rPr b="1" i="0" lang="en-US" sz="2400" u="none" cap="none" strike="noStrike">
                <a:solidFill>
                  <a:schemeClr val="dk1"/>
                </a:solidFill>
                <a:latin typeface="Algerian"/>
                <a:ea typeface="Algerian"/>
                <a:cs typeface="Algerian"/>
                <a:sym typeface="Algerian"/>
              </a:rPr>
              <a:t> </a:t>
            </a:r>
            <a:r>
              <a:rPr b="1" i="0" lang="en-US" sz="2000" u="none" cap="none" strike="noStrike">
                <a:solidFill>
                  <a:schemeClr val="dk1"/>
                </a:solidFill>
                <a:latin typeface="Arial Rounded"/>
                <a:ea typeface="Arial Rounded"/>
                <a:cs typeface="Arial Rounded"/>
                <a:sym typeface="Arial Rounded"/>
              </a:rPr>
              <a:t>(</a:t>
            </a:r>
            <a:r>
              <a:rPr b="1" lang="en-US" sz="2000">
                <a:solidFill>
                  <a:schemeClr val="dk1"/>
                </a:solidFill>
                <a:latin typeface="Arial Rounded"/>
                <a:ea typeface="Arial Rounded"/>
                <a:cs typeface="Arial Rounded"/>
                <a:sym typeface="Arial Rounded"/>
              </a:rPr>
              <a:t>20104031</a:t>
            </a:r>
            <a:r>
              <a:rPr b="1" i="0" lang="en-US" sz="2000" u="none" cap="none" strike="noStrike">
                <a:solidFill>
                  <a:schemeClr val="dk1"/>
                </a:solidFill>
                <a:latin typeface="Arial Rounded"/>
                <a:ea typeface="Arial Rounded"/>
                <a:cs typeface="Arial Rounded"/>
                <a:sym typeface="Arial Rounded"/>
              </a:rPr>
              <a:t>)</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Algerian"/>
                <a:ea typeface="Algerian"/>
                <a:cs typeface="Algerian"/>
                <a:sym typeface="Algerian"/>
              </a:rPr>
              <a:t>Stanish T</a:t>
            </a:r>
            <a:r>
              <a:rPr b="1" i="0" lang="en-US" sz="2400" u="none" cap="none" strike="noStrike">
                <a:solidFill>
                  <a:schemeClr val="dk1"/>
                </a:solidFill>
                <a:latin typeface="Algerian"/>
                <a:ea typeface="Algerian"/>
                <a:cs typeface="Algerian"/>
                <a:sym typeface="Algerian"/>
              </a:rPr>
              <a:t>                                   </a:t>
            </a:r>
            <a:r>
              <a:rPr b="1" i="0" lang="en-US" sz="2000" u="none" cap="none" strike="noStrike">
                <a:solidFill>
                  <a:schemeClr val="dk1"/>
                </a:solidFill>
                <a:latin typeface="Arial Rounded"/>
                <a:ea typeface="Arial Rounded"/>
                <a:cs typeface="Arial Rounded"/>
                <a:sym typeface="Arial Rounded"/>
              </a:rPr>
              <a:t>(</a:t>
            </a:r>
            <a:r>
              <a:rPr b="1" lang="en-US" sz="2000">
                <a:solidFill>
                  <a:schemeClr val="dk1"/>
                </a:solidFill>
                <a:latin typeface="Arial Rounded"/>
                <a:ea typeface="Arial Rounded"/>
                <a:cs typeface="Arial Rounded"/>
                <a:sym typeface="Arial Rounded"/>
              </a:rPr>
              <a:t>20104056</a:t>
            </a:r>
            <a:r>
              <a:rPr b="1" i="0" lang="en-US" sz="2000" u="none" cap="none" strike="noStrike">
                <a:solidFill>
                  <a:schemeClr val="dk1"/>
                </a:solidFill>
                <a:latin typeface="Arial Rounded"/>
                <a:ea typeface="Arial Rounded"/>
                <a:cs typeface="Arial Rounded"/>
                <a:sym typeface="Arial Rounded"/>
              </a:rPr>
              <a:t>)</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Algerian"/>
                <a:ea typeface="Algerian"/>
                <a:cs typeface="Algerian"/>
                <a:sym typeface="Algerian"/>
              </a:rPr>
              <a:t>Gokul KRISHNA V</a:t>
            </a:r>
            <a:r>
              <a:rPr b="1" i="0" lang="en-US" sz="2400" u="none" cap="none" strike="noStrike">
                <a:solidFill>
                  <a:schemeClr val="dk1"/>
                </a:solidFill>
                <a:latin typeface="Algerian"/>
                <a:ea typeface="Algerian"/>
                <a:cs typeface="Algerian"/>
                <a:sym typeface="Algerian"/>
              </a:rPr>
              <a:t>                     </a:t>
            </a:r>
            <a:r>
              <a:rPr b="1" i="0" lang="en-US" sz="2000" u="none" cap="none" strike="noStrike">
                <a:solidFill>
                  <a:schemeClr val="dk1"/>
                </a:solidFill>
                <a:latin typeface="Arial Rounded"/>
                <a:ea typeface="Arial Rounded"/>
                <a:cs typeface="Arial Rounded"/>
                <a:sym typeface="Arial Rounded"/>
              </a:rPr>
              <a:t>(</a:t>
            </a:r>
            <a:r>
              <a:rPr b="1" lang="en-US" sz="2000">
                <a:solidFill>
                  <a:schemeClr val="dk1"/>
                </a:solidFill>
                <a:latin typeface="Arial Rounded"/>
                <a:ea typeface="Arial Rounded"/>
                <a:cs typeface="Arial Rounded"/>
                <a:sym typeface="Arial Rounded"/>
              </a:rPr>
              <a:t>20104026</a:t>
            </a:r>
            <a:r>
              <a:rPr b="1" i="0" lang="en-US" sz="2000" u="none" cap="none" strike="noStrike">
                <a:solidFill>
                  <a:schemeClr val="dk1"/>
                </a:solidFill>
                <a:latin typeface="Arial Rounded"/>
                <a:ea typeface="Arial Rounded"/>
                <a:cs typeface="Arial Rounded"/>
                <a:sym typeface="Arial Rounded"/>
              </a:rPr>
              <a:t>)</a:t>
            </a:r>
            <a:endParaRPr/>
          </a:p>
          <a:p>
            <a:pPr indent="0" lvl="0" marL="0" marR="0" rtl="0" algn="l">
              <a:spcBef>
                <a:spcPts val="0"/>
              </a:spcBef>
              <a:spcAft>
                <a:spcPts val="0"/>
              </a:spcAft>
              <a:buNone/>
            </a:pPr>
            <a:r>
              <a:t/>
            </a:r>
            <a:endParaRPr/>
          </a:p>
        </p:txBody>
      </p:sp>
      <p:sp>
        <p:nvSpPr>
          <p:cNvPr id="186" name="Google Shape;186;p2"/>
          <p:cNvSpPr/>
          <p:nvPr/>
        </p:nvSpPr>
        <p:spPr>
          <a:xfrm>
            <a:off x="1334850" y="1318822"/>
            <a:ext cx="5257800" cy="409400"/>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1"/>
                </a:solidFill>
                <a:latin typeface="Algerian"/>
                <a:ea typeface="Algerian"/>
                <a:cs typeface="Algerian"/>
                <a:sym typeface="Algerian"/>
              </a:rPr>
              <a:t>Team </a:t>
            </a:r>
            <a:r>
              <a:rPr lang="en-US" sz="4400">
                <a:solidFill>
                  <a:schemeClr val="dk1"/>
                </a:solidFill>
                <a:latin typeface="Algerian"/>
                <a:ea typeface="Algerian"/>
                <a:cs typeface="Algerian"/>
                <a:sym typeface="Algerian"/>
              </a:rPr>
              <a:t>members</a:t>
            </a:r>
            <a:endParaRPr b="0" i="0" sz="4400" u="none" cap="none" strike="noStrike">
              <a:solidFill>
                <a:schemeClr val="dk1"/>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nvSpPr>
        <p:spPr>
          <a:xfrm>
            <a:off x="1021703" y="811082"/>
            <a:ext cx="2749329" cy="615553"/>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b="1" i="0" lang="en-US" sz="4000" u="none" cap="none" strike="noStrike">
                <a:solidFill>
                  <a:schemeClr val="dk1"/>
                </a:solidFill>
                <a:latin typeface="Algerian"/>
                <a:ea typeface="Algerian"/>
                <a:cs typeface="Algerian"/>
                <a:sym typeface="Algerian"/>
              </a:rPr>
              <a:t>ABSTRACT</a:t>
            </a:r>
            <a:r>
              <a:rPr b="0" i="0" lang="en-US" sz="3600" u="none" cap="none" strike="noStrike">
                <a:solidFill>
                  <a:schemeClr val="dk1"/>
                </a:solidFill>
                <a:latin typeface="Algerian"/>
                <a:ea typeface="Algerian"/>
                <a:cs typeface="Algerian"/>
                <a:sym typeface="Algerian"/>
              </a:rPr>
              <a:t>:</a:t>
            </a:r>
            <a:endParaRPr sz="3600">
              <a:solidFill>
                <a:schemeClr val="dk1"/>
              </a:solidFill>
              <a:latin typeface="Algerian"/>
              <a:ea typeface="Algerian"/>
              <a:cs typeface="Algerian"/>
              <a:sym typeface="Algerian"/>
            </a:endParaRPr>
          </a:p>
        </p:txBody>
      </p:sp>
      <p:sp>
        <p:nvSpPr>
          <p:cNvPr id="192" name="Google Shape;192;p3"/>
          <p:cNvSpPr txBox="1"/>
          <p:nvPr/>
        </p:nvSpPr>
        <p:spPr>
          <a:xfrm>
            <a:off x="4388081" y="1507317"/>
            <a:ext cx="7644795" cy="33499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a:solidFill>
                  <a:srgbClr val="333333"/>
                </a:solidFill>
                <a:latin typeface="Times New Roman"/>
                <a:ea typeface="Times New Roman"/>
                <a:cs typeface="Times New Roman"/>
                <a:sym typeface="Times New Roman"/>
              </a:rPr>
              <a:t>It more focus on designing a textual communication application namely chatbot </a:t>
            </a:r>
            <a:r>
              <a:rPr lang="en-US" sz="2400">
                <a:solidFill>
                  <a:srgbClr val="333333"/>
                </a:solidFill>
                <a:latin typeface="Times New Roman"/>
                <a:ea typeface="Times New Roman"/>
                <a:cs typeface="Times New Roman"/>
                <a:sym typeface="Times New Roman"/>
              </a:rPr>
              <a:t>for</a:t>
            </a:r>
            <a:r>
              <a:rPr b="0" i="0" lang="en-US" sz="2400">
                <a:solidFill>
                  <a:srgbClr val="333333"/>
                </a:solidFill>
                <a:latin typeface="Times New Roman"/>
                <a:ea typeface="Times New Roman"/>
                <a:cs typeface="Times New Roman"/>
                <a:sym typeface="Times New Roman"/>
              </a:rPr>
              <a:t> our college website. The proposed chatbot assists in answering questions provided by the users.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400">
              <a:solidFill>
                <a:srgbClr val="202124"/>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400">
              <a:solidFill>
                <a:srgbClr val="202124"/>
              </a:solidFill>
              <a:latin typeface="Times New Roman"/>
              <a:ea typeface="Times New Roman"/>
              <a:cs typeface="Times New Roman"/>
              <a:sym typeface="Times New Roman"/>
            </a:endParaRPr>
          </a:p>
        </p:txBody>
      </p:sp>
      <p:pic>
        <p:nvPicPr>
          <p:cNvPr id="193" name="Google Shape;193;p3"/>
          <p:cNvPicPr preferRelativeResize="0"/>
          <p:nvPr/>
        </p:nvPicPr>
        <p:blipFill rotWithShape="1">
          <a:blip r:embed="rId3">
            <a:alphaModFix/>
          </a:blip>
          <a:srcRect b="12981" l="5581" r="6404" t="41033"/>
          <a:stretch/>
        </p:blipFill>
        <p:spPr>
          <a:xfrm>
            <a:off x="334608" y="2407199"/>
            <a:ext cx="4123521" cy="179885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94" name="Google Shape;194;p3"/>
          <p:cNvSpPr/>
          <p:nvPr/>
        </p:nvSpPr>
        <p:spPr>
          <a:xfrm>
            <a:off x="4318128" y="3455894"/>
            <a:ext cx="6831490" cy="1953824"/>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US" sz="2400">
                <a:solidFill>
                  <a:srgbClr val="202124"/>
                </a:solidFill>
                <a:latin typeface="Times New Roman"/>
                <a:ea typeface="Times New Roman"/>
                <a:cs typeface="Times New Roman"/>
                <a:sym typeface="Times New Roman"/>
              </a:rPr>
              <a:t>The Chatbot software can understand the discussion it is having with the user and respond accordingly.</a:t>
            </a:r>
            <a:endParaRPr/>
          </a:p>
        </p:txBody>
      </p:sp>
      <p:sp>
        <p:nvSpPr>
          <p:cNvPr id="195" name="Google Shape;195;p3"/>
          <p:cNvSpPr/>
          <p:nvPr/>
        </p:nvSpPr>
        <p:spPr>
          <a:xfrm>
            <a:off x="159123" y="107577"/>
            <a:ext cx="11873753" cy="6642846"/>
          </a:xfrm>
          <a:prstGeom prst="rect">
            <a:avLst/>
          </a:pr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4"/>
          <p:cNvGraphicFramePr/>
          <p:nvPr/>
        </p:nvGraphicFramePr>
        <p:xfrm>
          <a:off x="3452327" y="266700"/>
          <a:ext cx="3000000" cy="3000000"/>
        </p:xfrm>
        <a:graphic>
          <a:graphicData uri="http://schemas.openxmlformats.org/drawingml/2006/table">
            <a:tbl>
              <a:tblPr>
                <a:noFill/>
                <a:tableStyleId>{4DE71B92-E32F-4716-808E-8855955983C8}</a:tableStyleId>
              </a:tblPr>
              <a:tblGrid>
                <a:gridCol w="4917225"/>
              </a:tblGrid>
              <a:tr h="895750">
                <a:tc>
                  <a:txBody>
                    <a:bodyPr/>
                    <a:lstStyle/>
                    <a:p>
                      <a:pPr indent="0" lvl="0" marL="0" marR="0" rtl="0" algn="ctr">
                        <a:spcBef>
                          <a:spcPts val="0"/>
                        </a:spcBef>
                        <a:spcAft>
                          <a:spcPts val="0"/>
                        </a:spcAft>
                        <a:buNone/>
                      </a:pPr>
                      <a:r>
                        <a:rPr lang="en-US" sz="1800" u="none" cap="none" strike="noStrike">
                          <a:solidFill>
                            <a:schemeClr val="dk1"/>
                          </a:solidFill>
                        </a:rPr>
                        <a:t>                  </a:t>
                      </a:r>
                      <a:endParaRPr/>
                    </a:p>
                    <a:p>
                      <a:pPr indent="0" lvl="0" marL="0" marR="0" rtl="0" algn="ctr">
                        <a:spcBef>
                          <a:spcPts val="0"/>
                        </a:spcBef>
                        <a:spcAft>
                          <a:spcPts val="0"/>
                        </a:spcAft>
                        <a:buNone/>
                      </a:pPr>
                      <a:r>
                        <a:rPr lang="en-US" sz="3200" u="none" cap="none" strike="noStrike">
                          <a:solidFill>
                            <a:schemeClr val="dk1"/>
                          </a:solidFill>
                        </a:rPr>
                        <a:t>     </a:t>
                      </a:r>
                      <a:r>
                        <a:rPr b="1" lang="en-US" sz="4400" u="none" cap="none" strike="noStrike">
                          <a:solidFill>
                            <a:schemeClr val="dk1"/>
                          </a:solidFill>
                          <a:latin typeface="Algerian"/>
                          <a:ea typeface="Algerian"/>
                          <a:cs typeface="Algerian"/>
                          <a:sym typeface="Algerian"/>
                        </a:rPr>
                        <a:t>INTRODUCTION</a:t>
                      </a:r>
                      <a:endParaRPr b="1" sz="4400" u="none" cap="none" strike="noStrike">
                        <a:solidFill>
                          <a:schemeClr val="dk1"/>
                        </a:solidFill>
                        <a:latin typeface="Algerian"/>
                        <a:ea typeface="Algerian"/>
                        <a:cs typeface="Algerian"/>
                        <a:sym typeface="Algeri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01" name="Google Shape;201;p4"/>
          <p:cNvGraphicFramePr/>
          <p:nvPr/>
        </p:nvGraphicFramePr>
        <p:xfrm>
          <a:off x="1426028" y="1211580"/>
          <a:ext cx="3000000" cy="3000000"/>
        </p:xfrm>
        <a:graphic>
          <a:graphicData uri="http://schemas.openxmlformats.org/drawingml/2006/table">
            <a:tbl>
              <a:tblPr>
                <a:noFill/>
                <a:tableStyleId>{CBECC793-4344-403E-A75C-FED9AA783C80}</a:tableStyleId>
              </a:tblPr>
              <a:tblGrid>
                <a:gridCol w="9546775"/>
              </a:tblGrid>
              <a:tr h="4939325">
                <a:tc>
                  <a:txBody>
                    <a:bodyPr/>
                    <a:lstStyle/>
                    <a:p>
                      <a:pPr indent="-342900" lvl="0" marL="342900" marR="0" rtl="0" algn="l">
                        <a:lnSpc>
                          <a:spcPct val="150000"/>
                        </a:lnSpc>
                        <a:spcBef>
                          <a:spcPts val="0"/>
                        </a:spcBef>
                        <a:spcAft>
                          <a:spcPts val="0"/>
                        </a:spcAft>
                        <a:buClr>
                          <a:schemeClr val="dk1"/>
                        </a:buClr>
                        <a:buSzPts val="2000"/>
                        <a:buFont typeface="Noto Sans Symbols"/>
                        <a:buChar char="❑"/>
                      </a:pPr>
                      <a:r>
                        <a:rPr b="0" lang="en-US" sz="2000" u="none" cap="none" strike="noStrike">
                          <a:solidFill>
                            <a:schemeClr val="dk1"/>
                          </a:solidFill>
                          <a:latin typeface="Times New Roman"/>
                          <a:ea typeface="Times New Roman"/>
                          <a:cs typeface="Times New Roman"/>
                          <a:sym typeface="Times New Roman"/>
                        </a:rPr>
                        <a:t>A chatbot can be defined as an </a:t>
                      </a:r>
                      <a:r>
                        <a:rPr b="1" lang="en-US" sz="2000" u="none" cap="none" strike="noStrike">
                          <a:solidFill>
                            <a:schemeClr val="dk1"/>
                          </a:solidFill>
                          <a:latin typeface="Times New Roman"/>
                          <a:ea typeface="Times New Roman"/>
                          <a:cs typeface="Times New Roman"/>
                          <a:sym typeface="Times New Roman"/>
                        </a:rPr>
                        <a:t>AI based computer program </a:t>
                      </a:r>
                      <a:r>
                        <a:rPr b="0" lang="en-US" sz="2000" u="none" cap="none" strike="noStrike">
                          <a:solidFill>
                            <a:schemeClr val="dk1"/>
                          </a:solidFill>
                          <a:latin typeface="Times New Roman"/>
                          <a:ea typeface="Times New Roman"/>
                          <a:cs typeface="Times New Roman"/>
                          <a:sym typeface="Times New Roman"/>
                        </a:rPr>
                        <a:t>that simulates human conversations. They are also known as digital assistants that understand human capabilities. </a:t>
                      </a:r>
                      <a:endParaRPr/>
                    </a:p>
                    <a:p>
                      <a:pPr indent="-342900" lvl="0" marL="342900" marR="0" rtl="0" algn="l">
                        <a:lnSpc>
                          <a:spcPct val="150000"/>
                        </a:lnSpc>
                        <a:spcBef>
                          <a:spcPts val="0"/>
                        </a:spcBef>
                        <a:spcAft>
                          <a:spcPts val="0"/>
                        </a:spcAft>
                        <a:buClr>
                          <a:schemeClr val="dk1"/>
                        </a:buClr>
                        <a:buSzPts val="2000"/>
                        <a:buFont typeface="Noto Sans Symbols"/>
                        <a:buChar char="❑"/>
                      </a:pPr>
                      <a:r>
                        <a:rPr b="0" lang="en-US" sz="2000" u="none" cap="none" strike="noStrike">
                          <a:solidFill>
                            <a:schemeClr val="dk1"/>
                          </a:solidFill>
                          <a:latin typeface="Times New Roman"/>
                          <a:ea typeface="Times New Roman"/>
                          <a:cs typeface="Times New Roman"/>
                          <a:sym typeface="Times New Roman"/>
                        </a:rPr>
                        <a:t>Bots interpret the user </a:t>
                      </a:r>
                      <a:r>
                        <a:rPr b="1" lang="en-US" sz="2000" u="none" cap="none" strike="noStrike">
                          <a:solidFill>
                            <a:schemeClr val="dk1"/>
                          </a:solidFill>
                          <a:latin typeface="Times New Roman"/>
                          <a:ea typeface="Times New Roman"/>
                          <a:cs typeface="Times New Roman"/>
                          <a:sym typeface="Times New Roman"/>
                        </a:rPr>
                        <a:t>intent, process their requests, </a:t>
                      </a:r>
                      <a:r>
                        <a:rPr b="0" lang="en-US" sz="2000" u="none" cap="none" strike="noStrike">
                          <a:solidFill>
                            <a:schemeClr val="dk1"/>
                          </a:solidFill>
                          <a:latin typeface="Times New Roman"/>
                          <a:ea typeface="Times New Roman"/>
                          <a:cs typeface="Times New Roman"/>
                          <a:sym typeface="Times New Roman"/>
                        </a:rPr>
                        <a:t>and give prompt </a:t>
                      </a:r>
                      <a:r>
                        <a:rPr b="1" lang="en-US" sz="2000" u="none" cap="none" strike="noStrike">
                          <a:solidFill>
                            <a:schemeClr val="dk1"/>
                          </a:solidFill>
                          <a:latin typeface="Times New Roman"/>
                          <a:ea typeface="Times New Roman"/>
                          <a:cs typeface="Times New Roman"/>
                          <a:sym typeface="Times New Roman"/>
                        </a:rPr>
                        <a:t>relevant answers</a:t>
                      </a:r>
                      <a:r>
                        <a:rPr b="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50000"/>
                        </a:lnSpc>
                        <a:spcBef>
                          <a:spcPts val="0"/>
                        </a:spcBef>
                        <a:spcAft>
                          <a:spcPts val="0"/>
                        </a:spcAft>
                        <a:buClr>
                          <a:schemeClr val="dk1"/>
                        </a:buClr>
                        <a:buSzPts val="2000"/>
                        <a:buFont typeface="Noto Sans Symbols"/>
                        <a:buChar char="❑"/>
                      </a:pPr>
                      <a:r>
                        <a:rPr b="0" lang="en-US" sz="2000" u="none" cap="none" strike="noStrike">
                          <a:solidFill>
                            <a:schemeClr val="dk1"/>
                          </a:solidFill>
                          <a:latin typeface="Times New Roman"/>
                          <a:ea typeface="Times New Roman"/>
                          <a:cs typeface="Times New Roman"/>
                          <a:sym typeface="Times New Roman"/>
                        </a:rPr>
                        <a:t>Once the analysis is done appropriate response is delivered to the user. </a:t>
                      </a:r>
                      <a:endParaRPr/>
                    </a:p>
                    <a:p>
                      <a:pPr indent="0" lvl="0" marL="0" marR="0" rtl="0" algn="l">
                        <a:lnSpc>
                          <a:spcPct val="150000"/>
                        </a:lnSpc>
                        <a:spcBef>
                          <a:spcPts val="0"/>
                        </a:spcBef>
                        <a:spcAft>
                          <a:spcPts val="0"/>
                        </a:spcAft>
                        <a:buNone/>
                      </a:pPr>
                      <a:r>
                        <a:rPr b="0" lang="en-US" sz="2000" u="none" cap="none" strike="noStrike">
                          <a:latin typeface="Times New Roman"/>
                          <a:ea typeface="Times New Roman"/>
                          <a:cs typeface="Times New Roman"/>
                          <a:sym typeface="Times New Roman"/>
                        </a:rPr>
                        <a:t>Chatbots work by adopting three classification methods. </a:t>
                      </a:r>
                      <a:endParaRPr/>
                    </a:p>
                    <a:p>
                      <a:pPr indent="0" lvl="0" marL="0" marR="0" rtl="0" algn="l">
                        <a:lnSpc>
                          <a:spcPct val="150000"/>
                        </a:lnSpc>
                        <a:spcBef>
                          <a:spcPts val="0"/>
                        </a:spcBef>
                        <a:spcAft>
                          <a:spcPts val="0"/>
                        </a:spcAft>
                        <a:buClr>
                          <a:schemeClr val="dk1"/>
                        </a:buClr>
                        <a:buSzPts val="1800"/>
                        <a:buFont typeface="Arial"/>
                        <a:buNone/>
                      </a:pPr>
                      <a:r>
                        <a:rPr b="0" lang="en-US" sz="1800" u="none" cap="none" strike="noStrike">
                          <a:latin typeface="Times New Roman"/>
                          <a:ea typeface="Times New Roman"/>
                          <a:cs typeface="Times New Roman"/>
                          <a:sym typeface="Times New Roman"/>
                        </a:rPr>
                        <a:t>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02" name="Google Shape;202;p4"/>
          <p:cNvGraphicFramePr/>
          <p:nvPr/>
        </p:nvGraphicFramePr>
        <p:xfrm>
          <a:off x="3344829" y="4742656"/>
          <a:ext cx="3000000" cy="3000000"/>
        </p:xfrm>
        <a:graphic>
          <a:graphicData uri="http://schemas.openxmlformats.org/drawingml/2006/table">
            <a:tbl>
              <a:tblPr>
                <a:noFill/>
                <a:tableStyleId>{CBECC793-4344-403E-A75C-FED9AA783C80}</a:tableStyleId>
              </a:tblPr>
              <a:tblGrid>
                <a:gridCol w="5502350"/>
              </a:tblGrid>
              <a:tr h="1250300">
                <a:tc>
                  <a:txBody>
                    <a:bodyPr/>
                    <a:lstStyle/>
                    <a:p>
                      <a:pPr indent="-342900" lvl="0" marL="3429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Pattern matching</a:t>
                      </a:r>
                      <a:endParaRPr/>
                    </a:p>
                    <a:p>
                      <a:pPr indent="-342900" lvl="0" marL="3429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Natural language understanding (NLU)</a:t>
                      </a:r>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u="none" cap="none" strike="noStrike">
                          <a:latin typeface="Times New Roman"/>
                          <a:ea typeface="Times New Roman"/>
                          <a:cs typeface="Times New Roman"/>
                          <a:sym typeface="Times New Roman"/>
                        </a:rPr>
                        <a:t>Natural language processing (NLP)</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03" name="Google Shape;203;p4"/>
          <p:cNvSpPr/>
          <p:nvPr/>
        </p:nvSpPr>
        <p:spPr>
          <a:xfrm>
            <a:off x="159123" y="107577"/>
            <a:ext cx="11873753" cy="6642846"/>
          </a:xfrm>
          <a:prstGeom prst="rect">
            <a:avLst/>
          </a:prstGeom>
          <a:noFill/>
          <a:ln cap="flat" cmpd="sng" w="1270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5"/>
          <p:cNvGraphicFramePr/>
          <p:nvPr/>
        </p:nvGraphicFramePr>
        <p:xfrm>
          <a:off x="606855" y="528634"/>
          <a:ext cx="3000000" cy="3000000"/>
        </p:xfrm>
        <a:graphic>
          <a:graphicData uri="http://schemas.openxmlformats.org/drawingml/2006/table">
            <a:tbl>
              <a:tblPr>
                <a:noFill/>
                <a:tableStyleId>{CBECC793-4344-403E-A75C-FED9AA783C80}</a:tableStyleId>
              </a:tblPr>
              <a:tblGrid>
                <a:gridCol w="5753600"/>
              </a:tblGrid>
              <a:tr h="798425">
                <a:tc>
                  <a:txBody>
                    <a:bodyPr/>
                    <a:lstStyle/>
                    <a:p>
                      <a:pPr indent="0" lvl="0" marL="0" marR="0" rtl="0" algn="l">
                        <a:spcBef>
                          <a:spcPts val="0"/>
                        </a:spcBef>
                        <a:spcAft>
                          <a:spcPts val="0"/>
                        </a:spcAft>
                        <a:buNone/>
                      </a:pPr>
                      <a:r>
                        <a:rPr b="1" lang="en-US" sz="3600" u="none" cap="none" strike="noStrike">
                          <a:latin typeface="Times New Roman"/>
                          <a:ea typeface="Times New Roman"/>
                          <a:cs typeface="Times New Roman"/>
                          <a:sym typeface="Times New Roman"/>
                        </a:rPr>
                        <a:t>  </a:t>
                      </a:r>
                      <a:r>
                        <a:rPr b="1" lang="en-US" sz="3600" u="none" cap="none" strike="noStrike">
                          <a:solidFill>
                            <a:schemeClr val="dk1"/>
                          </a:solidFill>
                          <a:latin typeface="Algerian"/>
                          <a:ea typeface="Algerian"/>
                          <a:cs typeface="Algerian"/>
                          <a:sym typeface="Algerian"/>
                        </a:rPr>
                        <a:t>PROBLEM</a:t>
                      </a:r>
                      <a:r>
                        <a:rPr b="1" lang="en-US" sz="3600" u="none" cap="none" strike="noStrike">
                          <a:solidFill>
                            <a:schemeClr val="lt1"/>
                          </a:solidFill>
                          <a:latin typeface="Algerian"/>
                          <a:ea typeface="Algerian"/>
                          <a:cs typeface="Algerian"/>
                          <a:sym typeface="Algerian"/>
                        </a:rPr>
                        <a:t>   </a:t>
                      </a:r>
                      <a:r>
                        <a:rPr b="1" lang="en-US" sz="3600" u="none" cap="none" strike="noStrike">
                          <a:solidFill>
                            <a:schemeClr val="dk1"/>
                          </a:solidFill>
                          <a:latin typeface="Algerian"/>
                          <a:ea typeface="Algerian"/>
                          <a:cs typeface="Algerian"/>
                          <a:sym typeface="Algerian"/>
                        </a:rPr>
                        <a:t>STATEMENT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09" name="Google Shape;209;p5"/>
          <p:cNvGraphicFramePr/>
          <p:nvPr/>
        </p:nvGraphicFramePr>
        <p:xfrm>
          <a:off x="1912451" y="1486521"/>
          <a:ext cx="3000000" cy="3000000"/>
        </p:xfrm>
        <a:graphic>
          <a:graphicData uri="http://schemas.openxmlformats.org/drawingml/2006/table">
            <a:tbl>
              <a:tblPr>
                <a:noFill/>
                <a:tableStyleId>{CBECC793-4344-403E-A75C-FED9AA783C80}</a:tableStyleId>
              </a:tblPr>
              <a:tblGrid>
                <a:gridCol w="8896025"/>
              </a:tblGrid>
              <a:tr h="4416750">
                <a:tc>
                  <a:txBody>
                    <a:bodyPr/>
                    <a:lstStyle/>
                    <a:p>
                      <a:pPr indent="-342900" lvl="0" marL="342900" marR="0" rtl="0" algn="just">
                        <a:lnSpc>
                          <a:spcPct val="150000"/>
                        </a:lnSpc>
                        <a:spcBef>
                          <a:spcPts val="0"/>
                        </a:spcBef>
                        <a:spcAft>
                          <a:spcPts val="0"/>
                        </a:spcAft>
                        <a:buClr>
                          <a:srgbClr val="0C0C0C"/>
                        </a:buClr>
                        <a:buSzPts val="2200"/>
                        <a:buFont typeface="Noto Sans Symbols"/>
                        <a:buChar char="❖"/>
                      </a:pPr>
                      <a:r>
                        <a:rPr b="0" lang="en-US" sz="2200">
                          <a:solidFill>
                            <a:srgbClr val="0C0C0C"/>
                          </a:solidFill>
                          <a:latin typeface="Times New Roman"/>
                          <a:ea typeface="Times New Roman"/>
                          <a:cs typeface="Times New Roman"/>
                          <a:sym typeface="Times New Roman"/>
                        </a:rPr>
                        <a:t>If a certain person has a question that he needs to enquire, he/she would need to visit varied departments gathering segments of the solution to the question he had. </a:t>
                      </a:r>
                      <a:endParaRPr/>
                    </a:p>
                    <a:p>
                      <a:pPr indent="-342900" lvl="0" marL="342900" marR="0" rtl="0" algn="just">
                        <a:lnSpc>
                          <a:spcPct val="150000"/>
                        </a:lnSpc>
                        <a:spcBef>
                          <a:spcPts val="0"/>
                        </a:spcBef>
                        <a:spcAft>
                          <a:spcPts val="0"/>
                        </a:spcAft>
                        <a:buClr>
                          <a:srgbClr val="0C0C0C"/>
                        </a:buClr>
                        <a:buSzPts val="2200"/>
                        <a:buFont typeface="Noto Sans Symbols"/>
                        <a:buChar char="❖"/>
                      </a:pPr>
                      <a:r>
                        <a:rPr b="0" lang="en-US" sz="2200">
                          <a:solidFill>
                            <a:srgbClr val="0C0C0C"/>
                          </a:solidFill>
                          <a:latin typeface="Times New Roman"/>
                          <a:ea typeface="Times New Roman"/>
                          <a:cs typeface="Times New Roman"/>
                          <a:sym typeface="Times New Roman"/>
                        </a:rPr>
                        <a:t>As we see, whenever admission days are nearer all college members strive their best to guide parents and students to induce into course they want. </a:t>
                      </a:r>
                      <a:endParaRPr/>
                    </a:p>
                    <a:p>
                      <a:pPr indent="-342900" lvl="0" marL="342900" marR="0" rtl="0" algn="just">
                        <a:lnSpc>
                          <a:spcPct val="150000"/>
                        </a:lnSpc>
                        <a:spcBef>
                          <a:spcPts val="0"/>
                        </a:spcBef>
                        <a:spcAft>
                          <a:spcPts val="0"/>
                        </a:spcAft>
                        <a:buClr>
                          <a:srgbClr val="0C0C0C"/>
                        </a:buClr>
                        <a:buSzPts val="2200"/>
                        <a:buFont typeface="Noto Sans Symbols"/>
                        <a:buChar char="❖"/>
                      </a:pPr>
                      <a:r>
                        <a:rPr b="0" lang="en-US" sz="2200">
                          <a:solidFill>
                            <a:srgbClr val="0C0C0C"/>
                          </a:solidFill>
                          <a:latin typeface="Times New Roman"/>
                          <a:ea typeface="Times New Roman"/>
                          <a:cs typeface="Times New Roman"/>
                          <a:sym typeface="Times New Roman"/>
                        </a:rPr>
                        <a:t>Our Chatbot will reduce half the work by giving students brief information concerning admission, courses, fees and lots of additional. All the queries by students will be answered through the chatbot.</a:t>
                      </a:r>
                      <a:endParaRPr b="0" sz="2200">
                        <a:solidFill>
                          <a:srgbClr val="0C0C0C"/>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0" name="Google Shape;210;p5"/>
          <p:cNvSpPr/>
          <p:nvPr/>
        </p:nvSpPr>
        <p:spPr>
          <a:xfrm>
            <a:off x="159123" y="107577"/>
            <a:ext cx="11873753" cy="6642846"/>
          </a:xfrm>
          <a:prstGeom prst="rect">
            <a:avLst/>
          </a:prstGeom>
          <a:noFill/>
          <a:ln cap="flat" cmpd="sng" w="127000">
            <a:solidFill>
              <a:schemeClr val="accent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6"/>
          <p:cNvGraphicFramePr/>
          <p:nvPr/>
        </p:nvGraphicFramePr>
        <p:xfrm>
          <a:off x="1224018" y="777084"/>
          <a:ext cx="3000000" cy="3000000"/>
        </p:xfrm>
        <a:graphic>
          <a:graphicData uri="http://schemas.openxmlformats.org/drawingml/2006/table">
            <a:tbl>
              <a:tblPr>
                <a:noFill/>
                <a:tableStyleId>{CBECC793-4344-403E-A75C-FED9AA783C80}</a:tableStyleId>
              </a:tblPr>
              <a:tblGrid>
                <a:gridCol w="3494875"/>
              </a:tblGrid>
              <a:tr h="870575">
                <a:tc>
                  <a:txBody>
                    <a:bodyPr/>
                    <a:lstStyle/>
                    <a:p>
                      <a:pPr indent="0" lvl="0" marL="0" marR="0" rtl="0" algn="l">
                        <a:spcBef>
                          <a:spcPts val="0"/>
                        </a:spcBef>
                        <a:spcAft>
                          <a:spcPts val="0"/>
                        </a:spcAft>
                        <a:buNone/>
                      </a:pPr>
                      <a:r>
                        <a:rPr b="1" lang="en-US" sz="4000">
                          <a:latin typeface="Algerian"/>
                          <a:ea typeface="Algerian"/>
                          <a:cs typeface="Algerian"/>
                          <a:sym typeface="Algerian"/>
                        </a:rPr>
                        <a:t>OBJECTIVES: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16" name="Google Shape;216;p6"/>
          <p:cNvGraphicFramePr/>
          <p:nvPr/>
        </p:nvGraphicFramePr>
        <p:xfrm>
          <a:off x="1694329" y="1789008"/>
          <a:ext cx="3000000" cy="3000000"/>
        </p:xfrm>
        <a:graphic>
          <a:graphicData uri="http://schemas.openxmlformats.org/drawingml/2006/table">
            <a:tbl>
              <a:tblPr>
                <a:noFill/>
                <a:tableStyleId>{CBECC793-4344-403E-A75C-FED9AA783C80}</a:tableStyleId>
              </a:tblPr>
              <a:tblGrid>
                <a:gridCol w="9211225"/>
              </a:tblGrid>
              <a:tr h="3213300">
                <a:tc>
                  <a:txBody>
                    <a:bodyPr/>
                    <a:lstStyle/>
                    <a:p>
                      <a:pPr indent="0" lvl="0" marL="0" marR="0" rtl="0" algn="just">
                        <a:lnSpc>
                          <a:spcPct val="15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The main objective of "Chatbot" is to minimize the time required to solve the queries of an user , reduce the work load on the college’s office staff , save the time and strength of an user of visiting and contacting the administration office often , keep the user fully updated about the ongoing and upcoming events of college , etc.</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7" name="Google Shape;217;p6"/>
          <p:cNvSpPr/>
          <p:nvPr/>
        </p:nvSpPr>
        <p:spPr>
          <a:xfrm>
            <a:off x="159123" y="107577"/>
            <a:ext cx="11873753" cy="6642846"/>
          </a:xfrm>
          <a:prstGeom prst="rect">
            <a:avLst/>
          </a:pr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p:nvPr/>
        </p:nvSpPr>
        <p:spPr>
          <a:xfrm>
            <a:off x="395287" y="1085849"/>
            <a:ext cx="11568113" cy="5172075"/>
          </a:xfrm>
          <a:prstGeom prst="rect">
            <a:avLst/>
          </a:prstGeom>
          <a:gradFill>
            <a:gsLst>
              <a:gs pos="0">
                <a:srgbClr val="F6F9FC"/>
              </a:gs>
              <a:gs pos="74000">
                <a:srgbClr val="B3D1EC"/>
              </a:gs>
              <a:gs pos="83000">
                <a:srgbClr val="B3D1EC"/>
              </a:gs>
              <a:gs pos="100000">
                <a:srgbClr val="CCE0F2"/>
              </a:gs>
            </a:gsLst>
            <a:lin ang="5400000" scaled="0"/>
          </a:gradFill>
          <a:ln>
            <a:noFill/>
          </a:ln>
          <a:effectLst>
            <a:outerShdw blurRad="149987" algn="ctr" dir="8460000" dist="250190">
              <a:srgbClr val="000000">
                <a:alpha val="27843"/>
              </a:srgbClr>
            </a:outerShdw>
            <a:reflection blurRad="0" dir="5400000" dist="50800" endA="0" endPos="18000" kx="0" rotWithShape="0" algn="bl" stA="33000" stPos="0" sy="-100000" ky="0"/>
          </a:effectLst>
        </p:spPr>
        <p:txBody>
          <a:bodyPr anchorCtr="0" anchor="ctr" bIns="45700" lIns="91425" spcFirstLastPara="1" rIns="91425" wrap="square" tIns="45700">
            <a:noAutofit/>
          </a:bodyPr>
          <a:lstStyle/>
          <a:p>
            <a:pPr indent="-228600" lvl="0" marL="342900" marR="0" rtl="0" algn="just">
              <a:lnSpc>
                <a:spcPct val="15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223" name="Google Shape;223;p7"/>
          <p:cNvSpPr/>
          <p:nvPr/>
        </p:nvSpPr>
        <p:spPr>
          <a:xfrm>
            <a:off x="0" y="144438"/>
            <a:ext cx="6962776" cy="9094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rgbClr val="0C0C0C"/>
                </a:solidFill>
                <a:latin typeface="EB Garamond"/>
                <a:ea typeface="EB Garamond"/>
                <a:cs typeface="EB Garamond"/>
                <a:sym typeface="EB Garamond"/>
              </a:rPr>
              <a:t>LITERATURE SURVEY</a:t>
            </a:r>
            <a:endParaRPr sz="4000">
              <a:solidFill>
                <a:srgbClr val="0C0C0C"/>
              </a:solidFill>
              <a:latin typeface="EB Garamond"/>
              <a:ea typeface="EB Garamond"/>
              <a:cs typeface="EB Garamond"/>
              <a:sym typeface="EB Garamond"/>
            </a:endParaRPr>
          </a:p>
        </p:txBody>
      </p:sp>
      <p:graphicFrame>
        <p:nvGraphicFramePr>
          <p:cNvPr id="224" name="Google Shape;224;p7"/>
          <p:cNvGraphicFramePr/>
          <p:nvPr/>
        </p:nvGraphicFramePr>
        <p:xfrm>
          <a:off x="583405" y="1672505"/>
          <a:ext cx="3000000" cy="3000000"/>
        </p:xfrm>
        <a:graphic>
          <a:graphicData uri="http://schemas.openxmlformats.org/drawingml/2006/table">
            <a:tbl>
              <a:tblPr bandRow="1" firstRow="1">
                <a:noFill/>
                <a:tableStyleId>{5942D1DF-910C-4AA5-AB05-52FDB52141A3}</a:tableStyleId>
              </a:tblPr>
              <a:tblGrid>
                <a:gridCol w="2797975"/>
                <a:gridCol w="1724425"/>
                <a:gridCol w="3111075"/>
                <a:gridCol w="3558400"/>
              </a:tblGrid>
              <a:tr h="63007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AUTHOR(S)</a:t>
                      </a:r>
                      <a:endParaRPr sz="1800"/>
                    </a:p>
                  </a:txBody>
                  <a:tcPr marT="45725" marB="45725" marR="91450" marL="91450"/>
                </a:tc>
                <a:tc>
                  <a:txBody>
                    <a:bodyPr/>
                    <a:lstStyle/>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YEAR</a:t>
                      </a:r>
                      <a:endParaRPr sz="1800"/>
                    </a:p>
                  </a:txBody>
                  <a:tcPr marT="45725" marB="45725" marR="91450" marL="91450"/>
                </a:tc>
                <a:tc>
                  <a:txBody>
                    <a:bodyPr/>
                    <a:lstStyle/>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TITLE OF PAPER</a:t>
                      </a:r>
                      <a:endParaRPr sz="1800"/>
                    </a:p>
                  </a:txBody>
                  <a:tcPr marT="45725" marB="45725" marR="91450" marL="91450"/>
                </a:tc>
                <a:tc>
                  <a:txBody>
                    <a:bodyPr/>
                    <a:lstStyle/>
                    <a:p>
                      <a:pPr indent="0" lvl="0" marL="0" marR="0" rtl="0" algn="l">
                        <a:spcBef>
                          <a:spcPts val="0"/>
                        </a:spcBef>
                        <a:spcAft>
                          <a:spcPts val="0"/>
                        </a:spcAft>
                        <a:buNone/>
                      </a:pPr>
                      <a:r>
                        <a:rPr lang="en-US" sz="1800"/>
                        <a:t> </a:t>
                      </a:r>
                      <a:r>
                        <a:rPr lang="en-US" sz="1800"/>
                        <a:t>       </a:t>
                      </a:r>
                      <a:r>
                        <a:rPr lang="en-US" sz="1800"/>
                        <a:t>RESEARCH     </a:t>
                      </a:r>
                      <a:endParaRPr/>
                    </a:p>
                    <a:p>
                      <a:pPr indent="0" lvl="0" marL="0" marR="0" rtl="0" algn="l">
                        <a:spcBef>
                          <a:spcPts val="0"/>
                        </a:spcBef>
                        <a:spcAft>
                          <a:spcPts val="0"/>
                        </a:spcAft>
                        <a:buNone/>
                      </a:pPr>
                      <a:r>
                        <a:rPr lang="en-US" sz="1800"/>
                        <a:t>   METHODOLOGY</a:t>
                      </a:r>
                      <a:endParaRPr sz="1800"/>
                    </a:p>
                  </a:txBody>
                  <a:tcPr marT="45725" marB="45725" marR="91450" marL="91450"/>
                </a:tc>
              </a:tr>
              <a:tr h="1390275">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Yinyin Liu and Xiaolong Wang</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2020</a:t>
                      </a:r>
                      <a:endParaRPr sz="1800"/>
                    </a:p>
                  </a:txBody>
                  <a:tcPr marT="45725" marB="45725" marR="91450" marL="91450"/>
                </a:tc>
                <a:tc>
                  <a:txBody>
                    <a:bodyPr/>
                    <a:lstStyle/>
                    <a:p>
                      <a:pPr indent="0" lvl="0" marL="0" marR="0" rtl="0" algn="just">
                        <a:spcBef>
                          <a:spcPts val="0"/>
                        </a:spcBef>
                        <a:spcAft>
                          <a:spcPts val="0"/>
                        </a:spcAft>
                        <a:buNone/>
                      </a:pPr>
                      <a:r>
                        <a:rPr b="0" i="0" lang="en-US" sz="1800">
                          <a:solidFill>
                            <a:schemeClr val="dk1"/>
                          </a:solidFill>
                          <a:latin typeface="Calibri"/>
                          <a:ea typeface="Calibri"/>
                          <a:cs typeface="Calibri"/>
                          <a:sym typeface="Calibri"/>
                        </a:rPr>
                        <a:t>"A survey on chatbot design techniques in speech</a:t>
                      </a:r>
                      <a:r>
                        <a:rPr b="0" i="0"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conversation systems"</a:t>
                      </a:r>
                      <a:endParaRPr sz="1800"/>
                    </a:p>
                  </a:txBody>
                  <a:tcPr marT="45725" marB="45725" marR="91450" marL="91450"/>
                </a:tc>
                <a:tc>
                  <a:txBody>
                    <a:bodyPr/>
                    <a:lstStyle/>
                    <a:p>
                      <a:pPr indent="0" lvl="0" marL="0" marR="0" rtl="0" algn="just">
                        <a:spcBef>
                          <a:spcPts val="0"/>
                        </a:spcBef>
                        <a:spcAft>
                          <a:spcPts val="0"/>
                        </a:spcAft>
                        <a:buNone/>
                      </a:pPr>
                      <a:r>
                        <a:rPr b="0" i="0" lang="en-US" sz="1800">
                          <a:solidFill>
                            <a:schemeClr val="dk1"/>
                          </a:solidFill>
                          <a:latin typeface="Calibri"/>
                          <a:ea typeface="Calibri"/>
                          <a:cs typeface="Calibri"/>
                          <a:sym typeface="Calibri"/>
                        </a:rPr>
                        <a:t>design techniques for chatbots in speech conversation systems, including natural language processing (NLP), dialogue management, and user modeling.</a:t>
                      </a:r>
                      <a:endParaRPr sz="1800"/>
                    </a:p>
                  </a:txBody>
                  <a:tcPr marT="45725" marB="45725" marR="91450" marL="91450"/>
                </a:tc>
              </a:tr>
              <a:tr h="1529875">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Hua Wei and Qi Yu</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2019</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"A Review of Chatbot Technologies Using Natural Language Processing" </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This paper provides an overview of different chatbot technologies, including rule-based systems, retrieval-based models, and generative models.</a:t>
                      </a:r>
                      <a:endParaRPr sz="1800"/>
                    </a:p>
                  </a:txBody>
                  <a:tcPr marT="45725" marB="45725" marR="91450" marL="91450"/>
                </a:tc>
              </a:tr>
              <a:tr h="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p:nvPr/>
        </p:nvSpPr>
        <p:spPr>
          <a:xfrm>
            <a:off x="445617" y="781735"/>
            <a:ext cx="11380763" cy="580995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sp>
        <p:nvSpPr>
          <p:cNvPr id="230" name="Google Shape;230;p8"/>
          <p:cNvSpPr txBox="1"/>
          <p:nvPr/>
        </p:nvSpPr>
        <p:spPr>
          <a:xfrm>
            <a:off x="968966" y="882150"/>
            <a:ext cx="10657482" cy="531694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Lack of Understanding</a:t>
            </a:r>
            <a:r>
              <a:rPr lang="en-US" sz="2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200">
                <a:solidFill>
                  <a:schemeClr val="dk1"/>
                </a:solidFill>
                <a:latin typeface="Algerian"/>
                <a:ea typeface="Algerian"/>
                <a:cs typeface="Algerian"/>
                <a:sym typeface="Algerian"/>
              </a:rPr>
              <a:t>                          </a:t>
            </a:r>
            <a:r>
              <a:rPr lang="en-US" sz="2200">
                <a:solidFill>
                  <a:schemeClr val="dk1"/>
                </a:solidFill>
                <a:latin typeface="Times New Roman"/>
                <a:ea typeface="Times New Roman"/>
                <a:cs typeface="Times New Roman"/>
                <a:sym typeface="Times New Roman"/>
              </a:rPr>
              <a:t>Chatbot’s may fail to understand user queries due to limitations in their natural language processing algorithms.</a:t>
            </a:r>
            <a:endParaRPr/>
          </a:p>
          <a:p>
            <a:pPr indent="-342900" lvl="0" marL="3429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Lack of Contextual Understanding: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For example</a:t>
            </a:r>
            <a:r>
              <a:rPr lang="en-US" sz="2200">
                <a:solidFill>
                  <a:schemeClr val="dk1"/>
                </a:solidFill>
                <a:latin typeface="Calibri"/>
                <a:ea typeface="Calibri"/>
                <a:cs typeface="Calibri"/>
                <a:sym typeface="Calibri"/>
              </a:rPr>
              <a:t>, if a user asks "What is the weather like today?" and the    chatbot responds with "I don't know what you mean", it indicates   that the chatbot</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is  unable to comprehend the context of the user query.</a:t>
            </a:r>
            <a:endParaRPr/>
          </a:p>
          <a:p>
            <a:pPr indent="-342900" lvl="0" marL="3429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Inability to Handle Complex Queries: </a:t>
            </a:r>
            <a:endParaRPr/>
          </a:p>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Chatbots may struggle to handle complex queries that require multiple steps or pieces of information</a:t>
            </a:r>
            <a:r>
              <a:rPr lang="en-US" sz="2000">
                <a:solidFill>
                  <a:schemeClr val="dk1"/>
                </a:solidFill>
                <a:latin typeface="Calibri"/>
                <a:ea typeface="Calibri"/>
                <a:cs typeface="Calibri"/>
                <a:sym typeface="Calibri"/>
              </a:rPr>
              <a:t>.</a:t>
            </a:r>
            <a:endParaRPr/>
          </a:p>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Lack of Emotion and Empathy: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For example</a:t>
            </a:r>
            <a:r>
              <a:rPr lang="en-US" sz="2200">
                <a:solidFill>
                  <a:schemeClr val="dk1"/>
                </a:solidFill>
                <a:latin typeface="Calibri"/>
                <a:ea typeface="Calibri"/>
                <a:cs typeface="Calibri"/>
                <a:sym typeface="Calibri"/>
              </a:rPr>
              <a:t>, a user may express frustration with a chatbot, and the chatbot may respond with a neutral or irrelevant message, which can further aggravate the user.</a:t>
            </a:r>
            <a:endParaRPr b="1" i="0" sz="2200" u="sng">
              <a:solidFill>
                <a:srgbClr val="161616"/>
              </a:solidFill>
              <a:latin typeface="Algerian"/>
              <a:ea typeface="Algerian"/>
              <a:cs typeface="Algerian"/>
              <a:sym typeface="Algerian"/>
            </a:endParaRPr>
          </a:p>
        </p:txBody>
      </p:sp>
      <p:sp>
        <p:nvSpPr>
          <p:cNvPr id="231" name="Google Shape;231;p8"/>
          <p:cNvSpPr/>
          <p:nvPr/>
        </p:nvSpPr>
        <p:spPr>
          <a:xfrm>
            <a:off x="1869848" y="381785"/>
            <a:ext cx="3899786" cy="719218"/>
          </a:xfrm>
          <a:prstGeom prst="ellipse">
            <a:avLst/>
          </a:prstGeom>
          <a:gradFill>
            <a:gsLst>
              <a:gs pos="0">
                <a:srgbClr val="9BC7F7">
                  <a:alpha val="31764"/>
                </a:srgbClr>
              </a:gs>
              <a:gs pos="34000">
                <a:srgbClr val="9BC7F7">
                  <a:alpha val="31764"/>
                </a:srgbClr>
              </a:gs>
              <a:gs pos="69000">
                <a:srgbClr val="7030A0"/>
              </a:gs>
              <a:gs pos="89000">
                <a:srgbClr val="E1ECFA"/>
              </a:gs>
              <a:gs pos="100000">
                <a:srgbClr val="E1ECF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8"/>
          <p:cNvSpPr/>
          <p:nvPr/>
        </p:nvSpPr>
        <p:spPr>
          <a:xfrm>
            <a:off x="565553" y="92814"/>
            <a:ext cx="6508376" cy="95282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latin typeface="Times New Roman"/>
                <a:ea typeface="Times New Roman"/>
                <a:cs typeface="Times New Roman"/>
                <a:sym typeface="Times New Roman"/>
              </a:rPr>
              <a:t>EXISTING SYSTEM</a:t>
            </a:r>
            <a:r>
              <a:rPr lang="en-US" sz="4400">
                <a:latin typeface="Times New Roman"/>
                <a:ea typeface="Times New Roman"/>
                <a:cs typeface="Times New Roman"/>
                <a:sym typeface="Times New Roman"/>
              </a:rPr>
              <a:t>:</a:t>
            </a:r>
            <a:endParaRPr sz="4400">
              <a:latin typeface="Times New Roman"/>
              <a:ea typeface="Times New Roman"/>
              <a:cs typeface="Times New Roman"/>
              <a:sym typeface="Times New Roman"/>
            </a:endParaRPr>
          </a:p>
        </p:txBody>
      </p:sp>
      <p:sp>
        <p:nvSpPr>
          <p:cNvPr id="233" name="Google Shape;233;p8"/>
          <p:cNvSpPr/>
          <p:nvPr/>
        </p:nvSpPr>
        <p:spPr>
          <a:xfrm>
            <a:off x="159123" y="107577"/>
            <a:ext cx="11873753" cy="6642846"/>
          </a:xfrm>
          <a:prstGeom prst="rect">
            <a:avLst/>
          </a:pr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9"/>
          <p:cNvSpPr/>
          <p:nvPr/>
        </p:nvSpPr>
        <p:spPr>
          <a:xfrm>
            <a:off x="442911" y="1176172"/>
            <a:ext cx="11420475" cy="5205578"/>
          </a:xfrm>
          <a:prstGeom prst="rect">
            <a:avLst/>
          </a:prstGeom>
          <a:solidFill>
            <a:schemeClr val="lt1"/>
          </a:solidFill>
          <a:ln>
            <a:noFill/>
          </a:ln>
          <a:effectLst>
            <a:outerShdw blurRad="149987" algn="ctr" dir="8460000" dist="250190">
              <a:srgbClr val="000000">
                <a:alpha val="27843"/>
              </a:srgbClr>
            </a:outerShdw>
            <a:reflection blurRad="0" dir="5400000" dist="50800" endA="0" endPos="18000" kx="0" rotWithShape="0" algn="bl" stA="33000" stPos="0" sy="-100000" ky="0"/>
          </a:effectLst>
        </p:spPr>
        <p:txBody>
          <a:bodyPr anchorCtr="0" anchor="ctr"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Implement natural language processing (NLP):</a:t>
            </a:r>
            <a:r>
              <a:rPr lang="en-US" sz="2000">
                <a:solidFill>
                  <a:schemeClr val="dk1"/>
                </a:solidFill>
                <a:latin typeface="Times New Roman"/>
                <a:ea typeface="Times New Roman"/>
                <a:cs typeface="Times New Roman"/>
                <a:sym typeface="Times New Roman"/>
              </a:rPr>
              <a:t>NLP is a crucial component of a chatbot , as it enables the chatbot to understand user input and generate appropriate responses. Implement NLP technology such as machine learning algorithms to train the chatbot.</a:t>
            </a:r>
            <a:endParaRPr/>
          </a:p>
          <a:p>
            <a:pPr indent="-342900" lvl="0" marL="342900" marR="0" rtl="0" algn="just">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By using advanced NLP algorithms, such as </a:t>
            </a:r>
            <a:r>
              <a:rPr b="1" lang="en-US" sz="2000" u="sng">
                <a:solidFill>
                  <a:schemeClr val="dk1"/>
                </a:solidFill>
                <a:latin typeface="Times New Roman"/>
                <a:ea typeface="Times New Roman"/>
                <a:cs typeface="Times New Roman"/>
                <a:sym typeface="Times New Roman"/>
              </a:rPr>
              <a:t>deep learning models</a:t>
            </a: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proposed chatbot system can better understand user queries and generate more accurate responses.</a:t>
            </a:r>
            <a:endParaRPr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Ensuring that the chatbot </a:t>
            </a:r>
            <a:r>
              <a:rPr b="1" lang="en-US" sz="2000">
                <a:solidFill>
                  <a:schemeClr val="dk1"/>
                </a:solidFill>
                <a:latin typeface="Times New Roman"/>
                <a:ea typeface="Times New Roman"/>
                <a:cs typeface="Times New Roman"/>
                <a:sym typeface="Times New Roman"/>
              </a:rPr>
              <a:t>responds quickly to user queries can improve user satisfaction</a:t>
            </a:r>
            <a:r>
              <a:rPr lang="en-US" sz="2000">
                <a:solidFill>
                  <a:schemeClr val="dk1"/>
                </a:solidFill>
                <a:latin typeface="Times New Roman"/>
                <a:ea typeface="Times New Roman"/>
                <a:cs typeface="Times New Roman"/>
                <a:sym typeface="Times New Roman"/>
              </a:rPr>
              <a:t> and engagement. This can be achieved through optimization of the chatbot's algorithms and infrastructure.</a:t>
            </a:r>
            <a:endParaRPr/>
          </a:p>
          <a:p>
            <a:pPr indent="-342900" lvl="0" marL="34290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Continuous learning and improvement </a:t>
            </a:r>
            <a:r>
              <a:rPr lang="en-US" sz="2000">
                <a:solidFill>
                  <a:schemeClr val="dk1"/>
                </a:solidFill>
                <a:latin typeface="Times New Roman"/>
                <a:ea typeface="Times New Roman"/>
                <a:cs typeface="Times New Roman"/>
                <a:sym typeface="Times New Roman"/>
              </a:rPr>
              <a:t>in chatbots can be achieved through a process called </a:t>
            </a:r>
            <a:r>
              <a:rPr b="1" lang="en-US" sz="2000">
                <a:solidFill>
                  <a:schemeClr val="dk1"/>
                </a:solidFill>
                <a:latin typeface="Times New Roman"/>
                <a:ea typeface="Times New Roman"/>
                <a:cs typeface="Times New Roman"/>
                <a:sym typeface="Times New Roman"/>
              </a:rPr>
              <a:t>machine learning.</a:t>
            </a:r>
            <a:endParaRPr b="1" sz="2000">
              <a:solidFill>
                <a:schemeClr val="dk1"/>
              </a:solidFill>
              <a:latin typeface="Times New Roman"/>
              <a:ea typeface="Times New Roman"/>
              <a:cs typeface="Times New Roman"/>
              <a:sym typeface="Times New Roman"/>
            </a:endParaRPr>
          </a:p>
        </p:txBody>
      </p:sp>
      <p:sp>
        <p:nvSpPr>
          <p:cNvPr id="239" name="Google Shape;239;p9"/>
          <p:cNvSpPr/>
          <p:nvPr/>
        </p:nvSpPr>
        <p:spPr>
          <a:xfrm>
            <a:off x="171449" y="266699"/>
            <a:ext cx="6619316" cy="64770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rgbClr val="0C0C0C"/>
                </a:solidFill>
                <a:latin typeface="EB Garamond"/>
                <a:ea typeface="EB Garamond"/>
                <a:cs typeface="EB Garamond"/>
                <a:sym typeface="EB Garamond"/>
              </a:rPr>
              <a:t>PROPOSED SYSTEM:</a:t>
            </a:r>
            <a:endParaRPr sz="4400">
              <a:solidFill>
                <a:srgbClr val="0C0C0C"/>
              </a:solidFill>
              <a:latin typeface="EB Garamond"/>
              <a:ea typeface="EB Garamond"/>
              <a:cs typeface="EB Garamond"/>
              <a:sym typeface="EB Garamond"/>
            </a:endParaRPr>
          </a:p>
        </p:txBody>
      </p:sp>
      <p:sp>
        <p:nvSpPr>
          <p:cNvPr id="240" name="Google Shape;240;p9"/>
          <p:cNvSpPr/>
          <p:nvPr/>
        </p:nvSpPr>
        <p:spPr>
          <a:xfrm>
            <a:off x="159123" y="107577"/>
            <a:ext cx="11873753" cy="6642846"/>
          </a:xfrm>
          <a:prstGeom prst="rect">
            <a:avLst/>
          </a:prstGeom>
          <a:noFill/>
          <a:ln cap="flat" cmpd="sng" w="127000">
            <a:solidFill>
              <a:schemeClr val="accent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2023-02-14T18:27:24Z</dcterms:created>
  <dc:creator>rajesh waran</dc:creator>
</cp:coreProperties>
</file>