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1" r:id="rId2"/>
    <p:sldId id="299" r:id="rId3"/>
    <p:sldId id="314" r:id="rId4"/>
    <p:sldId id="35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A3E5"/>
    <a:srgbClr val="63C6F3"/>
    <a:srgbClr val="617EF5"/>
    <a:srgbClr val="4B20A0"/>
    <a:srgbClr val="311C6F"/>
    <a:srgbClr val="6030D2"/>
    <a:srgbClr val="5F31D2"/>
    <a:srgbClr val="441C95"/>
    <a:srgbClr val="361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62AA-B6CC-42D7-7E55-324C3C1CD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6924D8-B1B0-14EE-DB14-E2C92203F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F2F6F-31F4-05F8-FF6B-67B9BBF13314}"/>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5" name="Footer Placeholder 4">
            <a:extLst>
              <a:ext uri="{FF2B5EF4-FFF2-40B4-BE49-F238E27FC236}">
                <a16:creationId xmlns:a16="http://schemas.microsoft.com/office/drawing/2014/main" id="{D49A0D39-755A-A13A-B217-7A8FBC1E9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AFFB2A-EA76-EE2A-29C5-36EB8E8806C5}"/>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84197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3865-DC58-2A6D-33EC-19934755B2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DE150D-699A-13D6-9308-C3E6EB5C3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89AFF-3484-C89F-2891-9FFC79431643}"/>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5" name="Footer Placeholder 4">
            <a:extLst>
              <a:ext uri="{FF2B5EF4-FFF2-40B4-BE49-F238E27FC236}">
                <a16:creationId xmlns:a16="http://schemas.microsoft.com/office/drawing/2014/main" id="{D1A1DD3E-BC23-EDC2-7E88-9733D1F1CC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9326C-4ABD-24E3-DBB4-B5E02496C05F}"/>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327031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8EB5FB-D73E-9AA4-BC9C-95A3B6AF81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3B128E-F83B-DE2C-853F-D145600032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E361A-B5AA-8689-CD95-4D3DE71DA766}"/>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5" name="Footer Placeholder 4">
            <a:extLst>
              <a:ext uri="{FF2B5EF4-FFF2-40B4-BE49-F238E27FC236}">
                <a16:creationId xmlns:a16="http://schemas.microsoft.com/office/drawing/2014/main" id="{B7D91EAA-BD6E-4B21-A44F-5BDCB82420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2062E-38A1-B9EE-98EA-9782FD69E57A}"/>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405893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28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461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0603FEC0-0755-428B-B7E4-266F20834392}"/>
              </a:ext>
            </a:extLst>
          </p:cNvPr>
          <p:cNvSpPr>
            <a:spLocks noGrp="1"/>
          </p:cNvSpPr>
          <p:nvPr>
            <p:ph type="pic"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20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506393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496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AEF2-A191-25AB-502C-652C7E84D1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A1A924-7AC6-D463-A44A-5F65B01A0D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57A77A-01FE-3808-FF37-6C920BF11539}"/>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5" name="Footer Placeholder 4">
            <a:extLst>
              <a:ext uri="{FF2B5EF4-FFF2-40B4-BE49-F238E27FC236}">
                <a16:creationId xmlns:a16="http://schemas.microsoft.com/office/drawing/2014/main" id="{005F3D85-C487-9964-B529-C0A9817ED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4B88E8-526F-E251-EB31-2A8348C453CB}"/>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319747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F942-2C01-3684-66CD-C13259B8EF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D0C59B-49A1-6CD4-6FB1-C6C74DBE3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B52E0-70D3-081A-6038-560513DC8A56}"/>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5" name="Footer Placeholder 4">
            <a:extLst>
              <a:ext uri="{FF2B5EF4-FFF2-40B4-BE49-F238E27FC236}">
                <a16:creationId xmlns:a16="http://schemas.microsoft.com/office/drawing/2014/main" id="{5C59F899-6A81-CD58-6F4F-C7D6FA4E9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55DCF8-E92F-F1D4-A2EA-8DFC1D41253B}"/>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416113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428D-9C95-8180-9612-F55FD4498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380524-483B-76E1-A37B-19CF3CABF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4AB7F2-5ACC-D2DA-0C28-64F8990A3C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96A8B0-00FC-0939-4CE7-640B4BC238DE}"/>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6" name="Footer Placeholder 5">
            <a:extLst>
              <a:ext uri="{FF2B5EF4-FFF2-40B4-BE49-F238E27FC236}">
                <a16:creationId xmlns:a16="http://schemas.microsoft.com/office/drawing/2014/main" id="{554F7447-AE09-B61B-08B7-C808BF5DEB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D2C192-CAB3-DCB4-4816-4CAC35ADACB3}"/>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184310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0BBB-A87C-70F4-5689-C9E16F6371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D89956-BD97-27C9-E60C-70F9A7E085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7594D2-9B9B-44A5-5E8F-06482C18B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D73EBB-8E97-93B4-F0DB-EEC6617D8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45EE9-704B-42D3-E21C-6A728EAEBF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A07D86-E05B-9365-6C28-16BD694FECE2}"/>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8" name="Footer Placeholder 7">
            <a:extLst>
              <a:ext uri="{FF2B5EF4-FFF2-40B4-BE49-F238E27FC236}">
                <a16:creationId xmlns:a16="http://schemas.microsoft.com/office/drawing/2014/main" id="{30B78664-479E-F223-45AB-961EAD660D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9455ED-CC87-A756-163A-565636CDF89F}"/>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2610887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AD24-90B6-0AF7-80DF-CB93AB71C6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A8345E-FDAB-33A5-9E60-1E64CA97E70F}"/>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4" name="Footer Placeholder 3">
            <a:extLst>
              <a:ext uri="{FF2B5EF4-FFF2-40B4-BE49-F238E27FC236}">
                <a16:creationId xmlns:a16="http://schemas.microsoft.com/office/drawing/2014/main" id="{7E40B5E4-0B5A-0BAA-FCFB-299400ED44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D50F4A-EC35-ADED-48E8-0A96CC254547}"/>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121595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7974C-F053-B8A0-1DDE-287124DB535B}"/>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3" name="Footer Placeholder 2">
            <a:extLst>
              <a:ext uri="{FF2B5EF4-FFF2-40B4-BE49-F238E27FC236}">
                <a16:creationId xmlns:a16="http://schemas.microsoft.com/office/drawing/2014/main" id="{5B2859FE-67DB-BDFD-254D-089A3B5563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033466-4215-1FD3-59BE-9E80D37ACA4F}"/>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88680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93F0-C63F-DDD0-13A4-720CB396A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7BCF7F-51DB-1CCF-8348-90DFBA990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ED8993-837B-3205-81F0-5B72CF0B1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DC75E-3D93-6636-70F6-52A1C76EB01B}"/>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6" name="Footer Placeholder 5">
            <a:extLst>
              <a:ext uri="{FF2B5EF4-FFF2-40B4-BE49-F238E27FC236}">
                <a16:creationId xmlns:a16="http://schemas.microsoft.com/office/drawing/2014/main" id="{23ED4481-3D63-28BB-DA61-C0255136B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8E4919-3977-24C7-0A4D-5502F9B14637}"/>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240096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722F-3333-C72E-26FA-F2E401E0B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85523C-77E4-5558-13F0-C33BEFEA5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240B66-83DB-3CA6-3050-53D23E2B3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4DEDD-63B5-67A2-0A7E-4C6ACD8ABB77}"/>
              </a:ext>
            </a:extLst>
          </p:cNvPr>
          <p:cNvSpPr>
            <a:spLocks noGrp="1"/>
          </p:cNvSpPr>
          <p:nvPr>
            <p:ph type="dt" sz="half" idx="10"/>
          </p:nvPr>
        </p:nvSpPr>
        <p:spPr/>
        <p:txBody>
          <a:bodyPr/>
          <a:lstStyle/>
          <a:p>
            <a:fld id="{FF57E5B5-AB48-4A80-9564-5754BE51F410}" type="datetimeFigureOut">
              <a:rPr lang="en-IN" smtClean="0"/>
              <a:t>14-02-2023</a:t>
            </a:fld>
            <a:endParaRPr lang="en-IN"/>
          </a:p>
        </p:txBody>
      </p:sp>
      <p:sp>
        <p:nvSpPr>
          <p:cNvPr id="6" name="Footer Placeholder 5">
            <a:extLst>
              <a:ext uri="{FF2B5EF4-FFF2-40B4-BE49-F238E27FC236}">
                <a16:creationId xmlns:a16="http://schemas.microsoft.com/office/drawing/2014/main" id="{CED06F19-46DC-9B71-73F6-54A098BC2F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C6B534-0D51-C6F1-3CFC-70E3BB6ADF65}"/>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160288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9E2D0-3878-BBDE-9048-561AEEE11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684FDA-5E4A-D1B8-85E2-EA601DA53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D597B-8A7A-8202-AECC-915960143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7E5B5-AB48-4A80-9564-5754BE51F410}" type="datetimeFigureOut">
              <a:rPr lang="en-IN" smtClean="0"/>
              <a:t>14-02-2023</a:t>
            </a:fld>
            <a:endParaRPr lang="en-IN"/>
          </a:p>
        </p:txBody>
      </p:sp>
      <p:sp>
        <p:nvSpPr>
          <p:cNvPr id="5" name="Footer Placeholder 4">
            <a:extLst>
              <a:ext uri="{FF2B5EF4-FFF2-40B4-BE49-F238E27FC236}">
                <a16:creationId xmlns:a16="http://schemas.microsoft.com/office/drawing/2014/main" id="{484FCD47-33D5-9BAF-61B7-0FD7D5E78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6E3337-2DBF-5BE0-4053-63B11DD20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D944F-8722-4679-8E09-34FEA8640157}" type="slidenum">
              <a:rPr lang="en-IN" smtClean="0"/>
              <a:t>‹#›</a:t>
            </a:fld>
            <a:endParaRPr lang="en-IN"/>
          </a:p>
        </p:txBody>
      </p:sp>
    </p:spTree>
    <p:extLst>
      <p:ext uri="{BB962C8B-B14F-4D97-AF65-F5344CB8AC3E}">
        <p14:creationId xmlns:p14="http://schemas.microsoft.com/office/powerpoint/2010/main" val="33585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ibm.com/in-en/topics/natural-language-processing" TargetMode="External"/><Relationship Id="rId2" Type="http://schemas.openxmlformats.org/officeDocument/2006/relationships/hyperlink" Target="https://www.ibm.com/in-en/topics/artificial-intelligence"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D647A-F440-211C-F719-863F19ABBFEC}"/>
              </a:ext>
            </a:extLst>
          </p:cNvPr>
          <p:cNvSpPr/>
          <p:nvPr/>
        </p:nvSpPr>
        <p:spPr>
          <a:xfrm>
            <a:off x="4173070" y="4178082"/>
            <a:ext cx="3684494" cy="9834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lgerian" panose="04020705040A02060702" pitchFamily="82" charset="0"/>
              </a:rPr>
              <a:t>GUIDED BY </a:t>
            </a:r>
          </a:p>
          <a:p>
            <a:pPr algn="ctr"/>
            <a:r>
              <a:rPr lang="en-US" sz="3200" dirty="0">
                <a:latin typeface="Algerian" panose="04020705040A02060702" pitchFamily="82" charset="0"/>
              </a:rPr>
              <a:t>PROF.SONA MAM</a:t>
            </a:r>
            <a:endParaRPr lang="en-IN" sz="3200" dirty="0">
              <a:latin typeface="Algerian" panose="04020705040A02060702" pitchFamily="82" charset="0"/>
            </a:endParaRPr>
          </a:p>
        </p:txBody>
      </p:sp>
      <p:grpSp>
        <p:nvGrpSpPr>
          <p:cNvPr id="4" name="그룹 3">
            <a:extLst>
              <a:ext uri="{FF2B5EF4-FFF2-40B4-BE49-F238E27FC236}">
                <a16:creationId xmlns:a16="http://schemas.microsoft.com/office/drawing/2014/main" id="{5305C271-82AB-45B2-A492-BB3ED4E2A1BD}"/>
              </a:ext>
            </a:extLst>
          </p:cNvPr>
          <p:cNvGrpSpPr/>
          <p:nvPr/>
        </p:nvGrpSpPr>
        <p:grpSpPr>
          <a:xfrm>
            <a:off x="3372266" y="1553479"/>
            <a:ext cx="5447467" cy="3004259"/>
            <a:chOff x="3323333" y="2122374"/>
            <a:chExt cx="5447467" cy="3004259"/>
          </a:xfrm>
        </p:grpSpPr>
        <p:sp>
          <p:nvSpPr>
            <p:cNvPr id="25" name="TextBox 24">
              <a:hlinkClick r:id="rId2"/>
              <a:extLst>
                <a:ext uri="{FF2B5EF4-FFF2-40B4-BE49-F238E27FC236}">
                  <a16:creationId xmlns:a16="http://schemas.microsoft.com/office/drawing/2014/main" id="{10D87CD3-53F3-4335-B2AB-4A93ACA2D991}"/>
                </a:ext>
              </a:extLst>
            </p:cNvPr>
            <p:cNvSpPr txBox="1"/>
            <p:nvPr/>
          </p:nvSpPr>
          <p:spPr>
            <a:xfrm>
              <a:off x="3484699" y="4143164"/>
              <a:ext cx="5286101" cy="246221"/>
            </a:xfrm>
            <a:prstGeom prst="rect">
              <a:avLst/>
            </a:prstGeom>
            <a:noFill/>
          </p:spPr>
          <p:txBody>
            <a:bodyPr wrap="square" rtlCol="0" anchor="ctr">
              <a:spAutoFit/>
            </a:bodyPr>
            <a:lstStyle/>
            <a:p>
              <a:pPr algn="ctr"/>
              <a:endParaRPr lang="ko-KR" altLang="en-US" sz="1000" dirty="0">
                <a:solidFill>
                  <a:schemeClr val="bg1"/>
                </a:solidFill>
                <a:cs typeface="Arial" pitchFamily="34" charset="0"/>
              </a:endParaRPr>
            </a:p>
          </p:txBody>
        </p:sp>
        <p:sp>
          <p:nvSpPr>
            <p:cNvPr id="26" name="TextBox 25">
              <a:extLst>
                <a:ext uri="{FF2B5EF4-FFF2-40B4-BE49-F238E27FC236}">
                  <a16:creationId xmlns:a16="http://schemas.microsoft.com/office/drawing/2014/main" id="{5770125C-216B-4C34-B2C7-F7F03ED2AD85}"/>
                </a:ext>
              </a:extLst>
            </p:cNvPr>
            <p:cNvSpPr txBox="1"/>
            <p:nvPr/>
          </p:nvSpPr>
          <p:spPr>
            <a:xfrm>
              <a:off x="3323333" y="2122374"/>
              <a:ext cx="5286102" cy="830997"/>
            </a:xfrm>
            <a:prstGeom prst="rect">
              <a:avLst/>
            </a:prstGeom>
            <a:noFill/>
          </p:spPr>
          <p:txBody>
            <a:bodyPr wrap="square" rtlCol="0" anchor="ctr">
              <a:spAutoFit/>
            </a:bodyPr>
            <a:lstStyle/>
            <a:p>
              <a:pPr algn="ctr"/>
              <a:r>
                <a:rPr lang="en-US" altLang="ko-KR" sz="4800" b="1" dirty="0">
                  <a:solidFill>
                    <a:schemeClr val="bg1"/>
                  </a:solidFill>
                  <a:effectLst>
                    <a:outerShdw blurRad="38100" dist="38100" dir="2700000" algn="tl">
                      <a:srgbClr val="000000">
                        <a:alpha val="43137"/>
                      </a:srgbClr>
                    </a:outerShdw>
                  </a:effectLst>
                  <a:latin typeface="Algerian" panose="04020705040A02060702" pitchFamily="82" charset="0"/>
                  <a:cs typeface="Arial" pitchFamily="34" charset="0"/>
                </a:rPr>
                <a:t>CHAT BOT </a:t>
              </a:r>
              <a:endParaRPr lang="ko-KR" altLang="en-US" sz="4800" b="1" dirty="0">
                <a:solidFill>
                  <a:schemeClr val="bg1"/>
                </a:solidFill>
                <a:effectLst>
                  <a:outerShdw blurRad="38100" dist="38100" dir="2700000" algn="tl">
                    <a:srgbClr val="000000">
                      <a:alpha val="43137"/>
                    </a:srgbClr>
                  </a:outerShdw>
                </a:effectLst>
                <a:latin typeface="Algerian" panose="04020705040A02060702" pitchFamily="82" charset="0"/>
                <a:cs typeface="Arial" pitchFamily="34" charset="0"/>
              </a:endParaRPr>
            </a:p>
          </p:txBody>
        </p:sp>
        <p:sp>
          <p:nvSpPr>
            <p:cNvPr id="27" name="TextBox 26">
              <a:extLst>
                <a:ext uri="{FF2B5EF4-FFF2-40B4-BE49-F238E27FC236}">
                  <a16:creationId xmlns:a16="http://schemas.microsoft.com/office/drawing/2014/main" id="{E71799B8-5766-42D7-AFA3-D5164AF6D6B3}"/>
                </a:ext>
              </a:extLst>
            </p:cNvPr>
            <p:cNvSpPr txBox="1"/>
            <p:nvPr/>
          </p:nvSpPr>
          <p:spPr>
            <a:xfrm>
              <a:off x="3412981" y="4746977"/>
              <a:ext cx="5286102" cy="379656"/>
            </a:xfrm>
            <a:prstGeom prst="rect">
              <a:avLst/>
            </a:prstGeom>
            <a:noFill/>
          </p:spPr>
          <p:txBody>
            <a:bodyPr wrap="square" rtlCol="0" anchor="ctr">
              <a:spAutoFit/>
            </a:bodyPr>
            <a:lstStyle/>
            <a:p>
              <a:pPr algn="ctr"/>
              <a:endParaRPr lang="ko-KR" altLang="en-US" sz="1867" dirty="0">
                <a:solidFill>
                  <a:schemeClr val="bg1"/>
                </a:solidFill>
                <a:cs typeface="Arial" pitchFamily="34" charset="0"/>
              </a:endParaRPr>
            </a:p>
          </p:txBody>
        </p:sp>
      </p:grpSp>
      <p:sp>
        <p:nvSpPr>
          <p:cNvPr id="3" name="Rectangle 2">
            <a:extLst>
              <a:ext uri="{FF2B5EF4-FFF2-40B4-BE49-F238E27FC236}">
                <a16:creationId xmlns:a16="http://schemas.microsoft.com/office/drawing/2014/main" id="{74B736E5-23FB-F8E7-5F61-7814124C3041}"/>
              </a:ext>
            </a:extLst>
          </p:cNvPr>
          <p:cNvSpPr/>
          <p:nvPr/>
        </p:nvSpPr>
        <p:spPr>
          <a:xfrm>
            <a:off x="8166848" y="4367910"/>
            <a:ext cx="4025152" cy="2131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mprint MT Shadow" panose="04020605060303030202" pitchFamily="82" charset="0"/>
              </a:rPr>
              <a:t>TEAM MEMBERS</a:t>
            </a:r>
          </a:p>
          <a:p>
            <a:pPr algn="ctr"/>
            <a:endParaRPr lang="en-US" sz="2000" dirty="0"/>
          </a:p>
          <a:p>
            <a:pPr marL="285750" indent="-285750">
              <a:buFont typeface="Arial" panose="020B0604020202020204" pitchFamily="34" charset="0"/>
              <a:buChar char="•"/>
            </a:pPr>
            <a:r>
              <a:rPr lang="en-US" sz="2000" dirty="0"/>
              <a:t>S.SHUNMUGA RAJESHWARAN</a:t>
            </a:r>
          </a:p>
          <a:p>
            <a:pPr marL="285750" indent="-285750">
              <a:buFont typeface="Arial" panose="020B0604020202020204" pitchFamily="34" charset="0"/>
              <a:buChar char="•"/>
            </a:pPr>
            <a:r>
              <a:rPr lang="en-US" sz="2000" dirty="0"/>
              <a:t>RAMASAMY</a:t>
            </a:r>
          </a:p>
          <a:p>
            <a:pPr marL="285750" indent="-285750">
              <a:buFont typeface="Arial" panose="020B0604020202020204" pitchFamily="34" charset="0"/>
              <a:buChar char="•"/>
            </a:pPr>
            <a:r>
              <a:rPr lang="en-US" sz="2000" dirty="0"/>
              <a:t>KAMESH </a:t>
            </a:r>
          </a:p>
          <a:p>
            <a:pPr marL="285750" indent="-285750">
              <a:buFont typeface="Arial" panose="020B0604020202020204" pitchFamily="34" charset="0"/>
              <a:buChar char="•"/>
            </a:pPr>
            <a:r>
              <a:rPr lang="en-US" sz="2000" dirty="0"/>
              <a:t>ARUL RAJAVEL</a:t>
            </a:r>
            <a:endParaRPr lang="en-IN" sz="2000" dirty="0"/>
          </a:p>
        </p:txBody>
      </p:sp>
      <p:pic>
        <p:nvPicPr>
          <p:cNvPr id="7" name="Picture 6">
            <a:extLst>
              <a:ext uri="{FF2B5EF4-FFF2-40B4-BE49-F238E27FC236}">
                <a16:creationId xmlns:a16="http://schemas.microsoft.com/office/drawing/2014/main" id="{B220F7F6-3C8E-78EF-D410-3F72EA6CB9AA}"/>
              </a:ext>
            </a:extLst>
          </p:cNvPr>
          <p:cNvPicPr>
            <a:picLocks noChangeAspect="1"/>
          </p:cNvPicPr>
          <p:nvPr/>
        </p:nvPicPr>
        <p:blipFill rotWithShape="1">
          <a:blip r:embed="rId3">
            <a:extLst>
              <a:ext uri="{28A0092B-C50C-407E-A947-70E740481C1C}">
                <a14:useLocalDpi xmlns:a14="http://schemas.microsoft.com/office/drawing/2010/main" val="0"/>
              </a:ext>
            </a:extLst>
          </a:blip>
          <a:srcRect l="3234" t="28627" r="50001" b="22652"/>
          <a:stretch/>
        </p:blipFill>
        <p:spPr>
          <a:xfrm>
            <a:off x="5045696" y="2397630"/>
            <a:ext cx="2100607" cy="164134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6200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9FF718F8-4AB1-45F6-7A64-AEB6EABD13A5}"/>
              </a:ext>
            </a:extLst>
          </p:cNvPr>
          <p:cNvSpPr/>
          <p:nvPr/>
        </p:nvSpPr>
        <p:spPr>
          <a:xfrm>
            <a:off x="211584" y="2845634"/>
            <a:ext cx="2992461" cy="1466528"/>
          </a:xfrm>
          <a:prstGeom prst="roundRect">
            <a:avLst/>
          </a:prstGeom>
          <a:solidFill>
            <a:srgbClr val="311C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C4AE14BD-DCE5-3579-19A5-5137CACECFEB}"/>
              </a:ext>
            </a:extLst>
          </p:cNvPr>
          <p:cNvSpPr/>
          <p:nvPr/>
        </p:nvSpPr>
        <p:spPr>
          <a:xfrm>
            <a:off x="417034" y="3065394"/>
            <a:ext cx="3048000" cy="1712938"/>
          </a:xfrm>
          <a:prstGeom prst="roundRect">
            <a:avLst/>
          </a:prstGeom>
          <a:solidFill>
            <a:srgbClr val="441C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38B56C8-2ECC-40CE-8512-1AB853C9BE30}"/>
              </a:ext>
            </a:extLst>
          </p:cNvPr>
          <p:cNvSpPr txBox="1"/>
          <p:nvPr/>
        </p:nvSpPr>
        <p:spPr>
          <a:xfrm>
            <a:off x="211584" y="504001"/>
            <a:ext cx="5258774" cy="923330"/>
          </a:xfrm>
          <a:prstGeom prst="rect">
            <a:avLst/>
          </a:prstGeom>
          <a:noFill/>
        </p:spPr>
        <p:txBody>
          <a:bodyPr wrap="square" rtlCol="0" anchor="ctr">
            <a:spAutoFit/>
          </a:bodyPr>
          <a:lstStyle/>
          <a:p>
            <a:r>
              <a:rPr lang="en-US" altLang="ko-KR" sz="5400" dirty="0">
                <a:solidFill>
                  <a:schemeClr val="bg1"/>
                </a:solidFill>
                <a:latin typeface="Stencil" panose="040409050D0802020404" pitchFamily="82" charset="0"/>
                <a:cs typeface="Arial" pitchFamily="34" charset="0"/>
              </a:rPr>
              <a:t>INTRODUCTION:</a:t>
            </a:r>
            <a:endParaRPr lang="ko-KR" altLang="en-US" sz="5400" dirty="0">
              <a:solidFill>
                <a:schemeClr val="bg1"/>
              </a:solidFill>
              <a:latin typeface="Stencil" panose="040409050D0802020404" pitchFamily="82" charset="0"/>
              <a:cs typeface="Arial" pitchFamily="34" charset="0"/>
            </a:endParaRPr>
          </a:p>
        </p:txBody>
      </p:sp>
      <p:sp>
        <p:nvSpPr>
          <p:cNvPr id="6" name="TextBox 5">
            <a:extLst>
              <a:ext uri="{FF2B5EF4-FFF2-40B4-BE49-F238E27FC236}">
                <a16:creationId xmlns:a16="http://schemas.microsoft.com/office/drawing/2014/main" id="{A62004F7-2361-4F84-88DE-72A275F4DB07}"/>
              </a:ext>
            </a:extLst>
          </p:cNvPr>
          <p:cNvSpPr txBox="1"/>
          <p:nvPr/>
        </p:nvSpPr>
        <p:spPr>
          <a:xfrm>
            <a:off x="5655070" y="827166"/>
            <a:ext cx="5583033" cy="4191981"/>
          </a:xfrm>
          <a:prstGeom prst="rect">
            <a:avLst/>
          </a:prstGeom>
          <a:noFill/>
        </p:spPr>
        <p:txBody>
          <a:bodyPr wrap="square" rtlCol="0">
            <a:spAutoFit/>
          </a:bodyPr>
          <a:lstStyle/>
          <a:p>
            <a:pPr>
              <a:lnSpc>
                <a:spcPct val="150000"/>
              </a:lnSpc>
            </a:pPr>
            <a:r>
              <a:rPr lang="en-US" sz="2000" b="0" i="0" dirty="0">
                <a:solidFill>
                  <a:srgbClr val="161616"/>
                </a:solidFill>
                <a:effectLst/>
                <a:latin typeface="Times New Roman" panose="02020603050405020304" pitchFamily="18" charset="0"/>
                <a:cs typeface="Times New Roman" panose="02020603050405020304" pitchFamily="18" charset="0"/>
              </a:rPr>
              <a:t>A chatbot is a computer program that uses </a:t>
            </a:r>
            <a:r>
              <a:rPr lang="en-US" sz="2000" b="0" i="0" u="none" strike="noStrike" dirty="0">
                <a:solidFill>
                  <a:srgbClr val="0062FE"/>
                </a:solidFill>
                <a:effectLst/>
                <a:latin typeface="Times New Roman" panose="02020603050405020304" pitchFamily="18" charset="0"/>
                <a:cs typeface="Times New Roman" panose="02020603050405020304" pitchFamily="18" charset="0"/>
                <a:hlinkClick r:id="rId2" tooltip="what-is-artificial-intelligence"/>
              </a:rPr>
              <a:t>artificial intelligence</a:t>
            </a:r>
            <a:r>
              <a:rPr lang="en-US" sz="2000" b="0" i="0" dirty="0">
                <a:solidFill>
                  <a:srgbClr val="161616"/>
                </a:solidFill>
                <a:effectLst/>
                <a:latin typeface="Times New Roman" panose="02020603050405020304" pitchFamily="18" charset="0"/>
                <a:cs typeface="Times New Roman" panose="02020603050405020304" pitchFamily="18" charset="0"/>
              </a:rPr>
              <a:t> (AI) and </a:t>
            </a:r>
            <a:r>
              <a:rPr lang="en-US" sz="2000" b="0" i="0" u="none" strike="noStrike" dirty="0">
                <a:solidFill>
                  <a:srgbClr val="0062FE"/>
                </a:solidFill>
                <a:effectLst/>
                <a:latin typeface="Times New Roman" panose="02020603050405020304" pitchFamily="18" charset="0"/>
                <a:cs typeface="Times New Roman" panose="02020603050405020304" pitchFamily="18" charset="0"/>
                <a:hlinkClick r:id="rId3" tooltip="natural-language-processing"/>
              </a:rPr>
              <a:t>natural language processing</a:t>
            </a:r>
            <a:r>
              <a:rPr lang="en-US" sz="2000" b="0" i="0" dirty="0">
                <a:solidFill>
                  <a:srgbClr val="161616"/>
                </a:solidFill>
                <a:effectLst/>
                <a:latin typeface="Times New Roman" panose="02020603050405020304" pitchFamily="18" charset="0"/>
                <a:cs typeface="Times New Roman" panose="02020603050405020304" pitchFamily="18" charset="0"/>
              </a:rPr>
              <a:t> (NLP) to understand customer questions and automate responses to them, simulating human </a:t>
            </a:r>
            <a:r>
              <a:rPr lang="en-US" sz="2000" b="0" i="0" dirty="0" err="1">
                <a:solidFill>
                  <a:srgbClr val="161616"/>
                </a:solidFill>
                <a:effectLst/>
                <a:latin typeface="Times New Roman" panose="02020603050405020304" pitchFamily="18" charset="0"/>
                <a:cs typeface="Times New Roman" panose="02020603050405020304" pitchFamily="18" charset="0"/>
              </a:rPr>
              <a:t>conversation.Chatbots</a:t>
            </a:r>
            <a:r>
              <a:rPr lang="en-US" sz="2000" b="0" i="0" dirty="0">
                <a:solidFill>
                  <a:srgbClr val="161616"/>
                </a:solidFill>
                <a:effectLst/>
                <a:latin typeface="Times New Roman" panose="02020603050405020304" pitchFamily="18" charset="0"/>
                <a:cs typeface="Times New Roman" panose="02020603050405020304" pitchFamily="18" charset="0"/>
              </a:rPr>
              <a:t> can make it easy for users to find the information they need by responding to their questions and requests—through text input, audio input, or both—without the need for human intervention.</a:t>
            </a:r>
            <a:endParaRPr lang="en-US" altLang="ko-KR" sz="2000" dirty="0">
              <a:solidFill>
                <a:schemeClr val="bg1"/>
              </a:solidFill>
              <a:latin typeface="Times New Roman" panose="02020603050405020304" pitchFamily="18" charset="0"/>
              <a:cs typeface="Times New Roman" panose="02020603050405020304" pitchFamily="18" charset="0"/>
            </a:endParaRPr>
          </a:p>
        </p:txBody>
      </p:sp>
      <p:sp>
        <p:nvSpPr>
          <p:cNvPr id="2" name="Parallelogram 1">
            <a:extLst>
              <a:ext uri="{FF2B5EF4-FFF2-40B4-BE49-F238E27FC236}">
                <a16:creationId xmlns:a16="http://schemas.microsoft.com/office/drawing/2014/main" id="{12117526-7AF2-4032-B29B-D628B6CCB22D}"/>
              </a:ext>
            </a:extLst>
          </p:cNvPr>
          <p:cNvSpPr/>
          <p:nvPr/>
        </p:nvSpPr>
        <p:spPr>
          <a:xfrm>
            <a:off x="713266" y="1941095"/>
            <a:ext cx="1628882" cy="1171073"/>
          </a:xfrm>
          <a:prstGeom prst="parallelogram">
            <a:avLst>
              <a:gd name="adj" fmla="val 110907"/>
            </a:avLst>
          </a:prstGeom>
          <a:solidFill>
            <a:srgbClr val="617EF5"/>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7" name="Group 6">
            <a:extLst>
              <a:ext uri="{FF2B5EF4-FFF2-40B4-BE49-F238E27FC236}">
                <a16:creationId xmlns:a16="http://schemas.microsoft.com/office/drawing/2014/main" id="{F0A216CD-AB2B-431E-A1DB-B563D9EF1F5F}"/>
              </a:ext>
            </a:extLst>
          </p:cNvPr>
          <p:cNvGrpSpPr/>
          <p:nvPr/>
        </p:nvGrpSpPr>
        <p:grpSpPr>
          <a:xfrm>
            <a:off x="1138990" y="2133600"/>
            <a:ext cx="653966" cy="742695"/>
            <a:chOff x="5562600" y="2895601"/>
            <a:chExt cx="346075" cy="346075"/>
          </a:xfrm>
        </p:grpSpPr>
        <p:sp>
          <p:nvSpPr>
            <p:cNvPr id="9" name="Freeform 277">
              <a:extLst>
                <a:ext uri="{FF2B5EF4-FFF2-40B4-BE49-F238E27FC236}">
                  <a16:creationId xmlns:a16="http://schemas.microsoft.com/office/drawing/2014/main" id="{FAA2C836-CE5B-482D-AD9C-20C22245656E}"/>
                </a:ext>
              </a:extLst>
            </p:cNvPr>
            <p:cNvSpPr>
              <a:spLocks/>
            </p:cNvSpPr>
            <p:nvPr/>
          </p:nvSpPr>
          <p:spPr bwMode="auto">
            <a:xfrm>
              <a:off x="5637213" y="2895601"/>
              <a:ext cx="195263" cy="179388"/>
            </a:xfrm>
            <a:custGeom>
              <a:avLst/>
              <a:gdLst>
                <a:gd name="T0" fmla="*/ 0 w 52"/>
                <a:gd name="T1" fmla="*/ 32 h 48"/>
                <a:gd name="T2" fmla="*/ 4 w 52"/>
                <a:gd name="T3" fmla="*/ 36 h 48"/>
                <a:gd name="T4" fmla="*/ 8 w 52"/>
                <a:gd name="T5" fmla="*/ 36 h 48"/>
                <a:gd name="T6" fmla="*/ 20 w 52"/>
                <a:gd name="T7" fmla="*/ 48 h 48"/>
                <a:gd name="T8" fmla="*/ 20 w 52"/>
                <a:gd name="T9" fmla="*/ 36 h 48"/>
                <a:gd name="T10" fmla="*/ 48 w 52"/>
                <a:gd name="T11" fmla="*/ 36 h 48"/>
                <a:gd name="T12" fmla="*/ 52 w 52"/>
                <a:gd name="T13" fmla="*/ 32 h 48"/>
                <a:gd name="T14" fmla="*/ 52 w 52"/>
                <a:gd name="T15" fmla="*/ 4 h 48"/>
                <a:gd name="T16" fmla="*/ 48 w 52"/>
                <a:gd name="T17" fmla="*/ 0 h 48"/>
                <a:gd name="T18" fmla="*/ 4 w 52"/>
                <a:gd name="T19" fmla="*/ 0 h 48"/>
                <a:gd name="T20" fmla="*/ 0 w 52"/>
                <a:gd name="T21" fmla="*/ 4 h 48"/>
                <a:gd name="T22" fmla="*/ 0 w 52"/>
                <a:gd name="T23"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8">
                  <a:moveTo>
                    <a:pt x="0" y="32"/>
                  </a:moveTo>
                  <a:cubicBezTo>
                    <a:pt x="0" y="34"/>
                    <a:pt x="2" y="36"/>
                    <a:pt x="4" y="36"/>
                  </a:cubicBezTo>
                  <a:cubicBezTo>
                    <a:pt x="8" y="36"/>
                    <a:pt x="8" y="36"/>
                    <a:pt x="8" y="36"/>
                  </a:cubicBezTo>
                  <a:cubicBezTo>
                    <a:pt x="20" y="48"/>
                    <a:pt x="20" y="48"/>
                    <a:pt x="20" y="48"/>
                  </a:cubicBezTo>
                  <a:cubicBezTo>
                    <a:pt x="20" y="36"/>
                    <a:pt x="20" y="36"/>
                    <a:pt x="20" y="36"/>
                  </a:cubicBezTo>
                  <a:cubicBezTo>
                    <a:pt x="48" y="36"/>
                    <a:pt x="48" y="36"/>
                    <a:pt x="48" y="36"/>
                  </a:cubicBezTo>
                  <a:cubicBezTo>
                    <a:pt x="50" y="36"/>
                    <a:pt x="52" y="34"/>
                    <a:pt x="52" y="32"/>
                  </a:cubicBezTo>
                  <a:cubicBezTo>
                    <a:pt x="52" y="4"/>
                    <a:pt x="52" y="4"/>
                    <a:pt x="52" y="4"/>
                  </a:cubicBezTo>
                  <a:cubicBezTo>
                    <a:pt x="52" y="2"/>
                    <a:pt x="50" y="0"/>
                    <a:pt x="48" y="0"/>
                  </a:cubicBezTo>
                  <a:cubicBezTo>
                    <a:pt x="4" y="0"/>
                    <a:pt x="4" y="0"/>
                    <a:pt x="4" y="0"/>
                  </a:cubicBezTo>
                  <a:cubicBezTo>
                    <a:pt x="2" y="0"/>
                    <a:pt x="0" y="2"/>
                    <a:pt x="0" y="4"/>
                  </a:cubicBezTo>
                  <a:lnTo>
                    <a:pt x="0" y="32"/>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0" name="Oval 9">
              <a:extLst>
                <a:ext uri="{FF2B5EF4-FFF2-40B4-BE49-F238E27FC236}">
                  <a16:creationId xmlns:a16="http://schemas.microsoft.com/office/drawing/2014/main" id="{CCD07108-FBE7-4EF6-8310-395641C91B5B}"/>
                </a:ext>
              </a:extLst>
            </p:cNvPr>
            <p:cNvSpPr>
              <a:spLocks noChangeArrowheads="1"/>
            </p:cNvSpPr>
            <p:nvPr/>
          </p:nvSpPr>
          <p:spPr bwMode="auto">
            <a:xfrm>
              <a:off x="5810250" y="3060701"/>
              <a:ext cx="76200" cy="74613"/>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1" name="Freeform 279">
              <a:extLst>
                <a:ext uri="{FF2B5EF4-FFF2-40B4-BE49-F238E27FC236}">
                  <a16:creationId xmlns:a16="http://schemas.microsoft.com/office/drawing/2014/main" id="{7241B515-6652-45B9-AEDD-A9FFC8EC8D8B}"/>
                </a:ext>
              </a:extLst>
            </p:cNvPr>
            <p:cNvSpPr>
              <a:spLocks/>
            </p:cNvSpPr>
            <p:nvPr/>
          </p:nvSpPr>
          <p:spPr bwMode="auto">
            <a:xfrm>
              <a:off x="5788025" y="3135313"/>
              <a:ext cx="120650" cy="60325"/>
            </a:xfrm>
            <a:custGeom>
              <a:avLst/>
              <a:gdLst>
                <a:gd name="T0" fmla="*/ 32 w 32"/>
                <a:gd name="T1" fmla="*/ 16 h 16"/>
                <a:gd name="T2" fmla="*/ 0 w 32"/>
                <a:gd name="T3" fmla="*/ 16 h 16"/>
                <a:gd name="T4" fmla="*/ 16 w 32"/>
                <a:gd name="T5" fmla="*/ 0 h 16"/>
                <a:gd name="T6" fmla="*/ 32 w 32"/>
                <a:gd name="T7" fmla="*/ 16 h 16"/>
              </a:gdLst>
              <a:ahLst/>
              <a:cxnLst>
                <a:cxn ang="0">
                  <a:pos x="T0" y="T1"/>
                </a:cxn>
                <a:cxn ang="0">
                  <a:pos x="T2" y="T3"/>
                </a:cxn>
                <a:cxn ang="0">
                  <a:pos x="T4" y="T5"/>
                </a:cxn>
                <a:cxn ang="0">
                  <a:pos x="T6" y="T7"/>
                </a:cxn>
              </a:cxnLst>
              <a:rect l="0" t="0" r="r" b="b"/>
              <a:pathLst>
                <a:path w="32" h="16">
                  <a:moveTo>
                    <a:pt x="32" y="16"/>
                  </a:moveTo>
                  <a:cubicBezTo>
                    <a:pt x="0" y="16"/>
                    <a:pt x="0" y="16"/>
                    <a:pt x="0" y="16"/>
                  </a:cubicBezTo>
                  <a:cubicBezTo>
                    <a:pt x="0" y="7"/>
                    <a:pt x="7" y="0"/>
                    <a:pt x="16" y="0"/>
                  </a:cubicBezTo>
                  <a:cubicBezTo>
                    <a:pt x="25" y="0"/>
                    <a:pt x="32" y="7"/>
                    <a:pt x="32" y="16"/>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2" name="Oval 11">
              <a:extLst>
                <a:ext uri="{FF2B5EF4-FFF2-40B4-BE49-F238E27FC236}">
                  <a16:creationId xmlns:a16="http://schemas.microsoft.com/office/drawing/2014/main" id="{AFFA1F01-8108-4657-996F-F6564FADCCA5}"/>
                </a:ext>
              </a:extLst>
            </p:cNvPr>
            <p:cNvSpPr>
              <a:spLocks noChangeArrowheads="1"/>
            </p:cNvSpPr>
            <p:nvPr/>
          </p:nvSpPr>
          <p:spPr bwMode="auto">
            <a:xfrm>
              <a:off x="5584825" y="3060701"/>
              <a:ext cx="76200" cy="74613"/>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3" name="Freeform 281">
              <a:extLst>
                <a:ext uri="{FF2B5EF4-FFF2-40B4-BE49-F238E27FC236}">
                  <a16:creationId xmlns:a16="http://schemas.microsoft.com/office/drawing/2014/main" id="{DC6089EA-CAB1-4E15-8F5F-8F914EEA0AD2}"/>
                </a:ext>
              </a:extLst>
            </p:cNvPr>
            <p:cNvSpPr>
              <a:spLocks/>
            </p:cNvSpPr>
            <p:nvPr/>
          </p:nvSpPr>
          <p:spPr bwMode="auto">
            <a:xfrm>
              <a:off x="5562600" y="3135313"/>
              <a:ext cx="120650" cy="60325"/>
            </a:xfrm>
            <a:custGeom>
              <a:avLst/>
              <a:gdLst>
                <a:gd name="T0" fmla="*/ 32 w 32"/>
                <a:gd name="T1" fmla="*/ 16 h 16"/>
                <a:gd name="T2" fmla="*/ 0 w 32"/>
                <a:gd name="T3" fmla="*/ 16 h 16"/>
                <a:gd name="T4" fmla="*/ 16 w 32"/>
                <a:gd name="T5" fmla="*/ 0 h 16"/>
                <a:gd name="T6" fmla="*/ 32 w 32"/>
                <a:gd name="T7" fmla="*/ 16 h 16"/>
              </a:gdLst>
              <a:ahLst/>
              <a:cxnLst>
                <a:cxn ang="0">
                  <a:pos x="T0" y="T1"/>
                </a:cxn>
                <a:cxn ang="0">
                  <a:pos x="T2" y="T3"/>
                </a:cxn>
                <a:cxn ang="0">
                  <a:pos x="T4" y="T5"/>
                </a:cxn>
                <a:cxn ang="0">
                  <a:pos x="T6" y="T7"/>
                </a:cxn>
              </a:cxnLst>
              <a:rect l="0" t="0" r="r" b="b"/>
              <a:pathLst>
                <a:path w="32" h="16">
                  <a:moveTo>
                    <a:pt x="32" y="16"/>
                  </a:moveTo>
                  <a:cubicBezTo>
                    <a:pt x="0" y="16"/>
                    <a:pt x="0" y="16"/>
                    <a:pt x="0" y="16"/>
                  </a:cubicBezTo>
                  <a:cubicBezTo>
                    <a:pt x="0" y="7"/>
                    <a:pt x="7" y="0"/>
                    <a:pt x="16" y="0"/>
                  </a:cubicBezTo>
                  <a:cubicBezTo>
                    <a:pt x="25" y="0"/>
                    <a:pt x="32" y="7"/>
                    <a:pt x="32" y="16"/>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4" name="Oval 13">
              <a:extLst>
                <a:ext uri="{FF2B5EF4-FFF2-40B4-BE49-F238E27FC236}">
                  <a16:creationId xmlns:a16="http://schemas.microsoft.com/office/drawing/2014/main" id="{27C4149A-943F-40E9-B67E-54EE4CD3D82D}"/>
                </a:ext>
              </a:extLst>
            </p:cNvPr>
            <p:cNvSpPr>
              <a:spLocks noChangeArrowheads="1"/>
            </p:cNvSpPr>
            <p:nvPr/>
          </p:nvSpPr>
          <p:spPr bwMode="auto">
            <a:xfrm>
              <a:off x="5697538" y="3105151"/>
              <a:ext cx="76200" cy="76200"/>
            </a:xfrm>
            <a:prstGeom prst="ellipse">
              <a:avLst/>
            </a:pr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5" name="Freeform 283">
              <a:extLst>
                <a:ext uri="{FF2B5EF4-FFF2-40B4-BE49-F238E27FC236}">
                  <a16:creationId xmlns:a16="http://schemas.microsoft.com/office/drawing/2014/main" id="{ED8E232D-5878-4729-8A1F-B60738EED6C4}"/>
                </a:ext>
              </a:extLst>
            </p:cNvPr>
            <p:cNvSpPr>
              <a:spLocks/>
            </p:cNvSpPr>
            <p:nvPr/>
          </p:nvSpPr>
          <p:spPr bwMode="auto">
            <a:xfrm>
              <a:off x="5675313" y="3181351"/>
              <a:ext cx="120650" cy="60325"/>
            </a:xfrm>
            <a:custGeom>
              <a:avLst/>
              <a:gdLst>
                <a:gd name="T0" fmla="*/ 32 w 32"/>
                <a:gd name="T1" fmla="*/ 16 h 16"/>
                <a:gd name="T2" fmla="*/ 0 w 32"/>
                <a:gd name="T3" fmla="*/ 16 h 16"/>
                <a:gd name="T4" fmla="*/ 16 w 32"/>
                <a:gd name="T5" fmla="*/ 0 h 16"/>
                <a:gd name="T6" fmla="*/ 32 w 32"/>
                <a:gd name="T7" fmla="*/ 16 h 16"/>
              </a:gdLst>
              <a:ahLst/>
              <a:cxnLst>
                <a:cxn ang="0">
                  <a:pos x="T0" y="T1"/>
                </a:cxn>
                <a:cxn ang="0">
                  <a:pos x="T2" y="T3"/>
                </a:cxn>
                <a:cxn ang="0">
                  <a:pos x="T4" y="T5"/>
                </a:cxn>
                <a:cxn ang="0">
                  <a:pos x="T6" y="T7"/>
                </a:cxn>
              </a:cxnLst>
              <a:rect l="0" t="0" r="r" b="b"/>
              <a:pathLst>
                <a:path w="32" h="16">
                  <a:moveTo>
                    <a:pt x="32" y="16"/>
                  </a:moveTo>
                  <a:cubicBezTo>
                    <a:pt x="0" y="16"/>
                    <a:pt x="0" y="16"/>
                    <a:pt x="0" y="16"/>
                  </a:cubicBezTo>
                  <a:cubicBezTo>
                    <a:pt x="0" y="7"/>
                    <a:pt x="7" y="0"/>
                    <a:pt x="16" y="0"/>
                  </a:cubicBezTo>
                  <a:cubicBezTo>
                    <a:pt x="25" y="0"/>
                    <a:pt x="32" y="7"/>
                    <a:pt x="32" y="16"/>
                  </a:cubicBez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6" name="Line 284">
              <a:extLst>
                <a:ext uri="{FF2B5EF4-FFF2-40B4-BE49-F238E27FC236}">
                  <a16:creationId xmlns:a16="http://schemas.microsoft.com/office/drawing/2014/main" id="{0353073C-12C2-4EC1-B139-A7FAC08A3AB0}"/>
                </a:ext>
              </a:extLst>
            </p:cNvPr>
            <p:cNvSpPr>
              <a:spLocks noChangeShapeType="1"/>
            </p:cNvSpPr>
            <p:nvPr/>
          </p:nvSpPr>
          <p:spPr bwMode="auto">
            <a:xfrm>
              <a:off x="5683250" y="2925763"/>
              <a:ext cx="104775"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7" name="Line 285">
              <a:extLst>
                <a:ext uri="{FF2B5EF4-FFF2-40B4-BE49-F238E27FC236}">
                  <a16:creationId xmlns:a16="http://schemas.microsoft.com/office/drawing/2014/main" id="{D4A72351-FAC3-4989-A66D-015070DB3C33}"/>
                </a:ext>
              </a:extLst>
            </p:cNvPr>
            <p:cNvSpPr>
              <a:spLocks noChangeShapeType="1"/>
            </p:cNvSpPr>
            <p:nvPr/>
          </p:nvSpPr>
          <p:spPr bwMode="auto">
            <a:xfrm>
              <a:off x="5683250" y="2955926"/>
              <a:ext cx="104775"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18" name="Line 286">
              <a:extLst>
                <a:ext uri="{FF2B5EF4-FFF2-40B4-BE49-F238E27FC236}">
                  <a16:creationId xmlns:a16="http://schemas.microsoft.com/office/drawing/2014/main" id="{FDE73E22-4337-4B4B-B2F8-17ABACDE3724}"/>
                </a:ext>
              </a:extLst>
            </p:cNvPr>
            <p:cNvSpPr>
              <a:spLocks noChangeShapeType="1"/>
            </p:cNvSpPr>
            <p:nvPr/>
          </p:nvSpPr>
          <p:spPr bwMode="auto">
            <a:xfrm>
              <a:off x="5683250" y="2986088"/>
              <a:ext cx="104775"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19" name="Rectangle: Rounded Corners 18">
            <a:extLst>
              <a:ext uri="{FF2B5EF4-FFF2-40B4-BE49-F238E27FC236}">
                <a16:creationId xmlns:a16="http://schemas.microsoft.com/office/drawing/2014/main" id="{2B08676F-3EA5-5501-F62C-3165B139DE56}"/>
              </a:ext>
            </a:extLst>
          </p:cNvPr>
          <p:cNvSpPr/>
          <p:nvPr/>
        </p:nvSpPr>
        <p:spPr>
          <a:xfrm>
            <a:off x="713266" y="3359603"/>
            <a:ext cx="2992461" cy="1672389"/>
          </a:xfrm>
          <a:prstGeom prst="roundRect">
            <a:avLst/>
          </a:prstGeom>
          <a:solidFill>
            <a:srgbClr val="5F31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96C76332-566C-64BF-2A68-8556DCAEE6A8}"/>
              </a:ext>
            </a:extLst>
          </p:cNvPr>
          <p:cNvSpPr txBox="1"/>
          <p:nvPr/>
        </p:nvSpPr>
        <p:spPr>
          <a:xfrm>
            <a:off x="713266" y="3581723"/>
            <a:ext cx="4468335" cy="1323439"/>
          </a:xfrm>
          <a:prstGeom prst="rect">
            <a:avLst/>
          </a:prstGeom>
          <a:noFill/>
        </p:spPr>
        <p:txBody>
          <a:bodyPr wrap="square">
            <a:spAutoFit/>
          </a:bodyPr>
          <a:lstStyle/>
          <a:p>
            <a:r>
              <a:rPr lang="en-US" sz="4000" dirty="0">
                <a:solidFill>
                  <a:schemeClr val="bg1"/>
                </a:solidFill>
                <a:latin typeface="Arial Rounded MT Bold" panose="020F0704030504030204" pitchFamily="34" charset="0"/>
              </a:rPr>
              <a:t>WHAT IS A CHATBOT?</a:t>
            </a:r>
            <a:endParaRPr lang="en-IN" sz="4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17915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B7080E1-07D9-D6D7-B2AA-766472BD1782}"/>
              </a:ext>
            </a:extLst>
          </p:cNvPr>
          <p:cNvPicPr>
            <a:picLocks noChangeAspect="1"/>
          </p:cNvPicPr>
          <p:nvPr/>
        </p:nvPicPr>
        <p:blipFill>
          <a:blip r:embed="rId2"/>
          <a:stretch>
            <a:fillRect/>
          </a:stretch>
        </p:blipFill>
        <p:spPr>
          <a:xfrm rot="16200000">
            <a:off x="5461969" y="114623"/>
            <a:ext cx="6868334" cy="6591728"/>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C05C232D-627E-AA4D-2EDE-F40A0F439232}"/>
              </a:ext>
            </a:extLst>
          </p:cNvPr>
          <p:cNvPicPr>
            <a:picLocks noChangeAspect="1"/>
          </p:cNvPicPr>
          <p:nvPr/>
        </p:nvPicPr>
        <p:blipFill>
          <a:blip r:embed="rId3"/>
          <a:stretch>
            <a:fillRect/>
          </a:stretch>
        </p:blipFill>
        <p:spPr>
          <a:xfrm rot="16200000">
            <a:off x="-911184" y="915155"/>
            <a:ext cx="6533054" cy="4655382"/>
          </a:xfrm>
          <a:prstGeom prst="rect">
            <a:avLst/>
          </a:prstGeom>
        </p:spPr>
      </p:pic>
      <p:pic>
        <p:nvPicPr>
          <p:cNvPr id="21" name="Picture Placeholder 20">
            <a:extLst>
              <a:ext uri="{FF2B5EF4-FFF2-40B4-BE49-F238E27FC236}">
                <a16:creationId xmlns:a16="http://schemas.microsoft.com/office/drawing/2014/main" id="{16B07F66-6594-1060-0964-05C1E5EB4589}"/>
              </a:ext>
            </a:extLst>
          </p:cNvPr>
          <p:cNvPicPr>
            <a:picLocks noGrp="1" noChangeAspect="1"/>
          </p:cNvPicPr>
          <p:nvPr>
            <p:ph type="pic" idx="12"/>
          </p:nvPr>
        </p:nvPicPr>
        <p:blipFill>
          <a:blip r:embed="rId4">
            <a:extLst>
              <a:ext uri="{BEBA8EAE-BF5A-486C-A8C5-ECC9F3942E4B}">
                <a14:imgProps xmlns:a14="http://schemas.microsoft.com/office/drawing/2010/main">
                  <a14:imgLayer r:embed="rId5">
                    <a14:imgEffect>
                      <a14:colorTemperature colorTemp="4833"/>
                    </a14:imgEffect>
                    <a14:imgEffect>
                      <a14:saturation sat="344000"/>
                    </a14:imgEffect>
                  </a14:imgLayer>
                </a14:imgProps>
              </a:ext>
              <a:ext uri="{28A0092B-C50C-407E-A947-70E740481C1C}">
                <a14:useLocalDpi xmlns:a14="http://schemas.microsoft.com/office/drawing/2010/main" val="0"/>
              </a:ext>
            </a:extLst>
          </a:blip>
          <a:srcRect l="17677" r="17677"/>
          <a:stretch/>
        </p:blipFill>
        <p:spPr>
          <a:xfrm>
            <a:off x="-8721" y="-119062"/>
            <a:ext cx="7372048" cy="6968836"/>
          </a:xfrm>
          <a:custGeom>
            <a:avLst/>
            <a:gdLst>
              <a:gd name="connsiteX0" fmla="*/ 0 w 4034380"/>
              <a:gd name="connsiteY0" fmla="*/ 0 h 6387470"/>
              <a:gd name="connsiteX1" fmla="*/ 99121 w 4034380"/>
              <a:gd name="connsiteY1" fmla="*/ 407095 h 6387470"/>
              <a:gd name="connsiteX2" fmla="*/ 3835330 w 4034380"/>
              <a:gd name="connsiteY2" fmla="*/ 6230244 h 6387470"/>
              <a:gd name="connsiteX3" fmla="*/ 4034380 w 4034380"/>
              <a:gd name="connsiteY3" fmla="*/ 6387470 h 6387470"/>
              <a:gd name="connsiteX4" fmla="*/ 0 w 4034380"/>
              <a:gd name="connsiteY4" fmla="*/ 6387470 h 63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380" h="6387470">
                <a:moveTo>
                  <a:pt x="0" y="0"/>
                </a:moveTo>
                <a:lnTo>
                  <a:pt x="99121" y="407095"/>
                </a:lnTo>
                <a:cubicBezTo>
                  <a:pt x="706345" y="2679955"/>
                  <a:pt x="2007852" y="4719094"/>
                  <a:pt x="3835330" y="6230244"/>
                </a:cubicBezTo>
                <a:lnTo>
                  <a:pt x="4034380" y="6387470"/>
                </a:lnTo>
                <a:lnTo>
                  <a:pt x="0" y="6387470"/>
                </a:lnTo>
                <a:close/>
              </a:path>
            </a:pathLst>
          </a:custGeom>
          <a:solidFill>
            <a:srgbClr val="4B20A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2" name="Freeform: Shape 2">
            <a:extLst>
              <a:ext uri="{FF2B5EF4-FFF2-40B4-BE49-F238E27FC236}">
                <a16:creationId xmlns:a16="http://schemas.microsoft.com/office/drawing/2014/main" id="{F3DFF14E-35A7-4C9D-B68E-D05ED0E7CEBB}"/>
              </a:ext>
            </a:extLst>
          </p:cNvPr>
          <p:cNvSpPr/>
          <p:nvPr/>
        </p:nvSpPr>
        <p:spPr>
          <a:xfrm>
            <a:off x="0" y="8226"/>
            <a:ext cx="4481209" cy="6849774"/>
          </a:xfrm>
          <a:custGeom>
            <a:avLst/>
            <a:gdLst>
              <a:gd name="connsiteX0" fmla="*/ 0 w 4034380"/>
              <a:gd name="connsiteY0" fmla="*/ 0 h 6387470"/>
              <a:gd name="connsiteX1" fmla="*/ 99121 w 4034380"/>
              <a:gd name="connsiteY1" fmla="*/ 407095 h 6387470"/>
              <a:gd name="connsiteX2" fmla="*/ 3835330 w 4034380"/>
              <a:gd name="connsiteY2" fmla="*/ 6230244 h 6387470"/>
              <a:gd name="connsiteX3" fmla="*/ 4034380 w 4034380"/>
              <a:gd name="connsiteY3" fmla="*/ 6387470 h 6387470"/>
              <a:gd name="connsiteX4" fmla="*/ 0 w 4034380"/>
              <a:gd name="connsiteY4" fmla="*/ 6387470 h 63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380" h="6387470">
                <a:moveTo>
                  <a:pt x="0" y="0"/>
                </a:moveTo>
                <a:lnTo>
                  <a:pt x="99121" y="407095"/>
                </a:lnTo>
                <a:cubicBezTo>
                  <a:pt x="706345" y="2679955"/>
                  <a:pt x="2007852" y="4719094"/>
                  <a:pt x="3835330" y="6230244"/>
                </a:cubicBezTo>
                <a:lnTo>
                  <a:pt x="4034380" y="6387470"/>
                </a:lnTo>
                <a:lnTo>
                  <a:pt x="0" y="6387470"/>
                </a:lnTo>
                <a:close/>
              </a:path>
            </a:pathLst>
          </a:custGeom>
          <a:solidFill>
            <a:srgbClr val="11A3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0A62A7-D9EB-456B-914E-F6FC78F64839}"/>
              </a:ext>
            </a:extLst>
          </p:cNvPr>
          <p:cNvSpPr txBox="1"/>
          <p:nvPr/>
        </p:nvSpPr>
        <p:spPr>
          <a:xfrm>
            <a:off x="1859761" y="452568"/>
            <a:ext cx="2749329" cy="615553"/>
          </a:xfrm>
          <a:prstGeom prst="rect">
            <a:avLst/>
          </a:prstGeom>
          <a:noFill/>
        </p:spPr>
        <p:txBody>
          <a:bodyPr wrap="square" lIns="36000" tIns="0" rIns="36000" bIns="0" rtlCol="0" anchor="ctr">
            <a:spAutoFit/>
          </a:bodyPr>
          <a:lstStyle/>
          <a:p>
            <a:r>
              <a:rPr lang="en-US" altLang="ko-KR" sz="4000" b="1" dirty="0">
                <a:effectLst>
                  <a:outerShdw blurRad="76200" dist="63500" dir="16200000" sx="95000" sy="95000" algn="ctr" rotWithShape="0">
                    <a:srgbClr val="000000">
                      <a:alpha val="78000"/>
                    </a:srgbClr>
                  </a:outerShdw>
                </a:effectLst>
              </a:rPr>
              <a:t>ABSTRACT</a:t>
            </a:r>
            <a:r>
              <a:rPr lang="en-US" altLang="ko-KR" sz="3600" dirty="0"/>
              <a:t>:</a:t>
            </a:r>
            <a:endParaRPr lang="ko-KR" altLang="en-US" sz="3600" dirty="0"/>
          </a:p>
        </p:txBody>
      </p:sp>
      <p:sp>
        <p:nvSpPr>
          <p:cNvPr id="4" name="TextBox 3">
            <a:extLst>
              <a:ext uri="{FF2B5EF4-FFF2-40B4-BE49-F238E27FC236}">
                <a16:creationId xmlns:a16="http://schemas.microsoft.com/office/drawing/2014/main" id="{24CDF344-D9B0-4333-A7E2-7626C8CE5361}"/>
              </a:ext>
            </a:extLst>
          </p:cNvPr>
          <p:cNvSpPr txBox="1"/>
          <p:nvPr/>
        </p:nvSpPr>
        <p:spPr>
          <a:xfrm>
            <a:off x="2572826" y="1216235"/>
            <a:ext cx="8627993" cy="3572388"/>
          </a:xfrm>
          <a:prstGeom prst="rect">
            <a:avLst/>
          </a:prstGeom>
          <a:noFill/>
        </p:spPr>
        <p:txBody>
          <a:bodyPr wrap="square" rtlCol="0">
            <a:spAutoFit/>
          </a:bodyPr>
          <a:lstStyle/>
          <a:p>
            <a:pPr>
              <a:lnSpc>
                <a:spcPct val="150000"/>
              </a:lnSpc>
            </a:pPr>
            <a:r>
              <a:rPr lang="en-US" sz="2000" b="1"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Chatbot is an application where the computer talks with the user like an human</a:t>
            </a:r>
            <a:r>
              <a:rPr lang="en-US" sz="2000" b="0"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software can understand the discussion it is having with the user and respond accordingly. Chatbot uses the concepts of  </a:t>
            </a:r>
            <a:r>
              <a:rPr lang="en-US" sz="2000" b="1" i="0" u="sng"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Natural Language Processing </a:t>
            </a:r>
            <a:r>
              <a:rPr lang="en-US" sz="2000" b="0"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(NLP) and  </a:t>
            </a:r>
            <a:r>
              <a:rPr lang="en-US" sz="2000" b="1" i="0" u="sng"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Artificial Intelligence </a:t>
            </a:r>
            <a:r>
              <a:rPr lang="en-US" sz="2000" b="0"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achieve this task . </a:t>
            </a:r>
            <a:r>
              <a:rPr lang="en-US" sz="20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They utilize Machine </a:t>
            </a:r>
          </a:p>
          <a:p>
            <a:pPr algn="l">
              <a:lnSpc>
                <a:spcPct val="150000"/>
              </a:lnSpc>
            </a:pPr>
            <a:r>
              <a:rPr lang="en-US" sz="20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and Artificial Intelligence technologies like </a:t>
            </a:r>
            <a:r>
              <a:rPr lang="en-US" sz="20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voice </a:t>
            </a:r>
          </a:p>
          <a:p>
            <a:pPr algn="l">
              <a:lnSpc>
                <a:spcPct val="150000"/>
              </a:lnSpc>
            </a:pPr>
            <a:r>
              <a:rPr lang="en-US" sz="20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recognition, speech-to-text conversion algorithms</a:t>
            </a:r>
            <a:r>
              <a:rPr lang="en-US" sz="20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en-US" sz="20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p>
          <a:p>
            <a:pPr algn="l">
              <a:lnSpc>
                <a:spcPct val="150000"/>
              </a:lnSpc>
            </a:pPr>
            <a:r>
              <a:rPr lang="en-US" sz="20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nterpret</a:t>
            </a:r>
            <a:r>
              <a:rPr lang="en-US" sz="2000"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user’s sentiments. </a:t>
            </a:r>
          </a:p>
          <a:p>
            <a:pPr>
              <a:lnSpc>
                <a:spcPct val="150000"/>
              </a:lnSpc>
            </a:pPr>
            <a:endParaRPr lang="en-US" altLang="ko-KR" sz="1200" dirty="0">
              <a:cs typeface="Arial" pitchFamily="34" charset="0"/>
            </a:endParaRPr>
          </a:p>
        </p:txBody>
      </p:sp>
      <p:sp>
        <p:nvSpPr>
          <p:cNvPr id="5" name="Oval 57">
            <a:extLst>
              <a:ext uri="{FF2B5EF4-FFF2-40B4-BE49-F238E27FC236}">
                <a16:creationId xmlns:a16="http://schemas.microsoft.com/office/drawing/2014/main" id="{7863E9DF-3BE3-4282-B914-2809410E964D}"/>
              </a:ext>
            </a:extLst>
          </p:cNvPr>
          <p:cNvSpPr/>
          <p:nvPr/>
        </p:nvSpPr>
        <p:spPr>
          <a:xfrm>
            <a:off x="7184016" y="5173765"/>
            <a:ext cx="468000" cy="468000"/>
          </a:xfrm>
          <a:prstGeom prst="ellipse">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cs typeface="Arial" pitchFamily="34" charset="0"/>
            </a:endParaRPr>
          </a:p>
        </p:txBody>
      </p:sp>
    </p:spTree>
    <p:extLst>
      <p:ext uri="{BB962C8B-B14F-4D97-AF65-F5344CB8AC3E}">
        <p14:creationId xmlns:p14="http://schemas.microsoft.com/office/powerpoint/2010/main" val="36686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1" y="601963"/>
            <a:ext cx="12192000" cy="923330"/>
          </a:xfrm>
          <a:prstGeom prst="rect">
            <a:avLst/>
          </a:prstGeom>
          <a:noFill/>
        </p:spPr>
        <p:txBody>
          <a:bodyPr wrap="square" rtlCol="0" anchor="ctr">
            <a:spAutoFit/>
          </a:bodyPr>
          <a:lstStyle/>
          <a:p>
            <a:pPr algn="ctr"/>
            <a:r>
              <a:rPr lang="en-US" altLang="ko-KR" sz="5400" dirty="0">
                <a:solidFill>
                  <a:schemeClr val="bg1"/>
                </a:solidFill>
                <a:effectLst>
                  <a:outerShdw blurRad="88900" dist="38100" dir="2700000" sx="103000" sy="103000" algn="tl">
                    <a:srgbClr val="000000">
                      <a:alpha val="44000"/>
                    </a:srgbClr>
                  </a:outerShdw>
                </a:effectLst>
                <a:cs typeface="Arial" pitchFamily="34" charset="0"/>
              </a:rPr>
              <a:t>NLP FOR CHATBOT</a:t>
            </a:r>
            <a:endParaRPr lang="ko-KR" altLang="en-US" sz="5400" dirty="0">
              <a:solidFill>
                <a:schemeClr val="bg1"/>
              </a:solidFill>
              <a:effectLst>
                <a:outerShdw blurRad="88900" dist="38100" dir="2700000" sx="103000" sy="103000" algn="tl">
                  <a:srgbClr val="000000">
                    <a:alpha val="44000"/>
                  </a:srgbClr>
                </a:outerShdw>
              </a:effectLst>
              <a:cs typeface="Arial" pitchFamily="34" charset="0"/>
            </a:endParaRPr>
          </a:p>
        </p:txBody>
      </p:sp>
      <p:sp>
        <p:nvSpPr>
          <p:cNvPr id="72" name="TextBox 71">
            <a:extLst>
              <a:ext uri="{FF2B5EF4-FFF2-40B4-BE49-F238E27FC236}">
                <a16:creationId xmlns:a16="http://schemas.microsoft.com/office/drawing/2014/main" id="{DB66749D-A576-433A-9CA2-F5B81F908D9E}"/>
              </a:ext>
            </a:extLst>
          </p:cNvPr>
          <p:cNvSpPr txBox="1"/>
          <p:nvPr/>
        </p:nvSpPr>
        <p:spPr>
          <a:xfrm>
            <a:off x="923896" y="2057684"/>
            <a:ext cx="10344207" cy="3268652"/>
          </a:xfrm>
          <a:prstGeom prst="rect">
            <a:avLst/>
          </a:prstGeom>
          <a:noFill/>
        </p:spPr>
        <p:txBody>
          <a:bodyPr wrap="square" rtlCol="0">
            <a:spAutoFit/>
          </a:bodyPr>
          <a:lstStyle/>
          <a:p>
            <a:pPr>
              <a:lnSpc>
                <a:spcPct val="150000"/>
              </a:lnSpc>
            </a:pPr>
            <a:r>
              <a:rPr lang="en-US" sz="2000" b="0" i="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NLP is an applied artificial intelligence (AI) program that helps your chatbot analyze and understand the natural human language communicated with your customers. With NLP, your chatbot will be able to streamline more tailored, unique responses, interpret and answer new questions or commands, and improve the customer’s experience according to their needs.</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NLP technology, you can help a machine understand human speech and spoken words. NLP combines computational linguistics that is the rule-based modelling of the human spoken language with intelligent algorithms such as statistical, machine, and deep learning algorithms.</a:t>
            </a:r>
            <a:endParaRPr lang="en-US" altLang="ko-KR" sz="20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803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279</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Algerian</vt:lpstr>
      <vt:lpstr>Arial</vt:lpstr>
      <vt:lpstr>Arial Rounded MT Bold</vt:lpstr>
      <vt:lpstr>Calibri</vt:lpstr>
      <vt:lpstr>Calibri Light</vt:lpstr>
      <vt:lpstr>Imprint MT Shadow</vt:lpstr>
      <vt:lpstr>Stencil</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waran</dc:creator>
  <cp:lastModifiedBy>rajesh waran</cp:lastModifiedBy>
  <cp:revision>2</cp:revision>
  <dcterms:created xsi:type="dcterms:W3CDTF">2023-02-14T18:27:24Z</dcterms:created>
  <dcterms:modified xsi:type="dcterms:W3CDTF">2023-02-14T19:55:29Z</dcterms:modified>
</cp:coreProperties>
</file>