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1" r:id="rId2"/>
    <p:sldId id="359" r:id="rId3"/>
    <p:sldId id="360" r:id="rId4"/>
    <p:sldId id="361" r:id="rId5"/>
    <p:sldId id="355" r:id="rId6"/>
    <p:sldId id="362" r:id="rId7"/>
    <p:sldId id="356" r:id="rId8"/>
    <p:sldId id="358" r:id="rId9"/>
    <p:sldId id="35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C0E4"/>
    <a:srgbClr val="11A3E5"/>
    <a:srgbClr val="63C6F3"/>
    <a:srgbClr val="617EF5"/>
    <a:srgbClr val="4B20A0"/>
    <a:srgbClr val="311C6F"/>
    <a:srgbClr val="6030D2"/>
    <a:srgbClr val="5F31D2"/>
    <a:srgbClr val="441C95"/>
    <a:srgbClr val="361E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a samy" userId="c0b9acf67025d0a8" providerId="LiveId" clId="{195D1027-AA2F-457A-A3EC-38CA48DEBA83}"/>
    <pc:docChg chg="delSld modSld sldOrd">
      <pc:chgData name="rama samy" userId="c0b9acf67025d0a8" providerId="LiveId" clId="{195D1027-AA2F-457A-A3EC-38CA48DEBA83}" dt="2023-02-15T07:04:28.609" v="18" actId="113"/>
      <pc:docMkLst>
        <pc:docMk/>
      </pc:docMkLst>
      <pc:sldChg chg="modSp del mod ord">
        <pc:chgData name="rama samy" userId="c0b9acf67025d0a8" providerId="LiveId" clId="{195D1027-AA2F-457A-A3EC-38CA48DEBA83}" dt="2023-02-15T06:57:12.755" v="12" actId="47"/>
        <pc:sldMkLst>
          <pc:docMk/>
          <pc:sldMk cId="4179153492" sldId="299"/>
        </pc:sldMkLst>
        <pc:spChg chg="mod">
          <ac:chgData name="rama samy" userId="c0b9acf67025d0a8" providerId="LiveId" clId="{195D1027-AA2F-457A-A3EC-38CA48DEBA83}" dt="2023-02-15T06:23:26.446" v="5" actId="20577"/>
          <ac:spMkLst>
            <pc:docMk/>
            <pc:sldMk cId="4179153492" sldId="299"/>
            <ac:spMk id="6" creationId="{A62004F7-2361-4F84-88DE-72A275F4DB07}"/>
          </ac:spMkLst>
        </pc:spChg>
      </pc:sldChg>
      <pc:sldChg chg="modSp mod">
        <pc:chgData name="rama samy" userId="c0b9acf67025d0a8" providerId="LiveId" clId="{195D1027-AA2F-457A-A3EC-38CA48DEBA83}" dt="2023-02-15T07:02:25.849" v="17" actId="20577"/>
        <pc:sldMkLst>
          <pc:docMk/>
          <pc:sldMk cId="3668670005" sldId="314"/>
        </pc:sldMkLst>
        <pc:spChg chg="mod">
          <ac:chgData name="rama samy" userId="c0b9acf67025d0a8" providerId="LiveId" clId="{195D1027-AA2F-457A-A3EC-38CA48DEBA83}" dt="2023-02-15T07:02:25.849" v="17" actId="20577"/>
          <ac:spMkLst>
            <pc:docMk/>
            <pc:sldMk cId="3668670005" sldId="314"/>
            <ac:spMk id="4" creationId="{24CDF344-D9B0-4333-A7E2-7626C8CE5361}"/>
          </ac:spMkLst>
        </pc:spChg>
      </pc:sldChg>
      <pc:sldChg chg="modSp mod">
        <pc:chgData name="rama samy" userId="c0b9acf67025d0a8" providerId="LiveId" clId="{195D1027-AA2F-457A-A3EC-38CA48DEBA83}" dt="2023-02-15T07:04:28.609" v="18" actId="113"/>
        <pc:sldMkLst>
          <pc:docMk/>
          <pc:sldMk cId="3762006554" sldId="351"/>
        </pc:sldMkLst>
        <pc:spChg chg="mod">
          <ac:chgData name="rama samy" userId="c0b9acf67025d0a8" providerId="LiveId" clId="{195D1027-AA2F-457A-A3EC-38CA48DEBA83}" dt="2023-02-15T07:04:28.609" v="18" actId="113"/>
          <ac:spMkLst>
            <pc:docMk/>
            <pc:sldMk cId="3762006554" sldId="351"/>
            <ac:spMk id="3" creationId="{74B736E5-23FB-F8E7-5F61-7814124C3041}"/>
          </ac:spMkLst>
        </pc:spChg>
      </pc:sldChg>
      <pc:sldChg chg="modSp mod">
        <pc:chgData name="rama samy" userId="c0b9acf67025d0a8" providerId="LiveId" clId="{195D1027-AA2F-457A-A3EC-38CA48DEBA83}" dt="2023-02-15T06:24:21.061" v="9" actId="20577"/>
        <pc:sldMkLst>
          <pc:docMk/>
          <pc:sldMk cId="2181803237" sldId="355"/>
        </pc:sldMkLst>
        <pc:spChg chg="mod">
          <ac:chgData name="rama samy" userId="c0b9acf67025d0a8" providerId="LiveId" clId="{195D1027-AA2F-457A-A3EC-38CA48DEBA83}" dt="2023-02-15T06:24:21.061" v="9" actId="20577"/>
          <ac:spMkLst>
            <pc:docMk/>
            <pc:sldMk cId="2181803237" sldId="355"/>
            <ac:spMk id="72" creationId="{DB66749D-A576-433A-9CA2-F5B81F908D9E}"/>
          </ac:spMkLst>
        </pc:spChg>
      </pc:sldChg>
      <pc:sldChg chg="modSp mod">
        <pc:chgData name="rama samy" userId="c0b9acf67025d0a8" providerId="LiveId" clId="{195D1027-AA2F-457A-A3EC-38CA48DEBA83}" dt="2023-02-15T06:59:38.707" v="16" actId="1076"/>
        <pc:sldMkLst>
          <pc:docMk/>
          <pc:sldMk cId="2166226800" sldId="356"/>
        </pc:sldMkLst>
        <pc:spChg chg="mod">
          <ac:chgData name="rama samy" userId="c0b9acf67025d0a8" providerId="LiveId" clId="{195D1027-AA2F-457A-A3EC-38CA48DEBA83}" dt="2023-02-15T06:59:38.707" v="16" actId="1076"/>
          <ac:spMkLst>
            <pc:docMk/>
            <pc:sldMk cId="2166226800" sldId="356"/>
            <ac:spMk id="8" creationId="{CA388DCE-4C84-D2D1-B718-7C10B3FB0483}"/>
          </ac:spMkLst>
        </pc:spChg>
      </pc:sldChg>
      <pc:sldMasterChg chg="delSldLayout">
        <pc:chgData name="rama samy" userId="c0b9acf67025d0a8" providerId="LiveId" clId="{195D1027-AA2F-457A-A3EC-38CA48DEBA83}" dt="2023-02-15T06:57:12.755" v="12" actId="47"/>
        <pc:sldMasterMkLst>
          <pc:docMk/>
          <pc:sldMasterMk cId="335850445" sldId="2147483648"/>
        </pc:sldMasterMkLst>
        <pc:sldLayoutChg chg="del">
          <pc:chgData name="rama samy" userId="c0b9acf67025d0a8" providerId="LiveId" clId="{195D1027-AA2F-457A-A3EC-38CA48DEBA83}" dt="2023-02-15T06:57:12.755" v="12" actId="47"/>
          <pc:sldLayoutMkLst>
            <pc:docMk/>
            <pc:sldMasterMk cId="335850445" sldId="2147483648"/>
            <pc:sldLayoutMk cId="3051461667" sldId="2147483661"/>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8362AA-B6CC-42D7-7E55-324C3C1CD3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466924D8-B1B0-14EE-DB14-E2C92203F8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C04F2F6F-31F4-05F8-FF6B-67B9BBF13314}"/>
              </a:ext>
            </a:extLst>
          </p:cNvPr>
          <p:cNvSpPr>
            <a:spLocks noGrp="1"/>
          </p:cNvSpPr>
          <p:nvPr>
            <p:ph type="dt" sz="half" idx="10"/>
          </p:nvPr>
        </p:nvSpPr>
        <p:spPr/>
        <p:txBody>
          <a:bodyPr/>
          <a:lstStyle/>
          <a:p>
            <a:fld id="{FF57E5B5-AB48-4A80-9564-5754BE51F410}" type="datetimeFigureOut">
              <a:rPr lang="en-IN" smtClean="0"/>
              <a:t>02-03-2023</a:t>
            </a:fld>
            <a:endParaRPr lang="en-IN"/>
          </a:p>
        </p:txBody>
      </p:sp>
      <p:sp>
        <p:nvSpPr>
          <p:cNvPr id="5" name="Footer Placeholder 4">
            <a:extLst>
              <a:ext uri="{FF2B5EF4-FFF2-40B4-BE49-F238E27FC236}">
                <a16:creationId xmlns:a16="http://schemas.microsoft.com/office/drawing/2014/main" xmlns="" id="{D49A0D39-755A-A13A-B217-7A8FBC1E92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5AFFB2A-EA76-EE2A-29C5-36EB8E8806C5}"/>
              </a:ext>
            </a:extLst>
          </p:cNvPr>
          <p:cNvSpPr>
            <a:spLocks noGrp="1"/>
          </p:cNvSpPr>
          <p:nvPr>
            <p:ph type="sldNum" sz="quarter" idx="12"/>
          </p:nvPr>
        </p:nvSpPr>
        <p:spPr/>
        <p:txBody>
          <a:bodyPr/>
          <a:lstStyle/>
          <a:p>
            <a:fld id="{C66D944F-8722-4679-8E09-34FEA8640157}" type="slidenum">
              <a:rPr lang="en-IN" smtClean="0"/>
              <a:t>‹#›</a:t>
            </a:fld>
            <a:endParaRPr lang="en-IN"/>
          </a:p>
        </p:txBody>
      </p:sp>
    </p:spTree>
    <p:extLst>
      <p:ext uri="{BB962C8B-B14F-4D97-AF65-F5344CB8AC3E}">
        <p14:creationId xmlns:p14="http://schemas.microsoft.com/office/powerpoint/2010/main" val="841973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EA3865-DC58-2A6D-33EC-19934755B2D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7BDE150D-699A-13D6-9308-C3E6EB5C36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7789AFF-3484-C89F-2891-9FFC79431643}"/>
              </a:ext>
            </a:extLst>
          </p:cNvPr>
          <p:cNvSpPr>
            <a:spLocks noGrp="1"/>
          </p:cNvSpPr>
          <p:nvPr>
            <p:ph type="dt" sz="half" idx="10"/>
          </p:nvPr>
        </p:nvSpPr>
        <p:spPr/>
        <p:txBody>
          <a:bodyPr/>
          <a:lstStyle/>
          <a:p>
            <a:fld id="{FF57E5B5-AB48-4A80-9564-5754BE51F410}" type="datetimeFigureOut">
              <a:rPr lang="en-IN" smtClean="0"/>
              <a:t>02-03-2023</a:t>
            </a:fld>
            <a:endParaRPr lang="en-IN"/>
          </a:p>
        </p:txBody>
      </p:sp>
      <p:sp>
        <p:nvSpPr>
          <p:cNvPr id="5" name="Footer Placeholder 4">
            <a:extLst>
              <a:ext uri="{FF2B5EF4-FFF2-40B4-BE49-F238E27FC236}">
                <a16:creationId xmlns:a16="http://schemas.microsoft.com/office/drawing/2014/main" xmlns="" id="{D1A1DD3E-BC23-EDC2-7E88-9733D1F1CC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239326C-4ABD-24E3-DBB4-B5E02496C05F}"/>
              </a:ext>
            </a:extLst>
          </p:cNvPr>
          <p:cNvSpPr>
            <a:spLocks noGrp="1"/>
          </p:cNvSpPr>
          <p:nvPr>
            <p:ph type="sldNum" sz="quarter" idx="12"/>
          </p:nvPr>
        </p:nvSpPr>
        <p:spPr/>
        <p:txBody>
          <a:bodyPr/>
          <a:lstStyle/>
          <a:p>
            <a:fld id="{C66D944F-8722-4679-8E09-34FEA8640157}" type="slidenum">
              <a:rPr lang="en-IN" smtClean="0"/>
              <a:t>‹#›</a:t>
            </a:fld>
            <a:endParaRPr lang="en-IN"/>
          </a:p>
        </p:txBody>
      </p:sp>
    </p:spTree>
    <p:extLst>
      <p:ext uri="{BB962C8B-B14F-4D97-AF65-F5344CB8AC3E}">
        <p14:creationId xmlns:p14="http://schemas.microsoft.com/office/powerpoint/2010/main" val="3270318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E8EB5FB-D73E-9AA4-BC9C-95A3B6AF81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13B128E-F83B-DE2C-853F-D145600032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F1E361A-B5AA-8689-CD95-4D3DE71DA766}"/>
              </a:ext>
            </a:extLst>
          </p:cNvPr>
          <p:cNvSpPr>
            <a:spLocks noGrp="1"/>
          </p:cNvSpPr>
          <p:nvPr>
            <p:ph type="dt" sz="half" idx="10"/>
          </p:nvPr>
        </p:nvSpPr>
        <p:spPr/>
        <p:txBody>
          <a:bodyPr/>
          <a:lstStyle/>
          <a:p>
            <a:fld id="{FF57E5B5-AB48-4A80-9564-5754BE51F410}" type="datetimeFigureOut">
              <a:rPr lang="en-IN" smtClean="0"/>
              <a:t>02-03-2023</a:t>
            </a:fld>
            <a:endParaRPr lang="en-IN"/>
          </a:p>
        </p:txBody>
      </p:sp>
      <p:sp>
        <p:nvSpPr>
          <p:cNvPr id="5" name="Footer Placeholder 4">
            <a:extLst>
              <a:ext uri="{FF2B5EF4-FFF2-40B4-BE49-F238E27FC236}">
                <a16:creationId xmlns:a16="http://schemas.microsoft.com/office/drawing/2014/main" xmlns="" id="{B7D91EAA-BD6E-4B21-A44F-5BDCB82420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6E2062E-38A1-B9EE-98EA-9782FD69E57A}"/>
              </a:ext>
            </a:extLst>
          </p:cNvPr>
          <p:cNvSpPr>
            <a:spLocks noGrp="1"/>
          </p:cNvSpPr>
          <p:nvPr>
            <p:ph type="sldNum" sz="quarter" idx="12"/>
          </p:nvPr>
        </p:nvSpPr>
        <p:spPr/>
        <p:txBody>
          <a:bodyPr/>
          <a:lstStyle/>
          <a:p>
            <a:fld id="{C66D944F-8722-4679-8E09-34FEA8640157}" type="slidenum">
              <a:rPr lang="en-IN" smtClean="0"/>
              <a:t>‹#›</a:t>
            </a:fld>
            <a:endParaRPr lang="en-IN"/>
          </a:p>
        </p:txBody>
      </p:sp>
    </p:spTree>
    <p:extLst>
      <p:ext uri="{BB962C8B-B14F-4D97-AF65-F5344CB8AC3E}">
        <p14:creationId xmlns:p14="http://schemas.microsoft.com/office/powerpoint/2010/main" val="405893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4282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Contents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xmlns="" id="{0603FEC0-0755-428B-B7E4-266F20834392}"/>
              </a:ext>
            </a:extLst>
          </p:cNvPr>
          <p:cNvSpPr>
            <a:spLocks noGrp="1"/>
          </p:cNvSpPr>
          <p:nvPr>
            <p:ph type="pic" idx="12"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733116 h 6858000"/>
              <a:gd name="connsiteX3" fmla="*/ 11907421 w 12192000"/>
              <a:gd name="connsiteY3" fmla="*/ 754971 h 6858000"/>
              <a:gd name="connsiteX4" fmla="*/ 4835485 w 12192000"/>
              <a:gd name="connsiteY4" fmla="*/ 4225159 h 6858000"/>
              <a:gd name="connsiteX5" fmla="*/ 3131054 w 12192000"/>
              <a:gd name="connsiteY5" fmla="*/ 6545165 h 6858000"/>
              <a:gd name="connsiteX6" fmla="*/ 2967653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12192000" y="0"/>
                </a:lnTo>
                <a:lnTo>
                  <a:pt x="12192000" y="733116"/>
                </a:lnTo>
                <a:lnTo>
                  <a:pt x="11907421" y="754971"/>
                </a:lnTo>
                <a:cubicBezTo>
                  <a:pt x="9224455" y="1029960"/>
                  <a:pt x="6712117" y="2253165"/>
                  <a:pt x="4835485" y="4225159"/>
                </a:cubicBezTo>
                <a:cubicBezTo>
                  <a:pt x="4165259" y="4929443"/>
                  <a:pt x="3594441" y="5709981"/>
                  <a:pt x="3131054" y="6545165"/>
                </a:cubicBezTo>
                <a:lnTo>
                  <a:pt x="2967653" y="6858000"/>
                </a:lnTo>
                <a:lnTo>
                  <a:pt x="0" y="6858000"/>
                </a:lnTo>
                <a:close/>
              </a:path>
            </a:pathLst>
          </a:custGeom>
          <a:solidFill>
            <a:schemeClr val="bg1">
              <a:lumMod val="95000"/>
            </a:schemeClr>
          </a:solidFill>
          <a:ln w="50800">
            <a:noFill/>
          </a:ln>
        </p:spPr>
        <p:txBody>
          <a:bodyPr wrap="square" lIns="1737360" tIns="2194560" anchor="t">
            <a:noAutofit/>
          </a:bodyPr>
          <a:lstStyle>
            <a:lvl1pPr marL="0" indent="0" algn="l">
              <a:buNone/>
              <a:defRPr sz="20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2506393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4964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59AEF2-A191-25AB-502C-652C7E84D1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8A1A924-7AC6-D463-A44A-5F65B01A0D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357A77A-01FE-3808-FF37-6C920BF11539}"/>
              </a:ext>
            </a:extLst>
          </p:cNvPr>
          <p:cNvSpPr>
            <a:spLocks noGrp="1"/>
          </p:cNvSpPr>
          <p:nvPr>
            <p:ph type="dt" sz="half" idx="10"/>
          </p:nvPr>
        </p:nvSpPr>
        <p:spPr/>
        <p:txBody>
          <a:bodyPr/>
          <a:lstStyle/>
          <a:p>
            <a:fld id="{FF57E5B5-AB48-4A80-9564-5754BE51F410}" type="datetimeFigureOut">
              <a:rPr lang="en-IN" smtClean="0"/>
              <a:t>02-03-2023</a:t>
            </a:fld>
            <a:endParaRPr lang="en-IN"/>
          </a:p>
        </p:txBody>
      </p:sp>
      <p:sp>
        <p:nvSpPr>
          <p:cNvPr id="5" name="Footer Placeholder 4">
            <a:extLst>
              <a:ext uri="{FF2B5EF4-FFF2-40B4-BE49-F238E27FC236}">
                <a16:creationId xmlns:a16="http://schemas.microsoft.com/office/drawing/2014/main" xmlns="" id="{005F3D85-C487-9964-B529-C0A9817ED7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F4B88E8-526F-E251-EB31-2A8348C453CB}"/>
              </a:ext>
            </a:extLst>
          </p:cNvPr>
          <p:cNvSpPr>
            <a:spLocks noGrp="1"/>
          </p:cNvSpPr>
          <p:nvPr>
            <p:ph type="sldNum" sz="quarter" idx="12"/>
          </p:nvPr>
        </p:nvSpPr>
        <p:spPr/>
        <p:txBody>
          <a:bodyPr/>
          <a:lstStyle/>
          <a:p>
            <a:fld id="{C66D944F-8722-4679-8E09-34FEA8640157}" type="slidenum">
              <a:rPr lang="en-IN" smtClean="0"/>
              <a:t>‹#›</a:t>
            </a:fld>
            <a:endParaRPr lang="en-IN"/>
          </a:p>
        </p:txBody>
      </p:sp>
    </p:spTree>
    <p:extLst>
      <p:ext uri="{BB962C8B-B14F-4D97-AF65-F5344CB8AC3E}">
        <p14:creationId xmlns:p14="http://schemas.microsoft.com/office/powerpoint/2010/main" val="3197473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77F942-2C01-3684-66CD-C13259B8EF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AD0C59B-49A1-6CD4-6FB1-C6C74DBE30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EBB52E0-70D3-081A-6038-560513DC8A56}"/>
              </a:ext>
            </a:extLst>
          </p:cNvPr>
          <p:cNvSpPr>
            <a:spLocks noGrp="1"/>
          </p:cNvSpPr>
          <p:nvPr>
            <p:ph type="dt" sz="half" idx="10"/>
          </p:nvPr>
        </p:nvSpPr>
        <p:spPr/>
        <p:txBody>
          <a:bodyPr/>
          <a:lstStyle/>
          <a:p>
            <a:fld id="{FF57E5B5-AB48-4A80-9564-5754BE51F410}" type="datetimeFigureOut">
              <a:rPr lang="en-IN" smtClean="0"/>
              <a:t>02-03-2023</a:t>
            </a:fld>
            <a:endParaRPr lang="en-IN"/>
          </a:p>
        </p:txBody>
      </p:sp>
      <p:sp>
        <p:nvSpPr>
          <p:cNvPr id="5" name="Footer Placeholder 4">
            <a:extLst>
              <a:ext uri="{FF2B5EF4-FFF2-40B4-BE49-F238E27FC236}">
                <a16:creationId xmlns:a16="http://schemas.microsoft.com/office/drawing/2014/main" xmlns="" id="{5C59F899-6A81-CD58-6F4F-C7D6FA4E9A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155DCF8-E92F-F1D4-A2EA-8DFC1D41253B}"/>
              </a:ext>
            </a:extLst>
          </p:cNvPr>
          <p:cNvSpPr>
            <a:spLocks noGrp="1"/>
          </p:cNvSpPr>
          <p:nvPr>
            <p:ph type="sldNum" sz="quarter" idx="12"/>
          </p:nvPr>
        </p:nvSpPr>
        <p:spPr/>
        <p:txBody>
          <a:bodyPr/>
          <a:lstStyle/>
          <a:p>
            <a:fld id="{C66D944F-8722-4679-8E09-34FEA8640157}" type="slidenum">
              <a:rPr lang="en-IN" smtClean="0"/>
              <a:t>‹#›</a:t>
            </a:fld>
            <a:endParaRPr lang="en-IN"/>
          </a:p>
        </p:txBody>
      </p:sp>
    </p:spTree>
    <p:extLst>
      <p:ext uri="{BB962C8B-B14F-4D97-AF65-F5344CB8AC3E}">
        <p14:creationId xmlns:p14="http://schemas.microsoft.com/office/powerpoint/2010/main" val="4161139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A0428D-9C95-8180-9612-F55FD44981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9380524-483B-76E1-A37B-19CF3CABF0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E64AB7F2-5ACC-D2DA-0C28-64F8990A3C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7496A8B0-00FC-0939-4CE7-640B4BC238DE}"/>
              </a:ext>
            </a:extLst>
          </p:cNvPr>
          <p:cNvSpPr>
            <a:spLocks noGrp="1"/>
          </p:cNvSpPr>
          <p:nvPr>
            <p:ph type="dt" sz="half" idx="10"/>
          </p:nvPr>
        </p:nvSpPr>
        <p:spPr/>
        <p:txBody>
          <a:bodyPr/>
          <a:lstStyle/>
          <a:p>
            <a:fld id="{FF57E5B5-AB48-4A80-9564-5754BE51F410}" type="datetimeFigureOut">
              <a:rPr lang="en-IN" smtClean="0"/>
              <a:t>02-03-2023</a:t>
            </a:fld>
            <a:endParaRPr lang="en-IN"/>
          </a:p>
        </p:txBody>
      </p:sp>
      <p:sp>
        <p:nvSpPr>
          <p:cNvPr id="6" name="Footer Placeholder 5">
            <a:extLst>
              <a:ext uri="{FF2B5EF4-FFF2-40B4-BE49-F238E27FC236}">
                <a16:creationId xmlns:a16="http://schemas.microsoft.com/office/drawing/2014/main" xmlns="" id="{554F7447-AE09-B61B-08B7-C808BF5DEB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FD2C192-CAB3-DCB4-4816-4CAC35ADACB3}"/>
              </a:ext>
            </a:extLst>
          </p:cNvPr>
          <p:cNvSpPr>
            <a:spLocks noGrp="1"/>
          </p:cNvSpPr>
          <p:nvPr>
            <p:ph type="sldNum" sz="quarter" idx="12"/>
          </p:nvPr>
        </p:nvSpPr>
        <p:spPr/>
        <p:txBody>
          <a:bodyPr/>
          <a:lstStyle/>
          <a:p>
            <a:fld id="{C66D944F-8722-4679-8E09-34FEA8640157}" type="slidenum">
              <a:rPr lang="en-IN" smtClean="0"/>
              <a:t>‹#›</a:t>
            </a:fld>
            <a:endParaRPr lang="en-IN"/>
          </a:p>
        </p:txBody>
      </p:sp>
    </p:spTree>
    <p:extLst>
      <p:ext uri="{BB962C8B-B14F-4D97-AF65-F5344CB8AC3E}">
        <p14:creationId xmlns:p14="http://schemas.microsoft.com/office/powerpoint/2010/main" val="1843107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440BBB-A87C-70F4-5689-C9E16F6371B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5D89956-BD97-27C9-E60C-70F9A7E085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77594D2-9B9B-44A5-5E8F-06482C18B9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99D73EBB-8E97-93B4-F0DB-EEC6617D8A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D545EE9-704B-42D3-E21C-6A728EAEBF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38A07D86-E05B-9365-6C28-16BD694FECE2}"/>
              </a:ext>
            </a:extLst>
          </p:cNvPr>
          <p:cNvSpPr>
            <a:spLocks noGrp="1"/>
          </p:cNvSpPr>
          <p:nvPr>
            <p:ph type="dt" sz="half" idx="10"/>
          </p:nvPr>
        </p:nvSpPr>
        <p:spPr/>
        <p:txBody>
          <a:bodyPr/>
          <a:lstStyle/>
          <a:p>
            <a:fld id="{FF57E5B5-AB48-4A80-9564-5754BE51F410}" type="datetimeFigureOut">
              <a:rPr lang="en-IN" smtClean="0"/>
              <a:t>02-03-2023</a:t>
            </a:fld>
            <a:endParaRPr lang="en-IN"/>
          </a:p>
        </p:txBody>
      </p:sp>
      <p:sp>
        <p:nvSpPr>
          <p:cNvPr id="8" name="Footer Placeholder 7">
            <a:extLst>
              <a:ext uri="{FF2B5EF4-FFF2-40B4-BE49-F238E27FC236}">
                <a16:creationId xmlns:a16="http://schemas.microsoft.com/office/drawing/2014/main" xmlns="" id="{30B78664-479E-F223-45AB-961EAD660D3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4E9455ED-CC87-A756-163A-565636CDF89F}"/>
              </a:ext>
            </a:extLst>
          </p:cNvPr>
          <p:cNvSpPr>
            <a:spLocks noGrp="1"/>
          </p:cNvSpPr>
          <p:nvPr>
            <p:ph type="sldNum" sz="quarter" idx="12"/>
          </p:nvPr>
        </p:nvSpPr>
        <p:spPr/>
        <p:txBody>
          <a:bodyPr/>
          <a:lstStyle/>
          <a:p>
            <a:fld id="{C66D944F-8722-4679-8E09-34FEA8640157}" type="slidenum">
              <a:rPr lang="en-IN" smtClean="0"/>
              <a:t>‹#›</a:t>
            </a:fld>
            <a:endParaRPr lang="en-IN"/>
          </a:p>
        </p:txBody>
      </p:sp>
    </p:spTree>
    <p:extLst>
      <p:ext uri="{BB962C8B-B14F-4D97-AF65-F5344CB8AC3E}">
        <p14:creationId xmlns:p14="http://schemas.microsoft.com/office/powerpoint/2010/main" val="2610887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66AD24-90B6-0AF7-80DF-CB93AB71C64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F6A8345E-FDAB-33A5-9E60-1E64CA97E70F}"/>
              </a:ext>
            </a:extLst>
          </p:cNvPr>
          <p:cNvSpPr>
            <a:spLocks noGrp="1"/>
          </p:cNvSpPr>
          <p:nvPr>
            <p:ph type="dt" sz="half" idx="10"/>
          </p:nvPr>
        </p:nvSpPr>
        <p:spPr/>
        <p:txBody>
          <a:bodyPr/>
          <a:lstStyle/>
          <a:p>
            <a:fld id="{FF57E5B5-AB48-4A80-9564-5754BE51F410}" type="datetimeFigureOut">
              <a:rPr lang="en-IN" smtClean="0"/>
              <a:t>02-03-2023</a:t>
            </a:fld>
            <a:endParaRPr lang="en-IN"/>
          </a:p>
        </p:txBody>
      </p:sp>
      <p:sp>
        <p:nvSpPr>
          <p:cNvPr id="4" name="Footer Placeholder 3">
            <a:extLst>
              <a:ext uri="{FF2B5EF4-FFF2-40B4-BE49-F238E27FC236}">
                <a16:creationId xmlns:a16="http://schemas.microsoft.com/office/drawing/2014/main" xmlns="" id="{7E40B5E4-0B5A-0BAA-FCFB-299400ED442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CDD50F4A-EC35-ADED-48E8-0A96CC254547}"/>
              </a:ext>
            </a:extLst>
          </p:cNvPr>
          <p:cNvSpPr>
            <a:spLocks noGrp="1"/>
          </p:cNvSpPr>
          <p:nvPr>
            <p:ph type="sldNum" sz="quarter" idx="12"/>
          </p:nvPr>
        </p:nvSpPr>
        <p:spPr/>
        <p:txBody>
          <a:bodyPr/>
          <a:lstStyle/>
          <a:p>
            <a:fld id="{C66D944F-8722-4679-8E09-34FEA8640157}" type="slidenum">
              <a:rPr lang="en-IN" smtClean="0"/>
              <a:t>‹#›</a:t>
            </a:fld>
            <a:endParaRPr lang="en-IN"/>
          </a:p>
        </p:txBody>
      </p:sp>
    </p:spTree>
    <p:extLst>
      <p:ext uri="{BB962C8B-B14F-4D97-AF65-F5344CB8AC3E}">
        <p14:creationId xmlns:p14="http://schemas.microsoft.com/office/powerpoint/2010/main" val="121595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257974C-F053-B8A0-1DDE-287124DB535B}"/>
              </a:ext>
            </a:extLst>
          </p:cNvPr>
          <p:cNvSpPr>
            <a:spLocks noGrp="1"/>
          </p:cNvSpPr>
          <p:nvPr>
            <p:ph type="dt" sz="half" idx="10"/>
          </p:nvPr>
        </p:nvSpPr>
        <p:spPr/>
        <p:txBody>
          <a:bodyPr/>
          <a:lstStyle/>
          <a:p>
            <a:fld id="{FF57E5B5-AB48-4A80-9564-5754BE51F410}" type="datetimeFigureOut">
              <a:rPr lang="en-IN" smtClean="0"/>
              <a:t>02-03-2023</a:t>
            </a:fld>
            <a:endParaRPr lang="en-IN"/>
          </a:p>
        </p:txBody>
      </p:sp>
      <p:sp>
        <p:nvSpPr>
          <p:cNvPr id="3" name="Footer Placeholder 2">
            <a:extLst>
              <a:ext uri="{FF2B5EF4-FFF2-40B4-BE49-F238E27FC236}">
                <a16:creationId xmlns:a16="http://schemas.microsoft.com/office/drawing/2014/main" xmlns="" id="{5B2859FE-67DB-BDFD-254D-089A3B55639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93033466-4215-1FD3-59BE-9E80D37ACA4F}"/>
              </a:ext>
            </a:extLst>
          </p:cNvPr>
          <p:cNvSpPr>
            <a:spLocks noGrp="1"/>
          </p:cNvSpPr>
          <p:nvPr>
            <p:ph type="sldNum" sz="quarter" idx="12"/>
          </p:nvPr>
        </p:nvSpPr>
        <p:spPr/>
        <p:txBody>
          <a:bodyPr/>
          <a:lstStyle/>
          <a:p>
            <a:fld id="{C66D944F-8722-4679-8E09-34FEA8640157}" type="slidenum">
              <a:rPr lang="en-IN" smtClean="0"/>
              <a:t>‹#›</a:t>
            </a:fld>
            <a:endParaRPr lang="en-IN"/>
          </a:p>
        </p:txBody>
      </p:sp>
    </p:spTree>
    <p:extLst>
      <p:ext uri="{BB962C8B-B14F-4D97-AF65-F5344CB8AC3E}">
        <p14:creationId xmlns:p14="http://schemas.microsoft.com/office/powerpoint/2010/main" val="886801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6693F0-C63F-DDD0-13A4-720CB396AB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17BCF7F-51DB-1CCF-8348-90DFBA9902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8BED8993-837B-3205-81F0-5B72CF0B17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98DC75E-3D93-6636-70F6-52A1C76EB01B}"/>
              </a:ext>
            </a:extLst>
          </p:cNvPr>
          <p:cNvSpPr>
            <a:spLocks noGrp="1"/>
          </p:cNvSpPr>
          <p:nvPr>
            <p:ph type="dt" sz="half" idx="10"/>
          </p:nvPr>
        </p:nvSpPr>
        <p:spPr/>
        <p:txBody>
          <a:bodyPr/>
          <a:lstStyle/>
          <a:p>
            <a:fld id="{FF57E5B5-AB48-4A80-9564-5754BE51F410}" type="datetimeFigureOut">
              <a:rPr lang="en-IN" smtClean="0"/>
              <a:t>02-03-2023</a:t>
            </a:fld>
            <a:endParaRPr lang="en-IN"/>
          </a:p>
        </p:txBody>
      </p:sp>
      <p:sp>
        <p:nvSpPr>
          <p:cNvPr id="6" name="Footer Placeholder 5">
            <a:extLst>
              <a:ext uri="{FF2B5EF4-FFF2-40B4-BE49-F238E27FC236}">
                <a16:creationId xmlns:a16="http://schemas.microsoft.com/office/drawing/2014/main" xmlns="" id="{23ED4481-3D63-28BB-DA61-C0255136BE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28E4919-3977-24C7-0A4D-5502F9B14637}"/>
              </a:ext>
            </a:extLst>
          </p:cNvPr>
          <p:cNvSpPr>
            <a:spLocks noGrp="1"/>
          </p:cNvSpPr>
          <p:nvPr>
            <p:ph type="sldNum" sz="quarter" idx="12"/>
          </p:nvPr>
        </p:nvSpPr>
        <p:spPr/>
        <p:txBody>
          <a:bodyPr/>
          <a:lstStyle/>
          <a:p>
            <a:fld id="{C66D944F-8722-4679-8E09-34FEA8640157}" type="slidenum">
              <a:rPr lang="en-IN" smtClean="0"/>
              <a:t>‹#›</a:t>
            </a:fld>
            <a:endParaRPr lang="en-IN"/>
          </a:p>
        </p:txBody>
      </p:sp>
    </p:spTree>
    <p:extLst>
      <p:ext uri="{BB962C8B-B14F-4D97-AF65-F5344CB8AC3E}">
        <p14:creationId xmlns:p14="http://schemas.microsoft.com/office/powerpoint/2010/main" val="2400966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37722F-3333-C72E-26FA-F2E401E0B5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7085523C-77E4-5558-13F0-C33BEFEA55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58240B66-83DB-3CA6-3050-53D23E2B38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544DEDD-63B5-67A2-0A7E-4C6ACD8ABB77}"/>
              </a:ext>
            </a:extLst>
          </p:cNvPr>
          <p:cNvSpPr>
            <a:spLocks noGrp="1"/>
          </p:cNvSpPr>
          <p:nvPr>
            <p:ph type="dt" sz="half" idx="10"/>
          </p:nvPr>
        </p:nvSpPr>
        <p:spPr/>
        <p:txBody>
          <a:bodyPr/>
          <a:lstStyle/>
          <a:p>
            <a:fld id="{FF57E5B5-AB48-4A80-9564-5754BE51F410}" type="datetimeFigureOut">
              <a:rPr lang="en-IN" smtClean="0"/>
              <a:t>02-03-2023</a:t>
            </a:fld>
            <a:endParaRPr lang="en-IN"/>
          </a:p>
        </p:txBody>
      </p:sp>
      <p:sp>
        <p:nvSpPr>
          <p:cNvPr id="6" name="Footer Placeholder 5">
            <a:extLst>
              <a:ext uri="{FF2B5EF4-FFF2-40B4-BE49-F238E27FC236}">
                <a16:creationId xmlns:a16="http://schemas.microsoft.com/office/drawing/2014/main" xmlns="" id="{CED06F19-46DC-9B71-73F6-54A098BC2F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BC6B534-0D51-C6F1-3CFC-70E3BB6ADF65}"/>
              </a:ext>
            </a:extLst>
          </p:cNvPr>
          <p:cNvSpPr>
            <a:spLocks noGrp="1"/>
          </p:cNvSpPr>
          <p:nvPr>
            <p:ph type="sldNum" sz="quarter" idx="12"/>
          </p:nvPr>
        </p:nvSpPr>
        <p:spPr/>
        <p:txBody>
          <a:bodyPr/>
          <a:lstStyle/>
          <a:p>
            <a:fld id="{C66D944F-8722-4679-8E09-34FEA8640157}" type="slidenum">
              <a:rPr lang="en-IN" smtClean="0"/>
              <a:t>‹#›</a:t>
            </a:fld>
            <a:endParaRPr lang="en-IN"/>
          </a:p>
        </p:txBody>
      </p:sp>
    </p:spTree>
    <p:extLst>
      <p:ext uri="{BB962C8B-B14F-4D97-AF65-F5344CB8AC3E}">
        <p14:creationId xmlns:p14="http://schemas.microsoft.com/office/powerpoint/2010/main" val="1602880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DA9E2D0-3878-BBDE-9048-561AEEE116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D684FDA-5E4A-D1B8-85E2-EA601DA531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38D597B-8A7A-8202-AECC-915960143C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57E5B5-AB48-4A80-9564-5754BE51F410}" type="datetimeFigureOut">
              <a:rPr lang="en-IN" smtClean="0"/>
              <a:t>02-03-2023</a:t>
            </a:fld>
            <a:endParaRPr lang="en-IN"/>
          </a:p>
        </p:txBody>
      </p:sp>
      <p:sp>
        <p:nvSpPr>
          <p:cNvPr id="5" name="Footer Placeholder 4">
            <a:extLst>
              <a:ext uri="{FF2B5EF4-FFF2-40B4-BE49-F238E27FC236}">
                <a16:creationId xmlns:a16="http://schemas.microsoft.com/office/drawing/2014/main" xmlns="" id="{484FCD47-33D5-9BAF-61B7-0FD7D5E780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246E3337-2DBF-5BE0-4053-63B11DD20A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6D944F-8722-4679-8E09-34FEA8640157}" type="slidenum">
              <a:rPr lang="en-IN" smtClean="0"/>
              <a:t>‹#›</a:t>
            </a:fld>
            <a:endParaRPr lang="en-IN"/>
          </a:p>
        </p:txBody>
      </p:sp>
    </p:spTree>
    <p:extLst>
      <p:ext uri="{BB962C8B-B14F-4D97-AF65-F5344CB8AC3E}">
        <p14:creationId xmlns:p14="http://schemas.microsoft.com/office/powerpoint/2010/main" val="335850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jpeg"/><Relationship Id="rId2" Type="http://schemas.openxmlformats.org/officeDocument/2006/relationships/image" Target="../media/image7.jpeg"/><Relationship Id="rId1" Type="http://schemas.openxmlformats.org/officeDocument/2006/relationships/slideLayout" Target="../slideLayouts/slideLayout13.xml"/><Relationship Id="rId6" Type="http://schemas.openxmlformats.org/officeDocument/2006/relationships/image" Target="../media/image10.jpeg"/><Relationship Id="rId5" Type="http://schemas.openxmlformats.org/officeDocument/2006/relationships/image" Target="../media/image9.jpe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14.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BFD647A-F440-211C-F719-863F19ABBFEC}"/>
              </a:ext>
            </a:extLst>
          </p:cNvPr>
          <p:cNvSpPr/>
          <p:nvPr/>
        </p:nvSpPr>
        <p:spPr>
          <a:xfrm>
            <a:off x="4173070" y="4178082"/>
            <a:ext cx="3684494" cy="9834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Algerian" panose="04020705040A02060702" pitchFamily="82" charset="0"/>
              </a:rPr>
              <a:t>GUIDED BY </a:t>
            </a:r>
          </a:p>
          <a:p>
            <a:pPr algn="ctr"/>
            <a:r>
              <a:rPr lang="en-US" sz="3200" dirty="0">
                <a:latin typeface="Algerian" panose="04020705040A02060702" pitchFamily="82" charset="0"/>
              </a:rPr>
              <a:t>PROF.SONA MAM</a:t>
            </a:r>
            <a:endParaRPr lang="en-IN" sz="3200" dirty="0">
              <a:latin typeface="Algerian" panose="04020705040A02060702" pitchFamily="82" charset="0"/>
            </a:endParaRPr>
          </a:p>
        </p:txBody>
      </p:sp>
      <p:grpSp>
        <p:nvGrpSpPr>
          <p:cNvPr id="4" name="그룹 3">
            <a:extLst>
              <a:ext uri="{FF2B5EF4-FFF2-40B4-BE49-F238E27FC236}">
                <a16:creationId xmlns:a16="http://schemas.microsoft.com/office/drawing/2014/main" xmlns="" id="{5305C271-82AB-45B2-A492-BB3ED4E2A1BD}"/>
              </a:ext>
            </a:extLst>
          </p:cNvPr>
          <p:cNvGrpSpPr/>
          <p:nvPr/>
        </p:nvGrpSpPr>
        <p:grpSpPr>
          <a:xfrm>
            <a:off x="3372266" y="1553479"/>
            <a:ext cx="5447467" cy="3004259"/>
            <a:chOff x="3323333" y="2122374"/>
            <a:chExt cx="5447467" cy="3004259"/>
          </a:xfrm>
        </p:grpSpPr>
        <p:sp>
          <p:nvSpPr>
            <p:cNvPr id="25" name="TextBox 24">
              <a:hlinkClick r:id="rId2"/>
              <a:extLst>
                <a:ext uri="{FF2B5EF4-FFF2-40B4-BE49-F238E27FC236}">
                  <a16:creationId xmlns:a16="http://schemas.microsoft.com/office/drawing/2014/main" xmlns="" id="{10D87CD3-53F3-4335-B2AB-4A93ACA2D991}"/>
                </a:ext>
              </a:extLst>
            </p:cNvPr>
            <p:cNvSpPr txBox="1"/>
            <p:nvPr/>
          </p:nvSpPr>
          <p:spPr>
            <a:xfrm>
              <a:off x="3484699" y="4143164"/>
              <a:ext cx="5286101" cy="246221"/>
            </a:xfrm>
            <a:prstGeom prst="rect">
              <a:avLst/>
            </a:prstGeom>
            <a:noFill/>
          </p:spPr>
          <p:txBody>
            <a:bodyPr wrap="square" rtlCol="0" anchor="ctr">
              <a:spAutoFit/>
            </a:bodyPr>
            <a:lstStyle/>
            <a:p>
              <a:pPr algn="ctr"/>
              <a:endParaRPr lang="ko-KR" altLang="en-US" sz="1000" dirty="0">
                <a:solidFill>
                  <a:schemeClr val="bg1"/>
                </a:solidFill>
                <a:cs typeface="Arial" pitchFamily="34" charset="0"/>
              </a:endParaRPr>
            </a:p>
          </p:txBody>
        </p:sp>
        <p:sp>
          <p:nvSpPr>
            <p:cNvPr id="26" name="TextBox 25">
              <a:extLst>
                <a:ext uri="{FF2B5EF4-FFF2-40B4-BE49-F238E27FC236}">
                  <a16:creationId xmlns:a16="http://schemas.microsoft.com/office/drawing/2014/main" xmlns="" id="{5770125C-216B-4C34-B2C7-F7F03ED2AD85}"/>
                </a:ext>
              </a:extLst>
            </p:cNvPr>
            <p:cNvSpPr txBox="1"/>
            <p:nvPr/>
          </p:nvSpPr>
          <p:spPr>
            <a:xfrm>
              <a:off x="3323333" y="2122374"/>
              <a:ext cx="5286102" cy="830997"/>
            </a:xfrm>
            <a:prstGeom prst="rect">
              <a:avLst/>
            </a:prstGeom>
            <a:noFill/>
          </p:spPr>
          <p:txBody>
            <a:bodyPr wrap="square" rtlCol="0" anchor="ctr">
              <a:spAutoFit/>
            </a:bodyPr>
            <a:lstStyle/>
            <a:p>
              <a:pPr algn="ctr"/>
              <a:r>
                <a:rPr lang="en-US" altLang="ko-KR" sz="4800" b="1" dirty="0">
                  <a:solidFill>
                    <a:schemeClr val="bg1"/>
                  </a:solidFill>
                  <a:effectLst>
                    <a:outerShdw blurRad="38100" dist="38100" dir="2700000" algn="tl">
                      <a:srgbClr val="000000">
                        <a:alpha val="43137"/>
                      </a:srgbClr>
                    </a:outerShdw>
                  </a:effectLst>
                  <a:latin typeface="Algerian" panose="04020705040A02060702" pitchFamily="82" charset="0"/>
                  <a:cs typeface="Arial" pitchFamily="34" charset="0"/>
                </a:rPr>
                <a:t>CHAT BOT </a:t>
              </a:r>
              <a:endParaRPr lang="ko-KR" altLang="en-US" sz="4800" b="1" dirty="0">
                <a:solidFill>
                  <a:schemeClr val="bg1"/>
                </a:solidFill>
                <a:effectLst>
                  <a:outerShdw blurRad="38100" dist="38100" dir="2700000" algn="tl">
                    <a:srgbClr val="000000">
                      <a:alpha val="43137"/>
                    </a:srgbClr>
                  </a:outerShdw>
                </a:effectLst>
                <a:latin typeface="Algerian" panose="04020705040A02060702" pitchFamily="82" charset="0"/>
                <a:cs typeface="Arial" pitchFamily="34" charset="0"/>
              </a:endParaRPr>
            </a:p>
          </p:txBody>
        </p:sp>
        <p:sp>
          <p:nvSpPr>
            <p:cNvPr id="27" name="TextBox 26">
              <a:extLst>
                <a:ext uri="{FF2B5EF4-FFF2-40B4-BE49-F238E27FC236}">
                  <a16:creationId xmlns:a16="http://schemas.microsoft.com/office/drawing/2014/main" xmlns="" id="{E71799B8-5766-42D7-AFA3-D5164AF6D6B3}"/>
                </a:ext>
              </a:extLst>
            </p:cNvPr>
            <p:cNvSpPr txBox="1"/>
            <p:nvPr/>
          </p:nvSpPr>
          <p:spPr>
            <a:xfrm>
              <a:off x="3412981" y="4746977"/>
              <a:ext cx="5286102" cy="379656"/>
            </a:xfrm>
            <a:prstGeom prst="rect">
              <a:avLst/>
            </a:prstGeom>
            <a:noFill/>
          </p:spPr>
          <p:txBody>
            <a:bodyPr wrap="square" rtlCol="0" anchor="ctr">
              <a:spAutoFit/>
            </a:bodyPr>
            <a:lstStyle/>
            <a:p>
              <a:pPr algn="ctr"/>
              <a:endParaRPr lang="ko-KR" altLang="en-US" sz="1867" dirty="0">
                <a:solidFill>
                  <a:schemeClr val="bg1"/>
                </a:solidFill>
                <a:cs typeface="Arial" pitchFamily="34" charset="0"/>
              </a:endParaRPr>
            </a:p>
          </p:txBody>
        </p:sp>
      </p:grpSp>
      <p:sp>
        <p:nvSpPr>
          <p:cNvPr id="3" name="Rectangle 2">
            <a:extLst>
              <a:ext uri="{FF2B5EF4-FFF2-40B4-BE49-F238E27FC236}">
                <a16:creationId xmlns:a16="http://schemas.microsoft.com/office/drawing/2014/main" xmlns="" id="{74B736E5-23FB-F8E7-5F61-7814124C3041}"/>
              </a:ext>
            </a:extLst>
          </p:cNvPr>
          <p:cNvSpPr/>
          <p:nvPr/>
        </p:nvSpPr>
        <p:spPr>
          <a:xfrm>
            <a:off x="8166848" y="4367910"/>
            <a:ext cx="4025152" cy="21315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Imprint MT Shadow" panose="04020605060303030202" pitchFamily="82" charset="0"/>
              </a:rPr>
              <a:t>TEAM MEMBERS</a:t>
            </a:r>
          </a:p>
          <a:p>
            <a:pPr algn="ctr"/>
            <a:endParaRPr lang="en-US" sz="2000" b="1" dirty="0"/>
          </a:p>
          <a:p>
            <a:pPr marL="285750" indent="-285750">
              <a:buFont typeface="Arial" panose="020B0604020202020204" pitchFamily="34" charset="0"/>
              <a:buChar char="•"/>
            </a:pPr>
            <a:r>
              <a:rPr lang="en-US" sz="2000" b="1" dirty="0"/>
              <a:t>S.SHUNMUGA RAJESHWARAN</a:t>
            </a:r>
          </a:p>
          <a:p>
            <a:pPr marL="285750" indent="-285750">
              <a:buFont typeface="Arial" panose="020B0604020202020204" pitchFamily="34" charset="0"/>
              <a:buChar char="•"/>
            </a:pPr>
            <a:r>
              <a:rPr lang="en-US" sz="2000" b="1" dirty="0"/>
              <a:t>A.RAMASAMY</a:t>
            </a:r>
          </a:p>
          <a:p>
            <a:pPr marL="285750" indent="-285750">
              <a:buFont typeface="Arial" panose="020B0604020202020204" pitchFamily="34" charset="0"/>
              <a:buChar char="•"/>
            </a:pPr>
            <a:r>
              <a:rPr lang="en-US" sz="2000" b="1" dirty="0"/>
              <a:t>R.KAMESH </a:t>
            </a:r>
          </a:p>
          <a:p>
            <a:pPr marL="285750" indent="-285750">
              <a:buFont typeface="Arial" panose="020B0604020202020204" pitchFamily="34" charset="0"/>
              <a:buChar char="•"/>
            </a:pPr>
            <a:r>
              <a:rPr lang="en-US" sz="2000" b="1" dirty="0"/>
              <a:t>ARUL RAJAVEL</a:t>
            </a:r>
            <a:endParaRPr lang="en-IN" sz="2000" b="1" dirty="0"/>
          </a:p>
        </p:txBody>
      </p:sp>
      <p:pic>
        <p:nvPicPr>
          <p:cNvPr id="7" name="Picture 6">
            <a:extLst>
              <a:ext uri="{FF2B5EF4-FFF2-40B4-BE49-F238E27FC236}">
                <a16:creationId xmlns:a16="http://schemas.microsoft.com/office/drawing/2014/main" xmlns="" id="{0BB73E21-8687-3698-DB8C-E08AA612F8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63312" y="2277840"/>
            <a:ext cx="1865376" cy="1865376"/>
          </a:xfrm>
          <a:prstGeom prst="ellipse">
            <a:avLst/>
          </a:prstGeom>
          <a:ln>
            <a:noFill/>
          </a:ln>
          <a:effectLst>
            <a:softEdge rad="112500"/>
          </a:effectLst>
        </p:spPr>
      </p:pic>
    </p:spTree>
    <p:extLst>
      <p:ext uri="{BB962C8B-B14F-4D97-AF65-F5344CB8AC3E}">
        <p14:creationId xmlns:p14="http://schemas.microsoft.com/office/powerpoint/2010/main" val="3762006554"/>
      </p:ext>
    </p:extLst>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a:extLst>
              <a:ext uri="{FF2B5EF4-FFF2-40B4-BE49-F238E27FC236}">
                <a16:creationId xmlns:a16="http://schemas.microsoft.com/office/drawing/2014/main" xmlns="" id="{16B07F66-6594-1060-0964-05C1E5EB4589}"/>
              </a:ext>
            </a:extLst>
          </p:cNvPr>
          <p:cNvPicPr>
            <a:picLocks noGrp="1" noChangeAspect="1"/>
          </p:cNvPicPr>
          <p:nvPr>
            <p:ph type="pic" idx="12"/>
          </p:nvPr>
        </p:nvPicPr>
        <p:blipFill>
          <a:blip r:embed="rId2">
            <a:extLst>
              <a:ext uri="{BEBA8EAE-BF5A-486C-A8C5-ECC9F3942E4B}">
                <a14:imgProps xmlns:a14="http://schemas.microsoft.com/office/drawing/2010/main">
                  <a14:imgLayer r:embed="rId3">
                    <a14:imgEffect>
                      <a14:colorTemperature colorTemp="4833"/>
                    </a14:imgEffect>
                    <a14:imgEffect>
                      <a14:saturation sat="344000"/>
                    </a14:imgEffect>
                  </a14:imgLayer>
                </a14:imgProps>
              </a:ext>
              <a:ext uri="{28A0092B-C50C-407E-A947-70E740481C1C}">
                <a14:useLocalDpi xmlns:a14="http://schemas.microsoft.com/office/drawing/2010/main" val="0"/>
              </a:ext>
            </a:extLst>
          </a:blip>
          <a:srcRect l="17677" r="17677"/>
          <a:stretch/>
        </p:blipFill>
        <p:spPr>
          <a:xfrm>
            <a:off x="-8721" y="-119062"/>
            <a:ext cx="7372048" cy="6968836"/>
          </a:xfrm>
          <a:custGeom>
            <a:avLst/>
            <a:gdLst>
              <a:gd name="connsiteX0" fmla="*/ 0 w 4034380"/>
              <a:gd name="connsiteY0" fmla="*/ 0 h 6387470"/>
              <a:gd name="connsiteX1" fmla="*/ 99121 w 4034380"/>
              <a:gd name="connsiteY1" fmla="*/ 407095 h 6387470"/>
              <a:gd name="connsiteX2" fmla="*/ 3835330 w 4034380"/>
              <a:gd name="connsiteY2" fmla="*/ 6230244 h 6387470"/>
              <a:gd name="connsiteX3" fmla="*/ 4034380 w 4034380"/>
              <a:gd name="connsiteY3" fmla="*/ 6387470 h 6387470"/>
              <a:gd name="connsiteX4" fmla="*/ 0 w 4034380"/>
              <a:gd name="connsiteY4" fmla="*/ 6387470 h 6387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4380" h="6387470">
                <a:moveTo>
                  <a:pt x="0" y="0"/>
                </a:moveTo>
                <a:lnTo>
                  <a:pt x="99121" y="407095"/>
                </a:lnTo>
                <a:cubicBezTo>
                  <a:pt x="706345" y="2679955"/>
                  <a:pt x="2007852" y="4719094"/>
                  <a:pt x="3835330" y="6230244"/>
                </a:cubicBezTo>
                <a:lnTo>
                  <a:pt x="4034380" y="6387470"/>
                </a:lnTo>
                <a:lnTo>
                  <a:pt x="0" y="6387470"/>
                </a:lnTo>
                <a:close/>
              </a:path>
            </a:pathLst>
          </a:custGeom>
          <a:solidFill>
            <a:srgbClr val="4B20A0">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pic>
      <p:sp>
        <p:nvSpPr>
          <p:cNvPr id="3" name="TextBox 2">
            <a:extLst>
              <a:ext uri="{FF2B5EF4-FFF2-40B4-BE49-F238E27FC236}">
                <a16:creationId xmlns:a16="http://schemas.microsoft.com/office/drawing/2014/main" xmlns="" id="{CD0A62A7-D9EB-456B-914E-F6FC78F64839}"/>
              </a:ext>
            </a:extLst>
          </p:cNvPr>
          <p:cNvSpPr txBox="1"/>
          <p:nvPr/>
        </p:nvSpPr>
        <p:spPr>
          <a:xfrm>
            <a:off x="4114800" y="232302"/>
            <a:ext cx="2749329" cy="615553"/>
          </a:xfrm>
          <a:prstGeom prst="rect">
            <a:avLst/>
          </a:prstGeom>
          <a:noFill/>
        </p:spPr>
        <p:txBody>
          <a:bodyPr wrap="square" lIns="36000" tIns="0" rIns="36000" bIns="0" rtlCol="0" anchor="ctr">
            <a:spAutoFit/>
          </a:bodyPr>
          <a:lstStyle/>
          <a:p>
            <a:r>
              <a:rPr lang="en-US" altLang="ko-KR" sz="4000" b="1" dirty="0">
                <a:effectLst>
                  <a:outerShdw blurRad="38100" dist="38100" dir="2700000" algn="tl">
                    <a:srgbClr val="000000">
                      <a:alpha val="43137"/>
                    </a:srgbClr>
                  </a:outerShdw>
                </a:effectLst>
                <a:latin typeface="Algerian" panose="04020705040A02060702" pitchFamily="82" charset="0"/>
              </a:rPr>
              <a:t>ABSTRACT</a:t>
            </a:r>
            <a:r>
              <a:rPr lang="en-US" altLang="ko-KR" sz="3600" dirty="0">
                <a:effectLst>
                  <a:outerShdw blurRad="38100" dist="38100" dir="2700000" algn="tl">
                    <a:srgbClr val="000000">
                      <a:alpha val="43137"/>
                    </a:srgbClr>
                  </a:outerShdw>
                </a:effectLst>
                <a:latin typeface="Algerian" panose="04020705040A02060702" pitchFamily="82" charset="0"/>
              </a:rPr>
              <a:t>:</a:t>
            </a:r>
            <a:endParaRPr lang="ko-KR" altLang="en-US" sz="3600" dirty="0">
              <a:effectLst>
                <a:outerShdw blurRad="38100" dist="38100" dir="2700000" algn="tl">
                  <a:srgbClr val="000000">
                    <a:alpha val="43137"/>
                  </a:srgbClr>
                </a:outerShdw>
              </a:effectLst>
              <a:latin typeface="Algerian" panose="04020705040A02060702" pitchFamily="82" charset="0"/>
            </a:endParaRPr>
          </a:p>
        </p:txBody>
      </p:sp>
      <p:sp>
        <p:nvSpPr>
          <p:cNvPr id="4" name="TextBox 3">
            <a:extLst>
              <a:ext uri="{FF2B5EF4-FFF2-40B4-BE49-F238E27FC236}">
                <a16:creationId xmlns:a16="http://schemas.microsoft.com/office/drawing/2014/main" xmlns="" id="{24CDF344-D9B0-4333-A7E2-7626C8CE5361}"/>
              </a:ext>
            </a:extLst>
          </p:cNvPr>
          <p:cNvSpPr txBox="1"/>
          <p:nvPr/>
        </p:nvSpPr>
        <p:spPr>
          <a:xfrm>
            <a:off x="4164913" y="1199219"/>
            <a:ext cx="7856663" cy="5069145"/>
          </a:xfrm>
          <a:prstGeom prst="rect">
            <a:avLst/>
          </a:prstGeom>
          <a:noFill/>
        </p:spPr>
        <p:txBody>
          <a:bodyPr wrap="square" rtlCol="0">
            <a:spAutoFit/>
          </a:bodyPr>
          <a:lstStyle/>
          <a:p>
            <a:pPr>
              <a:lnSpc>
                <a:spcPct val="150000"/>
              </a:lnSpc>
            </a:pPr>
            <a:r>
              <a:rPr lang="en-US" sz="2200" b="0" i="0" dirty="0">
                <a:solidFill>
                  <a:srgbClr val="333333"/>
                </a:solidFill>
                <a:effectLst/>
                <a:latin typeface="Times New Roman" panose="02020603050405020304" pitchFamily="18" charset="0"/>
                <a:cs typeface="Times New Roman" panose="02020603050405020304" pitchFamily="18" charset="0"/>
              </a:rPr>
              <a:t>In the project, we have focused on designing a textual communication application namely chatbot </a:t>
            </a:r>
            <a:r>
              <a:rPr lang="en-US" sz="2200" dirty="0">
                <a:solidFill>
                  <a:srgbClr val="333333"/>
                </a:solidFill>
                <a:latin typeface="Times New Roman" panose="02020603050405020304" pitchFamily="18" charset="0"/>
                <a:cs typeface="Times New Roman" panose="02020603050405020304" pitchFamily="18" charset="0"/>
              </a:rPr>
              <a:t>for</a:t>
            </a:r>
            <a:r>
              <a:rPr lang="en-US" sz="2200" b="0" i="0" dirty="0">
                <a:solidFill>
                  <a:srgbClr val="333333"/>
                </a:solidFill>
                <a:effectLst/>
                <a:latin typeface="Times New Roman" panose="02020603050405020304" pitchFamily="18" charset="0"/>
                <a:cs typeface="Times New Roman" panose="02020603050405020304" pitchFamily="18" charset="0"/>
              </a:rPr>
              <a:t> our college website. The proposed chatbot assists in answering questions provided by the users. </a:t>
            </a:r>
            <a:endParaRPr lang="en-US" altLang="ko-KR" sz="2200" dirty="0">
              <a:latin typeface="Times New Roman" panose="02020603050405020304" pitchFamily="18" charset="0"/>
              <a:cs typeface="Times New Roman" panose="02020603050405020304" pitchFamily="18" charset="0"/>
            </a:endParaRPr>
          </a:p>
          <a:p>
            <a:pPr>
              <a:lnSpc>
                <a:spcPct val="150000"/>
              </a:lnSpc>
            </a:pPr>
            <a:endParaRPr lang="en-US" sz="2200" b="0" i="0" dirty="0">
              <a:solidFill>
                <a:srgbClr val="202124"/>
              </a:solidFill>
              <a:latin typeface="Times New Roman" panose="02020603050405020304" pitchFamily="18" charset="0"/>
              <a:cs typeface="Times New Roman" panose="02020603050405020304" pitchFamily="18" charset="0"/>
            </a:endParaRPr>
          </a:p>
          <a:p>
            <a:pPr>
              <a:lnSpc>
                <a:spcPct val="150000"/>
              </a:lnSpc>
            </a:pPr>
            <a:r>
              <a:rPr lang="en-US" sz="2200" b="0" i="0" dirty="0">
                <a:solidFill>
                  <a:srgbClr val="202124"/>
                </a:solidFill>
                <a:latin typeface="Times New Roman" panose="02020603050405020304" pitchFamily="18" charset="0"/>
                <a:cs typeface="Times New Roman" panose="02020603050405020304" pitchFamily="18" charset="0"/>
              </a:rPr>
              <a:t>The Chatbot software can understand the discussion it is having with the user and respond accordingly. It uses the concepts of  </a:t>
            </a:r>
            <a:r>
              <a:rPr lang="en-US" sz="2200" b="1" i="0" u="sng" dirty="0">
                <a:solidFill>
                  <a:srgbClr val="202124"/>
                </a:solidFill>
                <a:latin typeface="Times New Roman" panose="02020603050405020304" pitchFamily="18" charset="0"/>
                <a:cs typeface="Times New Roman" panose="02020603050405020304" pitchFamily="18" charset="0"/>
              </a:rPr>
              <a:t>Natural Language Processing </a:t>
            </a:r>
            <a:r>
              <a:rPr lang="en-US" sz="2200" b="0" i="0" dirty="0">
                <a:solidFill>
                  <a:srgbClr val="202124"/>
                </a:solidFill>
                <a:latin typeface="Times New Roman" panose="02020603050405020304" pitchFamily="18" charset="0"/>
                <a:cs typeface="Times New Roman" panose="02020603050405020304" pitchFamily="18" charset="0"/>
              </a:rPr>
              <a:t>(NLP) and  </a:t>
            </a:r>
            <a:r>
              <a:rPr lang="en-US" sz="2200" b="1" i="0" u="sng" dirty="0">
                <a:solidFill>
                  <a:srgbClr val="202124"/>
                </a:solidFill>
                <a:latin typeface="Times New Roman" panose="02020603050405020304" pitchFamily="18" charset="0"/>
                <a:cs typeface="Times New Roman" panose="02020603050405020304" pitchFamily="18" charset="0"/>
              </a:rPr>
              <a:t>Artificial Intelligence </a:t>
            </a:r>
            <a:r>
              <a:rPr lang="en-US" sz="2200" b="0" i="0" dirty="0">
                <a:solidFill>
                  <a:srgbClr val="202124"/>
                </a:solidFill>
                <a:latin typeface="Times New Roman" panose="02020603050405020304" pitchFamily="18" charset="0"/>
                <a:cs typeface="Times New Roman" panose="02020603050405020304" pitchFamily="18" charset="0"/>
              </a:rPr>
              <a:t>to achieve this task </a:t>
            </a:r>
            <a:r>
              <a:rPr lang="en-US" sz="2000" b="0" i="0" dirty="0">
                <a:solidFill>
                  <a:srgbClr val="202124"/>
                </a:solidFill>
                <a:latin typeface="Times New Roman" panose="02020603050405020304" pitchFamily="18" charset="0"/>
                <a:cs typeface="Times New Roman" panose="02020603050405020304" pitchFamily="18" charset="0"/>
              </a:rPr>
              <a:t>. </a:t>
            </a:r>
          </a:p>
          <a:p>
            <a:pPr>
              <a:lnSpc>
                <a:spcPct val="150000"/>
              </a:lnSpc>
            </a:pPr>
            <a:endParaRPr lang="en-US" sz="2000" b="0" i="0" dirty="0">
              <a:solidFill>
                <a:srgbClr val="202124"/>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7BDE9FA4-B3C8-11B3-2AC3-1652359339EA}"/>
              </a:ext>
            </a:extLst>
          </p:cNvPr>
          <p:cNvPicPr>
            <a:picLocks noChangeAspect="1"/>
          </p:cNvPicPr>
          <p:nvPr/>
        </p:nvPicPr>
        <p:blipFill rotWithShape="1">
          <a:blip r:embed="rId4">
            <a:extLst>
              <a:ext uri="{28A0092B-C50C-407E-A947-70E740481C1C}">
                <a14:useLocalDpi xmlns:a14="http://schemas.microsoft.com/office/drawing/2010/main" val="0"/>
              </a:ext>
            </a:extLst>
          </a:blip>
          <a:srcRect l="5581" t="41033" r="6405" b="12981"/>
          <a:stretch/>
        </p:blipFill>
        <p:spPr>
          <a:xfrm>
            <a:off x="-24764" y="1566503"/>
            <a:ext cx="4123521" cy="17988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854627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xmlns="" id="{46C51F6F-5BE2-EA75-D0F4-A5F081A3E5BF}"/>
              </a:ext>
            </a:extLst>
          </p:cNvPr>
          <p:cNvGraphicFramePr>
            <a:graphicFrameLocks noGrp="1"/>
          </p:cNvGraphicFramePr>
          <p:nvPr>
            <p:extLst>
              <p:ext uri="{D42A27DB-BD31-4B8C-83A1-F6EECF244321}">
                <p14:modId xmlns:p14="http://schemas.microsoft.com/office/powerpoint/2010/main" val="835464137"/>
              </p:ext>
            </p:extLst>
          </p:nvPr>
        </p:nvGraphicFramePr>
        <p:xfrm>
          <a:off x="3452327" y="266700"/>
          <a:ext cx="4917234" cy="944880"/>
        </p:xfrm>
        <a:graphic>
          <a:graphicData uri="http://schemas.openxmlformats.org/drawingml/2006/table">
            <a:tbl>
              <a:tblPr>
                <a:tableStyleId>{2D5ABB26-0587-4C30-8999-92F81FD0307C}</a:tableStyleId>
              </a:tblPr>
              <a:tblGrid>
                <a:gridCol w="4917234">
                  <a:extLst>
                    <a:ext uri="{9D8B030D-6E8A-4147-A177-3AD203B41FA5}">
                      <a16:colId xmlns:a16="http://schemas.microsoft.com/office/drawing/2014/main" xmlns="" val="4070541270"/>
                    </a:ext>
                  </a:extLst>
                </a:gridCol>
              </a:tblGrid>
              <a:tr h="895739">
                <a:tc>
                  <a:txBody>
                    <a:bodyPr/>
                    <a:lstStyle/>
                    <a:p>
                      <a:pPr algn="ctr"/>
                      <a:r>
                        <a:rPr lang="en-IN" dirty="0"/>
                        <a:t>                  </a:t>
                      </a:r>
                    </a:p>
                    <a:p>
                      <a:pPr algn="ctr"/>
                      <a:r>
                        <a:rPr lang="en-IN" sz="3200" dirty="0"/>
                        <a:t>     </a:t>
                      </a:r>
                      <a:r>
                        <a:rPr lang="en-IN" sz="4400" b="1" dirty="0">
                          <a:solidFill>
                            <a:schemeClr val="bg1"/>
                          </a:solidFill>
                          <a:latin typeface="Algerian" panose="04020705040A02060702" pitchFamily="82" charset="0"/>
                        </a:rPr>
                        <a:t>INTRODUCTION</a:t>
                      </a:r>
                      <a:endParaRPr lang="en-IN" sz="4400" b="1" dirty="0">
                        <a:solidFill>
                          <a:schemeClr val="bg1"/>
                        </a:solidFill>
                        <a:latin typeface="Algerian" panose="04020705040A02060702" pitchFamily="82" charset="0"/>
                        <a:cs typeface="Times New Roman" panose="02020603050405020304" pitchFamily="18"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447517265"/>
                  </a:ext>
                </a:extLst>
              </a:tr>
            </a:tbl>
          </a:graphicData>
        </a:graphic>
      </p:graphicFrame>
      <p:graphicFrame>
        <p:nvGraphicFramePr>
          <p:cNvPr id="6" name="Table 5">
            <a:extLst>
              <a:ext uri="{FF2B5EF4-FFF2-40B4-BE49-F238E27FC236}">
                <a16:creationId xmlns:a16="http://schemas.microsoft.com/office/drawing/2014/main" xmlns="" id="{A6E46178-8EB7-602A-86ED-7C76916C063B}"/>
              </a:ext>
            </a:extLst>
          </p:cNvPr>
          <p:cNvGraphicFramePr>
            <a:graphicFrameLocks noGrp="1"/>
          </p:cNvGraphicFramePr>
          <p:nvPr>
            <p:extLst>
              <p:ext uri="{D42A27DB-BD31-4B8C-83A1-F6EECF244321}">
                <p14:modId xmlns:p14="http://schemas.microsoft.com/office/powerpoint/2010/main" val="1649594253"/>
              </p:ext>
            </p:extLst>
          </p:nvPr>
        </p:nvGraphicFramePr>
        <p:xfrm>
          <a:off x="1426028" y="1537684"/>
          <a:ext cx="9546772" cy="4939316"/>
        </p:xfrm>
        <a:graphic>
          <a:graphicData uri="http://schemas.openxmlformats.org/drawingml/2006/table">
            <a:tbl>
              <a:tblPr/>
              <a:tblGrid>
                <a:gridCol w="9546772">
                  <a:extLst>
                    <a:ext uri="{9D8B030D-6E8A-4147-A177-3AD203B41FA5}">
                      <a16:colId xmlns:a16="http://schemas.microsoft.com/office/drawing/2014/main" xmlns="" val="2336324196"/>
                    </a:ext>
                  </a:extLst>
                </a:gridCol>
              </a:tblGrid>
              <a:tr h="4939316">
                <a:tc>
                  <a:txBody>
                    <a:bodyPr/>
                    <a:lstStyle/>
                    <a:p>
                      <a:pPr>
                        <a:lnSpc>
                          <a:spcPct val="150000"/>
                        </a:lnSpc>
                      </a:pPr>
                      <a:r>
                        <a:rPr lang="en-US" sz="2000" b="0" dirty="0">
                          <a:latin typeface="Times New Roman" panose="02020603050405020304" pitchFamily="18" charset="0"/>
                          <a:cs typeface="Times New Roman" panose="02020603050405020304" pitchFamily="18" charset="0"/>
                        </a:rPr>
                        <a:t>A chatbot can be defined as an AI based computer program that simulates human conversations. They are also known as digital assistants that understand human capabilities. Bots interpret the user intent, process their requests, and give prompt relevant answers. Chatbots work by analyzing and identifying the intent of the user’s request to extract relevant entities, which is the most important task of a chatbot. Once the analysis is done appropriate response is delivered to the user. </a:t>
                      </a:r>
                    </a:p>
                    <a:p>
                      <a:pPr>
                        <a:lnSpc>
                          <a:spcPct val="150000"/>
                        </a:lnSpc>
                      </a:pPr>
                      <a:r>
                        <a:rPr lang="en-US" sz="2000" b="0" dirty="0">
                          <a:latin typeface="Times New Roman" panose="02020603050405020304" pitchFamily="18" charset="0"/>
                          <a:cs typeface="Times New Roman" panose="02020603050405020304" pitchFamily="18" charset="0"/>
                        </a:rPr>
                        <a:t>Chatbots work by adopting three classification methods. </a:t>
                      </a:r>
                    </a:p>
                    <a:p>
                      <a:pPr marL="285750" indent="-285750">
                        <a:lnSpc>
                          <a:spcPct val="150000"/>
                        </a:lnSpc>
                        <a:buFont typeface="Arial" panose="020B0604020202020204" pitchFamily="34" charset="0"/>
                        <a:buChar char="•"/>
                      </a:pPr>
                      <a:endParaRPr lang="en-IN" b="0" dirty="0">
                        <a:latin typeface="Times New Roman" panose="02020603050405020304" pitchFamily="18" charset="0"/>
                        <a:cs typeface="Times New Roman" panose="02020603050405020304" pitchFamily="18"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xmlns="" val="1412088970"/>
                  </a:ext>
                </a:extLst>
              </a:tr>
            </a:tbl>
          </a:graphicData>
        </a:graphic>
      </p:graphicFrame>
      <p:graphicFrame>
        <p:nvGraphicFramePr>
          <p:cNvPr id="8" name="Table 7">
            <a:extLst>
              <a:ext uri="{FF2B5EF4-FFF2-40B4-BE49-F238E27FC236}">
                <a16:creationId xmlns:a16="http://schemas.microsoft.com/office/drawing/2014/main" xmlns="" id="{640AC393-AFA4-0FB2-DD64-2EFFAA1F6D88}"/>
              </a:ext>
            </a:extLst>
          </p:cNvPr>
          <p:cNvGraphicFramePr>
            <a:graphicFrameLocks noGrp="1"/>
          </p:cNvGraphicFramePr>
          <p:nvPr>
            <p:extLst>
              <p:ext uri="{D42A27DB-BD31-4B8C-83A1-F6EECF244321}">
                <p14:modId xmlns:p14="http://schemas.microsoft.com/office/powerpoint/2010/main" val="317455154"/>
              </p:ext>
            </p:extLst>
          </p:nvPr>
        </p:nvGraphicFramePr>
        <p:xfrm>
          <a:off x="3051110" y="4861247"/>
          <a:ext cx="5502339" cy="1463040"/>
        </p:xfrm>
        <a:graphic>
          <a:graphicData uri="http://schemas.openxmlformats.org/drawingml/2006/table">
            <a:tbl>
              <a:tblPr/>
              <a:tblGrid>
                <a:gridCol w="5502339">
                  <a:extLst>
                    <a:ext uri="{9D8B030D-6E8A-4147-A177-3AD203B41FA5}">
                      <a16:colId xmlns:a16="http://schemas.microsoft.com/office/drawing/2014/main" xmlns="" val="442707902"/>
                    </a:ext>
                  </a:extLst>
                </a:gridCol>
              </a:tblGrid>
              <a:tr h="1250303">
                <a:tc>
                  <a:txBody>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2000" b="1" i="0" kern="1200" dirty="0">
                          <a:solidFill>
                            <a:schemeClr val="tx1"/>
                          </a:solidFill>
                          <a:effectLst/>
                          <a:latin typeface="Times New Roman" panose="02020603050405020304" pitchFamily="18" charset="0"/>
                          <a:ea typeface="+mn-ea"/>
                          <a:cs typeface="Times New Roman" panose="02020603050405020304" pitchFamily="18" charset="0"/>
                        </a:rPr>
                        <a:t>Pattern matching</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2000" b="1" i="0" kern="1200" dirty="0">
                          <a:solidFill>
                            <a:schemeClr val="tx1"/>
                          </a:solidFill>
                          <a:effectLst/>
                          <a:latin typeface="Times New Roman" panose="02020603050405020304" pitchFamily="18" charset="0"/>
                          <a:ea typeface="+mn-ea"/>
                          <a:cs typeface="Times New Roman" panose="02020603050405020304" pitchFamily="18" charset="0"/>
                        </a:rPr>
                        <a:t>Natural language understanding (NLU)</a:t>
                      </a:r>
                    </a:p>
                    <a:p>
                      <a:pPr marL="285750" indent="-285750">
                        <a:lnSpc>
                          <a:spcPct val="150000"/>
                        </a:lnSpc>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Natural language processing (NLP)</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xmlns="" val="2953988971"/>
                  </a:ext>
                </a:extLst>
              </a:tr>
            </a:tbl>
          </a:graphicData>
        </a:graphic>
      </p:graphicFrame>
    </p:spTree>
    <p:extLst>
      <p:ext uri="{BB962C8B-B14F-4D97-AF65-F5344CB8AC3E}">
        <p14:creationId xmlns:p14="http://schemas.microsoft.com/office/powerpoint/2010/main" val="16756368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20">
            <a:extLst>
              <a:ext uri="{FF2B5EF4-FFF2-40B4-BE49-F238E27FC236}">
                <a16:creationId xmlns:a16="http://schemas.microsoft.com/office/drawing/2014/main" xmlns="" id="{4C1D1E40-4F56-4E5D-0C6D-E2EB40158877}"/>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833"/>
                    </a14:imgEffect>
                    <a14:imgEffect>
                      <a14:saturation sat="344000"/>
                    </a14:imgEffect>
                  </a14:imgLayer>
                </a14:imgProps>
              </a:ext>
              <a:ext uri="{28A0092B-C50C-407E-A947-70E740481C1C}">
                <a14:useLocalDpi xmlns:a14="http://schemas.microsoft.com/office/drawing/2010/main" val="0"/>
              </a:ext>
            </a:extLst>
          </a:blip>
          <a:srcRect l="17677" r="17677"/>
          <a:stretch/>
        </p:blipFill>
        <p:spPr>
          <a:xfrm>
            <a:off x="0" y="-110836"/>
            <a:ext cx="7372048" cy="6968836"/>
          </a:xfrm>
          <a:custGeom>
            <a:avLst/>
            <a:gdLst>
              <a:gd name="connsiteX0" fmla="*/ 0 w 4034380"/>
              <a:gd name="connsiteY0" fmla="*/ 0 h 6387470"/>
              <a:gd name="connsiteX1" fmla="*/ 99121 w 4034380"/>
              <a:gd name="connsiteY1" fmla="*/ 407095 h 6387470"/>
              <a:gd name="connsiteX2" fmla="*/ 3835330 w 4034380"/>
              <a:gd name="connsiteY2" fmla="*/ 6230244 h 6387470"/>
              <a:gd name="connsiteX3" fmla="*/ 4034380 w 4034380"/>
              <a:gd name="connsiteY3" fmla="*/ 6387470 h 6387470"/>
              <a:gd name="connsiteX4" fmla="*/ 0 w 4034380"/>
              <a:gd name="connsiteY4" fmla="*/ 6387470 h 6387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4380" h="6387470">
                <a:moveTo>
                  <a:pt x="0" y="0"/>
                </a:moveTo>
                <a:lnTo>
                  <a:pt x="99121" y="407095"/>
                </a:lnTo>
                <a:cubicBezTo>
                  <a:pt x="706345" y="2679955"/>
                  <a:pt x="2007852" y="4719094"/>
                  <a:pt x="3835330" y="6230244"/>
                </a:cubicBezTo>
                <a:lnTo>
                  <a:pt x="4034380" y="6387470"/>
                </a:lnTo>
                <a:lnTo>
                  <a:pt x="0" y="6387470"/>
                </a:lnTo>
                <a:close/>
              </a:path>
            </a:pathLst>
          </a:custGeom>
          <a:solidFill>
            <a:srgbClr val="4B20A0">
              <a:alpha val="24000"/>
            </a:srgb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pic>
      <p:graphicFrame>
        <p:nvGraphicFramePr>
          <p:cNvPr id="2" name="Table 1">
            <a:extLst>
              <a:ext uri="{FF2B5EF4-FFF2-40B4-BE49-F238E27FC236}">
                <a16:creationId xmlns:a16="http://schemas.microsoft.com/office/drawing/2014/main" xmlns="" id="{02EABDDC-C5CA-F124-CC33-15088A76302D}"/>
              </a:ext>
            </a:extLst>
          </p:cNvPr>
          <p:cNvGraphicFramePr>
            <a:graphicFrameLocks noGrp="1"/>
          </p:cNvGraphicFramePr>
          <p:nvPr>
            <p:extLst/>
          </p:nvPr>
        </p:nvGraphicFramePr>
        <p:xfrm>
          <a:off x="781667" y="265268"/>
          <a:ext cx="4987762" cy="798421"/>
        </p:xfrm>
        <a:graphic>
          <a:graphicData uri="http://schemas.openxmlformats.org/drawingml/2006/table">
            <a:tbl>
              <a:tblPr/>
              <a:tblGrid>
                <a:gridCol w="4987762">
                  <a:extLst>
                    <a:ext uri="{9D8B030D-6E8A-4147-A177-3AD203B41FA5}">
                      <a16:colId xmlns:a16="http://schemas.microsoft.com/office/drawing/2014/main" xmlns="" val="2263999285"/>
                    </a:ext>
                  </a:extLst>
                </a:gridCol>
              </a:tblGrid>
              <a:tr h="798421">
                <a:tc>
                  <a:txBody>
                    <a:bodyPr/>
                    <a:lstStyle/>
                    <a:p>
                      <a:r>
                        <a:rPr lang="en-IN" sz="3200" b="1" dirty="0">
                          <a:latin typeface="Times New Roman" panose="02020603050405020304" pitchFamily="18" charset="0"/>
                          <a:cs typeface="Times New Roman" panose="02020603050405020304" pitchFamily="18" charset="0"/>
                        </a:rPr>
                        <a:t>  </a:t>
                      </a:r>
                      <a:r>
                        <a:rPr lang="en-IN" sz="3200" b="1" dirty="0">
                          <a:solidFill>
                            <a:schemeClr val="tx1"/>
                          </a:solidFill>
                          <a:latin typeface="Algerian" panose="04020705040A02060702" pitchFamily="82" charset="0"/>
                          <a:cs typeface="Times New Roman" panose="02020603050405020304" pitchFamily="18" charset="0"/>
                        </a:rPr>
                        <a:t>PROBLEM</a:t>
                      </a:r>
                      <a:r>
                        <a:rPr lang="en-IN" sz="3200" b="1" dirty="0">
                          <a:solidFill>
                            <a:schemeClr val="bg1"/>
                          </a:solidFill>
                          <a:latin typeface="Algerian" panose="04020705040A02060702" pitchFamily="82" charset="0"/>
                          <a:cs typeface="Times New Roman" panose="02020603050405020304" pitchFamily="18" charset="0"/>
                        </a:rPr>
                        <a:t>   </a:t>
                      </a:r>
                      <a:r>
                        <a:rPr lang="en-IN" sz="3200" b="1" dirty="0">
                          <a:solidFill>
                            <a:schemeClr val="tx1"/>
                          </a:solidFill>
                          <a:latin typeface="Algerian" panose="04020705040A02060702" pitchFamily="82" charset="0"/>
                          <a:cs typeface="Times New Roman" panose="02020603050405020304" pitchFamily="18" charset="0"/>
                        </a:rPr>
                        <a:t>STATEMENT</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xmlns="" val="1957138531"/>
                  </a:ext>
                </a:extLst>
              </a:tr>
            </a:tbl>
          </a:graphicData>
        </a:graphic>
      </p:graphicFrame>
      <p:graphicFrame>
        <p:nvGraphicFramePr>
          <p:cNvPr id="3" name="Table 2">
            <a:extLst>
              <a:ext uri="{FF2B5EF4-FFF2-40B4-BE49-F238E27FC236}">
                <a16:creationId xmlns:a16="http://schemas.microsoft.com/office/drawing/2014/main" xmlns="" id="{0AE92ED0-1085-2460-CAC9-E1F2AD86E0FB}"/>
              </a:ext>
            </a:extLst>
          </p:cNvPr>
          <p:cNvGraphicFramePr>
            <a:graphicFrameLocks noGrp="1"/>
          </p:cNvGraphicFramePr>
          <p:nvPr>
            <p:extLst>
              <p:ext uri="{D42A27DB-BD31-4B8C-83A1-F6EECF244321}">
                <p14:modId xmlns:p14="http://schemas.microsoft.com/office/powerpoint/2010/main" val="2942179291"/>
              </p:ext>
            </p:extLst>
          </p:nvPr>
        </p:nvGraphicFramePr>
        <p:xfrm>
          <a:off x="1786262" y="854508"/>
          <a:ext cx="8869297" cy="2511044"/>
        </p:xfrm>
        <a:graphic>
          <a:graphicData uri="http://schemas.openxmlformats.org/drawingml/2006/table">
            <a:tbl>
              <a:tblPr/>
              <a:tblGrid>
                <a:gridCol w="8869297">
                  <a:extLst>
                    <a:ext uri="{9D8B030D-6E8A-4147-A177-3AD203B41FA5}">
                      <a16:colId xmlns:a16="http://schemas.microsoft.com/office/drawing/2014/main" xmlns="" val="2621940986"/>
                    </a:ext>
                  </a:extLst>
                </a:gridCol>
              </a:tblGrid>
              <a:tr h="2146041">
                <a:tc>
                  <a:txBody>
                    <a:bodyPr/>
                    <a:lstStyle/>
                    <a:p>
                      <a:pPr algn="just">
                        <a:lnSpc>
                          <a:spcPct val="150000"/>
                        </a:lnSpc>
                      </a:pPr>
                      <a:r>
                        <a:rPr lang="en-US" sz="1800" b="0" dirty="0" smtClean="0">
                          <a:solidFill>
                            <a:schemeClr val="tx1">
                              <a:lumMod val="95000"/>
                              <a:lumOff val="5000"/>
                            </a:schemeClr>
                          </a:solidFill>
                          <a:latin typeface="Times New Roman" panose="02020603050405020304" pitchFamily="18" charset="0"/>
                          <a:cs typeface="Times New Roman" panose="02020603050405020304" pitchFamily="18" charset="0"/>
                        </a:rPr>
                        <a:t>If </a:t>
                      </a:r>
                      <a:r>
                        <a:rPr lang="en-US" sz="1800" b="0" dirty="0">
                          <a:solidFill>
                            <a:schemeClr val="tx1">
                              <a:lumMod val="95000"/>
                              <a:lumOff val="5000"/>
                            </a:schemeClr>
                          </a:solidFill>
                          <a:latin typeface="Times New Roman" panose="02020603050405020304" pitchFamily="18" charset="0"/>
                          <a:cs typeface="Times New Roman" panose="02020603050405020304" pitchFamily="18" charset="0"/>
                        </a:rPr>
                        <a:t>a certain person has a question that he needs to enquire, he/she would need to visit varied departments gathering segments of the solution to the question he had. As we see, whenever admission days are nearer all college members strive their best to guide parents and students to induce into course they want. Our Chatbot will reduce half the work by giving students brief information concerning admission, courses, fees and lots of additional. All the queries by students will be answered through the chatbot.</a:t>
                      </a:r>
                      <a:endParaRPr lang="en-IN" sz="1800" b="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xmlns="" val="3767579454"/>
                  </a:ext>
                </a:extLst>
              </a:tr>
            </a:tbl>
          </a:graphicData>
        </a:graphic>
      </p:graphicFrame>
      <p:graphicFrame>
        <p:nvGraphicFramePr>
          <p:cNvPr id="6" name="Table 5">
            <a:extLst>
              <a:ext uri="{FF2B5EF4-FFF2-40B4-BE49-F238E27FC236}">
                <a16:creationId xmlns:a16="http://schemas.microsoft.com/office/drawing/2014/main" xmlns="" id="{E9689F47-8648-3980-896D-95AD16B50FA8}"/>
              </a:ext>
            </a:extLst>
          </p:cNvPr>
          <p:cNvGraphicFramePr>
            <a:graphicFrameLocks noGrp="1"/>
          </p:cNvGraphicFramePr>
          <p:nvPr>
            <p:extLst/>
          </p:nvPr>
        </p:nvGraphicFramePr>
        <p:xfrm>
          <a:off x="6625599" y="3202889"/>
          <a:ext cx="3088433" cy="579120"/>
        </p:xfrm>
        <a:graphic>
          <a:graphicData uri="http://schemas.openxmlformats.org/drawingml/2006/table">
            <a:tbl>
              <a:tblPr/>
              <a:tblGrid>
                <a:gridCol w="3088433">
                  <a:extLst>
                    <a:ext uri="{9D8B030D-6E8A-4147-A177-3AD203B41FA5}">
                      <a16:colId xmlns:a16="http://schemas.microsoft.com/office/drawing/2014/main" xmlns="" val="1882207024"/>
                    </a:ext>
                  </a:extLst>
                </a:gridCol>
              </a:tblGrid>
              <a:tr h="429208">
                <a:tc>
                  <a:txBody>
                    <a:bodyPr/>
                    <a:lstStyle/>
                    <a:p>
                      <a:r>
                        <a:rPr lang="en-IN" sz="3200" b="1" dirty="0">
                          <a:latin typeface="Algerian" panose="04020705040A02060702" pitchFamily="82" charset="0"/>
                        </a:rPr>
                        <a:t>OBJECTIVES</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xmlns="" val="3976742451"/>
                  </a:ext>
                </a:extLst>
              </a:tr>
            </a:tbl>
          </a:graphicData>
        </a:graphic>
      </p:graphicFrame>
      <p:graphicFrame>
        <p:nvGraphicFramePr>
          <p:cNvPr id="7" name="Table 6">
            <a:extLst>
              <a:ext uri="{FF2B5EF4-FFF2-40B4-BE49-F238E27FC236}">
                <a16:creationId xmlns:a16="http://schemas.microsoft.com/office/drawing/2014/main" xmlns="" id="{2180087D-7522-FB22-B91C-7CA75A2DDDB6}"/>
              </a:ext>
            </a:extLst>
          </p:cNvPr>
          <p:cNvGraphicFramePr>
            <a:graphicFrameLocks noGrp="1"/>
          </p:cNvGraphicFramePr>
          <p:nvPr>
            <p:extLst>
              <p:ext uri="{D42A27DB-BD31-4B8C-83A1-F6EECF244321}">
                <p14:modId xmlns:p14="http://schemas.microsoft.com/office/powerpoint/2010/main" val="836647782"/>
              </p:ext>
            </p:extLst>
          </p:nvPr>
        </p:nvGraphicFramePr>
        <p:xfrm>
          <a:off x="4123267" y="3900196"/>
          <a:ext cx="7296538" cy="2423160"/>
        </p:xfrm>
        <a:graphic>
          <a:graphicData uri="http://schemas.openxmlformats.org/drawingml/2006/table">
            <a:tbl>
              <a:tblPr/>
              <a:tblGrid>
                <a:gridCol w="7296538">
                  <a:extLst>
                    <a:ext uri="{9D8B030D-6E8A-4147-A177-3AD203B41FA5}">
                      <a16:colId xmlns:a16="http://schemas.microsoft.com/office/drawing/2014/main" xmlns="" val="3182956073"/>
                    </a:ext>
                  </a:extLst>
                </a:gridCol>
              </a:tblGrid>
              <a:tr h="1895980">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The main objective of "Chatbot" is to minimize the time required to solve the queries of an user , reduce the work load on the college’s office staff , save the time and strength of an user of visiting and contacting the administration office often , keep the user fully updated about the ongoing and upcoming events of </a:t>
                      </a:r>
                      <a:r>
                        <a:rPr lang="en-US" dirty="0">
                          <a:latin typeface="Times New Roman" panose="02020603050405020304" pitchFamily="18" charset="0"/>
                          <a:cs typeface="Times New Roman" panose="02020603050405020304" pitchFamily="18" charset="0"/>
                        </a:rPr>
                        <a:t>college , etc.</a:t>
                      </a:r>
                      <a:endParaRPr lang="en-IN" dirty="0">
                        <a:latin typeface="Times New Roman" panose="02020603050405020304" pitchFamily="18" charset="0"/>
                        <a:cs typeface="Times New Roman" panose="02020603050405020304" pitchFamily="18" charset="0"/>
                      </a:endParaRPr>
                    </a:p>
                    <a:p>
                      <a:endParaRPr lang="en-IN"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xmlns="" val="3920377503"/>
                  </a:ext>
                </a:extLst>
              </a:tr>
            </a:tbl>
          </a:graphicData>
        </a:graphic>
      </p:graphicFrame>
    </p:spTree>
    <p:extLst>
      <p:ext uri="{BB962C8B-B14F-4D97-AF65-F5344CB8AC3E}">
        <p14:creationId xmlns:p14="http://schemas.microsoft.com/office/powerpoint/2010/main" val="3457333110"/>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15A4BDA0-C270-4764-9C18-A593BCE2C965}"/>
              </a:ext>
            </a:extLst>
          </p:cNvPr>
          <p:cNvSpPr txBox="1"/>
          <p:nvPr/>
        </p:nvSpPr>
        <p:spPr>
          <a:xfrm>
            <a:off x="0" y="0"/>
            <a:ext cx="12192000" cy="923330"/>
          </a:xfrm>
          <a:prstGeom prst="rect">
            <a:avLst/>
          </a:prstGeom>
          <a:noFill/>
        </p:spPr>
        <p:txBody>
          <a:bodyPr wrap="square" rtlCol="0" anchor="ctr">
            <a:spAutoFit/>
          </a:bodyPr>
          <a:lstStyle/>
          <a:p>
            <a:pPr algn="ctr"/>
            <a:r>
              <a:rPr lang="en-US" altLang="ko-KR" sz="5400" b="1" dirty="0">
                <a:solidFill>
                  <a:schemeClr val="bg1"/>
                </a:solidFill>
                <a:effectLst>
                  <a:outerShdw blurRad="88900" dist="38100" dir="2700000" sx="103000" sy="103000" algn="tl">
                    <a:srgbClr val="000000">
                      <a:alpha val="44000"/>
                    </a:srgbClr>
                  </a:outerShdw>
                </a:effectLst>
                <a:latin typeface="Algerian" panose="04020705040A02060702" pitchFamily="82" charset="0"/>
                <a:cs typeface="Arial" pitchFamily="34" charset="0"/>
              </a:rPr>
              <a:t>NLP FOR CHATBOT</a:t>
            </a:r>
            <a:endParaRPr lang="ko-KR" altLang="en-US" sz="5400" b="1" dirty="0">
              <a:solidFill>
                <a:schemeClr val="bg1"/>
              </a:solidFill>
              <a:effectLst>
                <a:outerShdw blurRad="88900" dist="38100" dir="2700000" sx="103000" sy="103000" algn="tl">
                  <a:srgbClr val="000000">
                    <a:alpha val="44000"/>
                  </a:srgbClr>
                </a:outerShdw>
              </a:effectLst>
              <a:latin typeface="Algerian" panose="04020705040A02060702" pitchFamily="82" charset="0"/>
              <a:cs typeface="Arial" pitchFamily="34" charset="0"/>
            </a:endParaRPr>
          </a:p>
        </p:txBody>
      </p:sp>
      <p:sp>
        <p:nvSpPr>
          <p:cNvPr id="72" name="TextBox 71">
            <a:extLst>
              <a:ext uri="{FF2B5EF4-FFF2-40B4-BE49-F238E27FC236}">
                <a16:creationId xmlns:a16="http://schemas.microsoft.com/office/drawing/2014/main" xmlns="" id="{DB66749D-A576-433A-9CA2-F5B81F908D9E}"/>
              </a:ext>
            </a:extLst>
          </p:cNvPr>
          <p:cNvSpPr txBox="1"/>
          <p:nvPr/>
        </p:nvSpPr>
        <p:spPr>
          <a:xfrm>
            <a:off x="5725663" y="1054356"/>
            <a:ext cx="6360201" cy="5576976"/>
          </a:xfrm>
          <a:prstGeom prst="rect">
            <a:avLst/>
          </a:prstGeom>
          <a:noFill/>
        </p:spPr>
        <p:txBody>
          <a:bodyPr wrap="square" rtlCol="0">
            <a:spAutoFit/>
          </a:bodyPr>
          <a:lstStyle/>
          <a:p>
            <a:pPr algn="just">
              <a:lnSpc>
                <a:spcPct val="150000"/>
              </a:lnSpc>
            </a:pPr>
            <a:r>
              <a:rPr lang="en-US" sz="2000" b="0" i="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NLP is an applied artificial intelligence (AI) program that helps your chatbot analyze and understand the natural human language communicated with your customers. With NLP, your chatbot will be able to streamline more tailored, unique responses, interpret and answer new questions or commands, and improve the customer’s experience according to their needs.</a:t>
            </a:r>
            <a:r>
              <a:rPr lang="en-US" sz="2000" b="0" i="0" dirty="0">
                <a:effectLst/>
                <a:latin typeface="Times New Roman" panose="02020603050405020304" pitchFamily="18" charset="0"/>
                <a:cs typeface="Times New Roman" panose="02020603050405020304" pitchFamily="18" charset="0"/>
              </a:rPr>
              <a:t> </a:t>
            </a:r>
            <a:r>
              <a:rPr lang="en-US" sz="2000" b="0" i="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Using NLP technology, you can help a machine understand human speech and spoken words. NLP combines computational linguistics that is the rule-based modelling of the human spoken language with intelligent algorithms such as statistical, machine, and deep learning algorithms.</a:t>
            </a:r>
            <a:endParaRPr lang="en-US" altLang="ko-KR"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xmlns="" id="{CC469007-915F-D0C3-BE90-FC2D214805B4}"/>
              </a:ext>
            </a:extLst>
          </p:cNvPr>
          <p:cNvPicPr>
            <a:picLocks noChangeAspect="1"/>
          </p:cNvPicPr>
          <p:nvPr/>
        </p:nvPicPr>
        <p:blipFill>
          <a:blip r:embed="rId2"/>
          <a:stretch>
            <a:fillRect/>
          </a:stretch>
        </p:blipFill>
        <p:spPr>
          <a:xfrm>
            <a:off x="119950" y="2089063"/>
            <a:ext cx="5525071" cy="35075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81803237"/>
      </p:ext>
    </p:extLst>
  </p:cSld>
  <p:clrMapOvr>
    <a:masterClrMapping/>
  </p:clrMapOvr>
  <p:transition spd="slow">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2">
            <a:extLst>
              <a:ext uri="{FF2B5EF4-FFF2-40B4-BE49-F238E27FC236}">
                <a16:creationId xmlns:a16="http://schemas.microsoft.com/office/drawing/2014/main" xmlns="" id="{F3DFF14E-35A7-4C9D-B68E-D05ED0E7CEBB}"/>
              </a:ext>
            </a:extLst>
          </p:cNvPr>
          <p:cNvSpPr/>
          <p:nvPr/>
        </p:nvSpPr>
        <p:spPr>
          <a:xfrm>
            <a:off x="0" y="1"/>
            <a:ext cx="4184072" cy="6858000"/>
          </a:xfrm>
          <a:custGeom>
            <a:avLst/>
            <a:gdLst>
              <a:gd name="connsiteX0" fmla="*/ 0 w 4034380"/>
              <a:gd name="connsiteY0" fmla="*/ 0 h 6387470"/>
              <a:gd name="connsiteX1" fmla="*/ 99121 w 4034380"/>
              <a:gd name="connsiteY1" fmla="*/ 407095 h 6387470"/>
              <a:gd name="connsiteX2" fmla="*/ 3835330 w 4034380"/>
              <a:gd name="connsiteY2" fmla="*/ 6230244 h 6387470"/>
              <a:gd name="connsiteX3" fmla="*/ 4034380 w 4034380"/>
              <a:gd name="connsiteY3" fmla="*/ 6387470 h 6387470"/>
              <a:gd name="connsiteX4" fmla="*/ 0 w 4034380"/>
              <a:gd name="connsiteY4" fmla="*/ 6387470 h 6387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4380" h="6387470">
                <a:moveTo>
                  <a:pt x="0" y="0"/>
                </a:moveTo>
                <a:lnTo>
                  <a:pt x="99121" y="407095"/>
                </a:lnTo>
                <a:cubicBezTo>
                  <a:pt x="706345" y="2679955"/>
                  <a:pt x="2007852" y="4719094"/>
                  <a:pt x="3835330" y="6230244"/>
                </a:cubicBezTo>
                <a:lnTo>
                  <a:pt x="4034380" y="6387470"/>
                </a:lnTo>
                <a:lnTo>
                  <a:pt x="0" y="6387470"/>
                </a:lnTo>
                <a:close/>
              </a:path>
            </a:pathLst>
          </a:custGeom>
          <a:gradFill flip="none" rotWithShape="1">
            <a:gsLst>
              <a:gs pos="78000">
                <a:srgbClr val="00B0F0"/>
              </a:gs>
              <a:gs pos="47000">
                <a:schemeClr val="accent1">
                  <a:lumMod val="45000"/>
                  <a:lumOff val="55000"/>
                </a:schemeClr>
              </a:gs>
              <a:gs pos="2000">
                <a:schemeClr val="accent1">
                  <a:lumMod val="45000"/>
                  <a:lumOff val="55000"/>
                </a:schemeClr>
              </a:gs>
              <a:gs pos="59000">
                <a:schemeClr val="accent1">
                  <a:lumMod val="30000"/>
                  <a:lumOff val="7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2">
            <a:extLst>
              <a:ext uri="{FF2B5EF4-FFF2-40B4-BE49-F238E27FC236}">
                <a16:creationId xmlns:a16="http://schemas.microsoft.com/office/drawing/2014/main" xmlns="" id="{F3DFF14E-35A7-4C9D-B68E-D05ED0E7CEBB}"/>
              </a:ext>
            </a:extLst>
          </p:cNvPr>
          <p:cNvSpPr/>
          <p:nvPr/>
        </p:nvSpPr>
        <p:spPr>
          <a:xfrm rot="10800000">
            <a:off x="8007926" y="-1"/>
            <a:ext cx="4184073" cy="6858000"/>
          </a:xfrm>
          <a:custGeom>
            <a:avLst/>
            <a:gdLst>
              <a:gd name="connsiteX0" fmla="*/ 0 w 4034380"/>
              <a:gd name="connsiteY0" fmla="*/ 0 h 6387470"/>
              <a:gd name="connsiteX1" fmla="*/ 99121 w 4034380"/>
              <a:gd name="connsiteY1" fmla="*/ 407095 h 6387470"/>
              <a:gd name="connsiteX2" fmla="*/ 3835330 w 4034380"/>
              <a:gd name="connsiteY2" fmla="*/ 6230244 h 6387470"/>
              <a:gd name="connsiteX3" fmla="*/ 4034380 w 4034380"/>
              <a:gd name="connsiteY3" fmla="*/ 6387470 h 6387470"/>
              <a:gd name="connsiteX4" fmla="*/ 0 w 4034380"/>
              <a:gd name="connsiteY4" fmla="*/ 6387470 h 6387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4380" h="6387470">
                <a:moveTo>
                  <a:pt x="0" y="0"/>
                </a:moveTo>
                <a:lnTo>
                  <a:pt x="99121" y="407095"/>
                </a:lnTo>
                <a:cubicBezTo>
                  <a:pt x="706345" y="2679955"/>
                  <a:pt x="2007852" y="4719094"/>
                  <a:pt x="3835330" y="6230244"/>
                </a:cubicBezTo>
                <a:lnTo>
                  <a:pt x="4034380" y="6387470"/>
                </a:lnTo>
                <a:lnTo>
                  <a:pt x="0" y="6387470"/>
                </a:lnTo>
                <a:close/>
              </a:path>
            </a:pathLst>
          </a:custGeom>
          <a:gradFill flip="none" rotWithShape="1">
            <a:gsLst>
              <a:gs pos="0">
                <a:srgbClr val="ABC0E4"/>
              </a:gs>
              <a:gs pos="35000">
                <a:schemeClr val="accent5">
                  <a:lumMod val="0"/>
                  <a:lumOff val="100000"/>
                </a:schemeClr>
              </a:gs>
              <a:gs pos="100000">
                <a:schemeClr val="accent5">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95287" y="1085849"/>
            <a:ext cx="11568113" cy="5172075"/>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ffectLst>
            <a:glow rad="685800">
              <a:schemeClr val="accent1">
                <a:alpha val="40000"/>
              </a:schemeClr>
            </a:glow>
            <a:outerShdw blurRad="149987" dist="250190" dir="8460000" algn="ctr">
              <a:srgbClr val="000000">
                <a:alpha val="28000"/>
              </a:srgbClr>
            </a:outerShdw>
            <a:reflection blurRad="177800" stA="33000" endPos="18000" dist="50800" dir="5400000" sy="-100000" algn="bl" rotWithShape="0"/>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lnSpc>
                <a:spcPct val="150000"/>
              </a:lnSpc>
              <a:buFont typeface="Arial" panose="020B0604020202020204" pitchFamily="34" charset="0"/>
              <a:buChar char="•"/>
            </a:pPr>
            <a:endParaRPr lang="en-US"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190499" y="699921"/>
            <a:ext cx="6962776" cy="909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lumMod val="95000"/>
                    <a:lumOff val="5000"/>
                  </a:schemeClr>
                </a:solidFill>
                <a:effectLst>
                  <a:glow rad="63500">
                    <a:schemeClr val="accent1">
                      <a:satMod val="175000"/>
                      <a:alpha val="40000"/>
                    </a:schemeClr>
                  </a:glow>
                </a:effectLst>
                <a:latin typeface="Imprint MT Shadow" panose="04020605060303030202" pitchFamily="82" charset="0"/>
              </a:rPr>
              <a:t>LITERATURE SURVEY</a:t>
            </a:r>
            <a:endParaRPr lang="en-IN" sz="4000" dirty="0">
              <a:solidFill>
                <a:schemeClr val="tx1">
                  <a:lumMod val="95000"/>
                  <a:lumOff val="5000"/>
                </a:schemeClr>
              </a:solidFill>
              <a:effectLst>
                <a:glow rad="63500">
                  <a:schemeClr val="accent1">
                    <a:satMod val="175000"/>
                    <a:alpha val="40000"/>
                  </a:schemeClr>
                </a:glow>
              </a:effectLst>
              <a:latin typeface="Imprint MT Shadow" panose="04020605060303030202" pitchFamily="82"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033551062"/>
              </p:ext>
            </p:extLst>
          </p:nvPr>
        </p:nvGraphicFramePr>
        <p:xfrm>
          <a:off x="583405" y="1419059"/>
          <a:ext cx="11191876" cy="5029200"/>
        </p:xfrm>
        <a:graphic>
          <a:graphicData uri="http://schemas.openxmlformats.org/drawingml/2006/table">
            <a:tbl>
              <a:tblPr firstRow="1" bandRow="1">
                <a:tableStyleId>{5C22544A-7EE6-4342-B048-85BDC9FD1C3A}</a:tableStyleId>
              </a:tblPr>
              <a:tblGrid>
                <a:gridCol w="2797969"/>
                <a:gridCol w="1724427"/>
                <a:gridCol w="3111085"/>
                <a:gridCol w="3558395"/>
              </a:tblGrid>
              <a:tr h="630074">
                <a:tc>
                  <a:txBody>
                    <a:bodyPr/>
                    <a:lstStyle/>
                    <a:p>
                      <a:endParaRPr lang="en-US" dirty="0" smtClean="0"/>
                    </a:p>
                    <a:p>
                      <a:r>
                        <a:rPr lang="en-US" dirty="0" smtClean="0"/>
                        <a:t>          AUTHOR(S)</a:t>
                      </a:r>
                      <a:endParaRPr lang="en-IN" dirty="0"/>
                    </a:p>
                  </a:txBody>
                  <a:tcPr/>
                </a:tc>
                <a:tc>
                  <a:txBody>
                    <a:bodyPr/>
                    <a:lstStyle/>
                    <a:p>
                      <a:r>
                        <a:rPr lang="en-US" dirty="0" smtClean="0"/>
                        <a:t> </a:t>
                      </a:r>
                    </a:p>
                    <a:p>
                      <a:r>
                        <a:rPr lang="en-US" dirty="0" smtClean="0"/>
                        <a:t>            YEAR</a:t>
                      </a:r>
                      <a:endParaRPr lang="en-IN" dirty="0"/>
                    </a:p>
                  </a:txBody>
                  <a:tcPr/>
                </a:tc>
                <a:tc>
                  <a:txBody>
                    <a:bodyPr/>
                    <a:lstStyle/>
                    <a:p>
                      <a:r>
                        <a:rPr lang="en-US" dirty="0" smtClean="0"/>
                        <a:t> </a:t>
                      </a:r>
                    </a:p>
                    <a:p>
                      <a:r>
                        <a:rPr lang="en-US" dirty="0" smtClean="0"/>
                        <a:t>       TITLE OF PAPER</a:t>
                      </a:r>
                      <a:endParaRPr lang="en-IN" dirty="0"/>
                    </a:p>
                  </a:txBody>
                  <a:tcPr/>
                </a:tc>
                <a:tc>
                  <a:txBody>
                    <a:bodyPr/>
                    <a:lstStyle/>
                    <a:p>
                      <a:r>
                        <a:rPr lang="en-US" dirty="0" smtClean="0"/>
                        <a:t> </a:t>
                      </a:r>
                      <a:r>
                        <a:rPr lang="en-US" baseline="0" dirty="0" smtClean="0"/>
                        <a:t>       </a:t>
                      </a:r>
                      <a:r>
                        <a:rPr lang="en-US" dirty="0" smtClean="0"/>
                        <a:t>RESEARCH     </a:t>
                      </a:r>
                    </a:p>
                    <a:p>
                      <a:r>
                        <a:rPr lang="en-US" dirty="0" smtClean="0"/>
                        <a:t>   METHODOLOGY</a:t>
                      </a:r>
                      <a:endParaRPr lang="en-IN" dirty="0"/>
                    </a:p>
                  </a:txBody>
                  <a:tcPr/>
                </a:tc>
              </a:tr>
              <a:tr h="1390286">
                <a:tc>
                  <a:txBody>
                    <a:bodyPr/>
                    <a:lstStyle/>
                    <a:p>
                      <a:r>
                        <a:rPr lang="en-US" sz="1800" b="0" i="0" kern="1200" dirty="0" err="1" smtClean="0">
                          <a:solidFill>
                            <a:schemeClr val="dk1"/>
                          </a:solidFill>
                          <a:effectLst/>
                          <a:latin typeface="+mn-lt"/>
                          <a:ea typeface="+mn-ea"/>
                          <a:cs typeface="+mn-cs"/>
                        </a:rPr>
                        <a:t>Yinyin</a:t>
                      </a:r>
                      <a:r>
                        <a:rPr lang="en-US" sz="1800" b="0" i="0" kern="1200" dirty="0" smtClean="0">
                          <a:solidFill>
                            <a:schemeClr val="dk1"/>
                          </a:solidFill>
                          <a:effectLst/>
                          <a:latin typeface="+mn-lt"/>
                          <a:ea typeface="+mn-ea"/>
                          <a:cs typeface="+mn-cs"/>
                        </a:rPr>
                        <a:t> Liu and </a:t>
                      </a:r>
                      <a:r>
                        <a:rPr lang="en-US" sz="1800" b="0" i="0" kern="1200" dirty="0" err="1" smtClean="0">
                          <a:solidFill>
                            <a:schemeClr val="dk1"/>
                          </a:solidFill>
                          <a:effectLst/>
                          <a:latin typeface="+mn-lt"/>
                          <a:ea typeface="+mn-ea"/>
                          <a:cs typeface="+mn-cs"/>
                        </a:rPr>
                        <a:t>Xiaolong</a:t>
                      </a:r>
                      <a:r>
                        <a:rPr lang="en-US" sz="1800" b="0" i="0" kern="1200" dirty="0" smtClean="0">
                          <a:solidFill>
                            <a:schemeClr val="dk1"/>
                          </a:solidFill>
                          <a:effectLst/>
                          <a:latin typeface="+mn-lt"/>
                          <a:ea typeface="+mn-ea"/>
                          <a:cs typeface="+mn-cs"/>
                        </a:rPr>
                        <a:t> Wang</a:t>
                      </a:r>
                      <a:endParaRPr lang="en-IN" dirty="0"/>
                    </a:p>
                  </a:txBody>
                  <a:tcPr/>
                </a:tc>
                <a:tc>
                  <a:txBody>
                    <a:bodyPr/>
                    <a:lstStyle/>
                    <a:p>
                      <a:r>
                        <a:rPr lang="en-IN" sz="1800" b="0" i="0" kern="1200" dirty="0" smtClean="0">
                          <a:solidFill>
                            <a:schemeClr val="dk1"/>
                          </a:solidFill>
                          <a:effectLst/>
                          <a:latin typeface="+mn-lt"/>
                          <a:ea typeface="+mn-ea"/>
                          <a:cs typeface="+mn-cs"/>
                        </a:rPr>
                        <a:t>2020</a:t>
                      </a:r>
                      <a:endParaRPr lang="en-IN" dirty="0"/>
                    </a:p>
                  </a:txBody>
                  <a:tcPr/>
                </a:tc>
                <a:tc>
                  <a:txBody>
                    <a:bodyPr/>
                    <a:lstStyle/>
                    <a:p>
                      <a:pPr algn="just"/>
                      <a:r>
                        <a:rPr lang="en-US" sz="1800" b="0" i="0" kern="1200" dirty="0" smtClean="0">
                          <a:solidFill>
                            <a:schemeClr val="dk1"/>
                          </a:solidFill>
                          <a:effectLst/>
                          <a:latin typeface="+mn-lt"/>
                          <a:ea typeface="+mn-ea"/>
                          <a:cs typeface="+mn-cs"/>
                        </a:rPr>
                        <a:t>"A survey on </a:t>
                      </a:r>
                      <a:r>
                        <a:rPr lang="en-US" sz="1800" b="0" i="0" kern="1200" dirty="0" err="1" smtClean="0">
                          <a:solidFill>
                            <a:schemeClr val="dk1"/>
                          </a:solidFill>
                          <a:effectLst/>
                          <a:latin typeface="+mn-lt"/>
                          <a:ea typeface="+mn-ea"/>
                          <a:cs typeface="+mn-cs"/>
                        </a:rPr>
                        <a:t>chatbot</a:t>
                      </a:r>
                      <a:r>
                        <a:rPr lang="en-US" sz="1800" b="0" i="0" kern="1200" dirty="0" smtClean="0">
                          <a:solidFill>
                            <a:schemeClr val="dk1"/>
                          </a:solidFill>
                          <a:effectLst/>
                          <a:latin typeface="+mn-lt"/>
                          <a:ea typeface="+mn-ea"/>
                          <a:cs typeface="+mn-cs"/>
                        </a:rPr>
                        <a:t> design techniques in speech</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conversation systems"</a:t>
                      </a:r>
                      <a:endParaRPr lang="en-IN" dirty="0"/>
                    </a:p>
                  </a:txBody>
                  <a:tcPr/>
                </a:tc>
                <a:tc>
                  <a:txBody>
                    <a:bodyPr/>
                    <a:lstStyle/>
                    <a:p>
                      <a:pPr algn="just"/>
                      <a:r>
                        <a:rPr lang="en-US" sz="1800" b="0" i="0" kern="1200" dirty="0" smtClean="0">
                          <a:solidFill>
                            <a:schemeClr val="dk1"/>
                          </a:solidFill>
                          <a:effectLst/>
                          <a:latin typeface="+mn-lt"/>
                          <a:ea typeface="+mn-ea"/>
                          <a:cs typeface="+mn-cs"/>
                        </a:rPr>
                        <a:t>design techniques for </a:t>
                      </a:r>
                      <a:r>
                        <a:rPr lang="en-US" sz="1800" b="0" i="0" kern="1200" dirty="0" err="1" smtClean="0">
                          <a:solidFill>
                            <a:schemeClr val="dk1"/>
                          </a:solidFill>
                          <a:effectLst/>
                          <a:latin typeface="+mn-lt"/>
                          <a:ea typeface="+mn-ea"/>
                          <a:cs typeface="+mn-cs"/>
                        </a:rPr>
                        <a:t>chatbots</a:t>
                      </a:r>
                      <a:r>
                        <a:rPr lang="en-US" sz="1800" b="0" i="0" kern="1200" dirty="0" smtClean="0">
                          <a:solidFill>
                            <a:schemeClr val="dk1"/>
                          </a:solidFill>
                          <a:effectLst/>
                          <a:latin typeface="+mn-lt"/>
                          <a:ea typeface="+mn-ea"/>
                          <a:cs typeface="+mn-cs"/>
                        </a:rPr>
                        <a:t> in speech conversation systems, including natural language processing (NLP), dialogue management, and user modeling.</a:t>
                      </a:r>
                      <a:endParaRPr lang="en-IN" dirty="0"/>
                    </a:p>
                  </a:txBody>
                  <a:tcPr/>
                </a:tc>
              </a:tr>
              <a:tr h="1390286">
                <a:tc>
                  <a:txBody>
                    <a:bodyPr/>
                    <a:lstStyle/>
                    <a:p>
                      <a:r>
                        <a:rPr lang="en-US" sz="1800" b="0" i="0" kern="1200" dirty="0" smtClean="0">
                          <a:solidFill>
                            <a:schemeClr val="dk1"/>
                          </a:solidFill>
                          <a:effectLst/>
                          <a:latin typeface="+mn-lt"/>
                          <a:ea typeface="+mn-ea"/>
                          <a:cs typeface="+mn-cs"/>
                        </a:rPr>
                        <a:t>Hua Wei and Qi Yu</a:t>
                      </a:r>
                      <a:endParaRPr lang="en-US" sz="1800" b="0" i="0" kern="1200" dirty="0">
                        <a:solidFill>
                          <a:schemeClr val="dk1"/>
                        </a:solidFill>
                        <a:effectLst/>
                        <a:latin typeface="+mn-lt"/>
                        <a:ea typeface="+mn-ea"/>
                        <a:cs typeface="+mn-cs"/>
                      </a:endParaRPr>
                    </a:p>
                  </a:txBody>
                  <a:tcPr/>
                </a:tc>
                <a:tc>
                  <a:txBody>
                    <a:bodyPr/>
                    <a:lstStyle/>
                    <a:p>
                      <a:r>
                        <a:rPr lang="en-US" sz="1800" b="0" i="0" kern="1200" dirty="0" smtClean="0">
                          <a:solidFill>
                            <a:schemeClr val="dk1"/>
                          </a:solidFill>
                          <a:effectLst/>
                          <a:latin typeface="+mn-lt"/>
                          <a:ea typeface="+mn-ea"/>
                          <a:cs typeface="+mn-cs"/>
                        </a:rPr>
                        <a:t>2019</a:t>
                      </a:r>
                      <a:endParaRPr lang="en-US" sz="1800" b="0" i="0" kern="1200" dirty="0">
                        <a:solidFill>
                          <a:schemeClr val="dk1"/>
                        </a:solidFill>
                        <a:effectLst/>
                        <a:latin typeface="+mn-lt"/>
                        <a:ea typeface="+mn-ea"/>
                        <a:cs typeface="+mn-cs"/>
                      </a:endParaRPr>
                    </a:p>
                  </a:txBody>
                  <a:tcPr/>
                </a:tc>
                <a:tc>
                  <a:txBody>
                    <a:bodyPr/>
                    <a:lstStyle/>
                    <a:p>
                      <a:r>
                        <a:rPr lang="en-US" sz="1800" b="0" i="0" kern="1200" dirty="0" smtClean="0">
                          <a:solidFill>
                            <a:schemeClr val="dk1"/>
                          </a:solidFill>
                          <a:effectLst/>
                          <a:latin typeface="+mn-lt"/>
                          <a:ea typeface="+mn-ea"/>
                          <a:cs typeface="+mn-cs"/>
                        </a:rPr>
                        <a:t>"A Review of </a:t>
                      </a:r>
                      <a:r>
                        <a:rPr lang="en-US" sz="1800" b="0" i="0" kern="1200" dirty="0" err="1" smtClean="0">
                          <a:solidFill>
                            <a:schemeClr val="dk1"/>
                          </a:solidFill>
                          <a:effectLst/>
                          <a:latin typeface="+mn-lt"/>
                          <a:ea typeface="+mn-ea"/>
                          <a:cs typeface="+mn-cs"/>
                        </a:rPr>
                        <a:t>Chatbot</a:t>
                      </a:r>
                      <a:r>
                        <a:rPr lang="en-US" sz="1800" b="0" i="0" kern="1200" dirty="0" smtClean="0">
                          <a:solidFill>
                            <a:schemeClr val="dk1"/>
                          </a:solidFill>
                          <a:effectLst/>
                          <a:latin typeface="+mn-lt"/>
                          <a:ea typeface="+mn-ea"/>
                          <a:cs typeface="+mn-cs"/>
                        </a:rPr>
                        <a:t> Technologies Using Natural Language Processing" </a:t>
                      </a:r>
                      <a:endParaRPr lang="en-IN" dirty="0"/>
                    </a:p>
                  </a:txBody>
                  <a:tcPr/>
                </a:tc>
                <a:tc>
                  <a:txBody>
                    <a:bodyPr/>
                    <a:lstStyle/>
                    <a:p>
                      <a:r>
                        <a:rPr lang="en-US" sz="1800" b="0" i="0" kern="1200" dirty="0" smtClean="0">
                          <a:solidFill>
                            <a:schemeClr val="dk1"/>
                          </a:solidFill>
                          <a:effectLst/>
                          <a:latin typeface="+mn-lt"/>
                          <a:ea typeface="+mn-ea"/>
                          <a:cs typeface="+mn-cs"/>
                        </a:rPr>
                        <a:t>This paper provides an overview of different </a:t>
                      </a:r>
                      <a:r>
                        <a:rPr lang="en-US" sz="1800" b="0" i="0" kern="1200" dirty="0" err="1" smtClean="0">
                          <a:solidFill>
                            <a:schemeClr val="dk1"/>
                          </a:solidFill>
                          <a:effectLst/>
                          <a:latin typeface="+mn-lt"/>
                          <a:ea typeface="+mn-ea"/>
                          <a:cs typeface="+mn-cs"/>
                        </a:rPr>
                        <a:t>chatbot</a:t>
                      </a:r>
                      <a:r>
                        <a:rPr lang="en-US" sz="1800" b="0" i="0" kern="1200" dirty="0" smtClean="0">
                          <a:solidFill>
                            <a:schemeClr val="dk1"/>
                          </a:solidFill>
                          <a:effectLst/>
                          <a:latin typeface="+mn-lt"/>
                          <a:ea typeface="+mn-ea"/>
                          <a:cs typeface="+mn-cs"/>
                        </a:rPr>
                        <a:t> technologies, including rule-based systems, retrieval-based models, and generative models.</a:t>
                      </a:r>
                      <a:endParaRPr lang="en-IN" dirty="0"/>
                    </a:p>
                  </a:txBody>
                  <a:tcPr/>
                </a:tc>
              </a:tr>
              <a:tr h="1390286">
                <a:tc>
                  <a:txBody>
                    <a:bodyPr/>
                    <a:lstStyle/>
                    <a:p>
                      <a:r>
                        <a:rPr lang="en-US" sz="1800" b="0" i="0" kern="1200" dirty="0" err="1" smtClean="0">
                          <a:solidFill>
                            <a:schemeClr val="dk1"/>
                          </a:solidFill>
                          <a:effectLst/>
                          <a:latin typeface="+mn-lt"/>
                          <a:ea typeface="+mn-ea"/>
                          <a:cs typeface="+mn-cs"/>
                        </a:rPr>
                        <a:t>Saurabh</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Singhal</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Ishan</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Saxena</a:t>
                      </a:r>
                      <a:r>
                        <a:rPr lang="en-US" sz="1800" b="0" i="0" kern="1200" dirty="0" smtClean="0">
                          <a:solidFill>
                            <a:schemeClr val="dk1"/>
                          </a:solidFill>
                          <a:effectLst/>
                          <a:latin typeface="+mn-lt"/>
                          <a:ea typeface="+mn-ea"/>
                          <a:cs typeface="+mn-cs"/>
                        </a:rPr>
                        <a:t>, and </a:t>
                      </a:r>
                      <a:r>
                        <a:rPr lang="en-US" sz="1800" b="0" i="0" kern="1200" dirty="0" err="1" smtClean="0">
                          <a:solidFill>
                            <a:schemeClr val="dk1"/>
                          </a:solidFill>
                          <a:effectLst/>
                          <a:latin typeface="+mn-lt"/>
                          <a:ea typeface="+mn-ea"/>
                          <a:cs typeface="+mn-cs"/>
                        </a:rPr>
                        <a:t>Divya</a:t>
                      </a:r>
                      <a:r>
                        <a:rPr lang="en-US" sz="1800" b="0" i="0" kern="1200" dirty="0" smtClean="0">
                          <a:solidFill>
                            <a:schemeClr val="dk1"/>
                          </a:solidFill>
                          <a:effectLst/>
                          <a:latin typeface="+mn-lt"/>
                          <a:ea typeface="+mn-ea"/>
                          <a:cs typeface="+mn-cs"/>
                        </a:rPr>
                        <a:t> </a:t>
                      </a:r>
                      <a:r>
                        <a:rPr lang="en-US" sz="1800" b="0" i="0" kern="1200" dirty="0" err="1" smtClean="0">
                          <a:solidFill>
                            <a:schemeClr val="dk1"/>
                          </a:solidFill>
                          <a:effectLst/>
                          <a:latin typeface="+mn-lt"/>
                          <a:ea typeface="+mn-ea"/>
                          <a:cs typeface="+mn-cs"/>
                        </a:rPr>
                        <a:t>Upadhyay</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2021</a:t>
                      </a:r>
                      <a:endParaRPr lang="en-IN" dirty="0" smtClean="0"/>
                    </a:p>
                    <a:p>
                      <a:endParaRPr lang="en-IN" dirty="0"/>
                    </a:p>
                  </a:txBody>
                  <a:tcPr/>
                </a:tc>
                <a:tc>
                  <a:txBody>
                    <a:bodyPr/>
                    <a:lstStyle/>
                    <a:p>
                      <a:r>
                        <a:rPr lang="en-US" sz="1800" b="0" i="0" kern="1200" dirty="0" smtClean="0">
                          <a:solidFill>
                            <a:schemeClr val="dk1"/>
                          </a:solidFill>
                          <a:effectLst/>
                          <a:latin typeface="+mn-lt"/>
                          <a:ea typeface="+mn-ea"/>
                          <a:cs typeface="+mn-cs"/>
                        </a:rPr>
                        <a:t>A Review of Natural Language Processing Techniques for </a:t>
                      </a:r>
                      <a:r>
                        <a:rPr lang="en-US" sz="1800" b="0" i="0" kern="1200" dirty="0" err="1" smtClean="0">
                          <a:solidFill>
                            <a:schemeClr val="dk1"/>
                          </a:solidFill>
                          <a:effectLst/>
                          <a:latin typeface="+mn-lt"/>
                          <a:ea typeface="+mn-ea"/>
                          <a:cs typeface="+mn-cs"/>
                        </a:rPr>
                        <a:t>Chatbots</a:t>
                      </a:r>
                      <a:r>
                        <a:rPr lang="en-US" sz="1800" b="0" i="0" kern="1200" dirty="0" smtClean="0">
                          <a:solidFill>
                            <a:schemeClr val="dk1"/>
                          </a:solidFill>
                          <a:effectLst/>
                          <a:latin typeface="+mn-lt"/>
                          <a:ea typeface="+mn-ea"/>
                          <a:cs typeface="+mn-cs"/>
                        </a:rPr>
                        <a:t>" </a:t>
                      </a:r>
                      <a:endParaRPr lang="en-IN" dirty="0"/>
                    </a:p>
                  </a:txBody>
                  <a:tcPr/>
                </a:tc>
                <a:tc>
                  <a:txBody>
                    <a:bodyPr/>
                    <a:lstStyle/>
                    <a:p>
                      <a:r>
                        <a:rPr lang="en-US" sz="1800" b="0" i="0" kern="1200" dirty="0" smtClean="0">
                          <a:solidFill>
                            <a:schemeClr val="dk1"/>
                          </a:solidFill>
                          <a:effectLst/>
                          <a:latin typeface="+mn-lt"/>
                          <a:ea typeface="+mn-ea"/>
                          <a:cs typeface="+mn-cs"/>
                        </a:rPr>
                        <a:t>synthesized the findings from the selected papers and discussed the key insights, challenges, and opportunities for natural language processing techniques in </a:t>
                      </a:r>
                      <a:r>
                        <a:rPr lang="en-US" sz="1800" b="0" i="0" kern="1200" dirty="0" err="1" smtClean="0">
                          <a:solidFill>
                            <a:schemeClr val="dk1"/>
                          </a:solidFill>
                          <a:effectLst/>
                          <a:latin typeface="+mn-lt"/>
                          <a:ea typeface="+mn-ea"/>
                          <a:cs typeface="+mn-cs"/>
                        </a:rPr>
                        <a:t>chatbots</a:t>
                      </a:r>
                      <a:r>
                        <a:rPr lang="en-US" sz="1800" b="0" i="0" kern="1200" dirty="0" smtClean="0">
                          <a:solidFill>
                            <a:schemeClr val="dk1"/>
                          </a:solidFill>
                          <a:effectLst/>
                          <a:latin typeface="+mn-lt"/>
                          <a:ea typeface="+mn-ea"/>
                          <a:cs typeface="+mn-cs"/>
                        </a:rPr>
                        <a:t>.</a:t>
                      </a:r>
                      <a:endParaRPr lang="en-IN" dirty="0"/>
                    </a:p>
                  </a:txBody>
                  <a:tcPr/>
                </a:tc>
              </a:tr>
            </a:tbl>
          </a:graphicData>
        </a:graphic>
      </p:graphicFrame>
    </p:spTree>
    <p:extLst>
      <p:ext uri="{BB962C8B-B14F-4D97-AF65-F5344CB8AC3E}">
        <p14:creationId xmlns:p14="http://schemas.microsoft.com/office/powerpoint/2010/main" val="98622654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15B641F6-5558-84C6-37E1-722521B3FFDB}"/>
              </a:ext>
            </a:extLst>
          </p:cNvPr>
          <p:cNvSpPr/>
          <p:nvPr/>
        </p:nvSpPr>
        <p:spPr>
          <a:xfrm>
            <a:off x="484722" y="293363"/>
            <a:ext cx="6508376" cy="9528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err="1" smtClean="0">
                <a:blipFill>
                  <a:blip r:embed="rId2"/>
                  <a:tile tx="0" ty="0" sx="100000" sy="100000" flip="none" algn="tl"/>
                </a:blipFill>
                <a:latin typeface="Stencil" panose="040409050D0802020404" pitchFamily="82" charset="0"/>
              </a:rPr>
              <a:t>Exisiting</a:t>
            </a:r>
            <a:r>
              <a:rPr lang="en-US" sz="4400" dirty="0" smtClean="0">
                <a:blipFill>
                  <a:blip r:embed="rId2"/>
                  <a:tile tx="0" ty="0" sx="100000" sy="100000" flip="none" algn="tl"/>
                </a:blipFill>
                <a:latin typeface="Stencil" panose="040409050D0802020404" pitchFamily="82" charset="0"/>
              </a:rPr>
              <a:t> system:</a:t>
            </a:r>
            <a:endParaRPr lang="en-IN" sz="4400" dirty="0">
              <a:blipFill>
                <a:blip r:embed="rId2"/>
                <a:tile tx="0" ty="0" sx="100000" sy="100000" flip="none" algn="tl"/>
              </a:blipFill>
              <a:latin typeface="Stencil" panose="040409050D0802020404" pitchFamily="82" charset="0"/>
            </a:endParaRPr>
          </a:p>
        </p:txBody>
      </p:sp>
      <p:sp>
        <p:nvSpPr>
          <p:cNvPr id="6" name="Rectangle 5">
            <a:extLst>
              <a:ext uri="{FF2B5EF4-FFF2-40B4-BE49-F238E27FC236}">
                <a16:creationId xmlns:a16="http://schemas.microsoft.com/office/drawing/2014/main" xmlns="" id="{E753501D-0B01-2E89-711F-515D20709176}"/>
              </a:ext>
            </a:extLst>
          </p:cNvPr>
          <p:cNvSpPr/>
          <p:nvPr/>
        </p:nvSpPr>
        <p:spPr>
          <a:xfrm>
            <a:off x="2183169" y="1334278"/>
            <a:ext cx="9619861" cy="53184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 name="Picture Placeholder 20">
            <a:extLst>
              <a:ext uri="{FF2B5EF4-FFF2-40B4-BE49-F238E27FC236}">
                <a16:creationId xmlns:a16="http://schemas.microsoft.com/office/drawing/2014/main" xmlns="" id="{16B07F66-6594-1060-0964-05C1E5EB4589}"/>
              </a:ext>
            </a:extLst>
          </p:cNvPr>
          <p:cNvPicPr>
            <a:picLocks noGrp="1" noChangeAspect="1"/>
          </p:cNvPicPr>
          <p:nvPr>
            <p:ph type="pic" idx="12"/>
          </p:nvPr>
        </p:nvPicPr>
        <p:blipFill>
          <a:blip r:embed="rId3">
            <a:extLst>
              <a:ext uri="{BEBA8EAE-BF5A-486C-A8C5-ECC9F3942E4B}">
                <a14:imgProps xmlns:a14="http://schemas.microsoft.com/office/drawing/2010/main">
                  <a14:imgLayer r:embed="rId4">
                    <a14:imgEffect>
                      <a14:sharpenSoften amount="-49000"/>
                    </a14:imgEffect>
                    <a14:imgEffect>
                      <a14:colorTemperature colorTemp="4833"/>
                    </a14:imgEffect>
                    <a14:imgEffect>
                      <a14:saturation sat="66000"/>
                    </a14:imgEffect>
                    <a14:imgEffect>
                      <a14:brightnessContrast bright="9000" contrast="2000"/>
                    </a14:imgEffect>
                  </a14:imgLayer>
                </a14:imgProps>
              </a:ext>
              <a:ext uri="{28A0092B-C50C-407E-A947-70E740481C1C}">
                <a14:useLocalDpi xmlns:a14="http://schemas.microsoft.com/office/drawing/2010/main" val="0"/>
              </a:ext>
            </a:extLst>
          </a:blip>
          <a:srcRect l="17677" r="17677"/>
          <a:stretch/>
        </p:blipFill>
        <p:spPr>
          <a:xfrm>
            <a:off x="0" y="0"/>
            <a:ext cx="7254800" cy="6858000"/>
          </a:xfrm>
          <a:custGeom>
            <a:avLst/>
            <a:gdLst>
              <a:gd name="connsiteX0" fmla="*/ 0 w 4034380"/>
              <a:gd name="connsiteY0" fmla="*/ 0 h 6387470"/>
              <a:gd name="connsiteX1" fmla="*/ 99121 w 4034380"/>
              <a:gd name="connsiteY1" fmla="*/ 407095 h 6387470"/>
              <a:gd name="connsiteX2" fmla="*/ 3835330 w 4034380"/>
              <a:gd name="connsiteY2" fmla="*/ 6230244 h 6387470"/>
              <a:gd name="connsiteX3" fmla="*/ 4034380 w 4034380"/>
              <a:gd name="connsiteY3" fmla="*/ 6387470 h 6387470"/>
              <a:gd name="connsiteX4" fmla="*/ 0 w 4034380"/>
              <a:gd name="connsiteY4" fmla="*/ 6387470 h 6387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4380" h="6387470">
                <a:moveTo>
                  <a:pt x="0" y="0"/>
                </a:moveTo>
                <a:lnTo>
                  <a:pt x="99121" y="407095"/>
                </a:lnTo>
                <a:cubicBezTo>
                  <a:pt x="706345" y="2679955"/>
                  <a:pt x="2007852" y="4719094"/>
                  <a:pt x="3835330" y="6230244"/>
                </a:cubicBezTo>
                <a:lnTo>
                  <a:pt x="4034380" y="6387470"/>
                </a:lnTo>
                <a:lnTo>
                  <a:pt x="0" y="6387470"/>
                </a:lnTo>
                <a:close/>
              </a:path>
            </a:pathLst>
          </a:custGeom>
          <a:solidFill>
            <a:srgbClr val="92D050">
              <a:alpha val="62000"/>
            </a:srgbClr>
          </a:solidFill>
          <a:ln>
            <a:noFill/>
          </a:ln>
          <a:effectLst>
            <a:reflection endPos="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pic>
      <p:sp>
        <p:nvSpPr>
          <p:cNvPr id="8" name="TextBox 7">
            <a:extLst>
              <a:ext uri="{FF2B5EF4-FFF2-40B4-BE49-F238E27FC236}">
                <a16:creationId xmlns:a16="http://schemas.microsoft.com/office/drawing/2014/main" xmlns="" id="{CA388DCE-4C84-D2D1-B718-7C10B3FB0483}"/>
              </a:ext>
            </a:extLst>
          </p:cNvPr>
          <p:cNvSpPr txBox="1"/>
          <p:nvPr/>
        </p:nvSpPr>
        <p:spPr>
          <a:xfrm>
            <a:off x="1866064" y="1129005"/>
            <a:ext cx="10254069" cy="5093702"/>
          </a:xfrm>
          <a:prstGeom prst="rect">
            <a:avLst/>
          </a:prstGeom>
          <a:noFill/>
        </p:spPr>
        <p:txBody>
          <a:bodyPr wrap="square">
            <a:spAutoFit/>
          </a:bodyPr>
          <a:lstStyle/>
          <a:p>
            <a:pPr algn="just" fontAlgn="base">
              <a:lnSpc>
                <a:spcPct val="150000"/>
              </a:lnSpc>
              <a:buFont typeface="Arial" panose="020B0604020202020204" pitchFamily="34" charset="0"/>
              <a:buChar char="•"/>
            </a:pPr>
            <a:r>
              <a:rPr lang="en-US" sz="2200" b="1" u="sng" dirty="0">
                <a:blipFill>
                  <a:blip r:embed="rId5"/>
                  <a:tile tx="0" ty="0" sx="100000" sy="100000" flip="none" algn="tl"/>
                </a:blipFill>
                <a:latin typeface="Algerian" panose="04020705040A02060702" pitchFamily="82" charset="0"/>
              </a:rPr>
              <a:t>Lack of Understanding</a:t>
            </a:r>
            <a:r>
              <a:rPr lang="en-US" sz="2200" dirty="0">
                <a:blipFill>
                  <a:blip r:embed="rId5"/>
                  <a:tile tx="0" ty="0" sx="100000" sy="100000" flip="none" algn="tl"/>
                </a:blipFill>
                <a:latin typeface="Algerian" panose="04020705040A02060702" pitchFamily="82" charset="0"/>
              </a:rPr>
              <a:t>: </a:t>
            </a:r>
            <a:endParaRPr lang="en-US" sz="2200" dirty="0" smtClean="0">
              <a:blipFill>
                <a:blip r:embed="rId5"/>
                <a:tile tx="0" ty="0" sx="100000" sy="100000" flip="none" algn="tl"/>
              </a:blipFill>
              <a:latin typeface="Algerian" panose="04020705040A02060702" pitchFamily="82" charset="0"/>
            </a:endParaRPr>
          </a:p>
          <a:p>
            <a:pPr algn="just" fontAlgn="base"/>
            <a:r>
              <a:rPr lang="en-US" sz="2200" dirty="0">
                <a:latin typeface="Algerian" panose="04020705040A02060702" pitchFamily="82" charset="0"/>
              </a:rPr>
              <a:t> </a:t>
            </a:r>
            <a:r>
              <a:rPr lang="en-US" sz="2200" dirty="0" smtClean="0">
                <a:latin typeface="Algerian" panose="04020705040A02060702" pitchFamily="82" charset="0"/>
              </a:rPr>
              <a:t>                         </a:t>
            </a:r>
            <a:r>
              <a:rPr lang="en-US" sz="2200" dirty="0" err="1" smtClean="0">
                <a:latin typeface="Times New Roman" panose="02020603050405020304" pitchFamily="18" charset="0"/>
                <a:cs typeface="Times New Roman" panose="02020603050405020304" pitchFamily="18" charset="0"/>
              </a:rPr>
              <a:t>Chatbots</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may fail to understand user queries due to limitations in their natural language processing </a:t>
            </a:r>
            <a:r>
              <a:rPr lang="en-US" sz="2200" dirty="0" smtClean="0">
                <a:latin typeface="Times New Roman" panose="02020603050405020304" pitchFamily="18" charset="0"/>
                <a:cs typeface="Times New Roman" panose="02020603050405020304" pitchFamily="18" charset="0"/>
              </a:rPr>
              <a:t>algorithms.</a:t>
            </a:r>
          </a:p>
          <a:p>
            <a:pPr algn="just" fontAlgn="base">
              <a:buFont typeface="Arial" panose="020B0604020202020204" pitchFamily="34" charset="0"/>
              <a:buChar char="•"/>
            </a:pPr>
            <a:r>
              <a:rPr lang="en-IN" sz="2200" b="1" u="sng" dirty="0" smtClean="0">
                <a:blipFill>
                  <a:blip r:embed="rId6"/>
                  <a:tile tx="0" ty="0" sx="100000" sy="100000" flip="none" algn="tl"/>
                </a:blipFill>
                <a:latin typeface="Algerian" panose="04020705040A02060702" pitchFamily="82" charset="0"/>
              </a:rPr>
              <a:t>Lack </a:t>
            </a:r>
            <a:r>
              <a:rPr lang="en-IN" sz="2200" b="1" u="sng" dirty="0">
                <a:blipFill>
                  <a:blip r:embed="rId6"/>
                  <a:tile tx="0" ty="0" sx="100000" sy="100000" flip="none" algn="tl"/>
                </a:blipFill>
                <a:latin typeface="Algerian" panose="04020705040A02060702" pitchFamily="82" charset="0"/>
              </a:rPr>
              <a:t>of Contextual </a:t>
            </a:r>
            <a:r>
              <a:rPr lang="en-IN" sz="2200" b="1" u="sng" dirty="0" smtClean="0">
                <a:blipFill>
                  <a:blip r:embed="rId6"/>
                  <a:tile tx="0" ty="0" sx="100000" sy="100000" flip="none" algn="tl"/>
                </a:blipFill>
                <a:latin typeface="Algerian" panose="04020705040A02060702" pitchFamily="82" charset="0"/>
              </a:rPr>
              <a:t>Understanding:</a:t>
            </a:r>
          </a:p>
          <a:p>
            <a:pPr algn="just" fontAlgn="base"/>
            <a:r>
              <a:rPr lang="en-US" sz="2000" b="1" dirty="0" smtClean="0"/>
              <a:t>                                  </a:t>
            </a:r>
            <a:r>
              <a:rPr lang="en-US" sz="2200" b="1" dirty="0" smtClean="0"/>
              <a:t>For </a:t>
            </a:r>
            <a:r>
              <a:rPr lang="en-US" sz="2200" b="1" dirty="0"/>
              <a:t>example</a:t>
            </a:r>
            <a:r>
              <a:rPr lang="en-US" sz="2200" dirty="0"/>
              <a:t>, if a user asks "What is the weather like today?" and the </a:t>
            </a:r>
            <a:r>
              <a:rPr lang="en-US" sz="2200" dirty="0" smtClean="0"/>
              <a:t>   </a:t>
            </a:r>
            <a:r>
              <a:rPr lang="en-US" sz="2200" dirty="0" err="1" smtClean="0"/>
              <a:t>chatbot</a:t>
            </a:r>
            <a:r>
              <a:rPr lang="en-US" sz="2200" dirty="0" smtClean="0"/>
              <a:t> </a:t>
            </a:r>
            <a:r>
              <a:rPr lang="en-US" sz="2200" dirty="0"/>
              <a:t>responds with "I don't know what you mean", it indicates </a:t>
            </a:r>
            <a:r>
              <a:rPr lang="en-US" sz="2200" dirty="0" smtClean="0"/>
              <a:t>  that </a:t>
            </a:r>
            <a:r>
              <a:rPr lang="en-US" sz="2200" dirty="0"/>
              <a:t>the </a:t>
            </a:r>
            <a:r>
              <a:rPr lang="en-US" sz="2200" dirty="0" err="1" smtClean="0"/>
              <a:t>chatbot</a:t>
            </a:r>
            <a:endParaRPr lang="en-US" sz="2200" dirty="0" smtClean="0"/>
          </a:p>
          <a:p>
            <a:pPr algn="just" fontAlgn="base"/>
            <a:r>
              <a:rPr lang="en-US" sz="2200" dirty="0"/>
              <a:t> </a:t>
            </a:r>
            <a:r>
              <a:rPr lang="en-US" sz="2200" dirty="0" smtClean="0"/>
              <a:t>      </a:t>
            </a:r>
            <a:r>
              <a:rPr lang="en-US" sz="2200" dirty="0"/>
              <a:t>is </a:t>
            </a:r>
            <a:r>
              <a:rPr lang="en-US" sz="2200" dirty="0" smtClean="0"/>
              <a:t> unable </a:t>
            </a:r>
            <a:r>
              <a:rPr lang="en-US" sz="2200" dirty="0"/>
              <a:t>to comprehend the context of the user </a:t>
            </a:r>
            <a:r>
              <a:rPr lang="en-US" sz="2200" dirty="0" smtClean="0"/>
              <a:t>query.</a:t>
            </a:r>
          </a:p>
          <a:p>
            <a:pPr algn="just" fontAlgn="base">
              <a:buFont typeface="Arial" panose="020B0604020202020204" pitchFamily="34" charset="0"/>
              <a:buChar char="•"/>
            </a:pPr>
            <a:r>
              <a:rPr lang="en-US" sz="2000" b="1" u="sng" dirty="0">
                <a:blipFill>
                  <a:blip r:embed="rId7"/>
                  <a:tile tx="0" ty="0" sx="100000" sy="100000" flip="none" algn="tl"/>
                </a:blipFill>
                <a:effectLst>
                  <a:glow>
                    <a:schemeClr val="bg1">
                      <a:alpha val="40000"/>
                    </a:schemeClr>
                  </a:glow>
                </a:effectLst>
                <a:latin typeface="Algerian" panose="04020705040A02060702" pitchFamily="82" charset="0"/>
              </a:rPr>
              <a:t>Inability to Handle Complex Queries:</a:t>
            </a:r>
            <a:r>
              <a:rPr lang="en-US" sz="2000" b="1" u="sng" dirty="0">
                <a:effectLst>
                  <a:glow>
                    <a:schemeClr val="bg1">
                      <a:alpha val="40000"/>
                    </a:schemeClr>
                  </a:glow>
                </a:effectLst>
                <a:latin typeface="Algerian" panose="04020705040A02060702" pitchFamily="82" charset="0"/>
              </a:rPr>
              <a:t> </a:t>
            </a:r>
            <a:endParaRPr lang="en-US" sz="2000" b="1" u="sng" dirty="0" smtClean="0">
              <a:effectLst>
                <a:glow>
                  <a:schemeClr val="bg1">
                    <a:alpha val="40000"/>
                  </a:schemeClr>
                </a:glow>
              </a:effectLst>
              <a:latin typeface="Algerian" panose="04020705040A02060702" pitchFamily="82" charset="0"/>
            </a:endParaRPr>
          </a:p>
          <a:p>
            <a:pPr algn="just" fontAlgn="base"/>
            <a:r>
              <a:rPr lang="en-US" sz="2200" b="1"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Chatbots</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may struggle to handle complex queries that require multiple steps or pieces of information</a:t>
            </a:r>
            <a:r>
              <a:rPr lang="en-US" sz="2000" dirty="0" smtClean="0"/>
              <a:t>.</a:t>
            </a:r>
          </a:p>
          <a:p>
            <a:pPr algn="just" fontAlgn="base">
              <a:lnSpc>
                <a:spcPct val="150000"/>
              </a:lnSpc>
              <a:buFont typeface="Arial" panose="020B0604020202020204" pitchFamily="34" charset="0"/>
              <a:buChar char="•"/>
            </a:pPr>
            <a:r>
              <a:rPr lang="en-US" sz="2000" b="1" u="sng" dirty="0">
                <a:blipFill>
                  <a:blip r:embed="rId2"/>
                  <a:tile tx="0" ty="0" sx="100000" sy="100000" flip="none" algn="tl"/>
                </a:blipFill>
                <a:latin typeface="Algerian" panose="04020705040A02060702" pitchFamily="82" charset="0"/>
              </a:rPr>
              <a:t>Lack of Emotion and Empathy:</a:t>
            </a:r>
            <a:r>
              <a:rPr lang="en-US" sz="2000" b="1" u="sng" dirty="0">
                <a:latin typeface="Algerian" panose="04020705040A02060702" pitchFamily="82" charset="0"/>
              </a:rPr>
              <a:t> </a:t>
            </a:r>
            <a:endParaRPr lang="en-US" sz="2000" b="1" u="sng" dirty="0" smtClean="0">
              <a:latin typeface="Algerian" panose="04020705040A02060702" pitchFamily="82" charset="0"/>
            </a:endParaRPr>
          </a:p>
          <a:p>
            <a:pPr algn="just" fontAlgn="base"/>
            <a:r>
              <a:rPr lang="en-US" sz="2000" dirty="0" smtClean="0"/>
              <a:t>                                    </a:t>
            </a:r>
            <a:r>
              <a:rPr lang="en-US" sz="2200" b="1" dirty="0" smtClean="0"/>
              <a:t>For </a:t>
            </a:r>
            <a:r>
              <a:rPr lang="en-US" sz="2200" b="1" dirty="0"/>
              <a:t>example</a:t>
            </a:r>
            <a:r>
              <a:rPr lang="en-US" sz="2200" dirty="0"/>
              <a:t>, a user may express frustration with a </a:t>
            </a:r>
            <a:r>
              <a:rPr lang="en-US" sz="2200" dirty="0" err="1"/>
              <a:t>chatbot</a:t>
            </a:r>
            <a:r>
              <a:rPr lang="en-US" sz="2200" dirty="0"/>
              <a:t>, and the </a:t>
            </a:r>
            <a:r>
              <a:rPr lang="en-US" sz="2200" dirty="0" err="1"/>
              <a:t>chatbot</a:t>
            </a:r>
            <a:r>
              <a:rPr lang="en-US" sz="2200" dirty="0"/>
              <a:t> may respond with a neutral or irrelevant message, which can further aggravate the user.</a:t>
            </a:r>
            <a:endParaRPr lang="en-US" sz="2200" b="1" i="0" u="sng" dirty="0">
              <a:solidFill>
                <a:srgbClr val="161616"/>
              </a:solidFill>
              <a:effectLst/>
              <a:latin typeface="Algerian" panose="04020705040A02060702" pitchFamily="82" charset="0"/>
              <a:cs typeface="Times New Roman" panose="02020603050405020304" pitchFamily="18" charset="0"/>
            </a:endParaRPr>
          </a:p>
        </p:txBody>
      </p:sp>
    </p:spTree>
    <p:extLst>
      <p:ext uri="{BB962C8B-B14F-4D97-AF65-F5344CB8AC3E}">
        <p14:creationId xmlns:p14="http://schemas.microsoft.com/office/powerpoint/2010/main" val="2166226800"/>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Freeform: Shape 2">
            <a:extLst>
              <a:ext uri="{FF2B5EF4-FFF2-40B4-BE49-F238E27FC236}">
                <a16:creationId xmlns:a16="http://schemas.microsoft.com/office/drawing/2014/main" xmlns="" id="{F3DFF14E-35A7-4C9D-B68E-D05ED0E7CEBB}"/>
              </a:ext>
            </a:extLst>
          </p:cNvPr>
          <p:cNvSpPr/>
          <p:nvPr/>
        </p:nvSpPr>
        <p:spPr>
          <a:xfrm>
            <a:off x="0" y="1"/>
            <a:ext cx="4184072" cy="6858000"/>
          </a:xfrm>
          <a:custGeom>
            <a:avLst/>
            <a:gdLst>
              <a:gd name="connsiteX0" fmla="*/ 0 w 4034380"/>
              <a:gd name="connsiteY0" fmla="*/ 0 h 6387470"/>
              <a:gd name="connsiteX1" fmla="*/ 99121 w 4034380"/>
              <a:gd name="connsiteY1" fmla="*/ 407095 h 6387470"/>
              <a:gd name="connsiteX2" fmla="*/ 3835330 w 4034380"/>
              <a:gd name="connsiteY2" fmla="*/ 6230244 h 6387470"/>
              <a:gd name="connsiteX3" fmla="*/ 4034380 w 4034380"/>
              <a:gd name="connsiteY3" fmla="*/ 6387470 h 6387470"/>
              <a:gd name="connsiteX4" fmla="*/ 0 w 4034380"/>
              <a:gd name="connsiteY4" fmla="*/ 6387470 h 6387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4380" h="6387470">
                <a:moveTo>
                  <a:pt x="0" y="0"/>
                </a:moveTo>
                <a:lnTo>
                  <a:pt x="99121" y="407095"/>
                </a:lnTo>
                <a:cubicBezTo>
                  <a:pt x="706345" y="2679955"/>
                  <a:pt x="2007852" y="4719094"/>
                  <a:pt x="3835330" y="6230244"/>
                </a:cubicBezTo>
                <a:lnTo>
                  <a:pt x="4034380" y="6387470"/>
                </a:lnTo>
                <a:lnTo>
                  <a:pt x="0" y="6387470"/>
                </a:lnTo>
                <a:close/>
              </a:path>
            </a:pathLst>
          </a:custGeom>
          <a:gradFill flip="none" rotWithShape="1">
            <a:gsLst>
              <a:gs pos="78000">
                <a:srgbClr val="00B0F0"/>
              </a:gs>
              <a:gs pos="47000">
                <a:schemeClr val="accent1">
                  <a:lumMod val="45000"/>
                  <a:lumOff val="55000"/>
                </a:schemeClr>
              </a:gs>
              <a:gs pos="2000">
                <a:schemeClr val="accent1">
                  <a:lumMod val="45000"/>
                  <a:lumOff val="55000"/>
                </a:schemeClr>
              </a:gs>
              <a:gs pos="59000">
                <a:schemeClr val="accent1">
                  <a:lumMod val="30000"/>
                  <a:lumOff val="7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2">
            <a:extLst>
              <a:ext uri="{FF2B5EF4-FFF2-40B4-BE49-F238E27FC236}">
                <a16:creationId xmlns:a16="http://schemas.microsoft.com/office/drawing/2014/main" xmlns="" id="{F3DFF14E-35A7-4C9D-B68E-D05ED0E7CEBB}"/>
              </a:ext>
            </a:extLst>
          </p:cNvPr>
          <p:cNvSpPr/>
          <p:nvPr/>
        </p:nvSpPr>
        <p:spPr>
          <a:xfrm rot="10800000">
            <a:off x="8007926" y="-1"/>
            <a:ext cx="4184073" cy="6858000"/>
          </a:xfrm>
          <a:custGeom>
            <a:avLst/>
            <a:gdLst>
              <a:gd name="connsiteX0" fmla="*/ 0 w 4034380"/>
              <a:gd name="connsiteY0" fmla="*/ 0 h 6387470"/>
              <a:gd name="connsiteX1" fmla="*/ 99121 w 4034380"/>
              <a:gd name="connsiteY1" fmla="*/ 407095 h 6387470"/>
              <a:gd name="connsiteX2" fmla="*/ 3835330 w 4034380"/>
              <a:gd name="connsiteY2" fmla="*/ 6230244 h 6387470"/>
              <a:gd name="connsiteX3" fmla="*/ 4034380 w 4034380"/>
              <a:gd name="connsiteY3" fmla="*/ 6387470 h 6387470"/>
              <a:gd name="connsiteX4" fmla="*/ 0 w 4034380"/>
              <a:gd name="connsiteY4" fmla="*/ 6387470 h 6387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4380" h="6387470">
                <a:moveTo>
                  <a:pt x="0" y="0"/>
                </a:moveTo>
                <a:lnTo>
                  <a:pt x="99121" y="407095"/>
                </a:lnTo>
                <a:cubicBezTo>
                  <a:pt x="706345" y="2679955"/>
                  <a:pt x="2007852" y="4719094"/>
                  <a:pt x="3835330" y="6230244"/>
                </a:cubicBezTo>
                <a:lnTo>
                  <a:pt x="4034380" y="6387470"/>
                </a:lnTo>
                <a:lnTo>
                  <a:pt x="0" y="6387470"/>
                </a:lnTo>
                <a:close/>
              </a:path>
            </a:pathLst>
          </a:custGeom>
          <a:gradFill flip="none" rotWithShape="1">
            <a:gsLst>
              <a:gs pos="0">
                <a:srgbClr val="ABC0E4"/>
              </a:gs>
              <a:gs pos="35000">
                <a:schemeClr val="accent5">
                  <a:lumMod val="0"/>
                  <a:lumOff val="100000"/>
                </a:schemeClr>
              </a:gs>
              <a:gs pos="100000">
                <a:schemeClr val="accent5">
                  <a:lumMod val="100000"/>
                </a:schemeClr>
              </a:gs>
            </a:gsLst>
            <a:path path="circle">
              <a:fillToRect l="50000" t="-80000" r="50000" b="18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42912" y="1176172"/>
            <a:ext cx="11420475" cy="5205578"/>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ffectLst>
            <a:glow rad="685800">
              <a:schemeClr val="accent1">
                <a:alpha val="40000"/>
              </a:schemeClr>
            </a:glow>
            <a:outerShdw blurRad="149987" dist="250190" dir="8460000" algn="ctr">
              <a:srgbClr val="000000">
                <a:alpha val="28000"/>
              </a:srgbClr>
            </a:outerShdw>
            <a:reflection blurRad="177800" stA="33000" endPos="18000" dist="50800" dir="5400000" sy="-100000" algn="bl" rotWithShape="0"/>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Implement natural language processing (NLP</a:t>
            </a:r>
            <a:r>
              <a:rPr lang="en-US" sz="2000" dirty="0" smtClean="0">
                <a:solidFill>
                  <a:schemeClr val="tx1"/>
                </a:solidFill>
                <a:latin typeface="Times New Roman" panose="02020603050405020304" pitchFamily="18" charset="0"/>
                <a:cs typeface="Times New Roman" panose="02020603050405020304" pitchFamily="18" charset="0"/>
              </a:rPr>
              <a:t>):NLP </a:t>
            </a:r>
            <a:r>
              <a:rPr lang="en-US" sz="2000" dirty="0">
                <a:solidFill>
                  <a:schemeClr val="tx1"/>
                </a:solidFill>
                <a:latin typeface="Times New Roman" panose="02020603050405020304" pitchFamily="18" charset="0"/>
                <a:cs typeface="Times New Roman" panose="02020603050405020304" pitchFamily="18" charset="0"/>
              </a:rPr>
              <a:t>is a crucial component of a </a:t>
            </a:r>
            <a:r>
              <a:rPr lang="en-US" sz="2000" dirty="0" err="1" smtClean="0">
                <a:solidFill>
                  <a:schemeClr val="tx1"/>
                </a:solidFill>
                <a:latin typeface="Times New Roman" panose="02020603050405020304" pitchFamily="18" charset="0"/>
                <a:cs typeface="Times New Roman" panose="02020603050405020304" pitchFamily="18" charset="0"/>
              </a:rPr>
              <a:t>chatbot</a:t>
            </a:r>
            <a:r>
              <a:rPr lang="en-US" sz="2000" dirty="0" smtClean="0">
                <a:solidFill>
                  <a:schemeClr val="tx1"/>
                </a:solidFill>
                <a:latin typeface="Times New Roman" panose="02020603050405020304" pitchFamily="18" charset="0"/>
                <a:cs typeface="Times New Roman" panose="02020603050405020304" pitchFamily="18" charset="0"/>
              </a:rPr>
              <a:t> , </a:t>
            </a:r>
            <a:r>
              <a:rPr lang="en-US" sz="2000" dirty="0">
                <a:solidFill>
                  <a:schemeClr val="tx1"/>
                </a:solidFill>
                <a:latin typeface="Times New Roman" panose="02020603050405020304" pitchFamily="18" charset="0"/>
                <a:cs typeface="Times New Roman" panose="02020603050405020304" pitchFamily="18" charset="0"/>
              </a:rPr>
              <a:t>as it enables the </a:t>
            </a:r>
            <a:r>
              <a:rPr lang="en-US" sz="2000" dirty="0" err="1" smtClean="0">
                <a:solidFill>
                  <a:schemeClr val="tx1"/>
                </a:solidFill>
                <a:latin typeface="Times New Roman" panose="02020603050405020304" pitchFamily="18" charset="0"/>
                <a:cs typeface="Times New Roman" panose="02020603050405020304" pitchFamily="18" charset="0"/>
              </a:rPr>
              <a:t>chatbot</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to understand user input and generate appropriate responses. Implement NLP technology such as machine learning algorithms to train the </a:t>
            </a:r>
            <a:r>
              <a:rPr lang="en-US" sz="2000" dirty="0" err="1" smtClean="0">
                <a:solidFill>
                  <a:schemeClr val="tx1"/>
                </a:solidFill>
                <a:latin typeface="Times New Roman" panose="02020603050405020304" pitchFamily="18" charset="0"/>
                <a:cs typeface="Times New Roman" panose="02020603050405020304" pitchFamily="18" charset="0"/>
              </a:rPr>
              <a:t>chatbot</a:t>
            </a:r>
            <a:r>
              <a:rPr lang="en-US" sz="2000" dirty="0" smtClean="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solidFill>
                <a:latin typeface="Times New Roman" panose="02020603050405020304" pitchFamily="18" charset="0"/>
                <a:cs typeface="Times New Roman" panose="02020603050405020304" pitchFamily="18" charset="0"/>
              </a:rPr>
              <a:t>.</a:t>
            </a:r>
          </a:p>
          <a:p>
            <a:pPr marL="342900" indent="-342900" algn="just">
              <a:lnSpc>
                <a:spcPct val="150000"/>
              </a:lnSpc>
              <a:buFont typeface="Arial" panose="020B0604020202020204" pitchFamily="34" charset="0"/>
              <a:buChar char="•"/>
            </a:pPr>
            <a:r>
              <a:rPr lang="en-US" sz="2000" dirty="0" smtClean="0">
                <a:solidFill>
                  <a:schemeClr val="tx1"/>
                </a:solidFill>
              </a:rPr>
              <a:t>By </a:t>
            </a:r>
            <a:r>
              <a:rPr lang="en-US" sz="2000" dirty="0">
                <a:solidFill>
                  <a:schemeClr val="tx1"/>
                </a:solidFill>
              </a:rPr>
              <a:t>using advanced NLP algorithms, such as </a:t>
            </a:r>
            <a:r>
              <a:rPr lang="en-US" sz="2000" b="1" u="sng" dirty="0">
                <a:solidFill>
                  <a:schemeClr val="tx1"/>
                </a:solidFill>
              </a:rPr>
              <a:t>deep learning models</a:t>
            </a:r>
            <a:r>
              <a:rPr lang="en-US" sz="2000" dirty="0">
                <a:solidFill>
                  <a:schemeClr val="tx1"/>
                </a:solidFill>
              </a:rPr>
              <a:t>, the proposed </a:t>
            </a:r>
            <a:r>
              <a:rPr lang="en-US" sz="2000" dirty="0" err="1">
                <a:solidFill>
                  <a:schemeClr val="tx1"/>
                </a:solidFill>
              </a:rPr>
              <a:t>chatbot</a:t>
            </a:r>
            <a:r>
              <a:rPr lang="en-US" sz="2000" dirty="0">
                <a:solidFill>
                  <a:schemeClr val="tx1"/>
                </a:solidFill>
              </a:rPr>
              <a:t> system can better understand user queries and generate more accurate responses.</a:t>
            </a:r>
            <a:endParaRPr lang="en-US" sz="2000" dirty="0" smtClean="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Ensuring </a:t>
            </a:r>
            <a:r>
              <a:rPr lang="en-US" sz="2000" dirty="0">
                <a:solidFill>
                  <a:schemeClr val="tx1"/>
                </a:solidFill>
                <a:latin typeface="Times New Roman" panose="02020603050405020304" pitchFamily="18" charset="0"/>
                <a:cs typeface="Times New Roman" panose="02020603050405020304" pitchFamily="18" charset="0"/>
              </a:rPr>
              <a:t>that the </a:t>
            </a:r>
            <a:r>
              <a:rPr lang="en-US" sz="2000" dirty="0" err="1">
                <a:solidFill>
                  <a:schemeClr val="tx1"/>
                </a:solidFill>
                <a:latin typeface="Times New Roman" panose="02020603050405020304" pitchFamily="18" charset="0"/>
                <a:cs typeface="Times New Roman" panose="02020603050405020304" pitchFamily="18" charset="0"/>
              </a:rPr>
              <a:t>chatbot</a:t>
            </a:r>
            <a:r>
              <a:rPr lang="en-US" sz="2000" dirty="0">
                <a:solidFill>
                  <a:schemeClr val="tx1"/>
                </a:solidFill>
                <a:latin typeface="Times New Roman" panose="02020603050405020304" pitchFamily="18" charset="0"/>
                <a:cs typeface="Times New Roman" panose="02020603050405020304" pitchFamily="18" charset="0"/>
              </a:rPr>
              <a:t> responds quickly to user queries can improve user satisfaction and engagement. This can be achieved through optimization of the </a:t>
            </a:r>
            <a:r>
              <a:rPr lang="en-US" sz="2000" dirty="0" err="1">
                <a:solidFill>
                  <a:schemeClr val="tx1"/>
                </a:solidFill>
                <a:latin typeface="Times New Roman" panose="02020603050405020304" pitchFamily="18" charset="0"/>
                <a:cs typeface="Times New Roman" panose="02020603050405020304" pitchFamily="18" charset="0"/>
              </a:rPr>
              <a:t>chatbot's</a:t>
            </a:r>
            <a:r>
              <a:rPr lang="en-US" sz="2000" dirty="0">
                <a:solidFill>
                  <a:schemeClr val="tx1"/>
                </a:solidFill>
                <a:latin typeface="Times New Roman" panose="02020603050405020304" pitchFamily="18" charset="0"/>
                <a:cs typeface="Times New Roman" panose="02020603050405020304" pitchFamily="18" charset="0"/>
              </a:rPr>
              <a:t> algorithms and infrastructure</a:t>
            </a:r>
            <a:r>
              <a:rPr lang="en-US" sz="2000" dirty="0" smtClean="0">
                <a:solidFill>
                  <a:schemeClr val="tx1"/>
                </a:solidFill>
                <a:latin typeface="Times New Roman" panose="02020603050405020304" pitchFamily="18" charset="0"/>
                <a:cs typeface="Times New Roman" panose="02020603050405020304" pitchFamily="18" charset="0"/>
              </a:rPr>
              <a:t>.</a:t>
            </a:r>
          </a:p>
          <a:p>
            <a:pPr marL="342900" indent="-342900" algn="just">
              <a:lnSpc>
                <a:spcPct val="150000"/>
              </a:lnSpc>
              <a:buFont typeface="Arial" panose="020B0604020202020204" pitchFamily="34" charset="0"/>
              <a:buChar char="•"/>
            </a:pPr>
            <a:r>
              <a:rPr lang="en-US" sz="2000" dirty="0" smtClean="0">
                <a:solidFill>
                  <a:schemeClr val="tx1"/>
                </a:solidFill>
              </a:rPr>
              <a:t>Continuous </a:t>
            </a:r>
            <a:r>
              <a:rPr lang="en-US" sz="2000" dirty="0">
                <a:solidFill>
                  <a:schemeClr val="tx1"/>
                </a:solidFill>
              </a:rPr>
              <a:t>learning and improvement in </a:t>
            </a:r>
            <a:r>
              <a:rPr lang="en-US" sz="2000" dirty="0" err="1">
                <a:solidFill>
                  <a:schemeClr val="tx1"/>
                </a:solidFill>
              </a:rPr>
              <a:t>chatbots</a:t>
            </a:r>
            <a:r>
              <a:rPr lang="en-US" sz="2000" dirty="0">
                <a:solidFill>
                  <a:schemeClr val="tx1"/>
                </a:solidFill>
              </a:rPr>
              <a:t> can be achieved through a process called </a:t>
            </a:r>
            <a:r>
              <a:rPr lang="en-US" sz="2000" dirty="0" smtClean="0">
                <a:solidFill>
                  <a:schemeClr val="tx1"/>
                </a:solidFill>
              </a:rPr>
              <a:t>machine learning</a:t>
            </a:r>
            <a:r>
              <a:rPr lang="en-US" dirty="0">
                <a:solidFill>
                  <a:schemeClr val="tx1"/>
                </a:solidFill>
              </a:rPr>
              <a:t>.</a:t>
            </a:r>
            <a:endParaRPr lang="en-US"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171449" y="699921"/>
            <a:ext cx="5981700" cy="909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chemeClr val="tx1">
                    <a:lumMod val="95000"/>
                    <a:lumOff val="5000"/>
                  </a:schemeClr>
                </a:solidFill>
                <a:effectLst>
                  <a:glow rad="63500">
                    <a:schemeClr val="accent1">
                      <a:satMod val="175000"/>
                      <a:alpha val="40000"/>
                    </a:schemeClr>
                  </a:glow>
                </a:effectLst>
                <a:latin typeface="Imprint MT Shadow" panose="04020605060303030202" pitchFamily="82" charset="0"/>
              </a:rPr>
              <a:t>PROPOSED SYSTEM:</a:t>
            </a:r>
            <a:endParaRPr lang="en-IN" sz="4000" dirty="0">
              <a:solidFill>
                <a:schemeClr val="tx1">
                  <a:lumMod val="95000"/>
                  <a:lumOff val="5000"/>
                </a:schemeClr>
              </a:solidFill>
              <a:effectLst>
                <a:glow rad="63500">
                  <a:schemeClr val="accent1">
                    <a:satMod val="175000"/>
                    <a:alpha val="40000"/>
                  </a:schemeClr>
                </a:glow>
              </a:effectLst>
              <a:latin typeface="Imprint MT Shadow" panose="04020605060303030202" pitchFamily="82" charset="0"/>
            </a:endParaRPr>
          </a:p>
        </p:txBody>
      </p:sp>
    </p:spTree>
    <p:extLst>
      <p:ext uri="{BB962C8B-B14F-4D97-AF65-F5344CB8AC3E}">
        <p14:creationId xmlns:p14="http://schemas.microsoft.com/office/powerpoint/2010/main" val="31801862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extLst>
              <a:ext uri="{BEBA8EAE-BF5A-486C-A8C5-ECC9F3942E4B}">
                <a14:imgProps xmlns:a14="http://schemas.microsoft.com/office/drawing/2010/main">
                  <a14:imgLayer r:embed="rId3">
                    <a14:imgEffect>
                      <a14:sharpenSoften amount="-34000"/>
                    </a14:imgEffect>
                    <a14:imgEffect>
                      <a14:brightnessContrast bright="-5000" contrast="-10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3" name="Rounded Rectangle 2"/>
          <p:cNvSpPr/>
          <p:nvPr/>
        </p:nvSpPr>
        <p:spPr>
          <a:xfrm>
            <a:off x="2425947" y="283509"/>
            <a:ext cx="8821270" cy="6352386"/>
          </a:xfrm>
          <a:prstGeom prst="roundRect">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lin ang="2700000" scaled="1"/>
            <a:tileRect/>
          </a:gradFill>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350241" y="582750"/>
            <a:ext cx="1816181" cy="61349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gradFill flip="none" rotWithShape="1">
                  <a:gsLst>
                    <a:gs pos="0">
                      <a:schemeClr val="accent1">
                        <a:lumMod val="0"/>
                      </a:schemeClr>
                    </a:gs>
                    <a:gs pos="23000">
                      <a:schemeClr val="accent1">
                        <a:lumMod val="89000"/>
                      </a:schemeClr>
                    </a:gs>
                    <a:gs pos="69000">
                      <a:schemeClr val="accent1">
                        <a:lumMod val="75000"/>
                      </a:schemeClr>
                    </a:gs>
                    <a:gs pos="97000">
                      <a:schemeClr val="accent1">
                        <a:lumMod val="70000"/>
                      </a:schemeClr>
                    </a:gs>
                  </a:gsLst>
                  <a:lin ang="10800000" scaled="1"/>
                  <a:tileRect/>
                </a:gradFill>
                <a:latin typeface="Castellar" panose="020A0402060406010301" pitchFamily="18" charset="0"/>
              </a:rPr>
              <a:t>W</a:t>
            </a:r>
          </a:p>
          <a:p>
            <a:pPr algn="ctr"/>
            <a:r>
              <a:rPr lang="en-US" sz="3600" b="1" dirty="0" smtClean="0">
                <a:gradFill flip="none" rotWithShape="1">
                  <a:gsLst>
                    <a:gs pos="0">
                      <a:schemeClr val="accent1">
                        <a:lumMod val="0"/>
                      </a:schemeClr>
                    </a:gs>
                    <a:gs pos="23000">
                      <a:schemeClr val="accent1">
                        <a:lumMod val="89000"/>
                      </a:schemeClr>
                    </a:gs>
                    <a:gs pos="69000">
                      <a:schemeClr val="accent1">
                        <a:lumMod val="75000"/>
                      </a:schemeClr>
                    </a:gs>
                    <a:gs pos="97000">
                      <a:schemeClr val="accent1">
                        <a:lumMod val="70000"/>
                      </a:schemeClr>
                    </a:gs>
                  </a:gsLst>
                  <a:lin ang="10800000" scaled="1"/>
                  <a:tileRect/>
                </a:gradFill>
                <a:latin typeface="Castellar" panose="020A0402060406010301" pitchFamily="18" charset="0"/>
              </a:rPr>
              <a:t>O</a:t>
            </a:r>
          </a:p>
          <a:p>
            <a:pPr algn="ctr"/>
            <a:r>
              <a:rPr lang="en-US" sz="3600" b="1" dirty="0" smtClean="0">
                <a:gradFill flip="none" rotWithShape="1">
                  <a:gsLst>
                    <a:gs pos="0">
                      <a:schemeClr val="accent1">
                        <a:lumMod val="0"/>
                      </a:schemeClr>
                    </a:gs>
                    <a:gs pos="23000">
                      <a:schemeClr val="accent1">
                        <a:lumMod val="89000"/>
                      </a:schemeClr>
                    </a:gs>
                    <a:gs pos="69000">
                      <a:schemeClr val="accent1">
                        <a:lumMod val="75000"/>
                      </a:schemeClr>
                    </a:gs>
                    <a:gs pos="97000">
                      <a:schemeClr val="accent1">
                        <a:lumMod val="70000"/>
                      </a:schemeClr>
                    </a:gs>
                  </a:gsLst>
                  <a:lin ang="10800000" scaled="1"/>
                  <a:tileRect/>
                </a:gradFill>
                <a:latin typeface="Castellar" panose="020A0402060406010301" pitchFamily="18" charset="0"/>
              </a:rPr>
              <a:t>R</a:t>
            </a:r>
          </a:p>
          <a:p>
            <a:pPr algn="ctr"/>
            <a:r>
              <a:rPr lang="en-US" sz="3600" b="1" dirty="0" smtClean="0">
                <a:gradFill flip="none" rotWithShape="1">
                  <a:gsLst>
                    <a:gs pos="0">
                      <a:schemeClr val="accent1">
                        <a:lumMod val="0"/>
                      </a:schemeClr>
                    </a:gs>
                    <a:gs pos="23000">
                      <a:schemeClr val="accent1">
                        <a:lumMod val="89000"/>
                      </a:schemeClr>
                    </a:gs>
                    <a:gs pos="69000">
                      <a:schemeClr val="accent1">
                        <a:lumMod val="75000"/>
                      </a:schemeClr>
                    </a:gs>
                    <a:gs pos="97000">
                      <a:schemeClr val="accent1">
                        <a:lumMod val="70000"/>
                      </a:schemeClr>
                    </a:gs>
                  </a:gsLst>
                  <a:lin ang="10800000" scaled="1"/>
                  <a:tileRect/>
                </a:gradFill>
                <a:latin typeface="Castellar" panose="020A0402060406010301" pitchFamily="18" charset="0"/>
              </a:rPr>
              <a:t>K</a:t>
            </a:r>
          </a:p>
          <a:p>
            <a:pPr algn="ctr"/>
            <a:endParaRPr lang="en-US" sz="3600" b="1" dirty="0">
              <a:gradFill flip="none" rotWithShape="1">
                <a:gsLst>
                  <a:gs pos="0">
                    <a:schemeClr val="accent1">
                      <a:lumMod val="0"/>
                    </a:schemeClr>
                  </a:gs>
                  <a:gs pos="23000">
                    <a:schemeClr val="accent1">
                      <a:lumMod val="89000"/>
                    </a:schemeClr>
                  </a:gs>
                  <a:gs pos="69000">
                    <a:schemeClr val="accent1">
                      <a:lumMod val="75000"/>
                    </a:schemeClr>
                  </a:gs>
                  <a:gs pos="97000">
                    <a:schemeClr val="accent1">
                      <a:lumMod val="70000"/>
                    </a:schemeClr>
                  </a:gs>
                </a:gsLst>
                <a:lin ang="10800000" scaled="1"/>
                <a:tileRect/>
              </a:gradFill>
              <a:latin typeface="Castellar" panose="020A0402060406010301" pitchFamily="18" charset="0"/>
            </a:endParaRPr>
          </a:p>
          <a:p>
            <a:pPr algn="ctr"/>
            <a:r>
              <a:rPr lang="en-US" sz="3600" b="1" dirty="0" smtClean="0">
                <a:gradFill flip="none" rotWithShape="1">
                  <a:gsLst>
                    <a:gs pos="0">
                      <a:schemeClr val="accent1">
                        <a:lumMod val="0"/>
                      </a:schemeClr>
                    </a:gs>
                    <a:gs pos="23000">
                      <a:schemeClr val="accent1">
                        <a:lumMod val="89000"/>
                      </a:schemeClr>
                    </a:gs>
                    <a:gs pos="69000">
                      <a:schemeClr val="accent1">
                        <a:lumMod val="75000"/>
                      </a:schemeClr>
                    </a:gs>
                    <a:gs pos="97000">
                      <a:schemeClr val="accent1">
                        <a:lumMod val="70000"/>
                      </a:schemeClr>
                    </a:gs>
                  </a:gsLst>
                  <a:lin ang="10800000" scaled="1"/>
                  <a:tileRect/>
                </a:gradFill>
                <a:latin typeface="Castellar" panose="020A0402060406010301" pitchFamily="18" charset="0"/>
              </a:rPr>
              <a:t>Flow:</a:t>
            </a:r>
          </a:p>
          <a:p>
            <a:pPr algn="ctr"/>
            <a:endParaRPr lang="en-IN" dirty="0">
              <a:gradFill flip="none" rotWithShape="1">
                <a:gsLst>
                  <a:gs pos="0">
                    <a:schemeClr val="accent1">
                      <a:lumMod val="0"/>
                    </a:schemeClr>
                  </a:gs>
                  <a:gs pos="23000">
                    <a:schemeClr val="accent1">
                      <a:lumMod val="89000"/>
                    </a:schemeClr>
                  </a:gs>
                  <a:gs pos="69000">
                    <a:schemeClr val="accent1">
                      <a:lumMod val="75000"/>
                    </a:schemeClr>
                  </a:gs>
                  <a:gs pos="97000">
                    <a:schemeClr val="accent1">
                      <a:lumMod val="70000"/>
                    </a:schemeClr>
                  </a:gs>
                </a:gsLst>
                <a:lin ang="10800000" scaled="1"/>
                <a:tileRect/>
              </a:gradFill>
            </a:endParaRPr>
          </a:p>
        </p:txBody>
      </p:sp>
      <p:pic>
        <p:nvPicPr>
          <p:cNvPr id="8" name="Picture 7"/>
          <p:cNvPicPr>
            <a:picLocks noChangeAspect="1"/>
          </p:cNvPicPr>
          <p:nvPr/>
        </p:nvPicPr>
        <p:blipFill>
          <a:blip r:embed="rId4"/>
          <a:stretch>
            <a:fillRect/>
          </a:stretch>
        </p:blipFill>
        <p:spPr>
          <a:xfrm>
            <a:off x="3228661" y="398565"/>
            <a:ext cx="7215842" cy="6122273"/>
          </a:xfrm>
          <a:prstGeom prst="rect">
            <a:avLst/>
          </a:prstGeom>
        </p:spPr>
      </p:pic>
    </p:spTree>
    <p:extLst>
      <p:ext uri="{BB962C8B-B14F-4D97-AF65-F5344CB8AC3E}">
        <p14:creationId xmlns:p14="http://schemas.microsoft.com/office/powerpoint/2010/main" val="2378386233"/>
      </p:ext>
    </p:extLst>
  </p:cSld>
  <p:clrMapOvr>
    <a:masterClrMapping/>
  </p:clrMapOvr>
  <p:transition spd="slow">
    <p:split orient="ver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TotalTime>
  <Words>827</Words>
  <Application>Microsoft Office PowerPoint</Application>
  <PresentationFormat>Widescreen</PresentationFormat>
  <Paragraphs>68</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맑은 고딕</vt:lpstr>
      <vt:lpstr>Algerian</vt:lpstr>
      <vt:lpstr>Arial</vt:lpstr>
      <vt:lpstr>Calibri</vt:lpstr>
      <vt:lpstr>Calibri Light</vt:lpstr>
      <vt:lpstr>Castellar</vt:lpstr>
      <vt:lpstr>Imprint MT Shadow</vt:lpstr>
      <vt:lpstr>Stencil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rajesh waran</dc:creator>
  <cp:lastModifiedBy>Microsoft account</cp:lastModifiedBy>
  <cp:revision>30</cp:revision>
  <dcterms:created xsi:type="dcterms:W3CDTF">2023-02-14T18:27:24Z</dcterms:created>
  <dcterms:modified xsi:type="dcterms:W3CDTF">2023-03-02T19:14:52Z</dcterms:modified>
</cp:coreProperties>
</file>