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634F3B-CC7E-4ADF-8F69-84A3F27A37D7}">
  <a:tblStyle styleId="{E8634F3B-CC7E-4ADF-8F69-84A3F27A37D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snapToObjects="1">
      <p:cViewPr varScale="1">
        <p:scale>
          <a:sx n="120" d="100"/>
          <a:sy n="120" d="100"/>
        </p:scale>
        <p:origin x="8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Shape 28"/>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Shape 29"/>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Shape 4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Shape 4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lt2"/>
                </a:solidFill>
                <a:latin typeface="Roboto"/>
                <a:ea typeface="Roboto"/>
                <a:cs typeface="Roboto"/>
                <a:sym typeface="Roboto"/>
              </a:defRPr>
            </a:lvl1pPr>
            <a:lvl2pPr lvl="1" algn="r">
              <a:spcBef>
                <a:spcPts val="0"/>
              </a:spcBef>
              <a:buNone/>
              <a:defRPr sz="1000">
                <a:solidFill>
                  <a:schemeClr val="lt2"/>
                </a:solidFill>
                <a:latin typeface="Roboto"/>
                <a:ea typeface="Roboto"/>
                <a:cs typeface="Roboto"/>
                <a:sym typeface="Roboto"/>
              </a:defRPr>
            </a:lvl2pPr>
            <a:lvl3pPr lvl="2" algn="r">
              <a:spcBef>
                <a:spcPts val="0"/>
              </a:spcBef>
              <a:buNone/>
              <a:defRPr sz="1000">
                <a:solidFill>
                  <a:schemeClr val="lt2"/>
                </a:solidFill>
                <a:latin typeface="Roboto"/>
                <a:ea typeface="Roboto"/>
                <a:cs typeface="Roboto"/>
                <a:sym typeface="Roboto"/>
              </a:defRPr>
            </a:lvl3pPr>
            <a:lvl4pPr lvl="3" algn="r">
              <a:spcBef>
                <a:spcPts val="0"/>
              </a:spcBef>
              <a:buNone/>
              <a:defRPr sz="1000">
                <a:solidFill>
                  <a:schemeClr val="lt2"/>
                </a:solidFill>
                <a:latin typeface="Roboto"/>
                <a:ea typeface="Roboto"/>
                <a:cs typeface="Roboto"/>
                <a:sym typeface="Roboto"/>
              </a:defRPr>
            </a:lvl4pPr>
            <a:lvl5pPr lvl="4" algn="r">
              <a:spcBef>
                <a:spcPts val="0"/>
              </a:spcBef>
              <a:buNone/>
              <a:defRPr sz="1000">
                <a:solidFill>
                  <a:schemeClr val="lt2"/>
                </a:solidFill>
                <a:latin typeface="Roboto"/>
                <a:ea typeface="Roboto"/>
                <a:cs typeface="Roboto"/>
                <a:sym typeface="Roboto"/>
              </a:defRPr>
            </a:lvl5pPr>
            <a:lvl6pPr lvl="5" algn="r">
              <a:spcBef>
                <a:spcPts val="0"/>
              </a:spcBef>
              <a:buNone/>
              <a:defRPr sz="1000">
                <a:solidFill>
                  <a:schemeClr val="lt2"/>
                </a:solidFill>
                <a:latin typeface="Roboto"/>
                <a:ea typeface="Roboto"/>
                <a:cs typeface="Roboto"/>
                <a:sym typeface="Roboto"/>
              </a:defRPr>
            </a:lvl6pPr>
            <a:lvl7pPr lvl="6" algn="r">
              <a:spcBef>
                <a:spcPts val="0"/>
              </a:spcBef>
              <a:buNone/>
              <a:defRPr sz="1000">
                <a:solidFill>
                  <a:schemeClr val="lt2"/>
                </a:solidFill>
                <a:latin typeface="Roboto"/>
                <a:ea typeface="Roboto"/>
                <a:cs typeface="Roboto"/>
                <a:sym typeface="Roboto"/>
              </a:defRPr>
            </a:lvl7pPr>
            <a:lvl8pPr lvl="7" algn="r">
              <a:spcBef>
                <a:spcPts val="0"/>
              </a:spcBef>
              <a:buNone/>
              <a:defRPr sz="1000">
                <a:solidFill>
                  <a:schemeClr val="lt2"/>
                </a:solidFill>
                <a:latin typeface="Roboto"/>
                <a:ea typeface="Roboto"/>
                <a:cs typeface="Roboto"/>
                <a:sym typeface="Roboto"/>
              </a:defRPr>
            </a:lvl8pPr>
            <a:lvl9pPr lvl="8" algn="r">
              <a:spcBef>
                <a:spcPts val="0"/>
              </a:spcBef>
              <a:buNone/>
              <a:defRPr sz="1000">
                <a:solidFill>
                  <a:schemeClr val="lt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2316350" y="1532200"/>
            <a:ext cx="8222100" cy="933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AngularJS</a:t>
            </a:r>
            <a:endParaRPr/>
          </a:p>
        </p:txBody>
      </p:sp>
      <p:sp>
        <p:nvSpPr>
          <p:cNvPr id="68" name="Shape 68"/>
          <p:cNvSpPr txBox="1">
            <a:spLocks noGrp="1"/>
          </p:cNvSpPr>
          <p:nvPr>
            <p:ph type="subTitle" idx="1"/>
          </p:nvPr>
        </p:nvSpPr>
        <p:spPr>
          <a:xfrm>
            <a:off x="5024150" y="2927050"/>
            <a:ext cx="1542900" cy="432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By Arul</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First AngularJS Program</a:t>
            </a:r>
            <a:endParaRPr/>
          </a:p>
        </p:txBody>
      </p:sp>
      <p:sp>
        <p:nvSpPr>
          <p:cNvPr id="127" name="Shape 127"/>
          <p:cNvSpPr txBox="1"/>
          <p:nvPr/>
        </p:nvSpPr>
        <p:spPr>
          <a:xfrm>
            <a:off x="1812200" y="1785575"/>
            <a:ext cx="5623200" cy="3000000"/>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 sz="900">
                <a:solidFill>
                  <a:srgbClr val="608B4E"/>
                </a:solidFill>
                <a:latin typeface="Courier New"/>
                <a:ea typeface="Courier New"/>
                <a:cs typeface="Courier New"/>
                <a:sym typeface="Courier New"/>
              </a:rPr>
              <a:t>&lt;html ng-app&gt;</a:t>
            </a:r>
            <a:endParaRPr sz="900">
              <a:solidFill>
                <a:srgbClr val="608B4E"/>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a:solidFill>
                  <a:srgbClr val="608B4E"/>
                </a:solidFill>
                <a:latin typeface="Courier New"/>
                <a:ea typeface="Courier New"/>
                <a:cs typeface="Courier New"/>
                <a:sym typeface="Courier New"/>
              </a:rPr>
              <a:t>   &lt;head&gt;</a:t>
            </a:r>
            <a:endParaRPr sz="900">
              <a:solidFill>
                <a:srgbClr val="608B4E"/>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a:solidFill>
                  <a:srgbClr val="608B4E"/>
                </a:solidFill>
                <a:latin typeface="Courier New"/>
                <a:ea typeface="Courier New"/>
                <a:cs typeface="Courier New"/>
                <a:sym typeface="Courier New"/>
              </a:rPr>
              <a:t>       &lt;script src="js/angular.js"&gt;&lt;/script&gt;</a:t>
            </a:r>
            <a:endParaRPr sz="900">
              <a:solidFill>
                <a:srgbClr val="608B4E"/>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a:solidFill>
                  <a:srgbClr val="608B4E"/>
                </a:solidFill>
                <a:latin typeface="Courier New"/>
                <a:ea typeface="Courier New"/>
                <a:cs typeface="Courier New"/>
                <a:sym typeface="Courier New"/>
              </a:rPr>
              <a:t>   &lt;/head&gt;</a:t>
            </a:r>
            <a:endParaRPr sz="900">
              <a:solidFill>
                <a:srgbClr val="608B4E"/>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a:solidFill>
                  <a:srgbClr val="608B4E"/>
                </a:solidFill>
                <a:latin typeface="Courier New"/>
                <a:ea typeface="Courier New"/>
                <a:cs typeface="Courier New"/>
                <a:sym typeface="Courier New"/>
              </a:rPr>
              <a:t>   &lt;body ng-init="name='everyone'"&gt;</a:t>
            </a:r>
            <a:endParaRPr sz="900">
              <a:solidFill>
                <a:srgbClr val="608B4E"/>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a:solidFill>
                  <a:srgbClr val="608B4E"/>
                </a:solidFill>
                <a:latin typeface="Courier New"/>
                <a:ea typeface="Courier New"/>
                <a:cs typeface="Courier New"/>
                <a:sym typeface="Courier New"/>
              </a:rPr>
              <a:t>       &lt;input type="text" ng-model="user"/&gt;</a:t>
            </a:r>
            <a:endParaRPr sz="900">
              <a:solidFill>
                <a:srgbClr val="608B4E"/>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a:solidFill>
                  <a:srgbClr val="608B4E"/>
                </a:solidFill>
                <a:latin typeface="Courier New"/>
                <a:ea typeface="Courier New"/>
                <a:cs typeface="Courier New"/>
                <a:sym typeface="Courier New"/>
              </a:rPr>
              <a:t>       &lt;h1&gt;Hello {{user}} &lt;/h1&gt;</a:t>
            </a:r>
            <a:endParaRPr sz="900">
              <a:solidFill>
                <a:srgbClr val="608B4E"/>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a:solidFill>
                  <a:srgbClr val="608B4E"/>
                </a:solidFill>
                <a:latin typeface="Courier New"/>
                <a:ea typeface="Courier New"/>
                <a:cs typeface="Courier New"/>
                <a:sym typeface="Courier New"/>
              </a:rPr>
              <a:t>   &lt;/body&gt;</a:t>
            </a:r>
            <a:endParaRPr sz="900">
              <a:solidFill>
                <a:srgbClr val="608B4E"/>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a:solidFill>
                  <a:srgbClr val="608B4E"/>
                </a:solidFill>
                <a:latin typeface="Courier New"/>
                <a:ea typeface="Courier New"/>
                <a:cs typeface="Courier New"/>
                <a:sym typeface="Courier New"/>
              </a:rPr>
              <a:t>&lt;/html&gt;</a:t>
            </a:r>
            <a:endParaRPr sz="900">
              <a:solidFill>
                <a:srgbClr val="608B4E"/>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Comparing With JQuery</a:t>
            </a:r>
            <a:endParaRPr/>
          </a:p>
        </p:txBody>
      </p:sp>
      <p:pic>
        <p:nvPicPr>
          <p:cNvPr id="133" name="Shape 133"/>
          <p:cNvPicPr preferRelativeResize="0"/>
          <p:nvPr/>
        </p:nvPicPr>
        <p:blipFill>
          <a:blip r:embed="rId3">
            <a:alphaModFix/>
          </a:blip>
          <a:stretch>
            <a:fillRect/>
          </a:stretch>
        </p:blipFill>
        <p:spPr>
          <a:xfrm>
            <a:off x="471900" y="2443825"/>
            <a:ext cx="3228475" cy="1614225"/>
          </a:xfrm>
          <a:prstGeom prst="rect">
            <a:avLst/>
          </a:prstGeom>
          <a:noFill/>
          <a:ln>
            <a:noFill/>
          </a:ln>
        </p:spPr>
      </p:pic>
      <p:pic>
        <p:nvPicPr>
          <p:cNvPr id="134" name="Shape 134"/>
          <p:cNvPicPr preferRelativeResize="0"/>
          <p:nvPr/>
        </p:nvPicPr>
        <p:blipFill>
          <a:blip r:embed="rId4">
            <a:alphaModFix/>
          </a:blip>
          <a:stretch>
            <a:fillRect/>
          </a:stretch>
        </p:blipFill>
        <p:spPr>
          <a:xfrm>
            <a:off x="5334869" y="2716344"/>
            <a:ext cx="3429125" cy="9128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Bootstrapping</a:t>
            </a:r>
            <a:endParaRPr/>
          </a:p>
        </p:txBody>
      </p:sp>
      <p:sp>
        <p:nvSpPr>
          <p:cNvPr id="140" name="Shape 14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242729"/>
                </a:solidFill>
                <a:latin typeface="Arial"/>
                <a:ea typeface="Arial"/>
                <a:cs typeface="Arial"/>
                <a:sym typeface="Arial"/>
              </a:rPr>
              <a:t>Angular initializes / bootstraps automatically upon DOMContentLoaded event or when the angular.js script is downloaded to the browser and the document.readyState is set to complete. At this point AngularJS looks for the ng-app directive. When the ng-app directive is found then Angular will:</a:t>
            </a:r>
            <a:endParaRPr>
              <a:solidFill>
                <a:srgbClr val="242729"/>
              </a:solidFill>
              <a:latin typeface="Arial"/>
              <a:ea typeface="Arial"/>
              <a:cs typeface="Arial"/>
              <a:sym typeface="Arial"/>
            </a:endParaRPr>
          </a:p>
          <a:p>
            <a:pPr marL="749300" lvl="0" indent="-342900" rtl="0">
              <a:spcBef>
                <a:spcPts val="1100"/>
              </a:spcBef>
              <a:spcAft>
                <a:spcPts val="0"/>
              </a:spcAft>
              <a:buClr>
                <a:srgbClr val="242729"/>
              </a:buClr>
              <a:buSzPts val="1800"/>
              <a:buFont typeface="Arial"/>
              <a:buAutoNum type="arabicPeriod"/>
            </a:pPr>
            <a:r>
              <a:rPr lang="en">
                <a:solidFill>
                  <a:srgbClr val="242729"/>
                </a:solidFill>
                <a:latin typeface="Arial"/>
                <a:ea typeface="Arial"/>
                <a:cs typeface="Arial"/>
                <a:sym typeface="Arial"/>
              </a:rPr>
              <a:t>Load the module associated with the directive.</a:t>
            </a:r>
            <a:endParaRPr>
              <a:solidFill>
                <a:srgbClr val="242729"/>
              </a:solidFill>
              <a:latin typeface="Arial"/>
              <a:ea typeface="Arial"/>
              <a:cs typeface="Arial"/>
              <a:sym typeface="Arial"/>
            </a:endParaRPr>
          </a:p>
          <a:p>
            <a:pPr marL="749300" lvl="0" indent="-342900" rtl="0">
              <a:spcBef>
                <a:spcPts val="0"/>
              </a:spcBef>
              <a:spcAft>
                <a:spcPts val="0"/>
              </a:spcAft>
              <a:buClr>
                <a:srgbClr val="242729"/>
              </a:buClr>
              <a:buSzPts val="1800"/>
              <a:buFont typeface="Arial"/>
              <a:buAutoNum type="arabicPeriod"/>
            </a:pPr>
            <a:r>
              <a:rPr lang="en">
                <a:solidFill>
                  <a:srgbClr val="242729"/>
                </a:solidFill>
                <a:latin typeface="Arial"/>
                <a:ea typeface="Arial"/>
                <a:cs typeface="Arial"/>
                <a:sym typeface="Arial"/>
              </a:rPr>
              <a:t>Create the application injector.</a:t>
            </a:r>
            <a:endParaRPr>
              <a:solidFill>
                <a:srgbClr val="242729"/>
              </a:solidFill>
              <a:latin typeface="Arial"/>
              <a:ea typeface="Arial"/>
              <a:cs typeface="Arial"/>
              <a:sym typeface="Arial"/>
            </a:endParaRPr>
          </a:p>
          <a:p>
            <a:pPr marL="749300" lvl="0" indent="-342900" rtl="0">
              <a:spcBef>
                <a:spcPts val="0"/>
              </a:spcBef>
              <a:spcAft>
                <a:spcPts val="0"/>
              </a:spcAft>
              <a:buClr>
                <a:srgbClr val="242729"/>
              </a:buClr>
              <a:buSzPts val="1800"/>
              <a:buFont typeface="Arial"/>
              <a:buAutoNum type="arabicPeriod"/>
            </a:pPr>
            <a:r>
              <a:rPr lang="en">
                <a:solidFill>
                  <a:srgbClr val="242729"/>
                </a:solidFill>
                <a:latin typeface="Arial"/>
                <a:ea typeface="Arial"/>
                <a:cs typeface="Arial"/>
                <a:sym typeface="Arial"/>
              </a:rPr>
              <a:t>Compile the DOM starting from the ng-app root element.</a:t>
            </a:r>
            <a:endParaRPr>
              <a:solidFill>
                <a:srgbClr val="242729"/>
              </a:solidFill>
              <a:latin typeface="Arial"/>
              <a:ea typeface="Arial"/>
              <a:cs typeface="Arial"/>
              <a:sym typeface="Arial"/>
            </a:endParaRPr>
          </a:p>
          <a:p>
            <a:pPr marL="0" lvl="0" indent="0" rtl="0">
              <a:spcBef>
                <a:spcPts val="1100"/>
              </a:spcBef>
              <a:spcAft>
                <a:spcPts val="0"/>
              </a:spcAft>
              <a:buNone/>
            </a:pPr>
            <a:r>
              <a:rPr lang="en">
                <a:solidFill>
                  <a:srgbClr val="242729"/>
                </a:solidFill>
                <a:latin typeface="Arial"/>
                <a:ea typeface="Arial"/>
                <a:cs typeface="Arial"/>
                <a:sym typeface="Arial"/>
              </a:rPr>
              <a:t>This process is called auto-bootstrapping.</a:t>
            </a:r>
            <a:endParaRPr>
              <a:solidFill>
                <a:srgbClr val="242729"/>
              </a:solidFill>
              <a:latin typeface="Arial"/>
              <a:ea typeface="Arial"/>
              <a:cs typeface="Arial"/>
              <a:sym typeface="Arial"/>
            </a:endParaRPr>
          </a:p>
          <a:p>
            <a:pPr marL="0" lvl="0" indent="0">
              <a:spcBef>
                <a:spcPts val="1100"/>
              </a:spcBef>
              <a:spcAft>
                <a:spcPts val="160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Shape 145"/>
          <p:cNvPicPr preferRelativeResize="0"/>
          <p:nvPr/>
        </p:nvPicPr>
        <p:blipFill>
          <a:blip r:embed="rId3">
            <a:alphaModFix/>
          </a:blip>
          <a:stretch>
            <a:fillRect/>
          </a:stretch>
        </p:blipFill>
        <p:spPr>
          <a:xfrm>
            <a:off x="2191750" y="568250"/>
            <a:ext cx="4480900" cy="381072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Auto Bootstrapping</a:t>
            </a:r>
            <a:endParaRPr/>
          </a:p>
        </p:txBody>
      </p:sp>
      <p:sp>
        <p:nvSpPr>
          <p:cNvPr id="151" name="Shape 151"/>
          <p:cNvSpPr txBox="1"/>
          <p:nvPr/>
        </p:nvSpPr>
        <p:spPr>
          <a:xfrm>
            <a:off x="471900" y="1845100"/>
            <a:ext cx="6529200" cy="3000000"/>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 sz="900" b="1">
                <a:solidFill>
                  <a:srgbClr val="808080"/>
                </a:solidFill>
                <a:latin typeface="Courier New"/>
                <a:ea typeface="Courier New"/>
                <a:cs typeface="Courier New"/>
                <a:sym typeface="Courier New"/>
              </a:rPr>
              <a:t>&lt;</a:t>
            </a:r>
            <a:r>
              <a:rPr lang="en" sz="900" b="1">
                <a:solidFill>
                  <a:srgbClr val="569CD6"/>
                </a:solidFill>
                <a:latin typeface="Courier New"/>
                <a:ea typeface="Courier New"/>
                <a:cs typeface="Courier New"/>
                <a:sym typeface="Courier New"/>
              </a:rPr>
              <a:t>html</a:t>
            </a:r>
            <a:r>
              <a:rPr lang="en" sz="900" b="1">
                <a:solidFill>
                  <a:srgbClr val="D4D4D4"/>
                </a:solidFill>
                <a:latin typeface="Courier New"/>
                <a:ea typeface="Courier New"/>
                <a:cs typeface="Courier New"/>
                <a:sym typeface="Courier New"/>
              </a:rPr>
              <a:t> </a:t>
            </a:r>
            <a:r>
              <a:rPr lang="en" sz="900" b="1">
                <a:solidFill>
                  <a:srgbClr val="9CDCFE"/>
                </a:solidFill>
                <a:latin typeface="Courier New"/>
                <a:ea typeface="Courier New"/>
                <a:cs typeface="Courier New"/>
                <a:sym typeface="Courier New"/>
              </a:rPr>
              <a:t>ng-app</a:t>
            </a:r>
            <a:r>
              <a:rPr lang="en" sz="900" b="1">
                <a:solidFill>
                  <a:srgbClr val="808080"/>
                </a:solidFill>
                <a:latin typeface="Courier New"/>
                <a:ea typeface="Courier New"/>
                <a:cs typeface="Courier New"/>
                <a:sym typeface="Courier New"/>
              </a:rPr>
              <a:t>&gt;</a:t>
            </a:r>
            <a:endParaRPr sz="900" b="1">
              <a:solidFill>
                <a:srgbClr val="808080"/>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b="1">
                <a:solidFill>
                  <a:srgbClr val="D4D4D4"/>
                </a:solidFill>
                <a:latin typeface="Courier New"/>
                <a:ea typeface="Courier New"/>
                <a:cs typeface="Courier New"/>
                <a:sym typeface="Courier New"/>
              </a:rPr>
              <a:t>   </a:t>
            </a:r>
            <a:r>
              <a:rPr lang="en" sz="900" b="1">
                <a:solidFill>
                  <a:srgbClr val="808080"/>
                </a:solidFill>
                <a:latin typeface="Courier New"/>
                <a:ea typeface="Courier New"/>
                <a:cs typeface="Courier New"/>
                <a:sym typeface="Courier New"/>
              </a:rPr>
              <a:t>&lt;</a:t>
            </a:r>
            <a:r>
              <a:rPr lang="en" sz="900" b="1">
                <a:solidFill>
                  <a:srgbClr val="569CD6"/>
                </a:solidFill>
                <a:latin typeface="Courier New"/>
                <a:ea typeface="Courier New"/>
                <a:cs typeface="Courier New"/>
                <a:sym typeface="Courier New"/>
              </a:rPr>
              <a:t>head</a:t>
            </a:r>
            <a:r>
              <a:rPr lang="en" sz="900" b="1">
                <a:solidFill>
                  <a:srgbClr val="808080"/>
                </a:solidFill>
                <a:latin typeface="Courier New"/>
                <a:ea typeface="Courier New"/>
                <a:cs typeface="Courier New"/>
                <a:sym typeface="Courier New"/>
              </a:rPr>
              <a:t>&gt;</a:t>
            </a:r>
            <a:endParaRPr sz="900" b="1">
              <a:solidFill>
                <a:srgbClr val="808080"/>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b="1">
                <a:solidFill>
                  <a:srgbClr val="D4D4D4"/>
                </a:solidFill>
                <a:latin typeface="Courier New"/>
                <a:ea typeface="Courier New"/>
                <a:cs typeface="Courier New"/>
                <a:sym typeface="Courier New"/>
              </a:rPr>
              <a:t>       </a:t>
            </a:r>
            <a:r>
              <a:rPr lang="en" sz="900" b="1">
                <a:solidFill>
                  <a:srgbClr val="808080"/>
                </a:solidFill>
                <a:latin typeface="Courier New"/>
                <a:ea typeface="Courier New"/>
                <a:cs typeface="Courier New"/>
                <a:sym typeface="Courier New"/>
              </a:rPr>
              <a:t>&lt;</a:t>
            </a:r>
            <a:r>
              <a:rPr lang="en" sz="900" b="1">
                <a:solidFill>
                  <a:srgbClr val="569CD6"/>
                </a:solidFill>
                <a:latin typeface="Courier New"/>
                <a:ea typeface="Courier New"/>
                <a:cs typeface="Courier New"/>
                <a:sym typeface="Courier New"/>
              </a:rPr>
              <a:t>script</a:t>
            </a:r>
            <a:r>
              <a:rPr lang="en" sz="900" b="1">
                <a:solidFill>
                  <a:srgbClr val="D4D4D4"/>
                </a:solidFill>
                <a:latin typeface="Courier New"/>
                <a:ea typeface="Courier New"/>
                <a:cs typeface="Courier New"/>
                <a:sym typeface="Courier New"/>
              </a:rPr>
              <a:t> </a:t>
            </a:r>
            <a:r>
              <a:rPr lang="en" sz="900" b="1">
                <a:solidFill>
                  <a:srgbClr val="9CDCFE"/>
                </a:solidFill>
                <a:latin typeface="Courier New"/>
                <a:ea typeface="Courier New"/>
                <a:cs typeface="Courier New"/>
                <a:sym typeface="Courier New"/>
              </a:rPr>
              <a:t>src</a:t>
            </a:r>
            <a:r>
              <a:rPr lang="en" sz="900" b="1">
                <a:solidFill>
                  <a:srgbClr val="D4D4D4"/>
                </a:solidFill>
                <a:latin typeface="Courier New"/>
                <a:ea typeface="Courier New"/>
                <a:cs typeface="Courier New"/>
                <a:sym typeface="Courier New"/>
              </a:rPr>
              <a:t>=</a:t>
            </a:r>
            <a:r>
              <a:rPr lang="en" sz="900" b="1">
                <a:solidFill>
                  <a:srgbClr val="CE9178"/>
                </a:solidFill>
                <a:latin typeface="Courier New"/>
                <a:ea typeface="Courier New"/>
                <a:cs typeface="Courier New"/>
                <a:sym typeface="Courier New"/>
              </a:rPr>
              <a:t>"https://ajax.googleapis.com/ajax/libs/angularjs/1.6.7/angular.js"</a:t>
            </a:r>
            <a:r>
              <a:rPr lang="en" sz="900" b="1">
                <a:solidFill>
                  <a:srgbClr val="808080"/>
                </a:solidFill>
                <a:latin typeface="Courier New"/>
                <a:ea typeface="Courier New"/>
                <a:cs typeface="Courier New"/>
                <a:sym typeface="Courier New"/>
              </a:rPr>
              <a:t>&gt;&lt;/</a:t>
            </a:r>
            <a:r>
              <a:rPr lang="en" sz="900" b="1">
                <a:solidFill>
                  <a:srgbClr val="569CD6"/>
                </a:solidFill>
                <a:latin typeface="Courier New"/>
                <a:ea typeface="Courier New"/>
                <a:cs typeface="Courier New"/>
                <a:sym typeface="Courier New"/>
              </a:rPr>
              <a:t>script</a:t>
            </a:r>
            <a:r>
              <a:rPr lang="en" sz="900" b="1">
                <a:solidFill>
                  <a:srgbClr val="808080"/>
                </a:solidFill>
                <a:latin typeface="Courier New"/>
                <a:ea typeface="Courier New"/>
                <a:cs typeface="Courier New"/>
                <a:sym typeface="Courier New"/>
              </a:rPr>
              <a:t>&gt;</a:t>
            </a:r>
            <a:endParaRPr sz="900" b="1">
              <a:solidFill>
                <a:srgbClr val="808080"/>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b="1">
                <a:solidFill>
                  <a:srgbClr val="D4D4D4"/>
                </a:solidFill>
                <a:latin typeface="Courier New"/>
                <a:ea typeface="Courier New"/>
                <a:cs typeface="Courier New"/>
                <a:sym typeface="Courier New"/>
              </a:rPr>
              <a:t>   </a:t>
            </a:r>
            <a:r>
              <a:rPr lang="en" sz="900" b="1">
                <a:solidFill>
                  <a:srgbClr val="808080"/>
                </a:solidFill>
                <a:latin typeface="Courier New"/>
                <a:ea typeface="Courier New"/>
                <a:cs typeface="Courier New"/>
                <a:sym typeface="Courier New"/>
              </a:rPr>
              <a:t>&lt;/</a:t>
            </a:r>
            <a:r>
              <a:rPr lang="en" sz="900" b="1">
                <a:solidFill>
                  <a:srgbClr val="569CD6"/>
                </a:solidFill>
                <a:latin typeface="Courier New"/>
                <a:ea typeface="Courier New"/>
                <a:cs typeface="Courier New"/>
                <a:sym typeface="Courier New"/>
              </a:rPr>
              <a:t>head</a:t>
            </a:r>
            <a:r>
              <a:rPr lang="en" sz="900" b="1">
                <a:solidFill>
                  <a:srgbClr val="808080"/>
                </a:solidFill>
                <a:latin typeface="Courier New"/>
                <a:ea typeface="Courier New"/>
                <a:cs typeface="Courier New"/>
                <a:sym typeface="Courier New"/>
              </a:rPr>
              <a:t>&gt;</a:t>
            </a:r>
            <a:endParaRPr sz="900" b="1">
              <a:solidFill>
                <a:srgbClr val="808080"/>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b="1">
                <a:solidFill>
                  <a:srgbClr val="D4D4D4"/>
                </a:solidFill>
                <a:latin typeface="Courier New"/>
                <a:ea typeface="Courier New"/>
                <a:cs typeface="Courier New"/>
                <a:sym typeface="Courier New"/>
              </a:rPr>
              <a:t>   </a:t>
            </a:r>
            <a:r>
              <a:rPr lang="en" sz="900" b="1">
                <a:solidFill>
                  <a:srgbClr val="808080"/>
                </a:solidFill>
                <a:latin typeface="Courier New"/>
                <a:ea typeface="Courier New"/>
                <a:cs typeface="Courier New"/>
                <a:sym typeface="Courier New"/>
              </a:rPr>
              <a:t>&lt;</a:t>
            </a:r>
            <a:r>
              <a:rPr lang="en" sz="900" b="1">
                <a:solidFill>
                  <a:srgbClr val="569CD6"/>
                </a:solidFill>
                <a:latin typeface="Courier New"/>
                <a:ea typeface="Courier New"/>
                <a:cs typeface="Courier New"/>
                <a:sym typeface="Courier New"/>
              </a:rPr>
              <a:t>body</a:t>
            </a:r>
            <a:r>
              <a:rPr lang="en" sz="900" b="1">
                <a:solidFill>
                  <a:srgbClr val="808080"/>
                </a:solidFill>
                <a:latin typeface="Courier New"/>
                <a:ea typeface="Courier New"/>
                <a:cs typeface="Courier New"/>
                <a:sym typeface="Courier New"/>
              </a:rPr>
              <a:t>&gt;</a:t>
            </a:r>
            <a:endParaRPr sz="900" b="1">
              <a:solidFill>
                <a:srgbClr val="808080"/>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b="1">
                <a:solidFill>
                  <a:srgbClr val="D4D4D4"/>
                </a:solidFill>
                <a:latin typeface="Courier New"/>
                <a:ea typeface="Courier New"/>
                <a:cs typeface="Courier New"/>
                <a:sym typeface="Courier New"/>
              </a:rPr>
              <a:t>       </a:t>
            </a:r>
            <a:r>
              <a:rPr lang="en" sz="900" b="1">
                <a:solidFill>
                  <a:srgbClr val="808080"/>
                </a:solidFill>
                <a:latin typeface="Courier New"/>
                <a:ea typeface="Courier New"/>
                <a:cs typeface="Courier New"/>
                <a:sym typeface="Courier New"/>
              </a:rPr>
              <a:t>&lt;</a:t>
            </a:r>
            <a:r>
              <a:rPr lang="en" sz="900" b="1">
                <a:solidFill>
                  <a:srgbClr val="569CD6"/>
                </a:solidFill>
                <a:latin typeface="Courier New"/>
                <a:ea typeface="Courier New"/>
                <a:cs typeface="Courier New"/>
                <a:sym typeface="Courier New"/>
              </a:rPr>
              <a:t>input</a:t>
            </a:r>
            <a:r>
              <a:rPr lang="en" sz="900" b="1">
                <a:solidFill>
                  <a:srgbClr val="D4D4D4"/>
                </a:solidFill>
                <a:latin typeface="Courier New"/>
                <a:ea typeface="Courier New"/>
                <a:cs typeface="Courier New"/>
                <a:sym typeface="Courier New"/>
              </a:rPr>
              <a:t> </a:t>
            </a:r>
            <a:r>
              <a:rPr lang="en" sz="900" b="1">
                <a:solidFill>
                  <a:srgbClr val="9CDCFE"/>
                </a:solidFill>
                <a:latin typeface="Courier New"/>
                <a:ea typeface="Courier New"/>
                <a:cs typeface="Courier New"/>
                <a:sym typeface="Courier New"/>
              </a:rPr>
              <a:t>type</a:t>
            </a:r>
            <a:r>
              <a:rPr lang="en" sz="900" b="1">
                <a:solidFill>
                  <a:srgbClr val="D4D4D4"/>
                </a:solidFill>
                <a:latin typeface="Courier New"/>
                <a:ea typeface="Courier New"/>
                <a:cs typeface="Courier New"/>
                <a:sym typeface="Courier New"/>
              </a:rPr>
              <a:t>=</a:t>
            </a:r>
            <a:r>
              <a:rPr lang="en" sz="900" b="1">
                <a:solidFill>
                  <a:srgbClr val="CE9178"/>
                </a:solidFill>
                <a:latin typeface="Courier New"/>
                <a:ea typeface="Courier New"/>
                <a:cs typeface="Courier New"/>
                <a:sym typeface="Courier New"/>
              </a:rPr>
              <a:t>"text"</a:t>
            </a:r>
            <a:r>
              <a:rPr lang="en" sz="900" b="1">
                <a:solidFill>
                  <a:srgbClr val="D4D4D4"/>
                </a:solidFill>
                <a:latin typeface="Courier New"/>
                <a:ea typeface="Courier New"/>
                <a:cs typeface="Courier New"/>
                <a:sym typeface="Courier New"/>
              </a:rPr>
              <a:t> </a:t>
            </a:r>
            <a:r>
              <a:rPr lang="en" sz="900" b="1">
                <a:solidFill>
                  <a:srgbClr val="9CDCFE"/>
                </a:solidFill>
                <a:latin typeface="Courier New"/>
                <a:ea typeface="Courier New"/>
                <a:cs typeface="Courier New"/>
                <a:sym typeface="Courier New"/>
              </a:rPr>
              <a:t>ng-model</a:t>
            </a:r>
            <a:r>
              <a:rPr lang="en" sz="900" b="1">
                <a:solidFill>
                  <a:srgbClr val="D4D4D4"/>
                </a:solidFill>
                <a:latin typeface="Courier New"/>
                <a:ea typeface="Courier New"/>
                <a:cs typeface="Courier New"/>
                <a:sym typeface="Courier New"/>
              </a:rPr>
              <a:t>=</a:t>
            </a:r>
            <a:r>
              <a:rPr lang="en" sz="900" b="1">
                <a:solidFill>
                  <a:srgbClr val="CE9178"/>
                </a:solidFill>
                <a:latin typeface="Courier New"/>
                <a:ea typeface="Courier New"/>
                <a:cs typeface="Courier New"/>
                <a:sym typeface="Courier New"/>
              </a:rPr>
              <a:t>"user"</a:t>
            </a:r>
            <a:r>
              <a:rPr lang="en" sz="900" b="1">
                <a:solidFill>
                  <a:srgbClr val="808080"/>
                </a:solidFill>
                <a:latin typeface="Courier New"/>
                <a:ea typeface="Courier New"/>
                <a:cs typeface="Courier New"/>
                <a:sym typeface="Courier New"/>
              </a:rPr>
              <a:t>/&gt;</a:t>
            </a:r>
            <a:endParaRPr sz="900" b="1">
              <a:solidFill>
                <a:srgbClr val="808080"/>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b="1">
                <a:solidFill>
                  <a:srgbClr val="D4D4D4"/>
                </a:solidFill>
                <a:latin typeface="Courier New"/>
                <a:ea typeface="Courier New"/>
                <a:cs typeface="Courier New"/>
                <a:sym typeface="Courier New"/>
              </a:rPr>
              <a:t>       </a:t>
            </a:r>
            <a:r>
              <a:rPr lang="en" sz="900" b="1">
                <a:solidFill>
                  <a:srgbClr val="808080"/>
                </a:solidFill>
                <a:latin typeface="Courier New"/>
                <a:ea typeface="Courier New"/>
                <a:cs typeface="Courier New"/>
                <a:sym typeface="Courier New"/>
              </a:rPr>
              <a:t>&lt;</a:t>
            </a:r>
            <a:r>
              <a:rPr lang="en" sz="900" b="1">
                <a:solidFill>
                  <a:srgbClr val="569CD6"/>
                </a:solidFill>
                <a:latin typeface="Courier New"/>
                <a:ea typeface="Courier New"/>
                <a:cs typeface="Courier New"/>
                <a:sym typeface="Courier New"/>
              </a:rPr>
              <a:t>h1</a:t>
            </a:r>
            <a:r>
              <a:rPr lang="en" sz="900" b="1">
                <a:solidFill>
                  <a:srgbClr val="808080"/>
                </a:solidFill>
                <a:latin typeface="Courier New"/>
                <a:ea typeface="Courier New"/>
                <a:cs typeface="Courier New"/>
                <a:sym typeface="Courier New"/>
              </a:rPr>
              <a:t>&gt;</a:t>
            </a:r>
            <a:r>
              <a:rPr lang="en" sz="900" b="1">
                <a:solidFill>
                  <a:srgbClr val="D4D4D4"/>
                </a:solidFill>
                <a:latin typeface="Courier New"/>
                <a:ea typeface="Courier New"/>
                <a:cs typeface="Courier New"/>
                <a:sym typeface="Courier New"/>
              </a:rPr>
              <a:t> Hello {{user}} </a:t>
            </a:r>
            <a:r>
              <a:rPr lang="en" sz="900" b="1">
                <a:solidFill>
                  <a:srgbClr val="808080"/>
                </a:solidFill>
                <a:latin typeface="Courier New"/>
                <a:ea typeface="Courier New"/>
                <a:cs typeface="Courier New"/>
                <a:sym typeface="Courier New"/>
              </a:rPr>
              <a:t>&lt;/</a:t>
            </a:r>
            <a:r>
              <a:rPr lang="en" sz="900" b="1">
                <a:solidFill>
                  <a:srgbClr val="569CD6"/>
                </a:solidFill>
                <a:latin typeface="Courier New"/>
                <a:ea typeface="Courier New"/>
                <a:cs typeface="Courier New"/>
                <a:sym typeface="Courier New"/>
              </a:rPr>
              <a:t>h1</a:t>
            </a:r>
            <a:r>
              <a:rPr lang="en" sz="900" b="1">
                <a:solidFill>
                  <a:srgbClr val="808080"/>
                </a:solidFill>
                <a:latin typeface="Courier New"/>
                <a:ea typeface="Courier New"/>
                <a:cs typeface="Courier New"/>
                <a:sym typeface="Courier New"/>
              </a:rPr>
              <a:t>&gt;</a:t>
            </a:r>
            <a:endParaRPr sz="900" b="1">
              <a:solidFill>
                <a:srgbClr val="808080"/>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b="1">
                <a:solidFill>
                  <a:srgbClr val="D4D4D4"/>
                </a:solidFill>
                <a:latin typeface="Courier New"/>
                <a:ea typeface="Courier New"/>
                <a:cs typeface="Courier New"/>
                <a:sym typeface="Courier New"/>
              </a:rPr>
              <a:t>   </a:t>
            </a:r>
            <a:r>
              <a:rPr lang="en" sz="900" b="1">
                <a:solidFill>
                  <a:srgbClr val="808080"/>
                </a:solidFill>
                <a:latin typeface="Courier New"/>
                <a:ea typeface="Courier New"/>
                <a:cs typeface="Courier New"/>
                <a:sym typeface="Courier New"/>
              </a:rPr>
              <a:t>&lt;/</a:t>
            </a:r>
            <a:r>
              <a:rPr lang="en" sz="900" b="1">
                <a:solidFill>
                  <a:srgbClr val="569CD6"/>
                </a:solidFill>
                <a:latin typeface="Courier New"/>
                <a:ea typeface="Courier New"/>
                <a:cs typeface="Courier New"/>
                <a:sym typeface="Courier New"/>
              </a:rPr>
              <a:t>body</a:t>
            </a:r>
            <a:r>
              <a:rPr lang="en" sz="900" b="1">
                <a:solidFill>
                  <a:srgbClr val="808080"/>
                </a:solidFill>
                <a:latin typeface="Courier New"/>
                <a:ea typeface="Courier New"/>
                <a:cs typeface="Courier New"/>
                <a:sym typeface="Courier New"/>
              </a:rPr>
              <a:t>&gt;</a:t>
            </a:r>
            <a:endParaRPr sz="900" b="1">
              <a:solidFill>
                <a:srgbClr val="808080"/>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b="1">
                <a:solidFill>
                  <a:srgbClr val="D4D4D4"/>
                </a:solidFill>
                <a:latin typeface="Courier New"/>
                <a:ea typeface="Courier New"/>
                <a:cs typeface="Courier New"/>
                <a:sym typeface="Courier New"/>
              </a:rPr>
              <a:t>  </a:t>
            </a:r>
            <a:endParaRPr sz="900" b="1">
              <a:solidFill>
                <a:srgbClr val="D4D4D4"/>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b="1">
                <a:solidFill>
                  <a:srgbClr val="808080"/>
                </a:solidFill>
                <a:latin typeface="Courier New"/>
                <a:ea typeface="Courier New"/>
                <a:cs typeface="Courier New"/>
                <a:sym typeface="Courier New"/>
              </a:rPr>
              <a:t>&lt;/</a:t>
            </a:r>
            <a:r>
              <a:rPr lang="en" sz="900" b="1">
                <a:solidFill>
                  <a:srgbClr val="569CD6"/>
                </a:solidFill>
                <a:latin typeface="Courier New"/>
                <a:ea typeface="Courier New"/>
                <a:cs typeface="Courier New"/>
                <a:sym typeface="Courier New"/>
              </a:rPr>
              <a:t>html</a:t>
            </a:r>
            <a:r>
              <a:rPr lang="en" sz="900" b="1">
                <a:solidFill>
                  <a:srgbClr val="808080"/>
                </a:solidFill>
                <a:latin typeface="Courier New"/>
                <a:ea typeface="Courier New"/>
                <a:cs typeface="Courier New"/>
                <a:sym typeface="Courier New"/>
              </a:rPr>
              <a:t>&gt;</a:t>
            </a:r>
            <a:endParaRPr sz="900" b="1">
              <a:solidFill>
                <a:srgbClr val="808080"/>
              </a:solidFill>
              <a:latin typeface="Courier New"/>
              <a:ea typeface="Courier New"/>
              <a:cs typeface="Courier New"/>
              <a:sym typeface="Courier New"/>
            </a:endParaRPr>
          </a:p>
          <a:p>
            <a:pPr marL="0" marR="50800" lvl="0" indent="0" rtl="0">
              <a:lnSpc>
                <a:spcPct val="115000"/>
              </a:lnSpc>
              <a:spcBef>
                <a:spcPts val="0"/>
              </a:spcBef>
              <a:spcAft>
                <a:spcPts val="1100"/>
              </a:spcAft>
              <a:buNone/>
            </a:pPr>
            <a:endParaRPr sz="1000">
              <a:solidFill>
                <a:srgbClr val="7D2727"/>
              </a:solidFill>
              <a:highlight>
                <a:srgbClr val="EFF0F1"/>
              </a:highlight>
              <a:latin typeface="Consolas"/>
              <a:ea typeface="Consolas"/>
              <a:cs typeface="Consolas"/>
              <a:sym typeface="Consola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Manual Bootstrapping</a:t>
            </a:r>
            <a:endParaRPr/>
          </a:p>
        </p:txBody>
      </p:sp>
      <p:sp>
        <p:nvSpPr>
          <p:cNvPr id="157" name="Shape 15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solidFill>
                  <a:srgbClr val="242729"/>
                </a:solidFill>
                <a:highlight>
                  <a:srgbClr val="FFFFFF"/>
                </a:highlight>
                <a:latin typeface="Arial"/>
                <a:ea typeface="Arial"/>
                <a:cs typeface="Arial"/>
                <a:sym typeface="Arial"/>
              </a:rPr>
              <a:t>You can manually initialized your angular app by using angular.bootstrap() function. This function takes the modules as parameters and should be called within angular.element(document).ready() function. The angular.element(document).ready() function is fired when the DOM is ready for manipulation.</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p:nvPr/>
        </p:nvSpPr>
        <p:spPr>
          <a:xfrm>
            <a:off x="303300" y="1213225"/>
            <a:ext cx="8619000" cy="3000000"/>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 sz="900" dirty="0">
                <a:solidFill>
                  <a:srgbClr val="800000"/>
                </a:solidFill>
                <a:latin typeface="Courier New"/>
                <a:ea typeface="Courier New"/>
                <a:cs typeface="Courier New"/>
                <a:sym typeface="Courier New"/>
              </a:rPr>
              <a:t>&lt;html&gt;</a:t>
            </a:r>
            <a:endParaRPr sz="900" dirty="0">
              <a:solidFill>
                <a:srgbClr val="800000"/>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dirty="0">
                <a:latin typeface="Courier New"/>
                <a:ea typeface="Courier New"/>
                <a:cs typeface="Courier New"/>
                <a:sym typeface="Courier New"/>
              </a:rPr>
              <a:t>   </a:t>
            </a:r>
            <a:r>
              <a:rPr lang="en" sz="900" dirty="0">
                <a:solidFill>
                  <a:srgbClr val="800000"/>
                </a:solidFill>
                <a:latin typeface="Courier New"/>
                <a:ea typeface="Courier New"/>
                <a:cs typeface="Courier New"/>
                <a:sym typeface="Courier New"/>
              </a:rPr>
              <a:t>&lt;head&gt;</a:t>
            </a:r>
            <a:endParaRPr sz="900" dirty="0">
              <a:solidFill>
                <a:srgbClr val="800000"/>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dirty="0">
                <a:latin typeface="Courier New"/>
                <a:ea typeface="Courier New"/>
                <a:cs typeface="Courier New"/>
                <a:sym typeface="Courier New"/>
              </a:rPr>
              <a:t>       </a:t>
            </a:r>
            <a:r>
              <a:rPr lang="en" sz="900" dirty="0">
                <a:solidFill>
                  <a:srgbClr val="800000"/>
                </a:solidFill>
                <a:latin typeface="Courier New"/>
                <a:ea typeface="Courier New"/>
                <a:cs typeface="Courier New"/>
                <a:sym typeface="Courier New"/>
              </a:rPr>
              <a:t>&lt;script</a:t>
            </a:r>
            <a:r>
              <a:rPr lang="en" sz="900" dirty="0">
                <a:latin typeface="Courier New"/>
                <a:ea typeface="Courier New"/>
                <a:cs typeface="Courier New"/>
                <a:sym typeface="Courier New"/>
              </a:rPr>
              <a:t> </a:t>
            </a:r>
            <a:r>
              <a:rPr lang="en" sz="900" dirty="0" err="1">
                <a:solidFill>
                  <a:srgbClr val="FF0000"/>
                </a:solidFill>
                <a:latin typeface="Courier New"/>
                <a:ea typeface="Courier New"/>
                <a:cs typeface="Courier New"/>
                <a:sym typeface="Courier New"/>
              </a:rPr>
              <a:t>src</a:t>
            </a:r>
            <a:r>
              <a:rPr lang="en" sz="900" dirty="0">
                <a:latin typeface="Courier New"/>
                <a:ea typeface="Courier New"/>
                <a:cs typeface="Courier New"/>
                <a:sym typeface="Courier New"/>
              </a:rPr>
              <a:t>=</a:t>
            </a:r>
            <a:r>
              <a:rPr lang="en" sz="900" dirty="0">
                <a:solidFill>
                  <a:srgbClr val="0000FF"/>
                </a:solidFill>
                <a:latin typeface="Courier New"/>
                <a:ea typeface="Courier New"/>
                <a:cs typeface="Courier New"/>
                <a:sym typeface="Courier New"/>
              </a:rPr>
              <a:t>"https://</a:t>
            </a:r>
            <a:r>
              <a:rPr lang="en" sz="900" dirty="0" err="1">
                <a:solidFill>
                  <a:srgbClr val="0000FF"/>
                </a:solidFill>
                <a:latin typeface="Courier New"/>
                <a:ea typeface="Courier New"/>
                <a:cs typeface="Courier New"/>
                <a:sym typeface="Courier New"/>
              </a:rPr>
              <a:t>ajax.googleapis.com</a:t>
            </a:r>
            <a:r>
              <a:rPr lang="en" sz="900" dirty="0">
                <a:solidFill>
                  <a:srgbClr val="0000FF"/>
                </a:solidFill>
                <a:latin typeface="Courier New"/>
                <a:ea typeface="Courier New"/>
                <a:cs typeface="Courier New"/>
                <a:sym typeface="Courier New"/>
              </a:rPr>
              <a:t>/ajax/libs/</a:t>
            </a:r>
            <a:r>
              <a:rPr lang="en" sz="900" dirty="0" err="1">
                <a:solidFill>
                  <a:srgbClr val="0000FF"/>
                </a:solidFill>
                <a:latin typeface="Courier New"/>
                <a:ea typeface="Courier New"/>
                <a:cs typeface="Courier New"/>
                <a:sym typeface="Courier New"/>
              </a:rPr>
              <a:t>angularjs</a:t>
            </a:r>
            <a:r>
              <a:rPr lang="en" sz="900" dirty="0">
                <a:solidFill>
                  <a:srgbClr val="0000FF"/>
                </a:solidFill>
                <a:latin typeface="Courier New"/>
                <a:ea typeface="Courier New"/>
                <a:cs typeface="Courier New"/>
                <a:sym typeface="Courier New"/>
              </a:rPr>
              <a:t>/1.6.7/</a:t>
            </a:r>
            <a:r>
              <a:rPr lang="en" sz="900" dirty="0" err="1">
                <a:solidFill>
                  <a:srgbClr val="0000FF"/>
                </a:solidFill>
                <a:latin typeface="Courier New"/>
                <a:ea typeface="Courier New"/>
                <a:cs typeface="Courier New"/>
                <a:sym typeface="Courier New"/>
              </a:rPr>
              <a:t>angular.js</a:t>
            </a:r>
            <a:r>
              <a:rPr lang="en" sz="900" dirty="0">
                <a:solidFill>
                  <a:srgbClr val="0000FF"/>
                </a:solidFill>
                <a:latin typeface="Courier New"/>
                <a:ea typeface="Courier New"/>
                <a:cs typeface="Courier New"/>
                <a:sym typeface="Courier New"/>
              </a:rPr>
              <a:t>"</a:t>
            </a:r>
            <a:r>
              <a:rPr lang="en" sz="900" dirty="0">
                <a:solidFill>
                  <a:srgbClr val="800000"/>
                </a:solidFill>
                <a:latin typeface="Courier New"/>
                <a:ea typeface="Courier New"/>
                <a:cs typeface="Courier New"/>
                <a:sym typeface="Courier New"/>
              </a:rPr>
              <a:t>&gt;&lt;/script&gt;</a:t>
            </a:r>
            <a:endParaRPr sz="900" dirty="0">
              <a:solidFill>
                <a:srgbClr val="800000"/>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dirty="0">
                <a:latin typeface="Courier New"/>
                <a:ea typeface="Courier New"/>
                <a:cs typeface="Courier New"/>
                <a:sym typeface="Courier New"/>
              </a:rPr>
              <a:t>   </a:t>
            </a:r>
            <a:r>
              <a:rPr lang="en" sz="900" dirty="0">
                <a:solidFill>
                  <a:srgbClr val="800000"/>
                </a:solidFill>
                <a:latin typeface="Courier New"/>
                <a:ea typeface="Courier New"/>
                <a:cs typeface="Courier New"/>
                <a:sym typeface="Courier New"/>
              </a:rPr>
              <a:t>&lt;/head&gt;</a:t>
            </a:r>
            <a:endParaRPr sz="900" dirty="0">
              <a:solidFill>
                <a:srgbClr val="800000"/>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dirty="0">
                <a:latin typeface="Courier New"/>
                <a:ea typeface="Courier New"/>
                <a:cs typeface="Courier New"/>
                <a:sym typeface="Courier New"/>
              </a:rPr>
              <a:t>   </a:t>
            </a:r>
            <a:r>
              <a:rPr lang="en" sz="900" dirty="0">
                <a:solidFill>
                  <a:srgbClr val="800000"/>
                </a:solidFill>
                <a:latin typeface="Courier New"/>
                <a:ea typeface="Courier New"/>
                <a:cs typeface="Courier New"/>
                <a:sym typeface="Courier New"/>
              </a:rPr>
              <a:t>&lt;body&gt;</a:t>
            </a:r>
            <a:endParaRPr sz="900" dirty="0">
              <a:solidFill>
                <a:srgbClr val="800000"/>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dirty="0">
                <a:latin typeface="Courier New"/>
                <a:ea typeface="Courier New"/>
                <a:cs typeface="Courier New"/>
                <a:sym typeface="Courier New"/>
              </a:rPr>
              <a:t>       </a:t>
            </a:r>
            <a:r>
              <a:rPr lang="en" sz="900" dirty="0">
                <a:solidFill>
                  <a:srgbClr val="800000"/>
                </a:solidFill>
                <a:latin typeface="Courier New"/>
                <a:ea typeface="Courier New"/>
                <a:cs typeface="Courier New"/>
                <a:sym typeface="Courier New"/>
              </a:rPr>
              <a:t>&lt;input</a:t>
            </a:r>
            <a:r>
              <a:rPr lang="en" sz="900" dirty="0">
                <a:latin typeface="Courier New"/>
                <a:ea typeface="Courier New"/>
                <a:cs typeface="Courier New"/>
                <a:sym typeface="Courier New"/>
              </a:rPr>
              <a:t> </a:t>
            </a:r>
            <a:r>
              <a:rPr lang="en" sz="900" dirty="0">
                <a:solidFill>
                  <a:srgbClr val="FF0000"/>
                </a:solidFill>
                <a:latin typeface="Courier New"/>
                <a:ea typeface="Courier New"/>
                <a:cs typeface="Courier New"/>
                <a:sym typeface="Courier New"/>
              </a:rPr>
              <a:t>type</a:t>
            </a:r>
            <a:r>
              <a:rPr lang="en" sz="900" dirty="0">
                <a:latin typeface="Courier New"/>
                <a:ea typeface="Courier New"/>
                <a:cs typeface="Courier New"/>
                <a:sym typeface="Courier New"/>
              </a:rPr>
              <a:t>=</a:t>
            </a:r>
            <a:r>
              <a:rPr lang="en" sz="900" dirty="0">
                <a:solidFill>
                  <a:srgbClr val="0000FF"/>
                </a:solidFill>
                <a:latin typeface="Courier New"/>
                <a:ea typeface="Courier New"/>
                <a:cs typeface="Courier New"/>
                <a:sym typeface="Courier New"/>
              </a:rPr>
              <a:t>"text"</a:t>
            </a:r>
            <a:r>
              <a:rPr lang="en" sz="900" dirty="0">
                <a:latin typeface="Courier New"/>
                <a:ea typeface="Courier New"/>
                <a:cs typeface="Courier New"/>
                <a:sym typeface="Courier New"/>
              </a:rPr>
              <a:t> </a:t>
            </a:r>
            <a:r>
              <a:rPr lang="en" sz="900" dirty="0">
                <a:solidFill>
                  <a:srgbClr val="FF0000"/>
                </a:solidFill>
                <a:latin typeface="Courier New"/>
                <a:ea typeface="Courier New"/>
                <a:cs typeface="Courier New"/>
                <a:sym typeface="Courier New"/>
              </a:rPr>
              <a:t>ng-model</a:t>
            </a:r>
            <a:r>
              <a:rPr lang="en" sz="900" dirty="0">
                <a:latin typeface="Courier New"/>
                <a:ea typeface="Courier New"/>
                <a:cs typeface="Courier New"/>
                <a:sym typeface="Courier New"/>
              </a:rPr>
              <a:t>=</a:t>
            </a:r>
            <a:r>
              <a:rPr lang="en" sz="900" dirty="0">
                <a:solidFill>
                  <a:srgbClr val="0000FF"/>
                </a:solidFill>
                <a:latin typeface="Courier New"/>
                <a:ea typeface="Courier New"/>
                <a:cs typeface="Courier New"/>
                <a:sym typeface="Courier New"/>
              </a:rPr>
              <a:t>"user"</a:t>
            </a:r>
            <a:r>
              <a:rPr lang="en" sz="900" dirty="0">
                <a:solidFill>
                  <a:srgbClr val="800000"/>
                </a:solidFill>
                <a:latin typeface="Courier New"/>
                <a:ea typeface="Courier New"/>
                <a:cs typeface="Courier New"/>
                <a:sym typeface="Courier New"/>
              </a:rPr>
              <a:t>/&gt;</a:t>
            </a:r>
            <a:endParaRPr sz="900" dirty="0">
              <a:solidFill>
                <a:srgbClr val="800000"/>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dirty="0">
                <a:latin typeface="Courier New"/>
                <a:ea typeface="Courier New"/>
                <a:cs typeface="Courier New"/>
                <a:sym typeface="Courier New"/>
              </a:rPr>
              <a:t>       </a:t>
            </a:r>
            <a:r>
              <a:rPr lang="en" sz="900" dirty="0">
                <a:solidFill>
                  <a:srgbClr val="800000"/>
                </a:solidFill>
                <a:latin typeface="Courier New"/>
                <a:ea typeface="Courier New"/>
                <a:cs typeface="Courier New"/>
                <a:sym typeface="Courier New"/>
              </a:rPr>
              <a:t>&lt;h1&gt;</a:t>
            </a:r>
            <a:r>
              <a:rPr lang="en" sz="900" dirty="0">
                <a:latin typeface="Courier New"/>
                <a:ea typeface="Courier New"/>
                <a:cs typeface="Courier New"/>
                <a:sym typeface="Courier New"/>
              </a:rPr>
              <a:t> Hello {{user}} </a:t>
            </a:r>
            <a:r>
              <a:rPr lang="en" sz="900" dirty="0">
                <a:solidFill>
                  <a:srgbClr val="800000"/>
                </a:solidFill>
                <a:latin typeface="Courier New"/>
                <a:ea typeface="Courier New"/>
                <a:cs typeface="Courier New"/>
                <a:sym typeface="Courier New"/>
              </a:rPr>
              <a:t>&lt;/h1&gt;</a:t>
            </a:r>
            <a:endParaRPr sz="900" dirty="0">
              <a:solidFill>
                <a:srgbClr val="800000"/>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dirty="0">
                <a:latin typeface="Courier New"/>
                <a:ea typeface="Courier New"/>
                <a:cs typeface="Courier New"/>
                <a:sym typeface="Courier New"/>
              </a:rPr>
              <a:t>   </a:t>
            </a:r>
            <a:r>
              <a:rPr lang="en" sz="900" dirty="0">
                <a:solidFill>
                  <a:srgbClr val="800000"/>
                </a:solidFill>
                <a:latin typeface="Courier New"/>
                <a:ea typeface="Courier New"/>
                <a:cs typeface="Courier New"/>
                <a:sym typeface="Courier New"/>
              </a:rPr>
              <a:t>&lt;/body&gt;</a:t>
            </a:r>
            <a:r>
              <a:rPr lang="en" sz="900" dirty="0">
                <a:latin typeface="Courier New"/>
                <a:ea typeface="Courier New"/>
                <a:cs typeface="Courier New"/>
                <a:sym typeface="Courier New"/>
              </a:rPr>
              <a:t>  </a:t>
            </a:r>
            <a:endParaRPr sz="900" dirty="0">
              <a:latin typeface="Courier New"/>
              <a:ea typeface="Courier New"/>
              <a:cs typeface="Courier New"/>
              <a:sym typeface="Courier New"/>
            </a:endParaRPr>
          </a:p>
          <a:p>
            <a:pPr marL="0" lvl="0" indent="0" rtl="0">
              <a:lnSpc>
                <a:spcPct val="150000"/>
              </a:lnSpc>
              <a:spcBef>
                <a:spcPts val="0"/>
              </a:spcBef>
              <a:spcAft>
                <a:spcPts val="0"/>
              </a:spcAft>
              <a:buNone/>
            </a:pPr>
            <a:r>
              <a:rPr lang="en" sz="900" dirty="0">
                <a:latin typeface="Courier New"/>
                <a:ea typeface="Courier New"/>
                <a:cs typeface="Courier New"/>
                <a:sym typeface="Courier New"/>
              </a:rPr>
              <a:t>   </a:t>
            </a:r>
            <a:r>
              <a:rPr lang="en" sz="900" dirty="0">
                <a:solidFill>
                  <a:srgbClr val="800000"/>
                </a:solidFill>
                <a:latin typeface="Courier New"/>
                <a:ea typeface="Courier New"/>
                <a:cs typeface="Courier New"/>
                <a:sym typeface="Courier New"/>
              </a:rPr>
              <a:t>&lt;script</a:t>
            </a:r>
            <a:r>
              <a:rPr lang="en" sz="900" dirty="0">
                <a:latin typeface="Courier New"/>
                <a:ea typeface="Courier New"/>
                <a:cs typeface="Courier New"/>
                <a:sym typeface="Courier New"/>
              </a:rPr>
              <a:t> </a:t>
            </a:r>
            <a:r>
              <a:rPr lang="en" sz="900" dirty="0">
                <a:solidFill>
                  <a:srgbClr val="FF0000"/>
                </a:solidFill>
                <a:latin typeface="Courier New"/>
                <a:ea typeface="Courier New"/>
                <a:cs typeface="Courier New"/>
                <a:sym typeface="Courier New"/>
              </a:rPr>
              <a:t>type</a:t>
            </a:r>
            <a:r>
              <a:rPr lang="en" sz="900" dirty="0">
                <a:latin typeface="Courier New"/>
                <a:ea typeface="Courier New"/>
                <a:cs typeface="Courier New"/>
                <a:sym typeface="Courier New"/>
              </a:rPr>
              <a:t>=</a:t>
            </a:r>
            <a:r>
              <a:rPr lang="en" sz="900" dirty="0">
                <a:solidFill>
                  <a:srgbClr val="0000FF"/>
                </a:solidFill>
                <a:latin typeface="Courier New"/>
                <a:ea typeface="Courier New"/>
                <a:cs typeface="Courier New"/>
                <a:sym typeface="Courier New"/>
              </a:rPr>
              <a:t>"text/</a:t>
            </a:r>
            <a:r>
              <a:rPr lang="en" sz="900" dirty="0" err="1">
                <a:solidFill>
                  <a:srgbClr val="0000FF"/>
                </a:solidFill>
                <a:latin typeface="Courier New"/>
                <a:ea typeface="Courier New"/>
                <a:cs typeface="Courier New"/>
                <a:sym typeface="Courier New"/>
              </a:rPr>
              <a:t>javascript</a:t>
            </a:r>
            <a:r>
              <a:rPr lang="en" sz="900" dirty="0">
                <a:solidFill>
                  <a:srgbClr val="0000FF"/>
                </a:solidFill>
                <a:latin typeface="Courier New"/>
                <a:ea typeface="Courier New"/>
                <a:cs typeface="Courier New"/>
                <a:sym typeface="Courier New"/>
              </a:rPr>
              <a:t>"</a:t>
            </a:r>
            <a:r>
              <a:rPr lang="en" sz="900" dirty="0">
                <a:solidFill>
                  <a:srgbClr val="800000"/>
                </a:solidFill>
                <a:latin typeface="Courier New"/>
                <a:ea typeface="Courier New"/>
                <a:cs typeface="Courier New"/>
                <a:sym typeface="Courier New"/>
              </a:rPr>
              <a:t>&gt;</a:t>
            </a:r>
            <a:endParaRPr sz="900" dirty="0">
              <a:solidFill>
                <a:srgbClr val="800000"/>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dirty="0">
                <a:latin typeface="Courier New"/>
                <a:ea typeface="Courier New"/>
                <a:cs typeface="Courier New"/>
                <a:sym typeface="Courier New"/>
              </a:rPr>
              <a:t>       </a:t>
            </a:r>
            <a:r>
              <a:rPr lang="en" sz="900" dirty="0" err="1">
                <a:solidFill>
                  <a:srgbClr val="0000FF"/>
                </a:solidFill>
                <a:latin typeface="Courier New"/>
                <a:ea typeface="Courier New"/>
                <a:cs typeface="Courier New"/>
                <a:sym typeface="Courier New"/>
              </a:rPr>
              <a:t>var</a:t>
            </a:r>
            <a:r>
              <a:rPr lang="en" sz="900" dirty="0">
                <a:latin typeface="Courier New"/>
                <a:ea typeface="Courier New"/>
                <a:cs typeface="Courier New"/>
                <a:sym typeface="Courier New"/>
              </a:rPr>
              <a:t> app = </a:t>
            </a:r>
            <a:r>
              <a:rPr lang="en" sz="900" dirty="0" err="1">
                <a:latin typeface="Courier New"/>
                <a:ea typeface="Courier New"/>
                <a:cs typeface="Courier New"/>
                <a:sym typeface="Courier New"/>
              </a:rPr>
              <a:t>angular.module</a:t>
            </a:r>
            <a:r>
              <a:rPr lang="en" sz="900" dirty="0">
                <a:latin typeface="Courier New"/>
                <a:ea typeface="Courier New"/>
                <a:cs typeface="Courier New"/>
                <a:sym typeface="Courier New"/>
              </a:rPr>
              <a:t>(</a:t>
            </a:r>
            <a:r>
              <a:rPr lang="en" sz="900" dirty="0">
                <a:solidFill>
                  <a:srgbClr val="A31515"/>
                </a:solidFill>
                <a:latin typeface="Courier New"/>
                <a:ea typeface="Courier New"/>
                <a:cs typeface="Courier New"/>
                <a:sym typeface="Courier New"/>
              </a:rPr>
              <a:t>"</a:t>
            </a:r>
            <a:r>
              <a:rPr lang="en" sz="900" dirty="0" err="1">
                <a:solidFill>
                  <a:srgbClr val="A31515"/>
                </a:solidFill>
                <a:latin typeface="Courier New"/>
                <a:ea typeface="Courier New"/>
                <a:cs typeface="Courier New"/>
                <a:sym typeface="Courier New"/>
              </a:rPr>
              <a:t>myApp</a:t>
            </a:r>
            <a:r>
              <a:rPr lang="en" sz="900" dirty="0">
                <a:solidFill>
                  <a:srgbClr val="A31515"/>
                </a:solidFill>
                <a:latin typeface="Courier New"/>
                <a:ea typeface="Courier New"/>
                <a:cs typeface="Courier New"/>
                <a:sym typeface="Courier New"/>
              </a:rPr>
              <a:t>"</a:t>
            </a:r>
            <a:r>
              <a:rPr lang="en" sz="900" dirty="0">
                <a:latin typeface="Courier New"/>
                <a:ea typeface="Courier New"/>
                <a:cs typeface="Courier New"/>
                <a:sym typeface="Courier New"/>
              </a:rPr>
              <a:t>,[]);</a:t>
            </a:r>
            <a:endParaRPr sz="900" dirty="0">
              <a:latin typeface="Courier New"/>
              <a:ea typeface="Courier New"/>
              <a:cs typeface="Courier New"/>
              <a:sym typeface="Courier New"/>
            </a:endParaRPr>
          </a:p>
          <a:p>
            <a:pPr marL="0" lvl="0" indent="0" rtl="0">
              <a:lnSpc>
                <a:spcPct val="150000"/>
              </a:lnSpc>
              <a:spcBef>
                <a:spcPts val="0"/>
              </a:spcBef>
              <a:spcAft>
                <a:spcPts val="0"/>
              </a:spcAft>
              <a:buNone/>
            </a:pPr>
            <a:r>
              <a:rPr lang="en" sz="900" dirty="0">
                <a:latin typeface="Courier New"/>
                <a:ea typeface="Courier New"/>
                <a:cs typeface="Courier New"/>
                <a:sym typeface="Courier New"/>
              </a:rPr>
              <a:t>       </a:t>
            </a:r>
            <a:r>
              <a:rPr lang="en" sz="900" dirty="0" err="1">
                <a:latin typeface="Courier New"/>
                <a:ea typeface="Courier New"/>
                <a:cs typeface="Courier New"/>
                <a:sym typeface="Courier New"/>
              </a:rPr>
              <a:t>angular.element</a:t>
            </a:r>
            <a:r>
              <a:rPr lang="en" sz="900" dirty="0">
                <a:latin typeface="Courier New"/>
                <a:ea typeface="Courier New"/>
                <a:cs typeface="Courier New"/>
                <a:sym typeface="Courier New"/>
              </a:rPr>
              <a:t>(document).ready(</a:t>
            </a:r>
            <a:r>
              <a:rPr lang="en" sz="900" dirty="0">
                <a:solidFill>
                  <a:srgbClr val="0000FF"/>
                </a:solidFill>
                <a:latin typeface="Courier New"/>
                <a:ea typeface="Courier New"/>
                <a:cs typeface="Courier New"/>
                <a:sym typeface="Courier New"/>
              </a:rPr>
              <a:t>function</a:t>
            </a:r>
            <a:r>
              <a:rPr lang="en" sz="900" dirty="0">
                <a:latin typeface="Courier New"/>
                <a:ea typeface="Courier New"/>
                <a:cs typeface="Courier New"/>
                <a:sym typeface="Courier New"/>
              </a:rPr>
              <a:t>(){</a:t>
            </a:r>
            <a:endParaRPr sz="900" dirty="0">
              <a:latin typeface="Courier New"/>
              <a:ea typeface="Courier New"/>
              <a:cs typeface="Courier New"/>
              <a:sym typeface="Courier New"/>
            </a:endParaRPr>
          </a:p>
          <a:p>
            <a:pPr marL="0" lvl="0" indent="0" rtl="0">
              <a:lnSpc>
                <a:spcPct val="150000"/>
              </a:lnSpc>
              <a:spcBef>
                <a:spcPts val="0"/>
              </a:spcBef>
              <a:spcAft>
                <a:spcPts val="0"/>
              </a:spcAft>
              <a:buNone/>
            </a:pPr>
            <a:r>
              <a:rPr lang="en" sz="900" dirty="0">
                <a:latin typeface="Courier New"/>
                <a:ea typeface="Courier New"/>
                <a:cs typeface="Courier New"/>
                <a:sym typeface="Courier New"/>
              </a:rPr>
              <a:t>           </a:t>
            </a:r>
            <a:r>
              <a:rPr lang="en" sz="900" dirty="0" err="1">
                <a:latin typeface="Courier New"/>
                <a:ea typeface="Courier New"/>
                <a:cs typeface="Courier New"/>
                <a:sym typeface="Courier New"/>
              </a:rPr>
              <a:t>angular.bootstrap</a:t>
            </a:r>
            <a:r>
              <a:rPr lang="en" sz="900" dirty="0">
                <a:latin typeface="Courier New"/>
                <a:ea typeface="Courier New"/>
                <a:cs typeface="Courier New"/>
                <a:sym typeface="Courier New"/>
              </a:rPr>
              <a:t>(document,[</a:t>
            </a:r>
            <a:r>
              <a:rPr lang="en" sz="900" dirty="0">
                <a:solidFill>
                  <a:srgbClr val="A31515"/>
                </a:solidFill>
                <a:latin typeface="Courier New"/>
                <a:ea typeface="Courier New"/>
                <a:cs typeface="Courier New"/>
                <a:sym typeface="Courier New"/>
              </a:rPr>
              <a:t>"</a:t>
            </a:r>
            <a:r>
              <a:rPr lang="en" sz="900" dirty="0" err="1">
                <a:solidFill>
                  <a:srgbClr val="A31515"/>
                </a:solidFill>
                <a:latin typeface="Courier New"/>
                <a:ea typeface="Courier New"/>
                <a:cs typeface="Courier New"/>
                <a:sym typeface="Courier New"/>
              </a:rPr>
              <a:t>myApp</a:t>
            </a:r>
            <a:r>
              <a:rPr lang="en" sz="900" dirty="0">
                <a:solidFill>
                  <a:srgbClr val="A31515"/>
                </a:solidFill>
                <a:latin typeface="Courier New"/>
                <a:ea typeface="Courier New"/>
                <a:cs typeface="Courier New"/>
                <a:sym typeface="Courier New"/>
              </a:rPr>
              <a:t>"</a:t>
            </a:r>
            <a:r>
              <a:rPr lang="en" sz="900" dirty="0">
                <a:latin typeface="Courier New"/>
                <a:ea typeface="Courier New"/>
                <a:cs typeface="Courier New"/>
                <a:sym typeface="Courier New"/>
              </a:rPr>
              <a:t>])</a:t>
            </a:r>
            <a:endParaRPr sz="900" dirty="0">
              <a:latin typeface="Courier New"/>
              <a:ea typeface="Courier New"/>
              <a:cs typeface="Courier New"/>
              <a:sym typeface="Courier New"/>
            </a:endParaRPr>
          </a:p>
          <a:p>
            <a:pPr marL="0" lvl="0" indent="0" rtl="0">
              <a:lnSpc>
                <a:spcPct val="150000"/>
              </a:lnSpc>
              <a:spcBef>
                <a:spcPts val="0"/>
              </a:spcBef>
              <a:spcAft>
                <a:spcPts val="0"/>
              </a:spcAft>
              <a:buNone/>
            </a:pPr>
            <a:r>
              <a:rPr lang="en" sz="900" dirty="0">
                <a:latin typeface="Courier New"/>
                <a:ea typeface="Courier New"/>
                <a:cs typeface="Courier New"/>
                <a:sym typeface="Courier New"/>
              </a:rPr>
              <a:t>       })</a:t>
            </a:r>
            <a:endParaRPr sz="900" dirty="0">
              <a:latin typeface="Courier New"/>
              <a:ea typeface="Courier New"/>
              <a:cs typeface="Courier New"/>
              <a:sym typeface="Courier New"/>
            </a:endParaRPr>
          </a:p>
          <a:p>
            <a:pPr marL="0" lvl="0" indent="0" rtl="0">
              <a:lnSpc>
                <a:spcPct val="150000"/>
              </a:lnSpc>
              <a:spcBef>
                <a:spcPts val="0"/>
              </a:spcBef>
              <a:spcAft>
                <a:spcPts val="0"/>
              </a:spcAft>
              <a:buNone/>
            </a:pPr>
            <a:r>
              <a:rPr lang="en" sz="900" dirty="0">
                <a:latin typeface="Courier New"/>
                <a:ea typeface="Courier New"/>
                <a:cs typeface="Courier New"/>
                <a:sym typeface="Courier New"/>
              </a:rPr>
              <a:t>   </a:t>
            </a:r>
            <a:r>
              <a:rPr lang="en" sz="900" dirty="0">
                <a:solidFill>
                  <a:srgbClr val="800000"/>
                </a:solidFill>
                <a:latin typeface="Courier New"/>
                <a:ea typeface="Courier New"/>
                <a:cs typeface="Courier New"/>
                <a:sym typeface="Courier New"/>
              </a:rPr>
              <a:t>&lt;/script&gt;</a:t>
            </a:r>
            <a:endParaRPr sz="900" dirty="0">
              <a:solidFill>
                <a:srgbClr val="800000"/>
              </a:solidFill>
              <a:latin typeface="Courier New"/>
              <a:ea typeface="Courier New"/>
              <a:cs typeface="Courier New"/>
              <a:sym typeface="Courier New"/>
            </a:endParaRPr>
          </a:p>
          <a:p>
            <a:pPr marL="0" lvl="0" indent="0" rtl="0">
              <a:lnSpc>
                <a:spcPct val="150000"/>
              </a:lnSpc>
              <a:spcBef>
                <a:spcPts val="0"/>
              </a:spcBef>
              <a:spcAft>
                <a:spcPts val="0"/>
              </a:spcAft>
              <a:buNone/>
            </a:pPr>
            <a:r>
              <a:rPr lang="en" sz="900" dirty="0">
                <a:solidFill>
                  <a:srgbClr val="800000"/>
                </a:solidFill>
                <a:latin typeface="Courier New"/>
                <a:ea typeface="Courier New"/>
                <a:cs typeface="Courier New"/>
                <a:sym typeface="Courier New"/>
              </a:rPr>
              <a:t>&lt;/html&gt;</a:t>
            </a:r>
            <a:endParaRPr sz="900" dirty="0">
              <a:solidFill>
                <a:srgbClr val="800000"/>
              </a:solidFill>
              <a:latin typeface="Courier New"/>
              <a:ea typeface="Courier New"/>
              <a:cs typeface="Courier New"/>
              <a:sym typeface="Courier New"/>
            </a:endParaRPr>
          </a:p>
          <a:p>
            <a:pPr marL="0" lvl="0" indent="0" rtl="0">
              <a:lnSpc>
                <a:spcPct val="150000"/>
              </a:lnSpc>
              <a:spcBef>
                <a:spcPts val="0"/>
              </a:spcBef>
              <a:spcAft>
                <a:spcPts val="0"/>
              </a:spcAft>
              <a:buNone/>
            </a:pPr>
            <a:endParaRPr sz="900" dirty="0">
              <a:solidFill>
                <a:srgbClr val="800000"/>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Data Binding</a:t>
            </a:r>
            <a:endParaRPr/>
          </a:p>
        </p:txBody>
      </p:sp>
      <p:sp>
        <p:nvSpPr>
          <p:cNvPr id="168" name="Shape 168"/>
          <p:cNvSpPr txBox="1">
            <a:spLocks noGrp="1"/>
          </p:cNvSpPr>
          <p:nvPr>
            <p:ph type="body" idx="1"/>
          </p:nvPr>
        </p:nvSpPr>
        <p:spPr>
          <a:xfrm>
            <a:off x="471900" y="2298200"/>
            <a:ext cx="8222100" cy="271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333333"/>
                </a:solidFill>
                <a:highlight>
                  <a:srgbClr val="FFFFFF"/>
                </a:highlight>
                <a:latin typeface="Arial"/>
                <a:ea typeface="Arial"/>
                <a:cs typeface="Arial"/>
                <a:sym typeface="Arial"/>
              </a:rPr>
              <a:t>Data-binding is important feature in AngularJS , this will synchronize  data between the model and view.</a:t>
            </a:r>
            <a:endParaRPr>
              <a:solidFill>
                <a:srgbClr val="333333"/>
              </a:solidFill>
              <a:highlight>
                <a:srgbClr val="FFFFFF"/>
              </a:highlight>
              <a:latin typeface="Arial"/>
              <a:ea typeface="Arial"/>
              <a:cs typeface="Arial"/>
              <a:sym typeface="Arial"/>
            </a:endParaRPr>
          </a:p>
          <a:p>
            <a:pPr marL="0" lvl="0" indent="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Data binding in Classical System</a:t>
            </a:r>
            <a:endParaRPr/>
          </a:p>
        </p:txBody>
      </p:sp>
      <p:pic>
        <p:nvPicPr>
          <p:cNvPr id="174" name="Shape 174"/>
          <p:cNvPicPr preferRelativeResize="0"/>
          <p:nvPr/>
        </p:nvPicPr>
        <p:blipFill>
          <a:blip r:embed="rId3">
            <a:alphaModFix/>
          </a:blip>
          <a:stretch>
            <a:fillRect/>
          </a:stretch>
        </p:blipFill>
        <p:spPr>
          <a:xfrm>
            <a:off x="1624650" y="1722475"/>
            <a:ext cx="5217400" cy="334017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Data Binding in AngularJS</a:t>
            </a:r>
            <a:endParaRPr/>
          </a:p>
        </p:txBody>
      </p:sp>
      <p:pic>
        <p:nvPicPr>
          <p:cNvPr id="180" name="Shape 180"/>
          <p:cNvPicPr preferRelativeResize="0"/>
          <p:nvPr/>
        </p:nvPicPr>
        <p:blipFill>
          <a:blip r:embed="rId3">
            <a:alphaModFix/>
          </a:blip>
          <a:stretch>
            <a:fillRect/>
          </a:stretch>
        </p:blipFill>
        <p:spPr>
          <a:xfrm>
            <a:off x="4131175" y="1910025"/>
            <a:ext cx="3810000" cy="2743200"/>
          </a:xfrm>
          <a:prstGeom prst="rect">
            <a:avLst/>
          </a:prstGeom>
          <a:noFill/>
          <a:ln>
            <a:noFill/>
          </a:ln>
        </p:spPr>
      </p:pic>
      <p:sp>
        <p:nvSpPr>
          <p:cNvPr id="181" name="Shape 181"/>
          <p:cNvSpPr txBox="1"/>
          <p:nvPr/>
        </p:nvSpPr>
        <p:spPr>
          <a:xfrm>
            <a:off x="417050" y="1910025"/>
            <a:ext cx="3000000" cy="30000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1600"/>
              </a:spcAft>
              <a:buNone/>
            </a:pPr>
            <a:r>
              <a:rPr lang="en" sz="1800" dirty="0">
                <a:solidFill>
                  <a:srgbClr val="333333"/>
                </a:solidFill>
                <a:highlight>
                  <a:schemeClr val="lt1"/>
                </a:highlight>
              </a:rPr>
              <a:t>The way that AngularJS implements data-binding lets you treat the model as the single-source-of-truth in your application. The view is a projection of the model at all times. When the model changes, the view reflects the change, and vice versa.</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Day 1</a:t>
            </a:r>
            <a:endParaRPr/>
          </a:p>
        </p:txBody>
      </p:sp>
      <p:sp>
        <p:nvSpPr>
          <p:cNvPr id="74" name="Shape 74"/>
          <p:cNvSpPr txBox="1">
            <a:spLocks noGrp="1"/>
          </p:cNvSpPr>
          <p:nvPr>
            <p:ph type="body" idx="1"/>
          </p:nvPr>
        </p:nvSpPr>
        <p:spPr>
          <a:xfrm>
            <a:off x="460950" y="1511025"/>
            <a:ext cx="8222100" cy="3632400"/>
          </a:xfrm>
          <a:prstGeom prst="rect">
            <a:avLst/>
          </a:prstGeom>
        </p:spPr>
        <p:txBody>
          <a:bodyPr spcFirstLastPara="1" wrap="square" lIns="91425" tIns="91425" rIns="91425" bIns="91425" anchor="t" anchorCtr="0">
            <a:noAutofit/>
          </a:bodyPr>
          <a:lstStyle/>
          <a:p>
            <a:pPr marL="457200" lvl="0" indent="-342900">
              <a:lnSpc>
                <a:spcPct val="150000"/>
              </a:lnSpc>
              <a:spcBef>
                <a:spcPts val="0"/>
              </a:spcBef>
              <a:spcAft>
                <a:spcPts val="0"/>
              </a:spcAft>
              <a:buSzPts val="1800"/>
              <a:buChar char="●"/>
            </a:pPr>
            <a:r>
              <a:rPr lang="en" dirty="0"/>
              <a:t>Introduction</a:t>
            </a:r>
            <a:endParaRPr dirty="0"/>
          </a:p>
          <a:p>
            <a:pPr marL="457200" lvl="0" indent="-342900">
              <a:lnSpc>
                <a:spcPct val="150000"/>
              </a:lnSpc>
              <a:spcBef>
                <a:spcPts val="0"/>
              </a:spcBef>
              <a:spcAft>
                <a:spcPts val="0"/>
              </a:spcAft>
              <a:buSzPts val="1800"/>
              <a:buChar char="●"/>
            </a:pPr>
            <a:r>
              <a:rPr lang="en" dirty="0"/>
              <a:t>SPA Overview</a:t>
            </a:r>
            <a:endParaRPr dirty="0"/>
          </a:p>
          <a:p>
            <a:pPr marL="457200" lvl="0" indent="-342900">
              <a:lnSpc>
                <a:spcPct val="150000"/>
              </a:lnSpc>
              <a:spcBef>
                <a:spcPts val="0"/>
              </a:spcBef>
              <a:spcAft>
                <a:spcPts val="0"/>
              </a:spcAft>
              <a:buSzPts val="1800"/>
              <a:buChar char="●"/>
            </a:pPr>
            <a:r>
              <a:rPr lang="en" dirty="0"/>
              <a:t>About AngularJS and Features</a:t>
            </a:r>
            <a:endParaRPr dirty="0"/>
          </a:p>
          <a:p>
            <a:pPr marL="457200" lvl="0" indent="-342900">
              <a:lnSpc>
                <a:spcPct val="150000"/>
              </a:lnSpc>
              <a:spcBef>
                <a:spcPts val="0"/>
              </a:spcBef>
              <a:spcAft>
                <a:spcPts val="0"/>
              </a:spcAft>
              <a:buSzPts val="1800"/>
              <a:buChar char="●"/>
            </a:pPr>
            <a:r>
              <a:rPr lang="en" dirty="0"/>
              <a:t>Setting up the Environment</a:t>
            </a:r>
            <a:endParaRPr dirty="0"/>
          </a:p>
          <a:p>
            <a:pPr marL="457200" lvl="0" indent="-342900">
              <a:lnSpc>
                <a:spcPct val="150000"/>
              </a:lnSpc>
              <a:spcBef>
                <a:spcPts val="0"/>
              </a:spcBef>
              <a:spcAft>
                <a:spcPts val="0"/>
              </a:spcAft>
              <a:buSzPts val="1800"/>
              <a:buChar char="●"/>
            </a:pPr>
            <a:r>
              <a:rPr lang="en" dirty="0"/>
              <a:t>First AngularJS Program</a:t>
            </a:r>
            <a:endParaRPr dirty="0"/>
          </a:p>
          <a:p>
            <a:pPr marL="457200" lvl="0" indent="-342900">
              <a:lnSpc>
                <a:spcPct val="150000"/>
              </a:lnSpc>
              <a:spcBef>
                <a:spcPts val="0"/>
              </a:spcBef>
              <a:spcAft>
                <a:spcPts val="0"/>
              </a:spcAft>
              <a:buSzPts val="1800"/>
              <a:buChar char="●"/>
            </a:pPr>
            <a:r>
              <a:rPr lang="en" dirty="0"/>
              <a:t>Comparing AngularJS with JQuery</a:t>
            </a:r>
            <a:endParaRPr dirty="0"/>
          </a:p>
          <a:p>
            <a:pPr marL="457200" lvl="0" indent="-342900" rtl="0">
              <a:lnSpc>
                <a:spcPct val="150000"/>
              </a:lnSpc>
              <a:spcBef>
                <a:spcPts val="0"/>
              </a:spcBef>
              <a:spcAft>
                <a:spcPts val="0"/>
              </a:spcAft>
              <a:buSzPts val="1800"/>
              <a:buChar char="●"/>
            </a:pPr>
            <a:r>
              <a:rPr lang="en" dirty="0"/>
              <a:t>Bootstrapping AngularJS App</a:t>
            </a:r>
            <a:endParaRPr dirty="0"/>
          </a:p>
          <a:p>
            <a:pPr marL="457200" lvl="0" indent="-342900" rtl="0">
              <a:lnSpc>
                <a:spcPct val="150000"/>
              </a:lnSpc>
              <a:spcBef>
                <a:spcPts val="0"/>
              </a:spcBef>
              <a:spcAft>
                <a:spcPts val="0"/>
              </a:spcAft>
              <a:buSzPts val="1800"/>
              <a:buChar char="●"/>
            </a:pPr>
            <a:r>
              <a:rPr lang="en" dirty="0"/>
              <a:t>AngularJS Data Binding</a:t>
            </a:r>
            <a:endParaRPr dirty="0"/>
          </a:p>
          <a:p>
            <a:pPr marL="457200" lvl="0" indent="-342900">
              <a:lnSpc>
                <a:spcPct val="150000"/>
              </a:lnSpc>
              <a:spcBef>
                <a:spcPts val="0"/>
              </a:spcBef>
              <a:spcAft>
                <a:spcPts val="0"/>
              </a:spcAft>
              <a:buSzPts val="1800"/>
              <a:buChar char="●"/>
            </a:pPr>
            <a:r>
              <a:rPr lang="en" dirty="0"/>
              <a:t>Creating Demo App &amp; Setup</a:t>
            </a:r>
            <a:endParaRPr dirty="0"/>
          </a:p>
          <a:p>
            <a:pPr marL="0" lvl="0" indent="0">
              <a:spcBef>
                <a:spcPts val="1600"/>
              </a:spcBef>
              <a:spcAft>
                <a:spcPts val="0"/>
              </a:spcAft>
              <a:buNone/>
            </a:pPr>
            <a:endParaRPr dirty="0"/>
          </a:p>
          <a:p>
            <a:pPr marL="0" lvl="0" indent="0">
              <a:spcBef>
                <a:spcPts val="1600"/>
              </a:spcBef>
              <a:spcAft>
                <a:spcPts val="0"/>
              </a:spcAft>
              <a:buNone/>
            </a:pPr>
            <a:endParaRPr dirty="0"/>
          </a:p>
          <a:p>
            <a:pPr marL="0" lvl="0" indent="0"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Creating Demo App</a:t>
            </a:r>
            <a:endParaRPr/>
          </a:p>
        </p:txBody>
      </p:sp>
      <p:sp>
        <p:nvSpPr>
          <p:cNvPr id="187" name="Shape 18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dirty="0"/>
              <a:t>We will be creating demo blogging site throughout this entire course and apply all the feature learning</a:t>
            </a:r>
            <a:endParaRP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Thank You!</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Introduction	</a:t>
            </a:r>
            <a:endParaRPr/>
          </a:p>
        </p:txBody>
      </p:sp>
      <p:sp>
        <p:nvSpPr>
          <p:cNvPr id="80" name="Shape 8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81" name="Shape 81"/>
          <p:cNvPicPr preferRelativeResize="0"/>
          <p:nvPr/>
        </p:nvPicPr>
        <p:blipFill>
          <a:blip r:embed="rId3">
            <a:alphaModFix/>
          </a:blip>
          <a:stretch>
            <a:fillRect/>
          </a:stretch>
        </p:blipFill>
        <p:spPr>
          <a:xfrm>
            <a:off x="389875" y="1809750"/>
            <a:ext cx="8428050" cy="333375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SPA Overview</a:t>
            </a:r>
            <a:endParaRPr/>
          </a:p>
        </p:txBody>
      </p:sp>
      <p:pic>
        <p:nvPicPr>
          <p:cNvPr id="87" name="Shape 87"/>
          <p:cNvPicPr preferRelativeResize="0"/>
          <p:nvPr/>
        </p:nvPicPr>
        <p:blipFill>
          <a:blip r:embed="rId3">
            <a:alphaModFix/>
          </a:blip>
          <a:stretch>
            <a:fillRect/>
          </a:stretch>
        </p:blipFill>
        <p:spPr>
          <a:xfrm>
            <a:off x="0" y="1658825"/>
            <a:ext cx="4635925" cy="3047850"/>
          </a:xfrm>
          <a:prstGeom prst="rect">
            <a:avLst/>
          </a:prstGeom>
          <a:noFill/>
          <a:ln>
            <a:noFill/>
          </a:ln>
        </p:spPr>
      </p:pic>
      <p:pic>
        <p:nvPicPr>
          <p:cNvPr id="88" name="Shape 88"/>
          <p:cNvPicPr preferRelativeResize="0"/>
          <p:nvPr/>
        </p:nvPicPr>
        <p:blipFill>
          <a:blip r:embed="rId4">
            <a:alphaModFix/>
          </a:blip>
          <a:stretch>
            <a:fillRect/>
          </a:stretch>
        </p:blipFill>
        <p:spPr>
          <a:xfrm>
            <a:off x="4678200" y="1658825"/>
            <a:ext cx="4465801" cy="3047850"/>
          </a:xfrm>
          <a:prstGeom prst="rect">
            <a:avLst/>
          </a:prstGeom>
          <a:noFill/>
          <a:ln>
            <a:noFill/>
          </a:ln>
        </p:spPr>
      </p:pic>
      <p:sp>
        <p:nvSpPr>
          <p:cNvPr id="89" name="Shape 89"/>
          <p:cNvSpPr txBox="1"/>
          <p:nvPr/>
        </p:nvSpPr>
        <p:spPr>
          <a:xfrm>
            <a:off x="170125" y="4706675"/>
            <a:ext cx="4465800" cy="437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Traditional site Example: https://www.hcltech.com</a:t>
            </a:r>
            <a:endParaRPr/>
          </a:p>
        </p:txBody>
      </p:sp>
      <p:sp>
        <p:nvSpPr>
          <p:cNvPr id="90" name="Shape 90"/>
          <p:cNvSpPr txBox="1"/>
          <p:nvPr/>
        </p:nvSpPr>
        <p:spPr>
          <a:xfrm>
            <a:off x="4805925" y="4706675"/>
            <a:ext cx="4465800" cy="43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SPA Example : https://docs.angularjs.org/guide/i</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About AngularJS and Features</a:t>
            </a:r>
            <a:endParaRPr/>
          </a:p>
        </p:txBody>
      </p:sp>
      <p:sp>
        <p:nvSpPr>
          <p:cNvPr id="96" name="Shape 96"/>
          <p:cNvSpPr txBox="1">
            <a:spLocks noGrp="1"/>
          </p:cNvSpPr>
          <p:nvPr>
            <p:ph type="body" idx="1"/>
          </p:nvPr>
        </p:nvSpPr>
        <p:spPr>
          <a:xfrm>
            <a:off x="471900" y="1919075"/>
            <a:ext cx="8222100" cy="3224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What is AngularJS ?</a:t>
            </a:r>
            <a:endParaRPr dirty="0"/>
          </a:p>
          <a:p>
            <a:pPr marL="0" lvl="0" indent="0">
              <a:spcBef>
                <a:spcPts val="1600"/>
              </a:spcBef>
              <a:spcAft>
                <a:spcPts val="0"/>
              </a:spcAft>
              <a:buNone/>
            </a:pPr>
            <a:r>
              <a:rPr lang="en" sz="1400" dirty="0">
                <a:solidFill>
                  <a:srgbClr val="222222"/>
                </a:solidFill>
                <a:highlight>
                  <a:srgbClr val="FFFFFF"/>
                </a:highlight>
                <a:latin typeface="Arial"/>
                <a:ea typeface="Arial"/>
                <a:cs typeface="Arial"/>
                <a:sym typeface="Arial"/>
              </a:rPr>
              <a:t>AngularJS is one of the JavaScript based open-source front-end web application </a:t>
            </a:r>
            <a:r>
              <a:rPr lang="en" sz="1400" b="1" dirty="0">
                <a:solidFill>
                  <a:srgbClr val="222222"/>
                </a:solidFill>
                <a:highlight>
                  <a:srgbClr val="FFFFFF"/>
                </a:highlight>
                <a:latin typeface="Arial"/>
                <a:ea typeface="Arial"/>
                <a:cs typeface="Arial"/>
                <a:sym typeface="Arial"/>
              </a:rPr>
              <a:t>framework </a:t>
            </a:r>
            <a:r>
              <a:rPr lang="en" sz="1400" dirty="0">
                <a:solidFill>
                  <a:srgbClr val="222222"/>
                </a:solidFill>
                <a:highlight>
                  <a:srgbClr val="FFFFFF"/>
                </a:highlight>
                <a:latin typeface="Arial"/>
                <a:ea typeface="Arial"/>
                <a:cs typeface="Arial"/>
                <a:sym typeface="Arial"/>
              </a:rPr>
              <a:t>maintained by Google</a:t>
            </a:r>
            <a:endParaRPr sz="1400" dirty="0">
              <a:solidFill>
                <a:srgbClr val="222222"/>
              </a:solidFill>
              <a:highlight>
                <a:srgbClr val="FFFFFF"/>
              </a:highlight>
              <a:latin typeface="Arial"/>
              <a:ea typeface="Arial"/>
              <a:cs typeface="Arial"/>
              <a:sym typeface="Arial"/>
            </a:endParaRPr>
          </a:p>
          <a:p>
            <a:pPr marL="0" lvl="0" indent="0">
              <a:spcBef>
                <a:spcPts val="1600"/>
              </a:spcBef>
              <a:spcAft>
                <a:spcPts val="1600"/>
              </a:spcAft>
              <a:buNone/>
            </a:pPr>
            <a:r>
              <a:rPr lang="en" sz="1400" dirty="0">
                <a:solidFill>
                  <a:srgbClr val="222222"/>
                </a:solidFill>
                <a:highlight>
                  <a:srgbClr val="FFFFFF"/>
                </a:highlight>
                <a:latin typeface="Arial"/>
                <a:ea typeface="Arial"/>
                <a:cs typeface="Arial"/>
                <a:sym typeface="Arial"/>
              </a:rPr>
              <a:t>Similar to Angular other popular front-end lib/framework  : </a:t>
            </a:r>
            <a:endParaRPr sz="1400" dirty="0">
              <a:solidFill>
                <a:srgbClr val="222222"/>
              </a:solidFill>
              <a:highlight>
                <a:srgbClr val="FFFFFF"/>
              </a:highlight>
              <a:latin typeface="Arial"/>
              <a:ea typeface="Arial"/>
              <a:cs typeface="Arial"/>
              <a:sym typeface="Arial"/>
            </a:endParaRPr>
          </a:p>
        </p:txBody>
      </p:sp>
      <p:pic>
        <p:nvPicPr>
          <p:cNvPr id="97" name="Shape 97"/>
          <p:cNvPicPr preferRelativeResize="0"/>
          <p:nvPr/>
        </p:nvPicPr>
        <p:blipFill>
          <a:blip r:embed="rId3">
            <a:alphaModFix/>
          </a:blip>
          <a:stretch>
            <a:fillRect/>
          </a:stretch>
        </p:blipFill>
        <p:spPr>
          <a:xfrm>
            <a:off x="4228150" y="3680425"/>
            <a:ext cx="2764824" cy="895225"/>
          </a:xfrm>
          <a:prstGeom prst="rect">
            <a:avLst/>
          </a:prstGeom>
          <a:noFill/>
          <a:ln>
            <a:noFill/>
          </a:ln>
        </p:spPr>
      </p:pic>
      <p:pic>
        <p:nvPicPr>
          <p:cNvPr id="98" name="Shape 98"/>
          <p:cNvPicPr preferRelativeResize="0"/>
          <p:nvPr/>
        </p:nvPicPr>
        <p:blipFill>
          <a:blip r:embed="rId4">
            <a:alphaModFix/>
          </a:blip>
          <a:stretch>
            <a:fillRect/>
          </a:stretch>
        </p:blipFill>
        <p:spPr>
          <a:xfrm>
            <a:off x="1214725" y="3680425"/>
            <a:ext cx="2685649" cy="89522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Shape 103"/>
          <p:cNvPicPr preferRelativeResize="0"/>
          <p:nvPr/>
        </p:nvPicPr>
        <p:blipFill>
          <a:blip r:embed="rId3">
            <a:alphaModFix/>
          </a:blip>
          <a:stretch>
            <a:fillRect/>
          </a:stretch>
        </p:blipFill>
        <p:spPr>
          <a:xfrm>
            <a:off x="519450" y="570175"/>
            <a:ext cx="7781450" cy="400315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graphicFrame>
        <p:nvGraphicFramePr>
          <p:cNvPr id="108" name="Shape 108"/>
          <p:cNvGraphicFramePr/>
          <p:nvPr/>
        </p:nvGraphicFramePr>
        <p:xfrm>
          <a:off x="0" y="3775"/>
          <a:ext cx="8941100" cy="4914675"/>
        </p:xfrm>
        <a:graphic>
          <a:graphicData uri="http://schemas.openxmlformats.org/drawingml/2006/table">
            <a:tbl>
              <a:tblPr>
                <a:solidFill>
                  <a:srgbClr val="FFFFFF"/>
                </a:solidFill>
                <a:tableStyleId>{E8634F3B-CC7E-4ADF-8F69-84A3F27A37D7}</a:tableStyleId>
              </a:tblPr>
              <a:tblGrid>
                <a:gridCol w="1481600"/>
                <a:gridCol w="7459500"/>
              </a:tblGrid>
              <a:tr h="546075">
                <a:tc>
                  <a:txBody>
                    <a:bodyPr/>
                    <a:lstStyle/>
                    <a:p>
                      <a:pPr marL="0" lvl="0" indent="0" rtl="0">
                        <a:lnSpc>
                          <a:spcPct val="142857"/>
                        </a:lnSpc>
                        <a:spcBef>
                          <a:spcPts val="0"/>
                        </a:spcBef>
                        <a:spcAft>
                          <a:spcPts val="1500"/>
                        </a:spcAft>
                        <a:buNone/>
                      </a:pPr>
                      <a:r>
                        <a:rPr lang="en" sz="1050" b="1">
                          <a:solidFill>
                            <a:srgbClr val="333333"/>
                          </a:solidFill>
                          <a:highlight>
                            <a:srgbClr val="FFFFFF"/>
                          </a:highlight>
                        </a:rPr>
                        <a:t>Concept</a:t>
                      </a:r>
                      <a:endParaRPr sz="1050" b="1">
                        <a:solidFill>
                          <a:srgbClr val="333333"/>
                        </a:solidFill>
                        <a:highlight>
                          <a:srgbClr val="FFFFFF"/>
                        </a:highlight>
                      </a:endParaRPr>
                    </a:p>
                  </a:txBody>
                  <a:tcPr marL="76200" marR="76200" marT="76200" marB="76200" anchor="b">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B w="19050" cap="flat" cmpd="sng">
                      <a:solidFill>
                        <a:srgbClr val="DDDDDD"/>
                      </a:solidFill>
                      <a:prstDash val="solid"/>
                      <a:round/>
                      <a:headEnd type="none" w="med" len="med"/>
                      <a:tailEnd type="none" w="med" len="med"/>
                    </a:lnB>
                  </a:tcPr>
                </a:tc>
                <a:tc>
                  <a:txBody>
                    <a:bodyPr/>
                    <a:lstStyle/>
                    <a:p>
                      <a:pPr marL="0" lvl="0" indent="0" rtl="0">
                        <a:lnSpc>
                          <a:spcPct val="142857"/>
                        </a:lnSpc>
                        <a:spcBef>
                          <a:spcPts val="0"/>
                        </a:spcBef>
                        <a:spcAft>
                          <a:spcPts val="1500"/>
                        </a:spcAft>
                        <a:buNone/>
                      </a:pPr>
                      <a:r>
                        <a:rPr lang="en" sz="1050" b="1">
                          <a:solidFill>
                            <a:srgbClr val="333333"/>
                          </a:solidFill>
                          <a:highlight>
                            <a:srgbClr val="FFFFFF"/>
                          </a:highlight>
                        </a:rPr>
                        <a:t>Description</a:t>
                      </a:r>
                      <a:endParaRPr sz="1050" b="1">
                        <a:solidFill>
                          <a:srgbClr val="333333"/>
                        </a:solidFill>
                        <a:highlight>
                          <a:srgbClr val="FFFFFF"/>
                        </a:highlight>
                      </a:endParaRPr>
                    </a:p>
                  </a:txBody>
                  <a:tcPr marL="76200" marR="76200" marT="76200" marB="76200" anchor="b">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B w="19050" cap="flat" cmpd="sng">
                      <a:solidFill>
                        <a:srgbClr val="DDDDDD"/>
                      </a:solidFill>
                      <a:prstDash val="solid"/>
                      <a:round/>
                      <a:headEnd type="none" w="med" len="med"/>
                      <a:tailEnd type="none" w="med" len="med"/>
                    </a:lnB>
                  </a:tcPr>
                </a:tc>
              </a:tr>
              <a:tr h="546075">
                <a:tc>
                  <a:txBody>
                    <a:bodyPr/>
                    <a:lstStyle/>
                    <a:p>
                      <a:pPr marL="0" lvl="0" indent="0" rtl="0">
                        <a:lnSpc>
                          <a:spcPct val="142857"/>
                        </a:lnSpc>
                        <a:spcBef>
                          <a:spcPts val="0"/>
                        </a:spcBef>
                        <a:spcAft>
                          <a:spcPts val="1500"/>
                        </a:spcAft>
                        <a:buNone/>
                      </a:pPr>
                      <a:r>
                        <a:rPr lang="en" sz="1050" dirty="0">
                          <a:highlight>
                            <a:srgbClr val="FFFFFF"/>
                          </a:highlight>
                        </a:rPr>
                        <a:t>Template</a:t>
                      </a:r>
                      <a:endParaRPr sz="1050" dirty="0">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19050"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9F9F9"/>
                    </a:solidFill>
                  </a:tcPr>
                </a:tc>
                <a:tc>
                  <a:txBody>
                    <a:bodyPr/>
                    <a:lstStyle/>
                    <a:p>
                      <a:pPr marL="0" lvl="0" indent="0" rtl="0">
                        <a:lnSpc>
                          <a:spcPct val="142857"/>
                        </a:lnSpc>
                        <a:spcBef>
                          <a:spcPts val="0"/>
                        </a:spcBef>
                        <a:spcAft>
                          <a:spcPts val="1500"/>
                        </a:spcAft>
                        <a:buNone/>
                      </a:pPr>
                      <a:r>
                        <a:rPr lang="en" sz="1050">
                          <a:solidFill>
                            <a:srgbClr val="333333"/>
                          </a:solidFill>
                          <a:highlight>
                            <a:srgbClr val="FFFFFF"/>
                          </a:highlight>
                        </a:rPr>
                        <a:t>HTML with additional markup</a:t>
                      </a:r>
                      <a:endParaRPr sz="1050">
                        <a:solidFill>
                          <a:srgbClr val="333333"/>
                        </a:solidFill>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19050"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9F9F9"/>
                    </a:solidFill>
                  </a:tcPr>
                </a:tc>
              </a:tr>
              <a:tr h="546075">
                <a:tc>
                  <a:txBody>
                    <a:bodyPr/>
                    <a:lstStyle/>
                    <a:p>
                      <a:pPr marL="0" lvl="0" indent="0" rtl="0">
                        <a:lnSpc>
                          <a:spcPct val="142857"/>
                        </a:lnSpc>
                        <a:spcBef>
                          <a:spcPts val="0"/>
                        </a:spcBef>
                        <a:spcAft>
                          <a:spcPts val="1500"/>
                        </a:spcAft>
                        <a:buNone/>
                      </a:pPr>
                      <a:r>
                        <a:rPr lang="en" sz="1050">
                          <a:highlight>
                            <a:srgbClr val="FFFFFF"/>
                          </a:highlight>
                        </a:rPr>
                        <a:t>Directives</a:t>
                      </a:r>
                      <a:endParaRPr sz="1050">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tcPr>
                </a:tc>
                <a:tc>
                  <a:txBody>
                    <a:bodyPr/>
                    <a:lstStyle/>
                    <a:p>
                      <a:pPr marL="0" lvl="0" indent="0" rtl="0">
                        <a:lnSpc>
                          <a:spcPct val="142857"/>
                        </a:lnSpc>
                        <a:spcBef>
                          <a:spcPts val="0"/>
                        </a:spcBef>
                        <a:spcAft>
                          <a:spcPts val="1500"/>
                        </a:spcAft>
                        <a:buNone/>
                      </a:pPr>
                      <a:r>
                        <a:rPr lang="en" sz="1050" dirty="0">
                          <a:solidFill>
                            <a:srgbClr val="333333"/>
                          </a:solidFill>
                          <a:highlight>
                            <a:srgbClr val="FFFFFF"/>
                          </a:highlight>
                        </a:rPr>
                        <a:t>extend HTML with custom attributes and elements</a:t>
                      </a:r>
                      <a:endParaRPr sz="1050" dirty="0">
                        <a:solidFill>
                          <a:srgbClr val="333333"/>
                        </a:solidFill>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tcPr>
                </a:tc>
              </a:tr>
              <a:tr h="546075">
                <a:tc>
                  <a:txBody>
                    <a:bodyPr/>
                    <a:lstStyle/>
                    <a:p>
                      <a:pPr marL="0" lvl="0" indent="0" rtl="0">
                        <a:lnSpc>
                          <a:spcPct val="142857"/>
                        </a:lnSpc>
                        <a:spcBef>
                          <a:spcPts val="0"/>
                        </a:spcBef>
                        <a:spcAft>
                          <a:spcPts val="1500"/>
                        </a:spcAft>
                        <a:buNone/>
                      </a:pPr>
                      <a:r>
                        <a:rPr lang="en" sz="1050">
                          <a:highlight>
                            <a:srgbClr val="FFFFFF"/>
                          </a:highlight>
                        </a:rPr>
                        <a:t>Model</a:t>
                      </a:r>
                      <a:endParaRPr sz="1050">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9F9F9"/>
                    </a:solidFill>
                  </a:tcPr>
                </a:tc>
                <a:tc>
                  <a:txBody>
                    <a:bodyPr/>
                    <a:lstStyle/>
                    <a:p>
                      <a:pPr marL="0" lvl="0" indent="0" rtl="0">
                        <a:lnSpc>
                          <a:spcPct val="142857"/>
                        </a:lnSpc>
                        <a:spcBef>
                          <a:spcPts val="0"/>
                        </a:spcBef>
                        <a:spcAft>
                          <a:spcPts val="1500"/>
                        </a:spcAft>
                        <a:buNone/>
                      </a:pPr>
                      <a:r>
                        <a:rPr lang="en" sz="1050">
                          <a:solidFill>
                            <a:srgbClr val="333333"/>
                          </a:solidFill>
                          <a:highlight>
                            <a:srgbClr val="FFFFFF"/>
                          </a:highlight>
                        </a:rPr>
                        <a:t>the data shown to the user in the view and with which the user interacts</a:t>
                      </a:r>
                      <a:endParaRPr sz="1050">
                        <a:solidFill>
                          <a:srgbClr val="333333"/>
                        </a:solidFill>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9F9F9"/>
                    </a:solidFill>
                  </a:tcPr>
                </a:tc>
              </a:tr>
              <a:tr h="546075">
                <a:tc>
                  <a:txBody>
                    <a:bodyPr/>
                    <a:lstStyle/>
                    <a:p>
                      <a:pPr marL="0" lvl="0" indent="0" rtl="0">
                        <a:lnSpc>
                          <a:spcPct val="142857"/>
                        </a:lnSpc>
                        <a:spcBef>
                          <a:spcPts val="0"/>
                        </a:spcBef>
                        <a:spcAft>
                          <a:spcPts val="1500"/>
                        </a:spcAft>
                        <a:buNone/>
                      </a:pPr>
                      <a:r>
                        <a:rPr lang="en" sz="1050">
                          <a:highlight>
                            <a:srgbClr val="FFFFFF"/>
                          </a:highlight>
                        </a:rPr>
                        <a:t>Scope</a:t>
                      </a:r>
                      <a:endParaRPr sz="1050">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tcPr>
                </a:tc>
                <a:tc>
                  <a:txBody>
                    <a:bodyPr/>
                    <a:lstStyle/>
                    <a:p>
                      <a:pPr marL="0" lvl="0" indent="0" rtl="0">
                        <a:lnSpc>
                          <a:spcPct val="142857"/>
                        </a:lnSpc>
                        <a:spcBef>
                          <a:spcPts val="0"/>
                        </a:spcBef>
                        <a:spcAft>
                          <a:spcPts val="1500"/>
                        </a:spcAft>
                        <a:buNone/>
                      </a:pPr>
                      <a:r>
                        <a:rPr lang="en" sz="1050">
                          <a:solidFill>
                            <a:srgbClr val="333333"/>
                          </a:solidFill>
                          <a:highlight>
                            <a:srgbClr val="FFFFFF"/>
                          </a:highlight>
                        </a:rPr>
                        <a:t>context where the model is stored so that controllers, directives and expressions can access it</a:t>
                      </a:r>
                      <a:endParaRPr sz="1050">
                        <a:solidFill>
                          <a:srgbClr val="333333"/>
                        </a:solidFill>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tcPr>
                </a:tc>
              </a:tr>
              <a:tr h="546075">
                <a:tc>
                  <a:txBody>
                    <a:bodyPr/>
                    <a:lstStyle/>
                    <a:p>
                      <a:pPr marL="0" lvl="0" indent="0" rtl="0">
                        <a:lnSpc>
                          <a:spcPct val="142857"/>
                        </a:lnSpc>
                        <a:spcBef>
                          <a:spcPts val="0"/>
                        </a:spcBef>
                        <a:spcAft>
                          <a:spcPts val="1500"/>
                        </a:spcAft>
                        <a:buNone/>
                      </a:pPr>
                      <a:r>
                        <a:rPr lang="en" sz="1050">
                          <a:highlight>
                            <a:srgbClr val="FFFFFF"/>
                          </a:highlight>
                        </a:rPr>
                        <a:t>Expressions</a:t>
                      </a:r>
                      <a:endParaRPr sz="1050">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9F9F9"/>
                    </a:solidFill>
                  </a:tcPr>
                </a:tc>
                <a:tc>
                  <a:txBody>
                    <a:bodyPr/>
                    <a:lstStyle/>
                    <a:p>
                      <a:pPr marL="0" lvl="0" indent="0" rtl="0">
                        <a:lnSpc>
                          <a:spcPct val="142857"/>
                        </a:lnSpc>
                        <a:spcBef>
                          <a:spcPts val="0"/>
                        </a:spcBef>
                        <a:spcAft>
                          <a:spcPts val="1500"/>
                        </a:spcAft>
                        <a:buNone/>
                      </a:pPr>
                      <a:r>
                        <a:rPr lang="en" sz="1050">
                          <a:solidFill>
                            <a:srgbClr val="333333"/>
                          </a:solidFill>
                          <a:highlight>
                            <a:srgbClr val="FFFFFF"/>
                          </a:highlight>
                        </a:rPr>
                        <a:t>access variables and functions from the scope</a:t>
                      </a:r>
                      <a:endParaRPr sz="1050">
                        <a:solidFill>
                          <a:srgbClr val="333333"/>
                        </a:solidFill>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9F9F9"/>
                    </a:solidFill>
                  </a:tcPr>
                </a:tc>
              </a:tr>
              <a:tr h="546075">
                <a:tc>
                  <a:txBody>
                    <a:bodyPr/>
                    <a:lstStyle/>
                    <a:p>
                      <a:pPr marL="0" lvl="0" indent="0" rtl="0">
                        <a:lnSpc>
                          <a:spcPct val="142857"/>
                        </a:lnSpc>
                        <a:spcBef>
                          <a:spcPts val="0"/>
                        </a:spcBef>
                        <a:spcAft>
                          <a:spcPts val="1500"/>
                        </a:spcAft>
                        <a:buNone/>
                      </a:pPr>
                      <a:r>
                        <a:rPr lang="en" sz="1050">
                          <a:highlight>
                            <a:srgbClr val="FFFFFF"/>
                          </a:highlight>
                        </a:rPr>
                        <a:t>Compiler</a:t>
                      </a:r>
                      <a:endParaRPr sz="1050">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tcPr>
                </a:tc>
                <a:tc>
                  <a:txBody>
                    <a:bodyPr/>
                    <a:lstStyle/>
                    <a:p>
                      <a:pPr marL="0" lvl="0" indent="0" rtl="0">
                        <a:lnSpc>
                          <a:spcPct val="142857"/>
                        </a:lnSpc>
                        <a:spcBef>
                          <a:spcPts val="0"/>
                        </a:spcBef>
                        <a:spcAft>
                          <a:spcPts val="1500"/>
                        </a:spcAft>
                        <a:buNone/>
                      </a:pPr>
                      <a:r>
                        <a:rPr lang="en" sz="1050" dirty="0">
                          <a:solidFill>
                            <a:srgbClr val="333333"/>
                          </a:solidFill>
                          <a:highlight>
                            <a:srgbClr val="FFFFFF"/>
                          </a:highlight>
                        </a:rPr>
                        <a:t>parses the template and instantiates directives and expressions</a:t>
                      </a:r>
                      <a:endParaRPr sz="1050" dirty="0">
                        <a:solidFill>
                          <a:srgbClr val="333333"/>
                        </a:solidFill>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tcPr>
                </a:tc>
              </a:tr>
              <a:tr h="546075">
                <a:tc>
                  <a:txBody>
                    <a:bodyPr/>
                    <a:lstStyle/>
                    <a:p>
                      <a:pPr marL="0" lvl="0" indent="0" rtl="0">
                        <a:lnSpc>
                          <a:spcPct val="142857"/>
                        </a:lnSpc>
                        <a:spcBef>
                          <a:spcPts val="0"/>
                        </a:spcBef>
                        <a:spcAft>
                          <a:spcPts val="1500"/>
                        </a:spcAft>
                        <a:buNone/>
                      </a:pPr>
                      <a:r>
                        <a:rPr lang="en" sz="1050" dirty="0">
                          <a:highlight>
                            <a:srgbClr val="FFFFFF"/>
                          </a:highlight>
                        </a:rPr>
                        <a:t>Filter</a:t>
                      </a:r>
                      <a:endParaRPr sz="1050" dirty="0">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9F9F9"/>
                    </a:solidFill>
                  </a:tcPr>
                </a:tc>
                <a:tc>
                  <a:txBody>
                    <a:bodyPr/>
                    <a:lstStyle/>
                    <a:p>
                      <a:pPr marL="0" lvl="0" indent="0" rtl="0">
                        <a:lnSpc>
                          <a:spcPct val="142857"/>
                        </a:lnSpc>
                        <a:spcBef>
                          <a:spcPts val="0"/>
                        </a:spcBef>
                        <a:spcAft>
                          <a:spcPts val="1500"/>
                        </a:spcAft>
                        <a:buNone/>
                      </a:pPr>
                      <a:r>
                        <a:rPr lang="en" sz="1050">
                          <a:solidFill>
                            <a:srgbClr val="333333"/>
                          </a:solidFill>
                          <a:highlight>
                            <a:srgbClr val="FFFFFF"/>
                          </a:highlight>
                        </a:rPr>
                        <a:t>formats the value of an expression for display to the user</a:t>
                      </a:r>
                      <a:endParaRPr sz="1050">
                        <a:solidFill>
                          <a:srgbClr val="333333"/>
                        </a:solidFill>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9F9F9"/>
                    </a:solidFill>
                  </a:tcPr>
                </a:tc>
              </a:tr>
              <a:tr h="546075">
                <a:tc>
                  <a:txBody>
                    <a:bodyPr/>
                    <a:lstStyle/>
                    <a:p>
                      <a:pPr marL="0" lvl="0" indent="0" rtl="0">
                        <a:lnSpc>
                          <a:spcPct val="142857"/>
                        </a:lnSpc>
                        <a:spcBef>
                          <a:spcPts val="0"/>
                        </a:spcBef>
                        <a:spcAft>
                          <a:spcPts val="1500"/>
                        </a:spcAft>
                        <a:buNone/>
                      </a:pPr>
                      <a:r>
                        <a:rPr lang="en" sz="1050">
                          <a:highlight>
                            <a:srgbClr val="FFFFFF"/>
                          </a:highlight>
                        </a:rPr>
                        <a:t>View</a:t>
                      </a:r>
                      <a:endParaRPr sz="1050">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tcPr>
                </a:tc>
                <a:tc>
                  <a:txBody>
                    <a:bodyPr/>
                    <a:lstStyle/>
                    <a:p>
                      <a:pPr marL="0" lvl="0" indent="0" rtl="0">
                        <a:lnSpc>
                          <a:spcPct val="142857"/>
                        </a:lnSpc>
                        <a:spcBef>
                          <a:spcPts val="0"/>
                        </a:spcBef>
                        <a:spcAft>
                          <a:spcPts val="1500"/>
                        </a:spcAft>
                        <a:buNone/>
                      </a:pPr>
                      <a:r>
                        <a:rPr lang="en" sz="1050" dirty="0">
                          <a:solidFill>
                            <a:srgbClr val="333333"/>
                          </a:solidFill>
                          <a:highlight>
                            <a:srgbClr val="FFFFFF"/>
                          </a:highlight>
                        </a:rPr>
                        <a:t>what the user sees (the DOM)</a:t>
                      </a:r>
                      <a:endParaRPr sz="1050" dirty="0">
                        <a:solidFill>
                          <a:srgbClr val="333333"/>
                        </a:solidFill>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graphicFrame>
        <p:nvGraphicFramePr>
          <p:cNvPr id="113" name="Shape 113"/>
          <p:cNvGraphicFramePr/>
          <p:nvPr/>
        </p:nvGraphicFramePr>
        <p:xfrm>
          <a:off x="152400" y="284825"/>
          <a:ext cx="8277225" cy="2745232"/>
        </p:xfrm>
        <a:graphic>
          <a:graphicData uri="http://schemas.openxmlformats.org/drawingml/2006/table">
            <a:tbl>
              <a:tblPr>
                <a:solidFill>
                  <a:srgbClr val="FFFFFF"/>
                </a:solidFill>
                <a:tableStyleId>{E8634F3B-CC7E-4ADF-8F69-84A3F27A37D7}</a:tableStyleId>
              </a:tblPr>
              <a:tblGrid>
                <a:gridCol w="1371600"/>
                <a:gridCol w="6905625"/>
              </a:tblGrid>
              <a:tr h="342900">
                <a:tc>
                  <a:txBody>
                    <a:bodyPr/>
                    <a:lstStyle/>
                    <a:p>
                      <a:pPr marL="0" lvl="0" indent="0" rtl="0">
                        <a:lnSpc>
                          <a:spcPct val="142857"/>
                        </a:lnSpc>
                        <a:spcBef>
                          <a:spcPts val="0"/>
                        </a:spcBef>
                        <a:spcAft>
                          <a:spcPts val="1500"/>
                        </a:spcAft>
                        <a:buNone/>
                      </a:pPr>
                      <a:r>
                        <a:rPr lang="en" sz="1050">
                          <a:highlight>
                            <a:srgbClr val="FFFFFF"/>
                          </a:highlight>
                        </a:rPr>
                        <a:t>Data Binding</a:t>
                      </a:r>
                      <a:endParaRPr sz="1050">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9F9F9"/>
                    </a:solidFill>
                  </a:tcPr>
                </a:tc>
                <a:tc>
                  <a:txBody>
                    <a:bodyPr/>
                    <a:lstStyle/>
                    <a:p>
                      <a:pPr marL="0" lvl="0" indent="0" rtl="0">
                        <a:lnSpc>
                          <a:spcPct val="142857"/>
                        </a:lnSpc>
                        <a:spcBef>
                          <a:spcPts val="0"/>
                        </a:spcBef>
                        <a:spcAft>
                          <a:spcPts val="1500"/>
                        </a:spcAft>
                        <a:buNone/>
                      </a:pPr>
                      <a:r>
                        <a:rPr lang="en" sz="1050">
                          <a:solidFill>
                            <a:srgbClr val="333333"/>
                          </a:solidFill>
                          <a:highlight>
                            <a:srgbClr val="FFFFFF"/>
                          </a:highlight>
                        </a:rPr>
                        <a:t>sync data between the model and the view</a:t>
                      </a:r>
                      <a:endParaRPr sz="1050">
                        <a:solidFill>
                          <a:srgbClr val="333333"/>
                        </a:solidFill>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9F9F9"/>
                    </a:solidFill>
                  </a:tcPr>
                </a:tc>
              </a:tr>
              <a:tr h="342900">
                <a:tc>
                  <a:txBody>
                    <a:bodyPr/>
                    <a:lstStyle/>
                    <a:p>
                      <a:pPr marL="0" lvl="0" indent="0" rtl="0">
                        <a:lnSpc>
                          <a:spcPct val="142857"/>
                        </a:lnSpc>
                        <a:spcBef>
                          <a:spcPts val="0"/>
                        </a:spcBef>
                        <a:spcAft>
                          <a:spcPts val="1500"/>
                        </a:spcAft>
                        <a:buNone/>
                      </a:pPr>
                      <a:r>
                        <a:rPr lang="en" sz="1050" dirty="0">
                          <a:highlight>
                            <a:srgbClr val="FFFFFF"/>
                          </a:highlight>
                        </a:rPr>
                        <a:t>Controller</a:t>
                      </a:r>
                      <a:endParaRPr sz="1050" dirty="0">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tcPr>
                </a:tc>
                <a:tc>
                  <a:txBody>
                    <a:bodyPr/>
                    <a:lstStyle/>
                    <a:p>
                      <a:pPr marL="0" lvl="0" indent="0" rtl="0">
                        <a:lnSpc>
                          <a:spcPct val="142857"/>
                        </a:lnSpc>
                        <a:spcBef>
                          <a:spcPts val="0"/>
                        </a:spcBef>
                        <a:spcAft>
                          <a:spcPts val="1500"/>
                        </a:spcAft>
                        <a:buNone/>
                      </a:pPr>
                      <a:r>
                        <a:rPr lang="en" sz="1050">
                          <a:solidFill>
                            <a:srgbClr val="333333"/>
                          </a:solidFill>
                          <a:highlight>
                            <a:srgbClr val="FFFFFF"/>
                          </a:highlight>
                        </a:rPr>
                        <a:t>the business logic behind views</a:t>
                      </a:r>
                      <a:endParaRPr sz="1050">
                        <a:solidFill>
                          <a:srgbClr val="333333"/>
                        </a:solidFill>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tcPr>
                </a:tc>
              </a:tr>
              <a:tr h="523875">
                <a:tc>
                  <a:txBody>
                    <a:bodyPr/>
                    <a:lstStyle/>
                    <a:p>
                      <a:pPr marL="0" lvl="0" indent="0" rtl="0">
                        <a:lnSpc>
                          <a:spcPct val="142857"/>
                        </a:lnSpc>
                        <a:spcBef>
                          <a:spcPts val="0"/>
                        </a:spcBef>
                        <a:spcAft>
                          <a:spcPts val="1500"/>
                        </a:spcAft>
                        <a:buNone/>
                      </a:pPr>
                      <a:r>
                        <a:rPr lang="en" sz="1050" dirty="0">
                          <a:highlight>
                            <a:srgbClr val="FFFFFF"/>
                          </a:highlight>
                        </a:rPr>
                        <a:t>Dependency Injection</a:t>
                      </a:r>
                      <a:endParaRPr sz="1050" dirty="0">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9F9F9"/>
                    </a:solidFill>
                  </a:tcPr>
                </a:tc>
                <a:tc>
                  <a:txBody>
                    <a:bodyPr/>
                    <a:lstStyle/>
                    <a:p>
                      <a:pPr marL="0" lvl="0" indent="0" rtl="0">
                        <a:lnSpc>
                          <a:spcPct val="142857"/>
                        </a:lnSpc>
                        <a:spcBef>
                          <a:spcPts val="0"/>
                        </a:spcBef>
                        <a:spcAft>
                          <a:spcPts val="1500"/>
                        </a:spcAft>
                        <a:buNone/>
                      </a:pPr>
                      <a:r>
                        <a:rPr lang="en" sz="1050">
                          <a:solidFill>
                            <a:srgbClr val="333333"/>
                          </a:solidFill>
                          <a:highlight>
                            <a:srgbClr val="FFFFFF"/>
                          </a:highlight>
                        </a:rPr>
                        <a:t>Creates and wires objects and functions</a:t>
                      </a:r>
                      <a:endParaRPr sz="1050">
                        <a:solidFill>
                          <a:srgbClr val="333333"/>
                        </a:solidFill>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9F9F9"/>
                    </a:solidFill>
                  </a:tcPr>
                </a:tc>
              </a:tr>
              <a:tr h="342900">
                <a:tc>
                  <a:txBody>
                    <a:bodyPr/>
                    <a:lstStyle/>
                    <a:p>
                      <a:pPr marL="0" lvl="0" indent="0" rtl="0">
                        <a:lnSpc>
                          <a:spcPct val="142857"/>
                        </a:lnSpc>
                        <a:spcBef>
                          <a:spcPts val="0"/>
                        </a:spcBef>
                        <a:spcAft>
                          <a:spcPts val="1500"/>
                        </a:spcAft>
                        <a:buNone/>
                      </a:pPr>
                      <a:r>
                        <a:rPr lang="en" sz="1050" dirty="0">
                          <a:highlight>
                            <a:srgbClr val="FFFFFF"/>
                          </a:highlight>
                        </a:rPr>
                        <a:t>Injector</a:t>
                      </a:r>
                      <a:endParaRPr sz="1050" dirty="0">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tcPr>
                </a:tc>
                <a:tc>
                  <a:txBody>
                    <a:bodyPr/>
                    <a:lstStyle/>
                    <a:p>
                      <a:pPr marL="0" lvl="0" indent="0" rtl="0">
                        <a:lnSpc>
                          <a:spcPct val="142857"/>
                        </a:lnSpc>
                        <a:spcBef>
                          <a:spcPts val="0"/>
                        </a:spcBef>
                        <a:spcAft>
                          <a:spcPts val="1500"/>
                        </a:spcAft>
                        <a:buNone/>
                      </a:pPr>
                      <a:r>
                        <a:rPr lang="en" sz="1050">
                          <a:solidFill>
                            <a:srgbClr val="333333"/>
                          </a:solidFill>
                          <a:highlight>
                            <a:srgbClr val="FFFFFF"/>
                          </a:highlight>
                        </a:rPr>
                        <a:t>dependency injection container</a:t>
                      </a:r>
                      <a:endParaRPr sz="1050">
                        <a:solidFill>
                          <a:srgbClr val="333333"/>
                        </a:solidFill>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tcPr>
                </a:tc>
              </a:tr>
              <a:tr h="523875">
                <a:tc>
                  <a:txBody>
                    <a:bodyPr/>
                    <a:lstStyle/>
                    <a:p>
                      <a:pPr marL="0" lvl="0" indent="0" rtl="0">
                        <a:lnSpc>
                          <a:spcPct val="142857"/>
                        </a:lnSpc>
                        <a:spcBef>
                          <a:spcPts val="0"/>
                        </a:spcBef>
                        <a:spcAft>
                          <a:spcPts val="1500"/>
                        </a:spcAft>
                        <a:buNone/>
                      </a:pPr>
                      <a:r>
                        <a:rPr lang="en" sz="1050">
                          <a:highlight>
                            <a:srgbClr val="FFFFFF"/>
                          </a:highlight>
                        </a:rPr>
                        <a:t>Module</a:t>
                      </a:r>
                      <a:endParaRPr sz="1050">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9F9F9"/>
                    </a:solidFill>
                  </a:tcPr>
                </a:tc>
                <a:tc>
                  <a:txBody>
                    <a:bodyPr/>
                    <a:lstStyle/>
                    <a:p>
                      <a:pPr marL="0" lvl="0" indent="0" rtl="0">
                        <a:lnSpc>
                          <a:spcPct val="142857"/>
                        </a:lnSpc>
                        <a:spcBef>
                          <a:spcPts val="0"/>
                        </a:spcBef>
                        <a:spcAft>
                          <a:spcPts val="1500"/>
                        </a:spcAft>
                        <a:buNone/>
                      </a:pPr>
                      <a:r>
                        <a:rPr lang="en" sz="1050">
                          <a:solidFill>
                            <a:srgbClr val="333333"/>
                          </a:solidFill>
                          <a:highlight>
                            <a:srgbClr val="FFFFFF"/>
                          </a:highlight>
                        </a:rPr>
                        <a:t>a container for the different parts of an app including controllers, services, filters, directives which configures the Injector</a:t>
                      </a:r>
                      <a:endParaRPr sz="1050">
                        <a:solidFill>
                          <a:srgbClr val="333333"/>
                        </a:solidFill>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solidFill>
                      <a:srgbClr val="F9F9F9"/>
                    </a:solidFill>
                  </a:tcPr>
                </a:tc>
              </a:tr>
              <a:tr h="342900">
                <a:tc>
                  <a:txBody>
                    <a:bodyPr/>
                    <a:lstStyle/>
                    <a:p>
                      <a:pPr marL="0" lvl="0" indent="0" rtl="0">
                        <a:lnSpc>
                          <a:spcPct val="142857"/>
                        </a:lnSpc>
                        <a:spcBef>
                          <a:spcPts val="0"/>
                        </a:spcBef>
                        <a:spcAft>
                          <a:spcPts val="1500"/>
                        </a:spcAft>
                        <a:buNone/>
                      </a:pPr>
                      <a:r>
                        <a:rPr lang="en" sz="1050">
                          <a:highlight>
                            <a:srgbClr val="FFFFFF"/>
                          </a:highlight>
                        </a:rPr>
                        <a:t>Service</a:t>
                      </a:r>
                      <a:endParaRPr sz="1050">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tcPr>
                </a:tc>
                <a:tc>
                  <a:txBody>
                    <a:bodyPr/>
                    <a:lstStyle/>
                    <a:p>
                      <a:pPr marL="0" lvl="0" indent="0" rtl="0">
                        <a:lnSpc>
                          <a:spcPct val="142857"/>
                        </a:lnSpc>
                        <a:spcBef>
                          <a:spcPts val="0"/>
                        </a:spcBef>
                        <a:spcAft>
                          <a:spcPts val="1500"/>
                        </a:spcAft>
                        <a:buNone/>
                      </a:pPr>
                      <a:r>
                        <a:rPr lang="en" sz="1050" dirty="0">
                          <a:solidFill>
                            <a:srgbClr val="333333"/>
                          </a:solidFill>
                          <a:highlight>
                            <a:srgbClr val="FFFFFF"/>
                          </a:highlight>
                        </a:rPr>
                        <a:t>reusable business logic independent of views</a:t>
                      </a:r>
                      <a:endParaRPr sz="1050" dirty="0">
                        <a:solidFill>
                          <a:srgbClr val="333333"/>
                        </a:solidFill>
                        <a:highlight>
                          <a:srgbClr val="FFFFFF"/>
                        </a:highlight>
                      </a:endParaRPr>
                    </a:p>
                  </a:txBody>
                  <a:tcPr marL="76200" marR="76200" marT="76200" marB="76200">
                    <a:lnL w="9525" cap="flat" cmpd="sng">
                      <a:solidFill>
                        <a:srgbClr val="DDDDDD"/>
                      </a:solidFill>
                      <a:prstDash val="solid"/>
                      <a:round/>
                      <a:headEnd type="none" w="med" len="med"/>
                      <a:tailEnd type="none" w="med" len="med"/>
                    </a:lnL>
                    <a:lnR w="9525" cap="flat" cmpd="sng">
                      <a:solidFill>
                        <a:srgbClr val="DDDDDD"/>
                      </a:solidFill>
                      <a:prstDash val="solid"/>
                      <a:round/>
                      <a:headEnd type="none" w="med" len="med"/>
                      <a:tailEnd type="none" w="med" len="med"/>
                    </a:lnR>
                    <a:lnT w="9525" cap="flat" cmpd="sng">
                      <a:solidFill>
                        <a:srgbClr val="DDDDDD"/>
                      </a:solidFill>
                      <a:prstDash val="solid"/>
                      <a:round/>
                      <a:headEnd type="none" w="med" len="med"/>
                      <a:tailEnd type="none" w="med" len="med"/>
                    </a:lnT>
                    <a:lnB w="9525" cap="flat" cmpd="sng">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lnSpc>
                <a:spcPct val="150000"/>
              </a:lnSpc>
              <a:spcBef>
                <a:spcPts val="0"/>
              </a:spcBef>
              <a:spcAft>
                <a:spcPts val="1600"/>
              </a:spcAft>
              <a:buNone/>
            </a:pPr>
            <a:r>
              <a:rPr lang="en"/>
              <a:t>Setting up the Environment	</a:t>
            </a:r>
            <a:endParaRPr/>
          </a:p>
        </p:txBody>
      </p:sp>
      <p:pic>
        <p:nvPicPr>
          <p:cNvPr id="119" name="Shape 119"/>
          <p:cNvPicPr preferRelativeResize="0"/>
          <p:nvPr/>
        </p:nvPicPr>
        <p:blipFill>
          <a:blip r:embed="rId3">
            <a:alphaModFix/>
          </a:blip>
          <a:stretch>
            <a:fillRect/>
          </a:stretch>
        </p:blipFill>
        <p:spPr>
          <a:xfrm>
            <a:off x="891825" y="3827800"/>
            <a:ext cx="1011100" cy="1011100"/>
          </a:xfrm>
          <a:prstGeom prst="rect">
            <a:avLst/>
          </a:prstGeom>
          <a:noFill/>
          <a:ln>
            <a:noFill/>
          </a:ln>
        </p:spPr>
      </p:pic>
      <p:pic>
        <p:nvPicPr>
          <p:cNvPr id="120" name="Shape 120"/>
          <p:cNvPicPr preferRelativeResize="0"/>
          <p:nvPr/>
        </p:nvPicPr>
        <p:blipFill>
          <a:blip r:embed="rId4">
            <a:alphaModFix/>
          </a:blip>
          <a:stretch>
            <a:fillRect/>
          </a:stretch>
        </p:blipFill>
        <p:spPr>
          <a:xfrm>
            <a:off x="2749613" y="3827788"/>
            <a:ext cx="939525" cy="939525"/>
          </a:xfrm>
          <a:prstGeom prst="rect">
            <a:avLst/>
          </a:prstGeom>
          <a:noFill/>
          <a:ln>
            <a:noFill/>
          </a:ln>
        </p:spPr>
      </p:pic>
      <p:pic>
        <p:nvPicPr>
          <p:cNvPr id="121" name="Shape 121"/>
          <p:cNvPicPr preferRelativeResize="0"/>
          <p:nvPr/>
        </p:nvPicPr>
        <p:blipFill>
          <a:blip r:embed="rId5">
            <a:alphaModFix/>
          </a:blip>
          <a:stretch>
            <a:fillRect/>
          </a:stretch>
        </p:blipFill>
        <p:spPr>
          <a:xfrm>
            <a:off x="740263" y="1824375"/>
            <a:ext cx="7685363" cy="1834914"/>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TotalTime>
  <Words>657</Words>
  <Application>Microsoft Macintosh PowerPoint</Application>
  <PresentationFormat>On-screen Show (16:9)</PresentationFormat>
  <Paragraphs>105</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Roboto</vt:lpstr>
      <vt:lpstr>Courier New</vt:lpstr>
      <vt:lpstr>Consolas</vt:lpstr>
      <vt:lpstr>Material</vt:lpstr>
      <vt:lpstr>AngularJS</vt:lpstr>
      <vt:lpstr>Day 1</vt:lpstr>
      <vt:lpstr>Introduction </vt:lpstr>
      <vt:lpstr>SPA Overview</vt:lpstr>
      <vt:lpstr>About AngularJS and Features</vt:lpstr>
      <vt:lpstr>PowerPoint Presentation</vt:lpstr>
      <vt:lpstr>PowerPoint Presentation</vt:lpstr>
      <vt:lpstr>PowerPoint Presentation</vt:lpstr>
      <vt:lpstr>Setting up the Environment </vt:lpstr>
      <vt:lpstr>First AngularJS Program</vt:lpstr>
      <vt:lpstr>Comparing With JQuery</vt:lpstr>
      <vt:lpstr>Bootstrapping</vt:lpstr>
      <vt:lpstr>PowerPoint Presentation</vt:lpstr>
      <vt:lpstr>Auto Bootstrapping</vt:lpstr>
      <vt:lpstr>Manual Bootstrapping</vt:lpstr>
      <vt:lpstr>PowerPoint Presentation</vt:lpstr>
      <vt:lpstr>Data Binding</vt:lpstr>
      <vt:lpstr>Data binding in Classical System</vt:lpstr>
      <vt:lpstr>Data Binding in AngularJS</vt:lpstr>
      <vt:lpstr>Creating Demo App</vt:lpstr>
      <vt:lpstr>Thank You!</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cp:lastModifiedBy>Arul Selvanb</cp:lastModifiedBy>
  <cp:revision>3</cp:revision>
  <dcterms:modified xsi:type="dcterms:W3CDTF">2018-02-12T11:17:25Z</dcterms:modified>
</cp:coreProperties>
</file>