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angularjs.org/guide/directiv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angularjs.org/api/ng/filt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angularjs.org/api/ng/filt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488275" y="1340000"/>
            <a:ext cx="6317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AngularJS part 4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5511150" y="2700825"/>
            <a:ext cx="1842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Arul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compile() and link() functions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30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compile() and link() functions define how the directive is to modify the HTML that matched the directive.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compile() function is called once for each occurrence of the directive in the HTML page. The compile() function can then do any one-time configuration needed of the element containing the directive.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compile() function finishes by returning the link() function. The link() function is called every time the element is to be bound to data in the $scope object.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857650" y="1071750"/>
            <a:ext cx="774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&lt;script&gt;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myapp = angular.module("myapp", []);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myapp.directive(blogList, function() {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var directive = {};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directive.restrict = 'E'; /* restrict this directive to elements */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directive.compile = function(element, attributes) {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    // do one-time configuration of element.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    var linkFunction = function($scope, element, atttributes) {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        // bind element to data in $scope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    }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    return linkFunction;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return directive;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});    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&lt;/script&gt;   </a:t>
            </a:r>
            <a:endParaRPr>
              <a:highlight>
                <a:srgbClr val="F0F0F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Wraps Elements Via Transclusion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69200" y="1767750"/>
            <a:ext cx="82221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&lt;postList&gt;This is a transcluded directive {{title}}&lt;/postList&gt;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&lt;script&gt;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myapp = angular.module("myapp", []);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myapp.directive('mytransclude', function() {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    var directive = {};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    directive.restrict = 'E'; /* restrict this directive to elements */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directive.transclude = true;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    directive.template = "&lt;div class='myTransclude' </a:t>
            </a:r>
            <a:r>
              <a:rPr b="1"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ng-transclude</a:t>
            </a: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&gt;&lt;/div&gt;";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    return directive;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});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myapp.controller("MyController", function($scope, $http) {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    $scope.firstName = "Jakob";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    });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1100">
              <a:solidFill>
                <a:srgbClr val="000000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https://docs.angularjs.org/guide/directive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Filters format the value of an expression for display to the user. They can be used in view templates, controllers or services. AngularJS comes with a collection of </a:t>
            </a:r>
            <a:r>
              <a:rPr lang="en" u="sng">
                <a:solidFill>
                  <a:srgbClr val="428BCA"/>
                </a:solidFill>
                <a:highlight>
                  <a:srgbClr val="FFFFFF"/>
                </a:highlight>
                <a:hlinkClick r:id="rId3"/>
              </a:rPr>
              <a:t>built-in filters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, but it is easy to define your own as well.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Filter in the View Templates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8275" y="2020000"/>
            <a:ext cx="82221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5F5F5"/>
                </a:highlight>
              </a:rPr>
              <a:t>{{ expression | filter }}</a:t>
            </a:r>
            <a:endParaRPr b="1" sz="14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Filters can be applied to the result of another filter. This is called "chaining" and uses the following syntax: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5F5F5"/>
                </a:highlight>
              </a:rPr>
              <a:t>{{ expression | filter1 | filter2 | ... }}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Filters may have arguments. The syntax for this is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5F5F5"/>
                </a:highlight>
              </a:rPr>
              <a:t>{{ expression | filter:argument1:argument2:... }}</a:t>
            </a:r>
            <a:endParaRPr b="1" sz="14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2" name="Shape 152"/>
          <p:cNvSpPr txBox="1"/>
          <p:nvPr/>
        </p:nvSpPr>
        <p:spPr>
          <a:xfrm>
            <a:off x="4477400" y="3619775"/>
            <a:ext cx="45909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latin typeface="Roboto"/>
                <a:ea typeface="Roboto"/>
                <a:cs typeface="Roboto"/>
                <a:sym typeface="Roboto"/>
              </a:rPr>
              <a:t>&lt;p&gt;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{{post.body | limitTo:70}}...</a:t>
            </a:r>
            <a:r>
              <a:rPr lang="en">
                <a:solidFill>
                  <a:srgbClr val="800000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endParaRPr>
              <a:solidFill>
                <a:srgbClr val="8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latin typeface="Roboto"/>
                <a:ea typeface="Roboto"/>
                <a:cs typeface="Roboto"/>
                <a:sym typeface="Roboto"/>
              </a:rPr>
              <a:t>&lt;li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ng-repeat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"post in posts | filter:searchText"</a:t>
            </a:r>
            <a:r>
              <a:rPr lang="en">
                <a:solidFill>
                  <a:srgbClr val="80000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>
              <a:solidFill>
                <a:srgbClr val="8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filter in Javascript(controller,service…)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31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You can also use filters in controllers, services, and directives. For this, inject a dependency with the name &lt;filterName&gt;Filter into your controller/service/directive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uppercaseFilter($scope.selectedPost.title);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$filter(</a:t>
            </a:r>
            <a:r>
              <a:rPr lang="en">
                <a:solidFill>
                  <a:srgbClr val="A31515"/>
                </a:solidFill>
              </a:rPr>
              <a:t>'uppercase'</a:t>
            </a:r>
            <a:r>
              <a:rPr lang="en">
                <a:solidFill>
                  <a:srgbClr val="000000"/>
                </a:solidFill>
              </a:rPr>
              <a:t>)($scope.title);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</a:t>
            </a:r>
            <a:r>
              <a:rPr lang="en"/>
              <a:t>Reference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https://docs.angularjs.org/api/ng/filter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Filter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Writing your own filter is very easy: just register a new filter factory function with your module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app.filter(</a:t>
            </a:r>
            <a:r>
              <a:rPr lang="en" sz="1400">
                <a:solidFill>
                  <a:srgbClr val="A31515"/>
                </a:solidFill>
              </a:rPr>
              <a:t>'makeUppercase'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>
                <a:solidFill>
                  <a:srgbClr val="0000FF"/>
                </a:solidFill>
              </a:rPr>
              <a:t>function</a:t>
            </a:r>
            <a:r>
              <a:rPr lang="en" sz="1400">
                <a:solidFill>
                  <a:srgbClr val="000000"/>
                </a:solidFill>
              </a:rPr>
              <a:t> () {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FF"/>
                </a:solidFill>
              </a:rPr>
              <a:t>return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FF"/>
                </a:solidFill>
              </a:rPr>
              <a:t>function</a:t>
            </a:r>
            <a:r>
              <a:rPr lang="en" sz="1400">
                <a:solidFill>
                  <a:srgbClr val="000000"/>
                </a:solidFill>
              </a:rPr>
              <a:t> (item) {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</a:t>
            </a:r>
            <a:r>
              <a:rPr lang="en" sz="1400">
                <a:solidFill>
                  <a:srgbClr val="0000FF"/>
                </a:solidFill>
              </a:rPr>
              <a:t>return</a:t>
            </a:r>
            <a:r>
              <a:rPr lang="en" sz="1400">
                <a:solidFill>
                  <a:srgbClr val="000000"/>
                </a:solidFill>
              </a:rPr>
              <a:t> item.toUpperCase();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};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});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0" y="0"/>
            <a:ext cx="6331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app.filter("arrayToFormattedString", [function () { return new shops.filters.ArrayToFormattedString() }])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shops.filters.ArrayToFormattedString = function () {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var self = this;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self.hasArray = function (inputArray) {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return angular.isArray(inputArray) &amp;&amp; inputArray.length &gt; 0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self.hasPropertyName = function (propertyName) {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return !angular.isUndefined(propertyName);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self.hasSeparator = function (separator) {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return !angular.isUndefined(separator);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self.hasValue = function (value) {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return value !== undefined &amp;&amp; value != null;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return function (array,propertyName,separator) {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var tempString = "";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if (!self.hasArray(array) || !self.hasPropertyName(propertyName) || !self.hasSeparator(separator)) {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    return tempString;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}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array.forEach(function (each) {         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    if(self.hasValue(each[propertyName])){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        tempString += each[propertyName] + separator;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});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    return tempString.length &gt; 0 ? tempString.slice(0, tempString.lastIndexOf(separator)) : tempString;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    }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}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Directives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Filters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Directives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6325" y="1919075"/>
            <a:ext cx="82221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What are Directives?</a:t>
            </a:r>
            <a:endParaRPr b="1">
              <a:solidFill>
                <a:srgbClr val="000000"/>
              </a:solidFill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Markers on a DOM element that tell AngularJS’s HTML compiler ($compile) to attach a specified behaviour to that DOM element…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Teaching new Tricks to the HTML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50" y="152400"/>
            <a:ext cx="87710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Directive Types :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71900" y="2133475"/>
            <a:ext cx="5279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You can implement the following types of directives: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Element directives  (E) -   </a:t>
            </a:r>
            <a:r>
              <a:rPr lang="en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&lt;my-dir&gt;&lt;/my-dir&gt;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Attribute directives (A) -   </a:t>
            </a:r>
            <a:r>
              <a:rPr lang="en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&lt;span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my-dir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"exp"</a:t>
            </a:r>
            <a:r>
              <a:rPr lang="en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&gt;&lt;/span&gt;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CSS class directives (C) - </a:t>
            </a:r>
            <a:r>
              <a:rPr lang="en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&lt;span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8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DD1144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"my-dir: exp;"</a:t>
            </a:r>
            <a:r>
              <a:rPr lang="en" sz="1000">
                <a:solidFill>
                  <a:srgbClr val="00008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&gt;&lt;/span&gt;</a:t>
            </a:r>
            <a:endParaRPr sz="1000">
              <a:solidFill>
                <a:srgbClr val="999988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Comment directives (M) - </a:t>
            </a:r>
            <a:r>
              <a:rPr lang="en" sz="1000">
                <a:solidFill>
                  <a:srgbClr val="99998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&lt;!-- directive: my-dir exp --&gt;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5864775" y="17741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</a:rPr>
              <a:t>T</a:t>
            </a:r>
            <a:r>
              <a:rPr lang="en" sz="1050">
                <a:solidFill>
                  <a:srgbClr val="333333"/>
                </a:solidFill>
              </a:rPr>
              <a:t>he </a:t>
            </a:r>
            <a:r>
              <a:rPr lang="en" sz="950">
                <a:solidFill>
                  <a:srgbClr val="333333"/>
                </a:solidFill>
                <a:highlight>
                  <a:srgbClr val="F4F4F4"/>
                </a:highlight>
                <a:latin typeface="Consolas"/>
                <a:ea typeface="Consolas"/>
                <a:cs typeface="Consolas"/>
                <a:sym typeface="Consolas"/>
              </a:rPr>
              <a:t>restrict</a:t>
            </a:r>
            <a:r>
              <a:rPr lang="en" sz="1050">
                <a:solidFill>
                  <a:srgbClr val="333333"/>
                </a:solidFill>
              </a:rPr>
              <a:t> option is typically set to: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" sz="95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1050">
                <a:solidFill>
                  <a:srgbClr val="333333"/>
                </a:solidFill>
              </a:rPr>
              <a:t> - only matches attribute name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" sz="95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1050">
                <a:solidFill>
                  <a:srgbClr val="333333"/>
                </a:solidFill>
              </a:rPr>
              <a:t> - only matches element name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" sz="95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1050">
                <a:solidFill>
                  <a:srgbClr val="333333"/>
                </a:solidFill>
              </a:rPr>
              <a:t> - only matches class name</a:t>
            </a:r>
            <a:endParaRPr sz="1050">
              <a:solidFill>
                <a:srgbClr val="333333"/>
              </a:solidFill>
            </a:endParaRPr>
          </a:p>
          <a:p>
            <a:pPr indent="-295275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" sz="950">
                <a:solidFill>
                  <a:srgbClr val="DD1144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'M'</a:t>
            </a:r>
            <a:r>
              <a:rPr lang="en" sz="1050">
                <a:solidFill>
                  <a:srgbClr val="333333"/>
                </a:solidFill>
              </a:rPr>
              <a:t> - only matches comment</a:t>
            </a:r>
            <a:endParaRPr sz="1050">
              <a:solidFill>
                <a:srgbClr val="333333"/>
              </a:solidFill>
            </a:endParaRPr>
          </a:p>
          <a:p>
            <a:pPr indent="0" lvl="0" marL="88900" marR="88900" rtl="0">
              <a:lnSpc>
                <a:spcPct val="142857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80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Directive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  <a:t>myapp = angular.module("myapp", []);</a:t>
            </a: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  <a:t>myapp.directive(‘postList’, function() {</a:t>
            </a: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  <a:t>    var directive = {};</a:t>
            </a: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  <a:t>    directive.restrict = 'E'; /* restrict this directive to elements */</a:t>
            </a: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  <a:t>    directive.template = "My first directive: {{title}}";</a:t>
            </a: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  <a:t>    return directive;</a:t>
            </a:r>
            <a:b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400">
                <a:solidFill>
                  <a:srgbClr val="000000"/>
                </a:solidFill>
                <a:highlight>
                  <a:srgbClr val="F0F0F0"/>
                </a:highlight>
              </a:rPr>
              <a:t>});</a:t>
            </a:r>
            <a:endParaRPr sz="1400">
              <a:solidFill>
                <a:srgbClr val="000000"/>
              </a:solidFill>
              <a:highlight>
                <a:srgbClr val="F0F0F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emplate and templateUrl Properties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 case that HTML template grows big, it is gets hard to write and maintain the HTML inside a JavaScript string. You can then put the HTML into its own file and have AngularJS load it from that file.</a:t>
            </a:r>
            <a:endParaRPr/>
          </a:p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4691800" y="2007350"/>
            <a:ext cx="4368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  <a:t>myapp = angular.module("myapp", []);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</a:b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  <a:t>myapp.directive('postList', function() {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  <a:t>    var directive = {};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</a:b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  <a:t>    directive.restrict = 'E'; /* restrict this directive to elements */</a:t>
            </a:r>
            <a:endParaRPr sz="1100">
              <a:solidFill>
                <a:srgbClr val="000000"/>
              </a:solidFill>
              <a:highlight>
                <a:srgbClr val="F0F0F0"/>
              </a:highlight>
            </a:endParaRPr>
          </a:p>
          <a:p>
            <a:pPr indent="0" lvl="0" marL="101600" marR="10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  <a:t>    //directive.template = "My first directive: {{title}}";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  <a:t>    </a:t>
            </a:r>
            <a:r>
              <a:rPr b="1" lang="en" sz="1100">
                <a:solidFill>
                  <a:srgbClr val="000000"/>
                </a:solidFill>
                <a:highlight>
                  <a:srgbClr val="F0F0F0"/>
                </a:highlight>
              </a:rPr>
              <a:t>directive.templateUrl = "/blog/post/postListView.html";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</a:b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  <a:t>    return directive;</a:t>
            </a:r>
            <a:b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</a:br>
            <a:r>
              <a:rPr lang="en" sz="1100">
                <a:solidFill>
                  <a:srgbClr val="000000"/>
                </a:solidFill>
                <a:highlight>
                  <a:srgbClr val="F0F0F0"/>
                </a:highlight>
              </a:rPr>
              <a:t>});</a:t>
            </a:r>
            <a:endParaRPr sz="1100">
              <a:solidFill>
                <a:srgbClr val="000000"/>
              </a:solidFill>
              <a:highlight>
                <a:srgbClr val="F0F0F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Isolating the $scope from the directive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692075"/>
            <a:ext cx="82221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Our </a:t>
            </a:r>
            <a:r>
              <a:rPr lang="en" sz="1400">
                <a:solidFill>
                  <a:srgbClr val="333333"/>
                </a:solidFill>
                <a:highlight>
                  <a:srgbClr val="F4F4F4"/>
                </a:highlight>
              </a:rPr>
              <a:t>postList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 directive above is great but not a cool solution. What we want to be able to do is separate the scope inside a directive from the scope outside, and then map the outer scope to a directive's inner scope. We can do this by creating what we call an 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</a:rPr>
              <a:t>isolate scope</a:t>
            </a:r>
            <a:endParaRPr b="1"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74747"/>
                </a:solidFill>
                <a:highlight>
                  <a:srgbClr val="F7F7F7"/>
                </a:highlight>
              </a:rPr>
              <a:t>To create an </a:t>
            </a:r>
            <a:r>
              <a:rPr i="1" lang="en" sz="1400">
                <a:solidFill>
                  <a:srgbClr val="474747"/>
                </a:solidFill>
                <a:highlight>
                  <a:srgbClr val="F7F7F7"/>
                </a:highlight>
              </a:rPr>
              <a:t>isolate</a:t>
            </a:r>
            <a:r>
              <a:rPr lang="en" sz="1400">
                <a:solidFill>
                  <a:srgbClr val="474747"/>
                </a:solidFill>
                <a:highlight>
                  <a:srgbClr val="F7F7F7"/>
                </a:highlight>
              </a:rPr>
              <a:t> scope, simply pass an object back in the </a:t>
            </a:r>
            <a:r>
              <a:rPr lang="en" sz="1400">
                <a:solidFill>
                  <a:srgbClr val="232527"/>
                </a:solidFill>
                <a:highlight>
                  <a:srgbClr val="F6F6F6"/>
                </a:highlight>
              </a:rPr>
              <a:t>scope</a:t>
            </a:r>
            <a:r>
              <a:rPr lang="en" sz="1400">
                <a:solidFill>
                  <a:srgbClr val="474747"/>
                </a:solidFill>
                <a:highlight>
                  <a:srgbClr val="F7F7F7"/>
                </a:highlight>
              </a:rPr>
              <a:t> option:</a:t>
            </a:r>
            <a:endParaRPr sz="1400">
              <a:solidFill>
                <a:srgbClr val="474747"/>
              </a:solidFill>
              <a:highlight>
                <a:srgbClr val="F7F7F7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8F8FF"/>
                </a:highlight>
              </a:rPr>
              <a:t>scope: {}</a:t>
            </a:r>
            <a:endParaRPr sz="1400">
              <a:solidFill>
                <a:srgbClr val="000000"/>
              </a:solidFill>
              <a:highlight>
                <a:srgbClr val="F8F8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8F8FF"/>
                </a:highlight>
              </a:rPr>
              <a:t>OneWay binding: @ (or @attr)</a:t>
            </a:r>
            <a:endParaRPr sz="1400">
              <a:solidFill>
                <a:srgbClr val="000000"/>
              </a:solidFill>
              <a:highlight>
                <a:srgbClr val="F8F8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8F8FF"/>
                </a:highlight>
              </a:rPr>
              <a:t>Bi-directional binding: = (or =attr)</a:t>
            </a:r>
            <a:endParaRPr sz="1400">
              <a:solidFill>
                <a:srgbClr val="000000"/>
              </a:solidFill>
              <a:highlight>
                <a:srgbClr val="F8F8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8F8FF"/>
                </a:highlight>
              </a:rPr>
              <a:t>Parent execution binding :&amp; (or &amp;attr)</a:t>
            </a:r>
            <a:endParaRPr sz="1400">
              <a:solidFill>
                <a:srgbClr val="000000"/>
              </a:solidFill>
              <a:highlight>
                <a:srgbClr val="F8F8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8F8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41425" y="290075"/>
            <a:ext cx="69747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10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myapp.directive('userinfo', function() {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var directive = {};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directive.restrict = 'E';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directive.template = "Home - </a:t>
            </a:r>
            <a:r>
              <a:rPr b="1"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{{title}}</a:t>
            </a: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";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directive.scope = {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    title : "=title"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    return directive;</a:t>
            </a:r>
            <a:b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highlight>
                  <a:srgbClr val="F0F0F0"/>
                </a:highlight>
                <a:latin typeface="Roboto"/>
                <a:ea typeface="Roboto"/>
                <a:cs typeface="Roboto"/>
                <a:sym typeface="Roboto"/>
              </a:rPr>
              <a:t>})</a:t>
            </a:r>
            <a:endParaRPr>
              <a:highlight>
                <a:srgbClr val="F0F0F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