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568B3C7-B92E-4DF6-A183-3D6F381A4E43}">
  <a:tblStyle styleId="{3568B3C7-B92E-4DF6-A183-3D6F381A4E4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mozilla.org/en/xmlhttprequest" TargetMode="External"/><Relationship Id="rId4" Type="http://schemas.openxmlformats.org/officeDocument/2006/relationships/hyperlink" Target="http://en.wikipedia.org/wiki/JSON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angularjs.org/api/auto/service/$injector" TargetMode="External"/><Relationship Id="rId4" Type="http://schemas.openxmlformats.org/officeDocument/2006/relationships/hyperlink" Target="https://docs.angularjs.org/guide/provid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en.wikipedia.org/wiki/Service_locator_pattern" TargetMode="External"/><Relationship Id="rId4" Type="http://schemas.openxmlformats.org/officeDocument/2006/relationships/image" Target="../media/image1.png"/><Relationship Id="rId5" Type="http://schemas.openxmlformats.org/officeDocument/2006/relationships/hyperlink" Target="https://github.com/angular/angular.js/wiki/Understanding-Dependency-Inj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angularjs.org/api/ng/servi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angularjs.org/api/ng/service/$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460950" y="1729275"/>
            <a:ext cx="8222100" cy="9336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AngularJS Part 5</a:t>
            </a:r>
            <a:endParaRPr/>
          </a:p>
        </p:txBody>
      </p:sp>
      <p:sp>
        <p:nvSpPr>
          <p:cNvPr id="68" name="Shape 68"/>
          <p:cNvSpPr txBox="1"/>
          <p:nvPr>
            <p:ph idx="1" type="subTitle"/>
          </p:nvPr>
        </p:nvSpPr>
        <p:spPr>
          <a:xfrm>
            <a:off x="5495475" y="266288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nvSpPr>
        <p:spPr>
          <a:xfrm>
            <a:off x="835775" y="1221575"/>
            <a:ext cx="6947700" cy="32829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1000">
                <a:latin typeface="Roboto"/>
                <a:ea typeface="Roboto"/>
                <a:cs typeface="Roboto"/>
                <a:sym typeface="Roboto"/>
              </a:rPr>
              <a:t> </a:t>
            </a:r>
            <a:r>
              <a:rPr lang="en" sz="1000">
                <a:solidFill>
                  <a:srgbClr val="0000FF"/>
                </a:solidFill>
                <a:latin typeface="Roboto"/>
                <a:ea typeface="Roboto"/>
                <a:cs typeface="Roboto"/>
                <a:sym typeface="Roboto"/>
              </a:rPr>
              <a:t>function</a:t>
            </a:r>
            <a:r>
              <a:rPr lang="en" sz="1000">
                <a:latin typeface="Roboto"/>
                <a:ea typeface="Roboto"/>
                <a:cs typeface="Roboto"/>
                <a:sym typeface="Roboto"/>
              </a:rPr>
              <a:t> asyncGreet(name)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r>
              <a:rPr lang="en" sz="1000">
                <a:solidFill>
                  <a:srgbClr val="008000"/>
                </a:solidFill>
                <a:latin typeface="Roboto"/>
                <a:ea typeface="Roboto"/>
                <a:cs typeface="Roboto"/>
                <a:sym typeface="Roboto"/>
              </a:rPr>
              <a:t>// perform some asynchronous operation, resolve or reject the promise when appropriate.    </a:t>
            </a:r>
            <a:endParaRPr sz="1000">
              <a:solidFill>
                <a:srgbClr val="008000"/>
              </a:solidFill>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r>
              <a:rPr lang="en" sz="1000">
                <a:solidFill>
                  <a:srgbClr val="0000FF"/>
                </a:solidFill>
                <a:latin typeface="Roboto"/>
                <a:ea typeface="Roboto"/>
                <a:cs typeface="Roboto"/>
                <a:sym typeface="Roboto"/>
              </a:rPr>
              <a:t>let</a:t>
            </a:r>
            <a:r>
              <a:rPr lang="en" sz="1000">
                <a:latin typeface="Roboto"/>
                <a:ea typeface="Roboto"/>
                <a:cs typeface="Roboto"/>
                <a:sym typeface="Roboto"/>
              </a:rPr>
              <a:t> q = $q.defer();</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$timeout(</a:t>
            </a:r>
            <a:r>
              <a:rPr lang="en" sz="1000">
                <a:solidFill>
                  <a:srgbClr val="0000FF"/>
                </a:solidFill>
                <a:latin typeface="Roboto"/>
                <a:ea typeface="Roboto"/>
                <a:cs typeface="Roboto"/>
                <a:sym typeface="Roboto"/>
              </a:rPr>
              <a:t>function</a:t>
            </a:r>
            <a:r>
              <a:rPr lang="en" sz="1000">
                <a:latin typeface="Roboto"/>
                <a:ea typeface="Roboto"/>
                <a:cs typeface="Roboto"/>
                <a:sym typeface="Roboto"/>
              </a:rPr>
              <a:t>()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r>
              <a:rPr lang="en" sz="1000">
                <a:solidFill>
                  <a:srgbClr val="0000FF"/>
                </a:solidFill>
                <a:latin typeface="Roboto"/>
                <a:ea typeface="Roboto"/>
                <a:cs typeface="Roboto"/>
                <a:sym typeface="Roboto"/>
              </a:rPr>
              <a:t>if</a:t>
            </a:r>
            <a:r>
              <a:rPr lang="en" sz="1000">
                <a:latin typeface="Roboto"/>
                <a:ea typeface="Roboto"/>
                <a:cs typeface="Roboto"/>
                <a:sym typeface="Roboto"/>
              </a:rPr>
              <a:t> (name!=</a:t>
            </a:r>
            <a:r>
              <a:rPr lang="en" sz="1000">
                <a:solidFill>
                  <a:srgbClr val="A31515"/>
                </a:solidFill>
                <a:latin typeface="Roboto"/>
                <a:ea typeface="Roboto"/>
                <a:cs typeface="Roboto"/>
                <a:sym typeface="Roboto"/>
              </a:rPr>
              <a:t>""</a:t>
            </a:r>
            <a:r>
              <a:rPr lang="en" sz="1000">
                <a:latin typeface="Roboto"/>
                <a:ea typeface="Roboto"/>
                <a:cs typeface="Roboto"/>
                <a:sym typeface="Roboto"/>
              </a:rPr>
              <a:t>)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q.resolve(</a:t>
            </a:r>
            <a:r>
              <a:rPr lang="en" sz="1000">
                <a:solidFill>
                  <a:srgbClr val="A31515"/>
                </a:solidFill>
                <a:latin typeface="Roboto"/>
                <a:ea typeface="Roboto"/>
                <a:cs typeface="Roboto"/>
                <a:sym typeface="Roboto"/>
              </a:rPr>
              <a:t>'Hello, '</a:t>
            </a:r>
            <a:r>
              <a:rPr lang="en" sz="1000">
                <a:latin typeface="Roboto"/>
                <a:ea typeface="Roboto"/>
                <a:cs typeface="Roboto"/>
                <a:sym typeface="Roboto"/>
              </a:rPr>
              <a:t> + name + </a:t>
            </a:r>
            <a:r>
              <a:rPr lang="en" sz="1000">
                <a:solidFill>
                  <a:srgbClr val="A31515"/>
                </a:solidFill>
                <a:latin typeface="Roboto"/>
                <a:ea typeface="Roboto"/>
                <a:cs typeface="Roboto"/>
                <a:sym typeface="Roboto"/>
              </a:rPr>
              <a:t>'!'</a:t>
            </a:r>
            <a:r>
              <a:rPr lang="en" sz="1000">
                <a:latin typeface="Roboto"/>
                <a:ea typeface="Roboto"/>
                <a:cs typeface="Roboto"/>
                <a:sym typeface="Roboto"/>
              </a:rPr>
              <a:t>);</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 </a:t>
            </a:r>
            <a:r>
              <a:rPr lang="en" sz="1000">
                <a:solidFill>
                  <a:srgbClr val="0000FF"/>
                </a:solidFill>
                <a:latin typeface="Roboto"/>
                <a:ea typeface="Roboto"/>
                <a:cs typeface="Roboto"/>
                <a:sym typeface="Roboto"/>
              </a:rPr>
              <a:t>else</a:t>
            </a:r>
            <a:r>
              <a:rPr lang="en" sz="1000">
                <a:latin typeface="Roboto"/>
                <a:ea typeface="Roboto"/>
                <a:cs typeface="Roboto"/>
                <a:sym typeface="Roboto"/>
              </a:rPr>
              <a:t>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q.reject(</a:t>
            </a:r>
            <a:r>
              <a:rPr lang="en" sz="1000">
                <a:solidFill>
                  <a:srgbClr val="A31515"/>
                </a:solidFill>
                <a:latin typeface="Roboto"/>
                <a:ea typeface="Roboto"/>
                <a:cs typeface="Roboto"/>
                <a:sym typeface="Roboto"/>
              </a:rPr>
              <a:t>'Greeting '</a:t>
            </a:r>
            <a:r>
              <a:rPr lang="en" sz="1000">
                <a:latin typeface="Roboto"/>
                <a:ea typeface="Roboto"/>
                <a:cs typeface="Roboto"/>
                <a:sym typeface="Roboto"/>
              </a:rPr>
              <a:t> + name + </a:t>
            </a:r>
            <a:r>
              <a:rPr lang="en" sz="1000">
                <a:solidFill>
                  <a:srgbClr val="A31515"/>
                </a:solidFill>
                <a:latin typeface="Roboto"/>
                <a:ea typeface="Roboto"/>
                <a:cs typeface="Roboto"/>
                <a:sym typeface="Roboto"/>
              </a:rPr>
              <a:t>' is not allowed.'</a:t>
            </a:r>
            <a:r>
              <a:rPr lang="en" sz="1000">
                <a:latin typeface="Roboto"/>
                <a:ea typeface="Roboto"/>
                <a:cs typeface="Roboto"/>
                <a:sym typeface="Roboto"/>
              </a:rPr>
              <a:t>);</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 </a:t>
            </a:r>
            <a:r>
              <a:rPr lang="en" sz="1000">
                <a:solidFill>
                  <a:srgbClr val="09885A"/>
                </a:solidFill>
                <a:latin typeface="Roboto"/>
                <a:ea typeface="Roboto"/>
                <a:cs typeface="Roboto"/>
                <a:sym typeface="Roboto"/>
              </a:rPr>
              <a:t>1000</a:t>
            </a:r>
            <a:r>
              <a:rPr lang="en" sz="1000">
                <a:latin typeface="Roboto"/>
                <a:ea typeface="Roboto"/>
                <a:cs typeface="Roboto"/>
                <a:sym typeface="Roboto"/>
              </a:rPr>
              <a:t>);</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r>
              <a:rPr lang="en" sz="1000">
                <a:solidFill>
                  <a:srgbClr val="0000FF"/>
                </a:solidFill>
                <a:latin typeface="Roboto"/>
                <a:ea typeface="Roboto"/>
                <a:cs typeface="Roboto"/>
                <a:sym typeface="Roboto"/>
              </a:rPr>
              <a:t>return</a:t>
            </a:r>
            <a:r>
              <a:rPr lang="en" sz="1000">
                <a:latin typeface="Roboto"/>
                <a:ea typeface="Roboto"/>
                <a:cs typeface="Roboto"/>
                <a:sym typeface="Roboto"/>
              </a:rPr>
              <a:t> q.promise;</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r>
              <a:rPr lang="en" sz="1000">
                <a:solidFill>
                  <a:srgbClr val="0000FF"/>
                </a:solidFill>
                <a:latin typeface="Roboto"/>
                <a:ea typeface="Roboto"/>
                <a:cs typeface="Roboto"/>
                <a:sym typeface="Roboto"/>
              </a:rPr>
              <a:t>var</a:t>
            </a:r>
            <a:r>
              <a:rPr lang="en" sz="1000">
                <a:latin typeface="Roboto"/>
                <a:ea typeface="Roboto"/>
                <a:cs typeface="Roboto"/>
                <a:sym typeface="Roboto"/>
              </a:rPr>
              <a:t> promise = asyncGreet(</a:t>
            </a:r>
            <a:r>
              <a:rPr lang="en" sz="1000">
                <a:solidFill>
                  <a:srgbClr val="A31515"/>
                </a:solidFill>
                <a:latin typeface="Roboto"/>
                <a:ea typeface="Roboto"/>
                <a:cs typeface="Roboto"/>
                <a:sym typeface="Roboto"/>
              </a:rPr>
              <a:t>'Robin Hood'</a:t>
            </a:r>
            <a:r>
              <a:rPr lang="en" sz="1000">
                <a:latin typeface="Roboto"/>
                <a:ea typeface="Roboto"/>
                <a:cs typeface="Roboto"/>
                <a:sym typeface="Roboto"/>
              </a:rPr>
              <a:t>);</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promise.then(</a:t>
            </a:r>
            <a:r>
              <a:rPr lang="en" sz="1000">
                <a:solidFill>
                  <a:srgbClr val="0000FF"/>
                </a:solidFill>
                <a:latin typeface="Roboto"/>
                <a:ea typeface="Roboto"/>
                <a:cs typeface="Roboto"/>
                <a:sym typeface="Roboto"/>
              </a:rPr>
              <a:t>function</a:t>
            </a:r>
            <a:r>
              <a:rPr lang="en" sz="1000">
                <a:latin typeface="Roboto"/>
                <a:ea typeface="Roboto"/>
                <a:cs typeface="Roboto"/>
                <a:sym typeface="Roboto"/>
              </a:rPr>
              <a:t>(greeting)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alert(</a:t>
            </a:r>
            <a:r>
              <a:rPr lang="en" sz="1000">
                <a:solidFill>
                  <a:srgbClr val="A31515"/>
                </a:solidFill>
                <a:latin typeface="Roboto"/>
                <a:ea typeface="Roboto"/>
                <a:cs typeface="Roboto"/>
                <a:sym typeface="Roboto"/>
              </a:rPr>
              <a:t>'Success: '</a:t>
            </a:r>
            <a:r>
              <a:rPr lang="en" sz="1000">
                <a:latin typeface="Roboto"/>
                <a:ea typeface="Roboto"/>
                <a:cs typeface="Roboto"/>
                <a:sym typeface="Roboto"/>
              </a:rPr>
              <a:t> + greeting);</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 </a:t>
            </a:r>
            <a:r>
              <a:rPr lang="en" sz="1000">
                <a:solidFill>
                  <a:srgbClr val="0000FF"/>
                </a:solidFill>
                <a:latin typeface="Roboto"/>
                <a:ea typeface="Roboto"/>
                <a:cs typeface="Roboto"/>
                <a:sym typeface="Roboto"/>
              </a:rPr>
              <a:t>function</a:t>
            </a:r>
            <a:r>
              <a:rPr lang="en" sz="1000">
                <a:latin typeface="Roboto"/>
                <a:ea typeface="Roboto"/>
                <a:cs typeface="Roboto"/>
                <a:sym typeface="Roboto"/>
              </a:rPr>
              <a:t>(reason)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alert(</a:t>
            </a:r>
            <a:r>
              <a:rPr lang="en" sz="1000">
                <a:solidFill>
                  <a:srgbClr val="A31515"/>
                </a:solidFill>
                <a:latin typeface="Roboto"/>
                <a:ea typeface="Roboto"/>
                <a:cs typeface="Roboto"/>
                <a:sym typeface="Roboto"/>
              </a:rPr>
              <a:t>'Failed: '</a:t>
            </a:r>
            <a:r>
              <a:rPr lang="en" sz="1000">
                <a:latin typeface="Roboto"/>
                <a:ea typeface="Roboto"/>
                <a:cs typeface="Roboto"/>
                <a:sym typeface="Roboto"/>
              </a:rPr>
              <a:t> + reason);</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       });</a:t>
            </a:r>
            <a:endParaRPr sz="1000">
              <a:latin typeface="Roboto"/>
              <a:ea typeface="Roboto"/>
              <a:cs typeface="Roboto"/>
              <a:sym typeface="Roboto"/>
            </a:endParaRPr>
          </a:p>
          <a:p>
            <a:pPr indent="0" lvl="0" marL="0" rtl="0">
              <a:lnSpc>
                <a:spcPct val="150000"/>
              </a:lnSpc>
              <a:spcBef>
                <a:spcPts val="0"/>
              </a:spcBef>
              <a:spcAft>
                <a:spcPts val="0"/>
              </a:spcAft>
              <a:buNone/>
            </a:pPr>
            <a:r>
              <a:t/>
            </a:r>
            <a:endParaRPr sz="900">
              <a:latin typeface="Courier New"/>
              <a:ea typeface="Courier New"/>
              <a:cs typeface="Courier New"/>
              <a:sym typeface="Courier New"/>
            </a:endParaRPr>
          </a:p>
          <a:p>
            <a:pPr indent="0" lvl="0" marL="88900" marR="88900" rtl="0">
              <a:lnSpc>
                <a:spcPct val="142857"/>
              </a:lnSpc>
              <a:spcBef>
                <a:spcPts val="0"/>
              </a:spcBef>
              <a:spcAft>
                <a:spcPts val="800"/>
              </a:spcAft>
              <a:buNone/>
            </a:pPr>
            <a:r>
              <a:t/>
            </a:r>
            <a:endParaRPr sz="1000">
              <a:solidFill>
                <a:srgbClr val="333333"/>
              </a:solidFill>
              <a:highlight>
                <a:srgbClr val="F5F5F5"/>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$http</a:t>
            </a:r>
            <a:endParaRPr/>
          </a:p>
        </p:txBody>
      </p:sp>
      <p:sp>
        <p:nvSpPr>
          <p:cNvPr id="126" name="Shape 1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33333"/>
                </a:solidFill>
                <a:highlight>
                  <a:srgbClr val="FFFFFF"/>
                </a:highlight>
              </a:rPr>
              <a:t>The </a:t>
            </a:r>
            <a:r>
              <a:rPr lang="en">
                <a:solidFill>
                  <a:srgbClr val="333333"/>
                </a:solidFill>
                <a:highlight>
                  <a:srgbClr val="F4F4F4"/>
                </a:highlight>
              </a:rPr>
              <a:t>$http</a:t>
            </a:r>
            <a:r>
              <a:rPr lang="en">
                <a:solidFill>
                  <a:srgbClr val="333333"/>
                </a:solidFill>
                <a:highlight>
                  <a:srgbClr val="FFFFFF"/>
                </a:highlight>
              </a:rPr>
              <a:t> service is a core AngularJS service that facilitates communication with the remote HTTP servers via the browser's </a:t>
            </a:r>
            <a:r>
              <a:rPr lang="en" u="sng">
                <a:solidFill>
                  <a:srgbClr val="428BCA"/>
                </a:solidFill>
                <a:highlight>
                  <a:srgbClr val="FFFFFF"/>
                </a:highlight>
                <a:hlinkClick r:id="rId3"/>
              </a:rPr>
              <a:t>XMLHttpRequest</a:t>
            </a:r>
            <a:r>
              <a:rPr lang="en">
                <a:solidFill>
                  <a:srgbClr val="333333"/>
                </a:solidFill>
                <a:highlight>
                  <a:srgbClr val="FFFFFF"/>
                </a:highlight>
              </a:rPr>
              <a:t> object or via </a:t>
            </a:r>
            <a:r>
              <a:rPr lang="en" u="sng">
                <a:solidFill>
                  <a:srgbClr val="428BCA"/>
                </a:solidFill>
                <a:highlight>
                  <a:srgbClr val="FFFFFF"/>
                </a:highlight>
                <a:hlinkClick r:id="rId4"/>
              </a:rPr>
              <a:t>JSONP</a:t>
            </a:r>
            <a:r>
              <a:rPr lang="en">
                <a:solidFill>
                  <a:srgbClr val="333333"/>
                </a:solidFill>
                <a:highlight>
                  <a:srgbClr val="FFFFFF"/>
                </a:highlight>
              </a:rPr>
              <a:t>.</a:t>
            </a:r>
            <a:endParaRPr>
              <a:solidFill>
                <a:srgbClr val="333333"/>
              </a:solidFill>
              <a:highlight>
                <a:srgbClr val="FFFFFF"/>
              </a:highlight>
            </a:endParaRPr>
          </a:p>
          <a:p>
            <a:pPr indent="0" lvl="0" marL="0">
              <a:spcBef>
                <a:spcPts val="16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a:spcBef>
                <a:spcPts val="1600"/>
              </a:spcBef>
              <a:spcAft>
                <a:spcPts val="1600"/>
              </a:spcAft>
              <a:buNone/>
            </a:pPr>
            <a:r>
              <a:t/>
            </a:r>
            <a:endParaRPr sz="1050">
              <a:solidFill>
                <a:srgbClr val="33333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37575"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Simple $http Sample</a:t>
            </a:r>
            <a:endParaRPr/>
          </a:p>
        </p:txBody>
      </p:sp>
      <p:sp>
        <p:nvSpPr>
          <p:cNvPr id="132" name="Shape 132"/>
          <p:cNvSpPr txBox="1"/>
          <p:nvPr>
            <p:ph idx="1" type="body"/>
          </p:nvPr>
        </p:nvSpPr>
        <p:spPr>
          <a:xfrm>
            <a:off x="0" y="1851650"/>
            <a:ext cx="3870600" cy="3291900"/>
          </a:xfrm>
          <a:prstGeom prst="rect">
            <a:avLst/>
          </a:prstGeom>
        </p:spPr>
        <p:txBody>
          <a:bodyPr anchorCtr="0" anchor="t" bIns="91425" lIns="91425" spcFirstLastPara="1" rIns="91425" wrap="square" tIns="91425">
            <a:noAutofit/>
          </a:bodyPr>
          <a:lstStyle/>
          <a:p>
            <a:pPr indent="0" lvl="0" marL="88900" marR="88900" rtl="0">
              <a:lnSpc>
                <a:spcPct val="142857"/>
              </a:lnSpc>
              <a:spcBef>
                <a:spcPts val="0"/>
              </a:spcBef>
              <a:spcAft>
                <a:spcPts val="0"/>
              </a:spcAft>
              <a:buNone/>
            </a:pPr>
            <a:r>
              <a:rPr lang="en" sz="1000">
                <a:solidFill>
                  <a:srgbClr val="999988"/>
                </a:solidFill>
                <a:highlight>
                  <a:srgbClr val="F5F5F5"/>
                </a:highlight>
                <a:latin typeface="Consolas"/>
                <a:ea typeface="Consolas"/>
                <a:cs typeface="Consolas"/>
                <a:sym typeface="Consolas"/>
              </a:rPr>
              <a:t>// Simple GET request example:</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$http({</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method: </a:t>
            </a:r>
            <a:r>
              <a:rPr lang="en" sz="1000">
                <a:solidFill>
                  <a:srgbClr val="DD1144"/>
                </a:solidFill>
                <a:highlight>
                  <a:srgbClr val="F5F5F5"/>
                </a:highlight>
                <a:latin typeface="Consolas"/>
                <a:ea typeface="Consolas"/>
                <a:cs typeface="Consolas"/>
                <a:sym typeface="Consolas"/>
              </a:rPr>
              <a:t>'GET'</a:t>
            </a:r>
            <a:r>
              <a:rPr lang="en" sz="1000">
                <a:solidFill>
                  <a:srgbClr val="333333"/>
                </a:solidFill>
                <a:highlight>
                  <a:srgbClr val="F5F5F5"/>
                </a:highlight>
                <a:latin typeface="Consolas"/>
                <a:ea typeface="Consolas"/>
                <a:cs typeface="Consolas"/>
                <a:sym typeface="Consolas"/>
              </a:rPr>
              <a: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url: </a:t>
            </a:r>
            <a:r>
              <a:rPr lang="en" sz="1000">
                <a:solidFill>
                  <a:srgbClr val="DD1144"/>
                </a:solidFill>
                <a:highlight>
                  <a:srgbClr val="F5F5F5"/>
                </a:highlight>
                <a:latin typeface="Consolas"/>
                <a:ea typeface="Consolas"/>
                <a:cs typeface="Consolas"/>
                <a:sym typeface="Consolas"/>
              </a:rPr>
              <a:t>'/someUrl'</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}).then(function successCallback(response) {</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999988"/>
                </a:solidFill>
                <a:highlight>
                  <a:srgbClr val="F5F5F5"/>
                </a:highlight>
                <a:latin typeface="Consolas"/>
                <a:ea typeface="Consolas"/>
                <a:cs typeface="Consolas"/>
                <a:sym typeface="Consolas"/>
              </a:rPr>
              <a:t>// this callback will be called asynchronously</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999988"/>
                </a:solidFill>
                <a:highlight>
                  <a:srgbClr val="F5F5F5"/>
                </a:highlight>
                <a:latin typeface="Consolas"/>
                <a:ea typeface="Consolas"/>
                <a:cs typeface="Consolas"/>
                <a:sym typeface="Consolas"/>
              </a:rPr>
              <a:t>// when the response is available</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 function errorCallback(response) {</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999988"/>
                </a:solidFill>
                <a:highlight>
                  <a:srgbClr val="F5F5F5"/>
                </a:highlight>
                <a:latin typeface="Consolas"/>
                <a:ea typeface="Consolas"/>
                <a:cs typeface="Consolas"/>
                <a:sym typeface="Consolas"/>
              </a:rPr>
              <a:t>// called asynchronously if an error occurs</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r>
              <a:rPr lang="en" sz="1000">
                <a:solidFill>
                  <a:srgbClr val="999988"/>
                </a:solidFill>
                <a:highlight>
                  <a:srgbClr val="F5F5F5"/>
                </a:highlight>
                <a:latin typeface="Consolas"/>
                <a:ea typeface="Consolas"/>
                <a:cs typeface="Consolas"/>
                <a:sym typeface="Consolas"/>
              </a:rPr>
              <a:t>// or server returns response with an error status.</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endParaRPr sz="1000">
              <a:solidFill>
                <a:srgbClr val="333333"/>
              </a:solidFill>
              <a:highlight>
                <a:srgbClr val="F5F5F5"/>
              </a:highlight>
              <a:latin typeface="Consolas"/>
              <a:ea typeface="Consolas"/>
              <a:cs typeface="Consolas"/>
              <a:sym typeface="Consolas"/>
            </a:endParaRPr>
          </a:p>
          <a:p>
            <a:pPr indent="0" lvl="0" marL="0">
              <a:spcBef>
                <a:spcPts val="800"/>
              </a:spcBef>
              <a:spcAft>
                <a:spcPts val="1600"/>
              </a:spcAft>
              <a:buNone/>
            </a:pPr>
            <a:r>
              <a:t/>
            </a:r>
            <a:endParaRPr/>
          </a:p>
        </p:txBody>
      </p:sp>
      <p:sp>
        <p:nvSpPr>
          <p:cNvPr id="133" name="Shape 133"/>
          <p:cNvSpPr txBox="1"/>
          <p:nvPr/>
        </p:nvSpPr>
        <p:spPr>
          <a:xfrm>
            <a:off x="4371975" y="1851650"/>
            <a:ext cx="4654800" cy="3000000"/>
          </a:xfrm>
          <a:prstGeom prst="rect">
            <a:avLst/>
          </a:prstGeom>
          <a:noFill/>
          <a:ln>
            <a:noFill/>
          </a:ln>
        </p:spPr>
        <p:txBody>
          <a:bodyPr anchorCtr="0" anchor="ctr" bIns="91425" lIns="91425" spcFirstLastPara="1" rIns="91425" wrap="square" tIns="91425">
            <a:noAutofit/>
          </a:bodyPr>
          <a:lstStyle/>
          <a:p>
            <a:pPr indent="0" lvl="0" marL="88900" marR="88900" rtl="0">
              <a:lnSpc>
                <a:spcPct val="142857"/>
              </a:lnSpc>
              <a:spcBef>
                <a:spcPts val="0"/>
              </a:spcBef>
              <a:spcAft>
                <a:spcPts val="800"/>
              </a:spcAft>
              <a:buNone/>
            </a:pPr>
            <a:r>
              <a:rPr lang="en" sz="1000">
                <a:solidFill>
                  <a:srgbClr val="333333"/>
                </a:solidFill>
                <a:highlight>
                  <a:srgbClr val="F5F5F5"/>
                </a:highlight>
                <a:latin typeface="Consolas"/>
                <a:ea typeface="Consolas"/>
                <a:cs typeface="Consolas"/>
                <a:sym typeface="Consolas"/>
              </a:rPr>
              <a:t>$http.get(</a:t>
            </a:r>
            <a:r>
              <a:rPr lang="en" sz="1000">
                <a:solidFill>
                  <a:srgbClr val="DD1144"/>
                </a:solidFill>
                <a:highlight>
                  <a:srgbClr val="F5F5F5"/>
                </a:highlight>
                <a:latin typeface="Consolas"/>
                <a:ea typeface="Consolas"/>
                <a:cs typeface="Consolas"/>
                <a:sym typeface="Consolas"/>
              </a:rPr>
              <a:t>'/someUrl'</a:t>
            </a:r>
            <a:r>
              <a:rPr lang="en" sz="1000">
                <a:solidFill>
                  <a:srgbClr val="333333"/>
                </a:solidFill>
                <a:highlight>
                  <a:srgbClr val="F5F5F5"/>
                </a:highlight>
                <a:latin typeface="Consolas"/>
                <a:ea typeface="Consolas"/>
                <a:cs typeface="Consolas"/>
                <a:sym typeface="Consolas"/>
              </a:rPr>
              <a:t>, config).then(successCallback, errorCallback);</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$http.post(</a:t>
            </a:r>
            <a:r>
              <a:rPr lang="en" sz="1000">
                <a:solidFill>
                  <a:srgbClr val="DD1144"/>
                </a:solidFill>
                <a:highlight>
                  <a:srgbClr val="F5F5F5"/>
                </a:highlight>
                <a:latin typeface="Consolas"/>
                <a:ea typeface="Consolas"/>
                <a:cs typeface="Consolas"/>
                <a:sym typeface="Consolas"/>
              </a:rPr>
              <a:t>'/someUrl'</a:t>
            </a:r>
            <a:r>
              <a:rPr lang="en" sz="1000">
                <a:solidFill>
                  <a:srgbClr val="333333"/>
                </a:solidFill>
                <a:highlight>
                  <a:srgbClr val="F5F5F5"/>
                </a:highlight>
                <a:latin typeface="Consolas"/>
                <a:ea typeface="Consolas"/>
                <a:cs typeface="Consolas"/>
                <a:sym typeface="Consolas"/>
              </a:rPr>
              <a:t>, data, config).then(successCallback, errorCallback);</a:t>
            </a:r>
            <a:endParaRPr sz="1000">
              <a:solidFill>
                <a:srgbClr val="333333"/>
              </a:solidFill>
              <a:highlight>
                <a:srgbClr val="F5F5F5"/>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Custom Service</a:t>
            </a:r>
            <a:endParaRPr/>
          </a:p>
        </p:txBody>
      </p:sp>
      <p:sp>
        <p:nvSpPr>
          <p:cNvPr id="139" name="Shape 1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developers are free to define their own services by registering the service's name and </a:t>
            </a:r>
            <a:r>
              <a:rPr b="1" lang="en">
                <a:solidFill>
                  <a:srgbClr val="333333"/>
                </a:solidFill>
              </a:rPr>
              <a:t>service factory function</a:t>
            </a:r>
            <a:r>
              <a:rPr lang="en">
                <a:solidFill>
                  <a:srgbClr val="333333"/>
                </a:solidFill>
              </a:rPr>
              <a:t>, with an AngularJS module.</a:t>
            </a:r>
            <a:endParaRPr>
              <a:solidFill>
                <a:srgbClr val="333333"/>
              </a:solidFill>
            </a:endParaRPr>
          </a:p>
          <a:p>
            <a:pPr indent="0" lvl="0" marL="0" rtl="0">
              <a:spcBef>
                <a:spcPts val="800"/>
              </a:spcBef>
              <a:spcAft>
                <a:spcPts val="0"/>
              </a:spcAft>
              <a:buNone/>
            </a:pPr>
            <a:r>
              <a:t/>
            </a:r>
            <a:endParaRPr sz="1050">
              <a:solidFill>
                <a:srgbClr val="333333"/>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Sample Custom Service</a:t>
            </a:r>
            <a:endParaRPr/>
          </a:p>
        </p:txBody>
      </p:sp>
      <p:sp>
        <p:nvSpPr>
          <p:cNvPr id="145" name="Shape 145"/>
          <p:cNvSpPr txBox="1"/>
          <p:nvPr>
            <p:ph idx="1" type="body"/>
          </p:nvPr>
        </p:nvSpPr>
        <p:spPr>
          <a:xfrm>
            <a:off x="124725" y="1919075"/>
            <a:ext cx="39999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angular.module(</a:t>
            </a:r>
            <a:r>
              <a:rPr lang="en">
                <a:solidFill>
                  <a:srgbClr val="A31515"/>
                </a:solidFill>
                <a:latin typeface="Courier New"/>
                <a:ea typeface="Courier New"/>
                <a:cs typeface="Courier New"/>
                <a:sym typeface="Courier New"/>
              </a:rPr>
              <a:t>"blogApp"</a:t>
            </a: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.service(</a:t>
            </a:r>
            <a:r>
              <a:rPr lang="en">
                <a:solidFill>
                  <a:srgbClr val="A31515"/>
                </a:solidFill>
                <a:latin typeface="Courier New"/>
                <a:ea typeface="Courier New"/>
                <a:cs typeface="Courier New"/>
                <a:sym typeface="Courier New"/>
              </a:rPr>
              <a:t>"appDetail"</a:t>
            </a:r>
            <a:r>
              <a:rPr lang="en">
                <a:solidFill>
                  <a:srgbClr val="000000"/>
                </a:solidFill>
                <a:latin typeface="Courier New"/>
                <a:ea typeface="Courier New"/>
                <a:cs typeface="Courier New"/>
                <a:sym typeface="Courier New"/>
              </a:rPr>
              <a:t>,</a:t>
            </a:r>
            <a:r>
              <a:rPr lang="en">
                <a:solidFill>
                  <a:srgbClr val="0000FF"/>
                </a:solidFill>
                <a:latin typeface="Courier New"/>
                <a:ea typeface="Courier New"/>
                <a:cs typeface="Courier New"/>
                <a:sym typeface="Courier New"/>
              </a:rPr>
              <a:t>function</a:t>
            </a: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this</a:t>
            </a:r>
            <a:r>
              <a:rPr lang="en">
                <a:solidFill>
                  <a:srgbClr val="000000"/>
                </a:solidFill>
                <a:latin typeface="Courier New"/>
                <a:ea typeface="Courier New"/>
                <a:cs typeface="Courier New"/>
                <a:sym typeface="Courier New"/>
              </a:rPr>
              <a:t>.title = </a:t>
            </a:r>
            <a:r>
              <a:rPr lang="en">
                <a:solidFill>
                  <a:srgbClr val="A31515"/>
                </a:solidFill>
                <a:latin typeface="Courier New"/>
                <a:ea typeface="Courier New"/>
                <a:cs typeface="Courier New"/>
                <a:sym typeface="Courier New"/>
              </a:rPr>
              <a:t>"Home Page"</a:t>
            </a: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a:spcBef>
                <a:spcPts val="0"/>
              </a:spcBef>
              <a:spcAft>
                <a:spcPts val="1600"/>
              </a:spcAft>
              <a:buNone/>
            </a:pPr>
            <a:r>
              <a:t/>
            </a:r>
            <a:endParaRPr/>
          </a:p>
        </p:txBody>
      </p:sp>
      <p:sp>
        <p:nvSpPr>
          <p:cNvPr id="146" name="Shape 146"/>
          <p:cNvSpPr txBox="1"/>
          <p:nvPr>
            <p:ph idx="2" type="body"/>
          </p:nvPr>
        </p:nvSpPr>
        <p:spPr>
          <a:xfrm>
            <a:off x="4371975" y="1919075"/>
            <a:ext cx="47079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angular.module(</a:t>
            </a:r>
            <a:r>
              <a:rPr lang="en">
                <a:solidFill>
                  <a:srgbClr val="A31515"/>
                </a:solidFill>
                <a:latin typeface="Courier New"/>
                <a:ea typeface="Courier New"/>
                <a:cs typeface="Courier New"/>
                <a:sym typeface="Courier New"/>
              </a:rPr>
              <a:t>"blogApp"</a:t>
            </a: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.factory(</a:t>
            </a:r>
            <a:r>
              <a:rPr lang="en">
                <a:solidFill>
                  <a:srgbClr val="A31515"/>
                </a:solidFill>
                <a:latin typeface="Courier New"/>
                <a:ea typeface="Courier New"/>
                <a:cs typeface="Courier New"/>
                <a:sym typeface="Courier New"/>
              </a:rPr>
              <a:t>"appDetail"</a:t>
            </a:r>
            <a:r>
              <a:rPr lang="en">
                <a:solidFill>
                  <a:srgbClr val="000000"/>
                </a:solidFill>
                <a:latin typeface="Courier New"/>
                <a:ea typeface="Courier New"/>
                <a:cs typeface="Courier New"/>
                <a:sym typeface="Courier New"/>
              </a:rPr>
              <a:t>,</a:t>
            </a:r>
            <a:r>
              <a:rPr lang="en">
                <a:solidFill>
                  <a:srgbClr val="0000FF"/>
                </a:solidFill>
                <a:latin typeface="Courier New"/>
                <a:ea typeface="Courier New"/>
                <a:cs typeface="Courier New"/>
                <a:sym typeface="Courier New"/>
              </a:rPr>
              <a:t>function</a:t>
            </a: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var</a:t>
            </a:r>
            <a:r>
              <a:rPr lang="en">
                <a:solidFill>
                  <a:srgbClr val="000000"/>
                </a:solidFill>
                <a:latin typeface="Courier New"/>
                <a:ea typeface="Courier New"/>
                <a:cs typeface="Courier New"/>
                <a:sym typeface="Courier New"/>
              </a:rPr>
              <a:t> appDetail = </a:t>
            </a:r>
            <a:r>
              <a:rPr lang="en">
                <a:solidFill>
                  <a:srgbClr val="0000FF"/>
                </a:solidFill>
                <a:latin typeface="Courier New"/>
                <a:ea typeface="Courier New"/>
                <a:cs typeface="Courier New"/>
                <a:sym typeface="Courier New"/>
              </a:rPr>
              <a:t>function</a:t>
            </a: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this</a:t>
            </a:r>
            <a:r>
              <a:rPr lang="en">
                <a:solidFill>
                  <a:srgbClr val="000000"/>
                </a:solidFill>
                <a:latin typeface="Courier New"/>
                <a:ea typeface="Courier New"/>
                <a:cs typeface="Courier New"/>
                <a:sym typeface="Courier New"/>
              </a:rPr>
              <a:t>.title=</a:t>
            </a:r>
            <a:r>
              <a:rPr lang="en">
                <a:solidFill>
                  <a:srgbClr val="A31515"/>
                </a:solidFill>
                <a:latin typeface="Courier New"/>
                <a:ea typeface="Courier New"/>
                <a:cs typeface="Courier New"/>
                <a:sym typeface="Courier New"/>
              </a:rPr>
              <a:t>"Home Page"</a:t>
            </a:r>
            <a:endParaRPr>
              <a:solidFill>
                <a:srgbClr val="A31515"/>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       </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return</a:t>
            </a:r>
            <a:r>
              <a:rPr lang="en">
                <a:solidFill>
                  <a:srgbClr val="000000"/>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new</a:t>
            </a:r>
            <a:r>
              <a:rPr lang="en">
                <a:solidFill>
                  <a:srgbClr val="000000"/>
                </a:solidFill>
                <a:latin typeface="Courier New"/>
                <a:ea typeface="Courier New"/>
                <a:cs typeface="Courier New"/>
                <a:sym typeface="Courier New"/>
              </a:rPr>
              <a:t> appDetail();</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Providers</a:t>
            </a:r>
            <a:endParaRPr/>
          </a:p>
        </p:txBody>
      </p:sp>
      <p:sp>
        <p:nvSpPr>
          <p:cNvPr id="152" name="Shape 152"/>
          <p:cNvSpPr txBox="1"/>
          <p:nvPr>
            <p:ph idx="1" type="body"/>
          </p:nvPr>
        </p:nvSpPr>
        <p:spPr>
          <a:xfrm>
            <a:off x="460950" y="1816225"/>
            <a:ext cx="8222100" cy="322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333333"/>
                </a:solidFill>
              </a:rPr>
              <a:t>AngularJS app composed of objects that collaborate to get stuff done. These objects need to be instantiated and wired together for the app to work. In AngularJS apps most of these objects are instantiated and wired together automatically by the </a:t>
            </a:r>
            <a:r>
              <a:rPr lang="en" sz="1400" u="sng">
                <a:solidFill>
                  <a:srgbClr val="428BCA"/>
                </a:solidFill>
                <a:hlinkClick r:id="rId3"/>
              </a:rPr>
              <a:t>injector service</a:t>
            </a:r>
            <a:r>
              <a:rPr lang="en" sz="1400">
                <a:solidFill>
                  <a:srgbClr val="333333"/>
                </a:solidFill>
              </a:rPr>
              <a:t>.</a:t>
            </a:r>
            <a:endParaRPr sz="1400">
              <a:solidFill>
                <a:srgbClr val="333333"/>
              </a:solidFill>
            </a:endParaRPr>
          </a:p>
          <a:p>
            <a:pPr indent="0" lvl="0" marL="0" rtl="0">
              <a:spcBef>
                <a:spcPts val="800"/>
              </a:spcBef>
              <a:spcAft>
                <a:spcPts val="0"/>
              </a:spcAft>
              <a:buNone/>
            </a:pPr>
            <a:r>
              <a:t/>
            </a:r>
            <a:endParaRPr sz="1400">
              <a:solidFill>
                <a:srgbClr val="333333"/>
              </a:solidFill>
            </a:endParaRPr>
          </a:p>
          <a:p>
            <a:pPr indent="0" lvl="0" marL="0" rtl="0">
              <a:spcBef>
                <a:spcPts val="0"/>
              </a:spcBef>
              <a:spcAft>
                <a:spcPts val="0"/>
              </a:spcAft>
              <a:buNone/>
            </a:pPr>
            <a:r>
              <a:rPr lang="en" sz="1400">
                <a:solidFill>
                  <a:srgbClr val="333333"/>
                </a:solidFill>
              </a:rPr>
              <a:t>The injector creates two types of objects, </a:t>
            </a:r>
            <a:r>
              <a:rPr b="1" lang="en" sz="1400">
                <a:solidFill>
                  <a:srgbClr val="333333"/>
                </a:solidFill>
              </a:rPr>
              <a:t>services</a:t>
            </a:r>
            <a:r>
              <a:rPr lang="en" sz="1400">
                <a:solidFill>
                  <a:srgbClr val="333333"/>
                </a:solidFill>
              </a:rPr>
              <a:t> and </a:t>
            </a:r>
            <a:r>
              <a:rPr b="1" lang="en" sz="1400">
                <a:solidFill>
                  <a:srgbClr val="333333"/>
                </a:solidFill>
              </a:rPr>
              <a:t>specialized objects</a:t>
            </a:r>
            <a:r>
              <a:rPr lang="en" sz="1400">
                <a:solidFill>
                  <a:srgbClr val="333333"/>
                </a:solidFill>
              </a:rPr>
              <a:t>.</a:t>
            </a:r>
            <a:endParaRPr sz="1400">
              <a:solidFill>
                <a:srgbClr val="333333"/>
              </a:solidFill>
            </a:endParaRPr>
          </a:p>
          <a:p>
            <a:pPr indent="0" lvl="0" marL="0" rtl="0">
              <a:spcBef>
                <a:spcPts val="800"/>
              </a:spcBef>
              <a:spcAft>
                <a:spcPts val="0"/>
              </a:spcAft>
              <a:buNone/>
            </a:pPr>
            <a:r>
              <a:rPr lang="en" sz="1400">
                <a:solidFill>
                  <a:srgbClr val="333333"/>
                </a:solidFill>
              </a:rPr>
              <a:t>Services are objects whose API is defined by the developer writing the service.</a:t>
            </a:r>
            <a:endParaRPr sz="1400">
              <a:solidFill>
                <a:srgbClr val="333333"/>
              </a:solidFill>
            </a:endParaRPr>
          </a:p>
          <a:p>
            <a:pPr indent="0" lvl="0" marL="0" rtl="0">
              <a:spcBef>
                <a:spcPts val="800"/>
              </a:spcBef>
              <a:spcAft>
                <a:spcPts val="0"/>
              </a:spcAft>
              <a:buNone/>
            </a:pPr>
            <a:r>
              <a:rPr lang="en" sz="1400">
                <a:solidFill>
                  <a:srgbClr val="333333"/>
                </a:solidFill>
              </a:rPr>
              <a:t>Specialized objects conform to a specific AngularJS framework API. These objects are one of controllers, directives, filters or animations.</a:t>
            </a:r>
            <a:endParaRPr sz="1400">
              <a:solidFill>
                <a:srgbClr val="333333"/>
              </a:solidFill>
            </a:endParaRPr>
          </a:p>
          <a:p>
            <a:pPr indent="0" lvl="0" marL="0" rtl="0">
              <a:spcBef>
                <a:spcPts val="800"/>
              </a:spcBef>
              <a:spcAft>
                <a:spcPts val="0"/>
              </a:spcAft>
              <a:buNone/>
            </a:pPr>
            <a:r>
              <a:t/>
            </a:r>
            <a:endParaRPr sz="1400">
              <a:solidFill>
                <a:srgbClr val="333333"/>
              </a:solidFill>
            </a:endParaRPr>
          </a:p>
          <a:p>
            <a:pPr indent="0" lvl="0" marL="0" rtl="0">
              <a:spcBef>
                <a:spcPts val="800"/>
              </a:spcBef>
              <a:spcAft>
                <a:spcPts val="0"/>
              </a:spcAft>
              <a:buNone/>
            </a:pPr>
            <a:r>
              <a:rPr lang="en" sz="1400" u="sng">
                <a:solidFill>
                  <a:schemeClr val="hlink"/>
                </a:solidFill>
                <a:hlinkClick r:id="rId4"/>
              </a:rPr>
              <a:t>https://docs.angularjs.org/guide/providers</a:t>
            </a:r>
            <a:endParaRPr sz="1400">
              <a:solidFill>
                <a:srgbClr val="333333"/>
              </a:solidFill>
            </a:endParaRPr>
          </a:p>
          <a:p>
            <a:pPr indent="0" lvl="0" marL="0">
              <a:spcBef>
                <a:spcPts val="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333333"/>
                </a:solidFill>
                <a:highlight>
                  <a:srgbClr val="FFFFFF"/>
                </a:highlight>
              </a:rPr>
              <a:t>The injector needs to know how to create these objects. You tell it by registering a "recipe" for creating your object with the injector. There are five recipe types.</a:t>
            </a:r>
            <a:endParaRPr sz="1400">
              <a:solidFill>
                <a:srgbClr val="333333"/>
              </a:solidFill>
              <a:highlight>
                <a:srgbClr val="FFFFFF"/>
              </a:highlight>
            </a:endParaRPr>
          </a:p>
          <a:p>
            <a:pPr indent="-317500" lvl="0" marL="457200" rtl="0">
              <a:spcBef>
                <a:spcPts val="1600"/>
              </a:spcBef>
              <a:spcAft>
                <a:spcPts val="0"/>
              </a:spcAft>
              <a:buClr>
                <a:srgbClr val="333333"/>
              </a:buClr>
              <a:buSzPts val="1400"/>
              <a:buChar char="●"/>
            </a:pPr>
            <a:r>
              <a:rPr lang="en" sz="1400">
                <a:solidFill>
                  <a:srgbClr val="333333"/>
                </a:solidFill>
                <a:highlight>
                  <a:srgbClr val="FFFFFF"/>
                </a:highlight>
              </a:rPr>
              <a:t>Provider</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Factory</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Service</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Value</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constant</a:t>
            </a:r>
            <a:endParaRPr sz="1400">
              <a:solidFill>
                <a:srgbClr val="333333"/>
              </a:solidFill>
              <a:highlight>
                <a:srgbClr val="FFFFFF"/>
              </a:highlight>
            </a:endParaRPr>
          </a:p>
          <a:p>
            <a:pPr indent="0" lvl="0" marL="0">
              <a:spcBef>
                <a:spcPts val="1600"/>
              </a:spcBef>
              <a:spcAft>
                <a:spcPts val="0"/>
              </a:spcAft>
              <a:buNone/>
            </a:pPr>
            <a:r>
              <a:t/>
            </a:r>
            <a:endParaRPr sz="1400">
              <a:solidFill>
                <a:srgbClr val="333333"/>
              </a:solidFill>
              <a:highlight>
                <a:srgbClr val="FFFFFF"/>
              </a:highlight>
            </a:endParaRPr>
          </a:p>
          <a:p>
            <a:pPr indent="0" lvl="0" marL="0">
              <a:spcBef>
                <a:spcPts val="1600"/>
              </a:spcBef>
              <a:spcAft>
                <a:spcPts val="1600"/>
              </a:spcAft>
              <a:buNone/>
            </a:pPr>
            <a:r>
              <a:t/>
            </a:r>
            <a:endParaRPr sz="1050">
              <a:solidFill>
                <a:srgbClr val="333333"/>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Shape 163"/>
          <p:cNvGraphicFramePr/>
          <p:nvPr/>
        </p:nvGraphicFramePr>
        <p:xfrm>
          <a:off x="152400" y="377475"/>
          <a:ext cx="3000000" cy="3000000"/>
        </p:xfrm>
        <a:graphic>
          <a:graphicData uri="http://schemas.openxmlformats.org/drawingml/2006/table">
            <a:tbl>
              <a:tblPr>
                <a:solidFill>
                  <a:srgbClr val="FFFFFF"/>
                </a:solidFill>
                <a:tableStyleId>{3568B3C7-B92E-4DF6-A183-3D6F381A4E43}</a:tableStyleId>
              </a:tblPr>
              <a:tblGrid>
                <a:gridCol w="3384000"/>
                <a:gridCol w="1079725"/>
                <a:gridCol w="1053375"/>
                <a:gridCol w="855875"/>
                <a:gridCol w="1237725"/>
                <a:gridCol w="1198225"/>
              </a:tblGrid>
              <a:tr h="614575">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latin typeface="Roboto"/>
                          <a:ea typeface="Roboto"/>
                          <a:cs typeface="Roboto"/>
                          <a:sym typeface="Roboto"/>
                        </a:rPr>
                        <a:t>Features / Recipe type</a:t>
                      </a:r>
                      <a:endParaRPr b="1">
                        <a:solidFill>
                          <a:srgbClr val="333333"/>
                        </a:solidFill>
                        <a:highlight>
                          <a:srgbClr val="FFFFFF"/>
                        </a:highlight>
                        <a:latin typeface="Roboto"/>
                        <a:ea typeface="Roboto"/>
                        <a:cs typeface="Roboto"/>
                        <a:sym typeface="Roboto"/>
                      </a:endParaRPr>
                    </a:p>
                  </a:txBody>
                  <a:tcPr marT="76200" marB="76200" marR="76200" marL="76200"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B cap="flat" cmpd="sng" w="19050">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latin typeface="Roboto"/>
                          <a:ea typeface="Roboto"/>
                          <a:cs typeface="Roboto"/>
                          <a:sym typeface="Roboto"/>
                        </a:rPr>
                        <a:t>Factory</a:t>
                      </a:r>
                      <a:endParaRPr b="1">
                        <a:solidFill>
                          <a:srgbClr val="333333"/>
                        </a:solidFill>
                        <a:highlight>
                          <a:srgbClr val="FFFFFF"/>
                        </a:highlight>
                        <a:latin typeface="Roboto"/>
                        <a:ea typeface="Roboto"/>
                        <a:cs typeface="Roboto"/>
                        <a:sym typeface="Roboto"/>
                      </a:endParaRPr>
                    </a:p>
                  </a:txBody>
                  <a:tcPr marT="76200" marB="76200" marR="76200" marL="76200"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B cap="flat" cmpd="sng" w="19050">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latin typeface="Roboto"/>
                          <a:ea typeface="Roboto"/>
                          <a:cs typeface="Roboto"/>
                          <a:sym typeface="Roboto"/>
                        </a:rPr>
                        <a:t>Service</a:t>
                      </a:r>
                      <a:endParaRPr b="1">
                        <a:solidFill>
                          <a:srgbClr val="333333"/>
                        </a:solidFill>
                        <a:highlight>
                          <a:srgbClr val="FFFFFF"/>
                        </a:highlight>
                        <a:latin typeface="Roboto"/>
                        <a:ea typeface="Roboto"/>
                        <a:cs typeface="Roboto"/>
                        <a:sym typeface="Roboto"/>
                      </a:endParaRPr>
                    </a:p>
                  </a:txBody>
                  <a:tcPr marT="76200" marB="76200" marR="76200" marL="76200"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B cap="flat" cmpd="sng" w="19050">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latin typeface="Roboto"/>
                          <a:ea typeface="Roboto"/>
                          <a:cs typeface="Roboto"/>
                          <a:sym typeface="Roboto"/>
                        </a:rPr>
                        <a:t>Value</a:t>
                      </a:r>
                      <a:endParaRPr b="1">
                        <a:solidFill>
                          <a:srgbClr val="333333"/>
                        </a:solidFill>
                        <a:highlight>
                          <a:srgbClr val="FFFFFF"/>
                        </a:highlight>
                        <a:latin typeface="Roboto"/>
                        <a:ea typeface="Roboto"/>
                        <a:cs typeface="Roboto"/>
                        <a:sym typeface="Roboto"/>
                      </a:endParaRPr>
                    </a:p>
                  </a:txBody>
                  <a:tcPr marT="76200" marB="76200" marR="76200" marL="76200"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B cap="flat" cmpd="sng" w="19050">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latin typeface="Roboto"/>
                          <a:ea typeface="Roboto"/>
                          <a:cs typeface="Roboto"/>
                          <a:sym typeface="Roboto"/>
                        </a:rPr>
                        <a:t>Constant</a:t>
                      </a:r>
                      <a:endParaRPr b="1">
                        <a:solidFill>
                          <a:srgbClr val="333333"/>
                        </a:solidFill>
                        <a:highlight>
                          <a:srgbClr val="FFFFFF"/>
                        </a:highlight>
                        <a:latin typeface="Roboto"/>
                        <a:ea typeface="Roboto"/>
                        <a:cs typeface="Roboto"/>
                        <a:sym typeface="Roboto"/>
                      </a:endParaRPr>
                    </a:p>
                  </a:txBody>
                  <a:tcPr marT="76200" marB="76200" marR="76200" marL="76200"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B cap="flat" cmpd="sng" w="19050">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latin typeface="Roboto"/>
                          <a:ea typeface="Roboto"/>
                          <a:cs typeface="Roboto"/>
                          <a:sym typeface="Roboto"/>
                        </a:rPr>
                        <a:t>Provider</a:t>
                      </a:r>
                      <a:endParaRPr b="1">
                        <a:solidFill>
                          <a:srgbClr val="333333"/>
                        </a:solidFill>
                        <a:highlight>
                          <a:srgbClr val="FFFFFF"/>
                        </a:highlight>
                        <a:latin typeface="Roboto"/>
                        <a:ea typeface="Roboto"/>
                        <a:cs typeface="Roboto"/>
                        <a:sym typeface="Roboto"/>
                      </a:endParaRPr>
                    </a:p>
                  </a:txBody>
                  <a:tcPr marT="76200" marB="76200" marR="76200" marL="76200"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B cap="flat" cmpd="sng" w="19050">
                      <a:solidFill>
                        <a:srgbClr val="DDDDDD"/>
                      </a:solidFill>
                      <a:prstDash val="solid"/>
                      <a:round/>
                      <a:headEnd len="sm" w="sm" type="none"/>
                      <a:tailEnd len="sm" w="sm" type="none"/>
                    </a:lnB>
                  </a:tcPr>
                </a:tc>
              </a:tr>
              <a:tr h="614575">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can have dependencies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r>
              <a:tr h="614575">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uses type friendly injection</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14575">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object available in config phase</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r>
              <a:tr h="614575">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can create functions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r>
              <a:tr h="1013800">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can create primitives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no</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150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c>
                  <a:txBody>
                    <a:bodyPr>
                      <a:noAutofit/>
                    </a:bodyPr>
                    <a:lstStyle/>
                    <a:p>
                      <a:pPr indent="0" lvl="0" marL="0" rtl="0">
                        <a:lnSpc>
                          <a:spcPct val="142857"/>
                        </a:lnSpc>
                        <a:spcBef>
                          <a:spcPts val="0"/>
                        </a:spcBef>
                        <a:spcAft>
                          <a:spcPts val="0"/>
                        </a:spcAft>
                        <a:buNone/>
                      </a:pPr>
                      <a:r>
                        <a:rPr lang="en">
                          <a:solidFill>
                            <a:srgbClr val="333333"/>
                          </a:solidFill>
                          <a:highlight>
                            <a:srgbClr val="FFFFFF"/>
                          </a:highlight>
                          <a:latin typeface="Roboto"/>
                          <a:ea typeface="Roboto"/>
                          <a:cs typeface="Roboto"/>
                          <a:sym typeface="Roboto"/>
                        </a:rPr>
                        <a:t>yes</a:t>
                      </a:r>
                      <a:endParaRPr>
                        <a:solidFill>
                          <a:srgbClr val="333333"/>
                        </a:solidFill>
                        <a:highlight>
                          <a:srgbClr val="FFFFFF"/>
                        </a:highlight>
                        <a:latin typeface="Roboto"/>
                        <a:ea typeface="Roboto"/>
                        <a:cs typeface="Roboto"/>
                        <a:sym typeface="Roboto"/>
                      </a:endParaRPr>
                    </a:p>
                    <a:p>
                      <a:pPr indent="0" lvl="0" marL="0" rtl="0">
                        <a:lnSpc>
                          <a:spcPct val="142857"/>
                        </a:lnSpc>
                        <a:spcBef>
                          <a:spcPts val="1500"/>
                        </a:spcBef>
                        <a:spcAft>
                          <a:spcPts val="1500"/>
                        </a:spcAft>
                        <a:buNone/>
                      </a:pPr>
                      <a:r>
                        <a:t/>
                      </a:r>
                      <a:endParaRPr>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DFF0D8"/>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Dependency Injection</a:t>
            </a:r>
            <a:endParaRPr/>
          </a:p>
        </p:txBody>
      </p:sp>
      <p:sp>
        <p:nvSpPr>
          <p:cNvPr id="169" name="Shape 169"/>
          <p:cNvSpPr txBox="1"/>
          <p:nvPr>
            <p:ph idx="1" type="body"/>
          </p:nvPr>
        </p:nvSpPr>
        <p:spPr>
          <a:xfrm>
            <a:off x="471900" y="1919075"/>
            <a:ext cx="8222100" cy="328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Dependency Injection (DI) is a software design pattern that deals with how components get hold of their dependencies.</a:t>
            </a:r>
            <a:endParaRPr>
              <a:solidFill>
                <a:srgbClr val="333333"/>
              </a:solidFill>
            </a:endParaRPr>
          </a:p>
          <a:p>
            <a:pPr indent="0" lvl="0" marL="0" rtl="0">
              <a:spcBef>
                <a:spcPts val="800"/>
              </a:spcBef>
              <a:spcAft>
                <a:spcPts val="0"/>
              </a:spcAft>
              <a:buNone/>
            </a:pPr>
            <a:r>
              <a:rPr lang="en">
                <a:solidFill>
                  <a:srgbClr val="333333"/>
                </a:solidFill>
              </a:rPr>
              <a:t>The AngularJS injector subsystem is in charge of creating components, resolving their dependencies, and providing them to other components as requested.</a:t>
            </a:r>
            <a:endParaRPr>
              <a:solidFill>
                <a:srgbClr val="333333"/>
              </a:solidFill>
            </a:endParaRPr>
          </a:p>
          <a:p>
            <a:pPr indent="0" lvl="0" marL="0" rtl="0">
              <a:spcBef>
                <a:spcPts val="800"/>
              </a:spcBef>
              <a:spcAft>
                <a:spcPts val="0"/>
              </a:spcAft>
              <a:buNone/>
            </a:pPr>
            <a:r>
              <a:t/>
            </a:r>
            <a:endParaRPr>
              <a:solidFill>
                <a:srgbClr val="333333"/>
              </a:solidFill>
            </a:endParaRPr>
          </a:p>
          <a:p>
            <a:pPr indent="0" lvl="0" marL="0" rtl="0">
              <a:spcBef>
                <a:spcPts val="800"/>
              </a:spcBef>
              <a:spcAft>
                <a:spcPts val="0"/>
              </a:spcAft>
              <a:buNone/>
            </a:pPr>
            <a:r>
              <a:t/>
            </a:r>
            <a:endParaRPr sz="1050">
              <a:solidFill>
                <a:srgbClr val="333333"/>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txBox="1"/>
          <p:nvPr>
            <p:ph idx="1" type="body"/>
          </p:nvPr>
        </p:nvSpPr>
        <p:spPr>
          <a:xfrm>
            <a:off x="471900" y="1919075"/>
            <a:ext cx="35400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333333"/>
                </a:solidFill>
                <a:highlight>
                  <a:srgbClr val="FFFFFF"/>
                </a:highlight>
              </a:rPr>
              <a:t>To manage the responsibility of dependency creation, each AngularJS application has an injector. The injector is a service</a:t>
            </a:r>
            <a:r>
              <a:rPr lang="en" sz="1600" u="sng">
                <a:solidFill>
                  <a:srgbClr val="428BCA"/>
                </a:solidFill>
                <a:highlight>
                  <a:srgbClr val="FFFFFF"/>
                </a:highlight>
                <a:hlinkClick r:id="rId3"/>
              </a:rPr>
              <a:t> </a:t>
            </a:r>
            <a:r>
              <a:rPr lang="en" sz="1600">
                <a:solidFill>
                  <a:srgbClr val="000000"/>
                </a:solidFill>
                <a:highlight>
                  <a:srgbClr val="FFFFFF"/>
                </a:highlight>
              </a:rPr>
              <a:t>locator</a:t>
            </a:r>
            <a:r>
              <a:rPr lang="en" sz="1600">
                <a:solidFill>
                  <a:srgbClr val="333333"/>
                </a:solidFill>
                <a:highlight>
                  <a:srgbClr val="FFFFFF"/>
                </a:highlight>
              </a:rPr>
              <a:t> that is responsible for construction and lookup of dependencies.</a:t>
            </a:r>
            <a:endParaRPr sz="1600">
              <a:solidFill>
                <a:srgbClr val="333333"/>
              </a:solidFill>
              <a:highlight>
                <a:srgbClr val="FFFFFF"/>
              </a:highlight>
            </a:endParaRPr>
          </a:p>
          <a:p>
            <a:pPr indent="0" lvl="0" marL="0" rtl="0">
              <a:lnSpc>
                <a:spcPct val="150000"/>
              </a:lnSpc>
              <a:spcBef>
                <a:spcPts val="1600"/>
              </a:spcBef>
              <a:spcAft>
                <a:spcPts val="0"/>
              </a:spcAft>
              <a:buNone/>
            </a:pPr>
            <a:r>
              <a:rPr lang="en" sz="900">
                <a:solidFill>
                  <a:srgbClr val="000000"/>
                </a:solidFill>
                <a:latin typeface="Courier New"/>
                <a:ea typeface="Courier New"/>
                <a:cs typeface="Courier New"/>
                <a:sym typeface="Courier New"/>
              </a:rPr>
              <a:t>$injector.get(</a:t>
            </a:r>
            <a:r>
              <a:rPr lang="en" sz="900">
                <a:solidFill>
                  <a:srgbClr val="A31515"/>
                </a:solidFill>
                <a:latin typeface="Courier New"/>
                <a:ea typeface="Courier New"/>
                <a:cs typeface="Courier New"/>
                <a:sym typeface="Courier New"/>
              </a:rPr>
              <a:t>'appDetail'</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indent="0" lvl="0" marL="0">
              <a:spcBef>
                <a:spcPts val="0"/>
              </a:spcBef>
              <a:spcAft>
                <a:spcPts val="1600"/>
              </a:spcAft>
              <a:buNone/>
            </a:pPr>
            <a:r>
              <a:t/>
            </a:r>
            <a:endParaRPr sz="1600">
              <a:solidFill>
                <a:srgbClr val="333333"/>
              </a:solidFill>
              <a:highlight>
                <a:srgbClr val="FFFFFF"/>
              </a:highlight>
            </a:endParaRPr>
          </a:p>
        </p:txBody>
      </p:sp>
      <p:pic>
        <p:nvPicPr>
          <p:cNvPr id="176" name="Shape 176"/>
          <p:cNvPicPr preferRelativeResize="0"/>
          <p:nvPr/>
        </p:nvPicPr>
        <p:blipFill>
          <a:blip r:embed="rId4">
            <a:alphaModFix/>
          </a:blip>
          <a:stretch>
            <a:fillRect/>
          </a:stretch>
        </p:blipFill>
        <p:spPr>
          <a:xfrm>
            <a:off x="4706325" y="1919075"/>
            <a:ext cx="4179525" cy="2362900"/>
          </a:xfrm>
          <a:prstGeom prst="rect">
            <a:avLst/>
          </a:prstGeom>
          <a:noFill/>
          <a:ln>
            <a:noFill/>
          </a:ln>
        </p:spPr>
      </p:pic>
      <p:sp>
        <p:nvSpPr>
          <p:cNvPr id="177" name="Shape 177"/>
          <p:cNvSpPr txBox="1"/>
          <p:nvPr/>
        </p:nvSpPr>
        <p:spPr>
          <a:xfrm>
            <a:off x="135750" y="4230525"/>
            <a:ext cx="8872500" cy="826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800"/>
              </a:spcAft>
              <a:buNone/>
            </a:pPr>
            <a:r>
              <a:rPr lang="en" sz="1800">
                <a:solidFill>
                  <a:srgbClr val="333333"/>
                </a:solidFill>
                <a:latin typeface="Roboto"/>
                <a:ea typeface="Roboto"/>
                <a:cs typeface="Roboto"/>
                <a:sym typeface="Roboto"/>
              </a:rPr>
              <a:t>Reference : </a:t>
            </a:r>
            <a:r>
              <a:rPr lang="en" sz="1800" u="sng">
                <a:solidFill>
                  <a:schemeClr val="accent5"/>
                </a:solidFill>
                <a:latin typeface="Roboto"/>
                <a:ea typeface="Roboto"/>
                <a:cs typeface="Roboto"/>
                <a:sym typeface="Roboto"/>
                <a:hlinkClick r:id="rId5"/>
              </a:rPr>
              <a:t>https://github.com/angular/angular.js/wiki/Understanding-Dependency-Injection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Topics</a:t>
            </a:r>
            <a:endParaRPr/>
          </a:p>
        </p:txBody>
      </p:sp>
      <p:sp>
        <p:nvSpPr>
          <p:cNvPr id="74" name="Shape 74"/>
          <p:cNvSpPr txBox="1"/>
          <p:nvPr>
            <p:ph idx="1" type="body"/>
          </p:nvPr>
        </p:nvSpPr>
        <p:spPr>
          <a:xfrm>
            <a:off x="471900" y="2047650"/>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Form &amp; Validation</a:t>
            </a:r>
            <a:endParaRPr/>
          </a:p>
          <a:p>
            <a:pPr indent="-342900" lvl="0" marL="457200" rtl="0">
              <a:spcBef>
                <a:spcPts val="0"/>
              </a:spcBef>
              <a:spcAft>
                <a:spcPts val="0"/>
              </a:spcAft>
              <a:buSzPts val="1800"/>
              <a:buChar char="●"/>
            </a:pPr>
            <a:r>
              <a:rPr lang="en"/>
              <a:t>Service</a:t>
            </a:r>
            <a:endParaRPr/>
          </a:p>
          <a:p>
            <a:pPr indent="-342900" lvl="0" marL="457200" rtl="0">
              <a:spcBef>
                <a:spcPts val="0"/>
              </a:spcBef>
              <a:spcAft>
                <a:spcPts val="0"/>
              </a:spcAft>
              <a:buSzPts val="1800"/>
              <a:buChar char="●"/>
            </a:pPr>
            <a:r>
              <a:rPr lang="en"/>
              <a:t>Custom Service</a:t>
            </a:r>
            <a:endParaRPr/>
          </a:p>
          <a:p>
            <a:pPr indent="-342900" lvl="0" marL="457200">
              <a:spcBef>
                <a:spcPts val="0"/>
              </a:spcBef>
              <a:spcAft>
                <a:spcPts val="0"/>
              </a:spcAft>
              <a:buSzPts val="1800"/>
              <a:buChar char="●"/>
            </a:pPr>
            <a:r>
              <a:rPr lang="en"/>
              <a:t>Providers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75500" y="1258525"/>
            <a:ext cx="8222100" cy="196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183" name="Shape 183"/>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Form and Validation</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4A4A4A"/>
                </a:solidFill>
                <a:highlight>
                  <a:srgbClr val="FFFFFF"/>
                </a:highlight>
              </a:rPr>
              <a:t>Angular provides properties on forms that help us validate them. They give us various information about a form or its inputs and are </a:t>
            </a:r>
            <a:r>
              <a:rPr b="1" lang="en">
                <a:solidFill>
                  <a:srgbClr val="363636"/>
                </a:solidFill>
                <a:highlight>
                  <a:srgbClr val="FFFFFF"/>
                </a:highlight>
              </a:rPr>
              <a:t>applied to a form and inputs</a:t>
            </a:r>
            <a:r>
              <a:rPr lang="en">
                <a:solidFill>
                  <a:srgbClr val="4A4A4A"/>
                </a:solidFill>
                <a:highlight>
                  <a:srgbClr val="FFFFFF"/>
                </a:highlight>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Form Properties</a:t>
            </a:r>
            <a:endParaRPr/>
          </a:p>
        </p:txBody>
      </p:sp>
      <p:graphicFrame>
        <p:nvGraphicFramePr>
          <p:cNvPr id="86" name="Shape 86"/>
          <p:cNvGraphicFramePr/>
          <p:nvPr/>
        </p:nvGraphicFramePr>
        <p:xfrm>
          <a:off x="38100" y="619050"/>
          <a:ext cx="3000000" cy="3000000"/>
        </p:xfrm>
        <a:graphic>
          <a:graphicData uri="http://schemas.openxmlformats.org/drawingml/2006/table">
            <a:tbl>
              <a:tblPr>
                <a:solidFill>
                  <a:srgbClr val="FFFFFF"/>
                </a:solidFill>
                <a:tableStyleId>{3568B3C7-B92E-4DF6-A183-3D6F381A4E43}</a:tableStyleId>
              </a:tblPr>
              <a:tblGrid>
                <a:gridCol w="1410850"/>
                <a:gridCol w="1273875"/>
                <a:gridCol w="6383075"/>
              </a:tblGrid>
              <a:tr h="721325">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Property</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w="19050">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Class</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w="19050">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Description</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w="19050">
                      <a:solidFill>
                        <a:srgbClr val="DBDBDB"/>
                      </a:solidFill>
                      <a:prstDash val="solid"/>
                      <a:round/>
                      <a:headEnd len="sm" w="sm" type="none"/>
                      <a:tailEnd len="sm" w="sm" type="none"/>
                    </a:lnB>
                  </a:tcPr>
                </a:tc>
              </a:tr>
              <a:tr h="721325">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$valid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19050">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ng-valid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19050">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i="1" lang="en" sz="1350">
                          <a:solidFill>
                            <a:srgbClr val="363636"/>
                          </a:solidFill>
                          <a:highlight>
                            <a:srgbClr val="FFFFFF"/>
                          </a:highlight>
                          <a:latin typeface="Nunito"/>
                          <a:ea typeface="Nunito"/>
                          <a:cs typeface="Nunito"/>
                          <a:sym typeface="Nunito"/>
                        </a:rPr>
                        <a:t>Boolean</a:t>
                      </a:r>
                      <a:r>
                        <a:rPr lang="en" sz="1350">
                          <a:solidFill>
                            <a:srgbClr val="363636"/>
                          </a:solidFill>
                          <a:highlight>
                            <a:srgbClr val="FFFFFF"/>
                          </a:highlight>
                          <a:latin typeface="Nunito"/>
                          <a:ea typeface="Nunito"/>
                          <a:cs typeface="Nunito"/>
                          <a:sym typeface="Nunito"/>
                        </a:rPr>
                        <a:t> Tells whether an item is currently valid based on the rules you placed.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19050">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r h="917775">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$invalid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ng-invalid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i="1" lang="en" sz="1350">
                          <a:solidFill>
                            <a:srgbClr val="363636"/>
                          </a:solidFill>
                          <a:highlight>
                            <a:srgbClr val="FFFFFF"/>
                          </a:highlight>
                          <a:latin typeface="Nunito"/>
                          <a:ea typeface="Nunito"/>
                          <a:cs typeface="Nunito"/>
                          <a:sym typeface="Nunito"/>
                        </a:rPr>
                        <a:t>Boolean</a:t>
                      </a:r>
                      <a:r>
                        <a:rPr lang="en" sz="1350">
                          <a:solidFill>
                            <a:srgbClr val="363636"/>
                          </a:solidFill>
                          <a:highlight>
                            <a:srgbClr val="FFFFFF"/>
                          </a:highlight>
                          <a:latin typeface="Nunito"/>
                          <a:ea typeface="Nunito"/>
                          <a:cs typeface="Nunito"/>
                          <a:sym typeface="Nunito"/>
                        </a:rPr>
                        <a:t> Tells whether an item is currently invalid based on the rules you placed.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r h="721325">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$pristine</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ng-pristine</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i="1" lang="en" sz="1350">
                          <a:solidFill>
                            <a:srgbClr val="363636"/>
                          </a:solidFill>
                          <a:highlight>
                            <a:srgbClr val="FFFFFF"/>
                          </a:highlight>
                          <a:latin typeface="Nunito"/>
                          <a:ea typeface="Nunito"/>
                          <a:cs typeface="Nunito"/>
                          <a:sym typeface="Nunito"/>
                        </a:rPr>
                        <a:t>Boolean</a:t>
                      </a:r>
                      <a:r>
                        <a:rPr lang="en" sz="1350">
                          <a:solidFill>
                            <a:srgbClr val="363636"/>
                          </a:solidFill>
                          <a:highlight>
                            <a:srgbClr val="FFFFFF"/>
                          </a:highlight>
                          <a:latin typeface="Nunito"/>
                          <a:ea typeface="Nunito"/>
                          <a:cs typeface="Nunito"/>
                          <a:sym typeface="Nunito"/>
                        </a:rPr>
                        <a:t> True if the form/input </a:t>
                      </a:r>
                      <a:r>
                        <a:rPr b="1" lang="en" sz="1350">
                          <a:solidFill>
                            <a:srgbClr val="363636"/>
                          </a:solidFill>
                          <a:highlight>
                            <a:srgbClr val="FFFFFF"/>
                          </a:highlight>
                          <a:latin typeface="Nunito"/>
                          <a:ea typeface="Nunito"/>
                          <a:cs typeface="Nunito"/>
                          <a:sym typeface="Nunito"/>
                        </a:rPr>
                        <a:t>has not</a:t>
                      </a:r>
                      <a:r>
                        <a:rPr lang="en" sz="1350">
                          <a:solidFill>
                            <a:srgbClr val="363636"/>
                          </a:solidFill>
                          <a:highlight>
                            <a:srgbClr val="FFFFFF"/>
                          </a:highlight>
                          <a:latin typeface="Nunito"/>
                          <a:ea typeface="Nunito"/>
                          <a:cs typeface="Nunito"/>
                          <a:sym typeface="Nunito"/>
                        </a:rPr>
                        <a:t> been used yet.</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r h="721325">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$dirty</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ng-dirty</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i="1" lang="en" sz="1350">
                          <a:solidFill>
                            <a:srgbClr val="363636"/>
                          </a:solidFill>
                          <a:highlight>
                            <a:srgbClr val="FFFFFF"/>
                          </a:highlight>
                          <a:latin typeface="Nunito"/>
                          <a:ea typeface="Nunito"/>
                          <a:cs typeface="Nunito"/>
                          <a:sym typeface="Nunito"/>
                        </a:rPr>
                        <a:t>Boolean</a:t>
                      </a:r>
                      <a:r>
                        <a:rPr lang="en" sz="1350">
                          <a:solidFill>
                            <a:srgbClr val="363636"/>
                          </a:solidFill>
                          <a:highlight>
                            <a:srgbClr val="FFFFFF"/>
                          </a:highlight>
                          <a:latin typeface="Nunito"/>
                          <a:ea typeface="Nunito"/>
                          <a:cs typeface="Nunito"/>
                          <a:sym typeface="Nunito"/>
                        </a:rPr>
                        <a:t> True if the form/input </a:t>
                      </a:r>
                      <a:r>
                        <a:rPr b="1" lang="en" sz="1350">
                          <a:solidFill>
                            <a:srgbClr val="363636"/>
                          </a:solidFill>
                          <a:highlight>
                            <a:srgbClr val="FFFFFF"/>
                          </a:highlight>
                          <a:latin typeface="Nunito"/>
                          <a:ea typeface="Nunito"/>
                          <a:cs typeface="Nunito"/>
                          <a:sym typeface="Nunito"/>
                        </a:rPr>
                        <a:t>has</a:t>
                      </a:r>
                      <a:r>
                        <a:rPr lang="en" sz="1350">
                          <a:solidFill>
                            <a:srgbClr val="363636"/>
                          </a:solidFill>
                          <a:highlight>
                            <a:srgbClr val="FFFFFF"/>
                          </a:highlight>
                          <a:latin typeface="Nunito"/>
                          <a:ea typeface="Nunito"/>
                          <a:cs typeface="Nunito"/>
                          <a:sym typeface="Nunito"/>
                        </a:rPr>
                        <a:t> been used.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r h="721325">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$touched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lang="en" sz="1350">
                          <a:solidFill>
                            <a:srgbClr val="363636"/>
                          </a:solidFill>
                          <a:highlight>
                            <a:srgbClr val="FFFFFF"/>
                          </a:highlight>
                          <a:latin typeface="Nunito"/>
                          <a:ea typeface="Nunito"/>
                          <a:cs typeface="Nunito"/>
                          <a:sym typeface="Nunito"/>
                        </a:rPr>
                        <a:t>ng-touched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noAutofit/>
                    </a:bodyPr>
                    <a:lstStyle/>
                    <a:p>
                      <a:pPr indent="0" lvl="0" marL="0" rtl="0">
                        <a:lnSpc>
                          <a:spcPct val="115000"/>
                        </a:lnSpc>
                        <a:spcBef>
                          <a:spcPts val="0"/>
                        </a:spcBef>
                        <a:spcAft>
                          <a:spcPts val="2600"/>
                        </a:spcAft>
                        <a:buNone/>
                      </a:pPr>
                      <a:r>
                        <a:rPr i="1" lang="en" sz="1350">
                          <a:solidFill>
                            <a:srgbClr val="363636"/>
                          </a:solidFill>
                          <a:highlight>
                            <a:srgbClr val="FFFFFF"/>
                          </a:highlight>
                          <a:latin typeface="Nunito"/>
                          <a:ea typeface="Nunito"/>
                          <a:cs typeface="Nunito"/>
                          <a:sym typeface="Nunito"/>
                        </a:rPr>
                        <a:t>Boolean</a:t>
                      </a:r>
                      <a:r>
                        <a:rPr lang="en" sz="1350">
                          <a:solidFill>
                            <a:srgbClr val="363636"/>
                          </a:solidFill>
                          <a:highlight>
                            <a:srgbClr val="FFFFFF"/>
                          </a:highlight>
                          <a:latin typeface="Nunito"/>
                          <a:ea typeface="Nunito"/>
                          <a:cs typeface="Nunito"/>
                          <a:sym typeface="Nunito"/>
                        </a:rPr>
                        <a:t> True if the input </a:t>
                      </a:r>
                      <a:r>
                        <a:rPr b="1" lang="en" sz="1350">
                          <a:solidFill>
                            <a:srgbClr val="363636"/>
                          </a:solidFill>
                          <a:highlight>
                            <a:srgbClr val="FFFFFF"/>
                          </a:highlight>
                          <a:latin typeface="Nunito"/>
                          <a:ea typeface="Nunito"/>
                          <a:cs typeface="Nunito"/>
                          <a:sym typeface="Nunito"/>
                        </a:rPr>
                        <a:t>has</a:t>
                      </a:r>
                      <a:r>
                        <a:rPr lang="en" sz="1350">
                          <a:solidFill>
                            <a:srgbClr val="363636"/>
                          </a:solidFill>
                          <a:highlight>
                            <a:srgbClr val="FFFFFF"/>
                          </a:highlight>
                          <a:latin typeface="Nunito"/>
                          <a:ea typeface="Nunito"/>
                          <a:cs typeface="Nunito"/>
                          <a:sym typeface="Nunito"/>
                        </a:rPr>
                        <a:t> been blurred.</a:t>
                      </a:r>
                      <a:endParaRPr sz="1350">
                        <a:solidFill>
                          <a:srgbClr val="363636"/>
                        </a:solidFill>
                        <a:highlight>
                          <a:srgbClr val="FFFFFF"/>
                        </a:highlight>
                        <a:latin typeface="Nunito"/>
                        <a:ea typeface="Nunito"/>
                        <a:cs typeface="Nunito"/>
                        <a:sym typeface="Nunito"/>
                      </a:endParaRPr>
                    </a:p>
                  </a:txBody>
                  <a:tcPr marT="85725" marB="85725" marR="128600" marL="1286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Accessing AngularJS Form Properties</a:t>
            </a:r>
            <a:endParaRPr/>
          </a:p>
        </p:txBody>
      </p:sp>
      <p:sp>
        <p:nvSpPr>
          <p:cNvPr id="92" name="Shape 92"/>
          <p:cNvSpPr txBox="1"/>
          <p:nvPr/>
        </p:nvSpPr>
        <p:spPr>
          <a:xfrm>
            <a:off x="244325" y="1375900"/>
            <a:ext cx="8396700" cy="3000000"/>
          </a:xfrm>
          <a:prstGeom prst="rect">
            <a:avLst/>
          </a:prstGeom>
          <a:noFill/>
          <a:ln>
            <a:noFill/>
          </a:ln>
        </p:spPr>
        <p:txBody>
          <a:bodyPr anchorCtr="0" anchor="ctr" bIns="91425" lIns="91425" spcFirstLastPara="1" rIns="91425" wrap="square" tIns="91425">
            <a:noAutofit/>
          </a:bodyPr>
          <a:lstStyle/>
          <a:p>
            <a:pPr indent="-342900" lvl="0" marL="736600" rtl="0">
              <a:lnSpc>
                <a:spcPct val="150000"/>
              </a:lnSpc>
              <a:spcBef>
                <a:spcPts val="0"/>
              </a:spcBef>
              <a:spcAft>
                <a:spcPts val="0"/>
              </a:spcAft>
              <a:buClr>
                <a:srgbClr val="4A4A4A"/>
              </a:buClr>
              <a:buSzPts val="1800"/>
              <a:buFont typeface="Nunito"/>
              <a:buChar char="●"/>
            </a:pPr>
            <a:r>
              <a:rPr b="1" lang="en" sz="1800">
                <a:solidFill>
                  <a:srgbClr val="363636"/>
                </a:solidFill>
                <a:latin typeface="Roboto"/>
                <a:ea typeface="Roboto"/>
                <a:cs typeface="Roboto"/>
                <a:sym typeface="Roboto"/>
              </a:rPr>
              <a:t>To access the form:</a:t>
            </a:r>
            <a:r>
              <a:rPr lang="en" sz="1800">
                <a:solidFill>
                  <a:srgbClr val="4A4A4A"/>
                </a:solidFill>
                <a:latin typeface="Roboto"/>
                <a:ea typeface="Roboto"/>
                <a:cs typeface="Roboto"/>
                <a:sym typeface="Roboto"/>
              </a:rPr>
              <a:t> </a:t>
            </a:r>
            <a:r>
              <a:rPr lang="en" sz="1800">
                <a:solidFill>
                  <a:srgbClr val="FF3860"/>
                </a:solidFill>
                <a:highlight>
                  <a:srgbClr val="F5F5F5"/>
                </a:highlight>
                <a:latin typeface="Roboto"/>
                <a:ea typeface="Roboto"/>
                <a:cs typeface="Roboto"/>
                <a:sym typeface="Roboto"/>
              </a:rPr>
              <a:t>&lt;form name&gt;.&lt;angular property&gt;</a:t>
            </a:r>
            <a:endParaRPr sz="1800">
              <a:solidFill>
                <a:srgbClr val="FF3860"/>
              </a:solidFill>
              <a:highlight>
                <a:srgbClr val="F5F5F5"/>
              </a:highlight>
              <a:latin typeface="Roboto"/>
              <a:ea typeface="Roboto"/>
              <a:cs typeface="Roboto"/>
              <a:sym typeface="Roboto"/>
            </a:endParaRPr>
          </a:p>
          <a:p>
            <a:pPr indent="-342900" lvl="0" marL="736600" rtl="0">
              <a:lnSpc>
                <a:spcPct val="150000"/>
              </a:lnSpc>
              <a:spcBef>
                <a:spcPts val="0"/>
              </a:spcBef>
              <a:spcAft>
                <a:spcPts val="0"/>
              </a:spcAft>
              <a:buClr>
                <a:srgbClr val="4A4A4A"/>
              </a:buClr>
              <a:buSzPts val="1800"/>
              <a:buFont typeface="Nunito"/>
              <a:buChar char="●"/>
            </a:pPr>
            <a:r>
              <a:rPr b="1" lang="en" sz="1800">
                <a:solidFill>
                  <a:srgbClr val="363636"/>
                </a:solidFill>
                <a:latin typeface="Roboto"/>
                <a:ea typeface="Roboto"/>
                <a:cs typeface="Roboto"/>
                <a:sym typeface="Roboto"/>
              </a:rPr>
              <a:t>To access an input:</a:t>
            </a:r>
            <a:r>
              <a:rPr lang="en" sz="1800">
                <a:solidFill>
                  <a:srgbClr val="4A4A4A"/>
                </a:solidFill>
                <a:latin typeface="Roboto"/>
                <a:ea typeface="Roboto"/>
                <a:cs typeface="Roboto"/>
                <a:sym typeface="Roboto"/>
              </a:rPr>
              <a:t> </a:t>
            </a:r>
            <a:r>
              <a:rPr lang="en" sz="1800">
                <a:solidFill>
                  <a:srgbClr val="FF3860"/>
                </a:solidFill>
                <a:highlight>
                  <a:srgbClr val="F5F5F5"/>
                </a:highlight>
                <a:latin typeface="Roboto"/>
                <a:ea typeface="Roboto"/>
                <a:cs typeface="Roboto"/>
                <a:sym typeface="Roboto"/>
              </a:rPr>
              <a:t>&lt;form name&gt;.&lt;input name&gt;.&lt;angular property&gt;</a:t>
            </a:r>
            <a:endParaRPr sz="1800">
              <a:solidFill>
                <a:srgbClr val="FF3860"/>
              </a:solidFill>
              <a:highlight>
                <a:srgbClr val="F5F5F5"/>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nvSpPr>
        <p:spPr>
          <a:xfrm>
            <a:off x="90000" y="64300"/>
            <a:ext cx="8835000" cy="50148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&lt;form</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name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"postForm"</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ng-submit</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"createPost(postForm.$valid)"</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novalidate</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8000"/>
                </a:solidFill>
                <a:latin typeface="Courier New"/>
                <a:ea typeface="Courier New"/>
                <a:cs typeface="Courier New"/>
                <a:sym typeface="Courier New"/>
              </a:rPr>
              <a:t>&lt;!-- novalidate prevents HTML5 validation since we will be validating ourselves --&gt;</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8000"/>
                </a:solidFill>
                <a:latin typeface="Courier New"/>
                <a:ea typeface="Courier New"/>
                <a:cs typeface="Courier New"/>
                <a:sym typeface="Courier New"/>
              </a:rPr>
              <a:t>&lt;!-- Post Title --&gt;</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"form-group"</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&lt;label&gt;</a:t>
            </a:r>
            <a:r>
              <a:rPr lang="en" sz="900">
                <a:latin typeface="Courier New"/>
                <a:ea typeface="Courier New"/>
                <a:cs typeface="Courier New"/>
                <a:sym typeface="Courier New"/>
              </a:rPr>
              <a:t>Post Title</a:t>
            </a:r>
            <a:r>
              <a:rPr lang="en" sz="900">
                <a:solidFill>
                  <a:srgbClr val="800000"/>
                </a:solidFill>
                <a:latin typeface="Courier New"/>
                <a:ea typeface="Courier New"/>
                <a:cs typeface="Courier New"/>
                <a:sym typeface="Courier New"/>
              </a:rPr>
              <a:t>&lt;/label&gt;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&lt;input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type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"text"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name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"title"</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"form-control"</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ng-model</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"post.title"</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required</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&lt;p</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ng-show</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"postForm.title.$invalid </a:t>
            </a:r>
            <a:r>
              <a:rPr lang="en" sz="900">
                <a:solidFill>
                  <a:srgbClr val="CD3131"/>
                </a:solidFill>
                <a:latin typeface="Courier New"/>
                <a:ea typeface="Courier New"/>
                <a:cs typeface="Courier New"/>
                <a:sym typeface="Courier New"/>
              </a:rPr>
              <a:t>&amp;&amp;</a:t>
            </a:r>
            <a:r>
              <a:rPr lang="en" sz="900">
                <a:solidFill>
                  <a:srgbClr val="0000FF"/>
                </a:solidFill>
                <a:latin typeface="Courier New"/>
                <a:ea typeface="Courier New"/>
                <a:cs typeface="Courier New"/>
                <a:sym typeface="Courier New"/>
              </a:rPr>
              <a:t> !postForm.title.$pristine"</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"help-block"</a:t>
            </a:r>
            <a:r>
              <a:rPr lang="en" sz="900">
                <a:solidFill>
                  <a:srgbClr val="800000"/>
                </a:solidFill>
                <a:latin typeface="Courier New"/>
                <a:ea typeface="Courier New"/>
                <a:cs typeface="Courier New"/>
                <a:sym typeface="Courier New"/>
              </a:rPr>
              <a:t>&gt;</a:t>
            </a:r>
            <a:r>
              <a:rPr lang="en" sz="900">
                <a:latin typeface="Courier New"/>
                <a:ea typeface="Courier New"/>
                <a:cs typeface="Courier New"/>
                <a:sym typeface="Courier New"/>
              </a:rPr>
              <a:t>You name is required.</a:t>
            </a:r>
            <a:r>
              <a:rPr lang="en" sz="900">
                <a:solidFill>
                  <a:srgbClr val="800000"/>
                </a:solidFill>
                <a:latin typeface="Courier New"/>
                <a:ea typeface="Courier New"/>
                <a:cs typeface="Courier New"/>
                <a:sym typeface="Courier New"/>
              </a:rPr>
              <a:t>&lt;/p&gt;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8000"/>
                </a:solidFill>
                <a:latin typeface="Courier New"/>
                <a:ea typeface="Courier New"/>
                <a:cs typeface="Courier New"/>
                <a:sym typeface="Courier New"/>
              </a:rPr>
              <a:t>&lt;!-- Post Body --&gt;</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"form-group"</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&lt;label&gt;</a:t>
            </a:r>
            <a:r>
              <a:rPr lang="en" sz="900">
                <a:latin typeface="Courier New"/>
                <a:ea typeface="Courier New"/>
                <a:cs typeface="Courier New"/>
                <a:sym typeface="Courier New"/>
              </a:rPr>
              <a:t>Post Body</a:t>
            </a:r>
            <a:r>
              <a:rPr lang="en" sz="900">
                <a:solidFill>
                  <a:srgbClr val="800000"/>
                </a:solidFill>
                <a:latin typeface="Courier New"/>
                <a:ea typeface="Courier New"/>
                <a:cs typeface="Courier New"/>
                <a:sym typeface="Courier New"/>
              </a:rPr>
              <a:t>&lt;/label&gt;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&lt;textarea</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rows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"14"</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name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"body"</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"form-control"</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ng-model</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"post.body"</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required</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ng-minlength</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"10"</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ng-maxlength</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"100"</a:t>
            </a: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&gt;&lt;/textarea&gt;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&lt;p</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ng-show</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"postForm.body.$error.minlength"</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"help-block"</a:t>
            </a:r>
            <a:r>
              <a:rPr lang="en" sz="900">
                <a:solidFill>
                  <a:srgbClr val="800000"/>
                </a:solidFill>
                <a:latin typeface="Courier New"/>
                <a:ea typeface="Courier New"/>
                <a:cs typeface="Courier New"/>
                <a:sym typeface="Courier New"/>
              </a:rPr>
              <a:t>&gt;</a:t>
            </a:r>
            <a:r>
              <a:rPr lang="en" sz="900">
                <a:latin typeface="Courier New"/>
                <a:ea typeface="Courier New"/>
                <a:cs typeface="Courier New"/>
                <a:sym typeface="Courier New"/>
              </a:rPr>
              <a:t>body is too short.</a:t>
            </a:r>
            <a:r>
              <a:rPr lang="en" sz="900">
                <a:solidFill>
                  <a:srgbClr val="800000"/>
                </a:solidFill>
                <a:latin typeface="Courier New"/>
                <a:ea typeface="Courier New"/>
                <a:cs typeface="Courier New"/>
                <a:sym typeface="Courier New"/>
              </a:rPr>
              <a:t>&lt;/p&gt;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&lt;p</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ng-show</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"postForm.body.$error.maxlength"</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"help-block"</a:t>
            </a:r>
            <a:r>
              <a:rPr lang="en" sz="900">
                <a:solidFill>
                  <a:srgbClr val="800000"/>
                </a:solidFill>
                <a:latin typeface="Courier New"/>
                <a:ea typeface="Courier New"/>
                <a:cs typeface="Courier New"/>
                <a:sym typeface="Courier New"/>
              </a:rPr>
              <a:t>&gt;</a:t>
            </a:r>
            <a:r>
              <a:rPr lang="en" sz="900">
                <a:latin typeface="Courier New"/>
                <a:ea typeface="Courier New"/>
                <a:cs typeface="Courier New"/>
                <a:sym typeface="Courier New"/>
              </a:rPr>
              <a:t>body is too long.</a:t>
            </a:r>
            <a:r>
              <a:rPr lang="en" sz="900">
                <a:solidFill>
                  <a:srgbClr val="800000"/>
                </a:solidFill>
                <a:latin typeface="Courier New"/>
                <a:ea typeface="Courier New"/>
                <a:cs typeface="Courier New"/>
                <a:sym typeface="Courier New"/>
              </a:rPr>
              <a:t>&lt;/p&gt;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8000"/>
                </a:solidFill>
                <a:latin typeface="Courier New"/>
                <a:ea typeface="Courier New"/>
                <a:cs typeface="Courier New"/>
                <a:sym typeface="Courier New"/>
              </a:rPr>
              <a:t>&lt;!-- Submit Button --&gt;</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&lt;button</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type</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"submit"</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"btn btn-primary"</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ng-disabled</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"postForm.$invalid"</a:t>
            </a:r>
            <a:r>
              <a:rPr lang="en" sz="900">
                <a:solidFill>
                  <a:srgbClr val="800000"/>
                </a:solidFill>
                <a:latin typeface="Courier New"/>
                <a:ea typeface="Courier New"/>
                <a:cs typeface="Courier New"/>
                <a:sym typeface="Courier New"/>
              </a:rPr>
              <a:t>&gt;</a:t>
            </a:r>
            <a:r>
              <a:rPr lang="en" sz="900">
                <a:latin typeface="Courier New"/>
                <a:ea typeface="Courier New"/>
                <a:cs typeface="Courier New"/>
                <a:sym typeface="Courier New"/>
              </a:rPr>
              <a:t>Submit</a:t>
            </a:r>
            <a:r>
              <a:rPr lang="en" sz="900">
                <a:solidFill>
                  <a:srgbClr val="800000"/>
                </a:solidFill>
                <a:latin typeface="Courier New"/>
                <a:ea typeface="Courier New"/>
                <a:cs typeface="Courier New"/>
                <a:sym typeface="Courier New"/>
              </a:rPr>
              <a:t>&lt;/button&gt;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&lt;/form&gt;</a:t>
            </a:r>
            <a:endParaRPr sz="900">
              <a:solidFill>
                <a:srgbClr val="8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Service</a:t>
            </a:r>
            <a:endParaRPr/>
          </a:p>
        </p:txBody>
      </p:sp>
      <p:sp>
        <p:nvSpPr>
          <p:cNvPr id="103" name="Shape 10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33333"/>
                </a:solidFill>
                <a:highlight>
                  <a:srgbClr val="FFFFFF"/>
                </a:highlight>
              </a:rPr>
              <a:t>AngularJS services are substitutable objects that are wired together using dependency injection (DI). You can use services to organize and share code across your app.</a:t>
            </a:r>
            <a:endParaRPr>
              <a:solidFill>
                <a:srgbClr val="333333"/>
              </a:solidFill>
              <a:highlight>
                <a:srgbClr val="FFFFFF"/>
              </a:highlight>
            </a:endParaRPr>
          </a:p>
          <a:p>
            <a:pPr indent="0" lvl="0" marL="0">
              <a:spcBef>
                <a:spcPts val="1600"/>
              </a:spcBef>
              <a:spcAft>
                <a:spcPts val="1600"/>
              </a:spcAft>
              <a:buNone/>
            </a:pPr>
            <a:r>
              <a:rPr lang="en">
                <a:solidFill>
                  <a:srgbClr val="333333"/>
                </a:solidFill>
                <a:highlight>
                  <a:srgbClr val="FFFFFF"/>
                </a:highlight>
              </a:rPr>
              <a:t>AngularJS services are singletons – Each component dependent on a service gets a reference to the single instance generated by the service factory</a:t>
            </a:r>
            <a:endParaRPr>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Inbuilt</a:t>
            </a:r>
            <a:r>
              <a:rPr lang="en"/>
              <a:t> Services</a:t>
            </a:r>
            <a:endParaRPr/>
          </a:p>
        </p:txBody>
      </p:sp>
      <p:sp>
        <p:nvSpPr>
          <p:cNvPr id="109" name="Shape 10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333333"/>
                </a:solidFill>
                <a:highlight>
                  <a:srgbClr val="FFFFFF"/>
                </a:highlight>
              </a:rPr>
              <a:t>AngularJS offers several useful  inbuilt services like</a:t>
            </a:r>
            <a:endParaRPr sz="1400">
              <a:solidFill>
                <a:srgbClr val="333333"/>
              </a:solidFill>
              <a:highlight>
                <a:srgbClr val="FFFFFF"/>
              </a:highlight>
            </a:endParaRPr>
          </a:p>
          <a:p>
            <a:pPr indent="-317500" lvl="0" marL="457200" rtl="0">
              <a:spcBef>
                <a:spcPts val="1600"/>
              </a:spcBef>
              <a:spcAft>
                <a:spcPts val="0"/>
              </a:spcAft>
              <a:buClr>
                <a:srgbClr val="333333"/>
              </a:buClr>
              <a:buSzPts val="1400"/>
              <a:buChar char="●"/>
            </a:pPr>
            <a:r>
              <a:rPr lang="en" sz="1400">
                <a:solidFill>
                  <a:srgbClr val="333333"/>
                </a:solidFill>
                <a:highlight>
                  <a:srgbClr val="FFFFFF"/>
                </a:highlight>
              </a:rPr>
              <a:t>$http</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$q</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$filter</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$timeout</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$window</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$location</a:t>
            </a:r>
            <a:endParaRPr sz="1400">
              <a:solidFill>
                <a:srgbClr val="333333"/>
              </a:solidFill>
              <a:highlight>
                <a:srgbClr val="FFFFFF"/>
              </a:highlight>
            </a:endParaRPr>
          </a:p>
          <a:p>
            <a:pPr indent="-317500" lvl="0" marL="457200" rtl="0">
              <a:spcBef>
                <a:spcPts val="0"/>
              </a:spcBef>
              <a:spcAft>
                <a:spcPts val="0"/>
              </a:spcAft>
              <a:buClr>
                <a:srgbClr val="333333"/>
              </a:buClr>
              <a:buSzPts val="1400"/>
              <a:buChar char="●"/>
            </a:pPr>
            <a:r>
              <a:rPr lang="en" sz="1400">
                <a:solidFill>
                  <a:srgbClr val="333333"/>
                </a:solidFill>
                <a:highlight>
                  <a:srgbClr val="FFFFFF"/>
                </a:highlight>
              </a:rPr>
              <a:t>$rootScope</a:t>
            </a:r>
            <a:endParaRPr sz="1400">
              <a:solidFill>
                <a:srgbClr val="333333"/>
              </a:solidFill>
              <a:highlight>
                <a:srgbClr val="FFFFFF"/>
              </a:highlight>
            </a:endParaRPr>
          </a:p>
          <a:p>
            <a:pPr indent="0" lvl="0" marL="0">
              <a:spcBef>
                <a:spcPts val="1600"/>
              </a:spcBef>
              <a:spcAft>
                <a:spcPts val="1600"/>
              </a:spcAft>
              <a:buNone/>
            </a:pPr>
            <a:r>
              <a:rPr lang="en" sz="1400" u="sng">
                <a:solidFill>
                  <a:schemeClr val="hlink"/>
                </a:solidFill>
                <a:highlight>
                  <a:srgbClr val="FFFFFF"/>
                </a:highlight>
                <a:hlinkClick r:id="rId3"/>
              </a:rPr>
              <a:t>https://docs.angularjs.org/api/ng/service</a:t>
            </a:r>
            <a:endParaRPr sz="140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 service</a:t>
            </a:r>
            <a:endParaRPr/>
          </a:p>
        </p:txBody>
      </p:sp>
      <p:sp>
        <p:nvSpPr>
          <p:cNvPr id="115" name="Shape 115"/>
          <p:cNvSpPr txBox="1"/>
          <p:nvPr>
            <p:ph idx="1" type="body"/>
          </p:nvPr>
        </p:nvSpPr>
        <p:spPr>
          <a:xfrm>
            <a:off x="471900" y="1919075"/>
            <a:ext cx="7436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33333"/>
                </a:solidFill>
                <a:highlight>
                  <a:srgbClr val="FFFFFF"/>
                </a:highlight>
              </a:rPr>
              <a:t>$q  service helps  you run functions asynchronously, and use their return values (or exceptions) when they are done processing.</a:t>
            </a:r>
            <a:endParaRPr/>
          </a:p>
          <a:p>
            <a:pPr indent="0" lvl="0" marL="0">
              <a:spcBef>
                <a:spcPts val="1600"/>
              </a:spcBef>
              <a:spcAft>
                <a:spcPts val="0"/>
              </a:spcAft>
              <a:buNone/>
            </a:pPr>
            <a:r>
              <a:t/>
            </a:r>
            <a:endParaRPr/>
          </a:p>
          <a:p>
            <a:pPr indent="0" lvl="0" marL="0">
              <a:spcBef>
                <a:spcPts val="1600"/>
              </a:spcBef>
              <a:spcAft>
                <a:spcPts val="1600"/>
              </a:spcAft>
              <a:buNone/>
            </a:pPr>
            <a:r>
              <a:rPr lang="en" u="sng">
                <a:solidFill>
                  <a:schemeClr val="hlink"/>
                </a:solidFill>
                <a:hlinkClick r:id="rId3"/>
              </a:rPr>
              <a:t>https://docs.angularjs.org/api/ng/service/$q</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