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2"/>
                </a:solidFill>
                <a:latin typeface="Roboto"/>
                <a:ea typeface="Roboto"/>
                <a:cs typeface="Roboto"/>
                <a:sym typeface="Roboto"/>
              </a:defRPr>
            </a:lvl1pPr>
            <a:lvl2pPr lvl="1" algn="r">
              <a:spcBef>
                <a:spcPts val="0"/>
              </a:spcBef>
              <a:buNone/>
              <a:defRPr sz="1000">
                <a:solidFill>
                  <a:schemeClr val="lt2"/>
                </a:solidFill>
                <a:latin typeface="Roboto"/>
                <a:ea typeface="Roboto"/>
                <a:cs typeface="Roboto"/>
                <a:sym typeface="Roboto"/>
              </a:defRPr>
            </a:lvl2pPr>
            <a:lvl3pPr lvl="2" algn="r">
              <a:spcBef>
                <a:spcPts val="0"/>
              </a:spcBef>
              <a:buNone/>
              <a:defRPr sz="1000">
                <a:solidFill>
                  <a:schemeClr val="lt2"/>
                </a:solidFill>
                <a:latin typeface="Roboto"/>
                <a:ea typeface="Roboto"/>
                <a:cs typeface="Roboto"/>
                <a:sym typeface="Roboto"/>
              </a:defRPr>
            </a:lvl3pPr>
            <a:lvl4pPr lvl="3" algn="r">
              <a:spcBef>
                <a:spcPts val="0"/>
              </a:spcBef>
              <a:buNone/>
              <a:defRPr sz="1000">
                <a:solidFill>
                  <a:schemeClr val="lt2"/>
                </a:solidFill>
                <a:latin typeface="Roboto"/>
                <a:ea typeface="Roboto"/>
                <a:cs typeface="Roboto"/>
                <a:sym typeface="Roboto"/>
              </a:defRPr>
            </a:lvl4pPr>
            <a:lvl5pPr lvl="4" algn="r">
              <a:spcBef>
                <a:spcPts val="0"/>
              </a:spcBef>
              <a:buNone/>
              <a:defRPr sz="1000">
                <a:solidFill>
                  <a:schemeClr val="lt2"/>
                </a:solidFill>
                <a:latin typeface="Roboto"/>
                <a:ea typeface="Roboto"/>
                <a:cs typeface="Roboto"/>
                <a:sym typeface="Roboto"/>
              </a:defRPr>
            </a:lvl5pPr>
            <a:lvl6pPr lvl="5" algn="r">
              <a:spcBef>
                <a:spcPts val="0"/>
              </a:spcBef>
              <a:buNone/>
              <a:defRPr sz="1000">
                <a:solidFill>
                  <a:schemeClr val="lt2"/>
                </a:solidFill>
                <a:latin typeface="Roboto"/>
                <a:ea typeface="Roboto"/>
                <a:cs typeface="Roboto"/>
                <a:sym typeface="Roboto"/>
              </a:defRPr>
            </a:lvl6pPr>
            <a:lvl7pPr lvl="6" algn="r">
              <a:spcBef>
                <a:spcPts val="0"/>
              </a:spcBef>
              <a:buNone/>
              <a:defRPr sz="1000">
                <a:solidFill>
                  <a:schemeClr val="lt2"/>
                </a:solidFill>
                <a:latin typeface="Roboto"/>
                <a:ea typeface="Roboto"/>
                <a:cs typeface="Roboto"/>
                <a:sym typeface="Roboto"/>
              </a:defRPr>
            </a:lvl7pPr>
            <a:lvl8pPr lvl="7" algn="r">
              <a:spcBef>
                <a:spcPts val="0"/>
              </a:spcBef>
              <a:buNone/>
              <a:defRPr sz="1000">
                <a:solidFill>
                  <a:schemeClr val="lt2"/>
                </a:solidFill>
                <a:latin typeface="Roboto"/>
                <a:ea typeface="Roboto"/>
                <a:cs typeface="Roboto"/>
                <a:sym typeface="Roboto"/>
              </a:defRPr>
            </a:lvl8pPr>
            <a:lvl9pPr lvl="8" algn="r">
              <a:spcBef>
                <a:spcPts val="0"/>
              </a:spcBef>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jasmine.github.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angularjs.org/api/ngMock" TargetMode="External"/><Relationship Id="rId4" Type="http://schemas.openxmlformats.org/officeDocument/2006/relationships/hyperlink" Target="https://docs.angularjs.org/api/ngMock/service/$httpBacken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angularjs.org/api/ngAnimat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jirikavi/AngularJS-Toaster" TargetMode="External"/><Relationship Id="rId4" Type="http://schemas.openxmlformats.org/officeDocument/2006/relationships/hyperlink" Target="http://ngmodules.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angularjs.org/api/ngRout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karma-runner.github.io/0.8/intro/installation.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AngularJS part 6</a:t>
            </a:r>
            <a:endParaRPr/>
          </a:p>
        </p:txBody>
      </p:sp>
      <p:sp>
        <p:nvSpPr>
          <p:cNvPr id="68" name="Shape 68"/>
          <p:cNvSpPr txBox="1"/>
          <p:nvPr>
            <p:ph idx="1" type="subTitle"/>
          </p:nvPr>
        </p:nvSpPr>
        <p:spPr>
          <a:xfrm>
            <a:off x="5657825" y="2752875"/>
            <a:ext cx="18072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Arul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Jasmine</a:t>
            </a:r>
            <a:endParaRPr/>
          </a:p>
        </p:txBody>
      </p:sp>
      <p:sp>
        <p:nvSpPr>
          <p:cNvPr id="125" name="Shape 125"/>
          <p:cNvSpPr txBox="1"/>
          <p:nvPr>
            <p:ph idx="1" type="body"/>
          </p:nvPr>
        </p:nvSpPr>
        <p:spPr>
          <a:xfrm>
            <a:off x="156850" y="1973725"/>
            <a:ext cx="40413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F9A415"/>
                </a:solidFill>
                <a:highlight>
                  <a:srgbClr val="FFFFFF"/>
                </a:highlight>
                <a:uFill>
                  <a:noFill/>
                </a:uFill>
                <a:hlinkClick r:id="rId3"/>
              </a:rPr>
              <a:t>Jasmine</a:t>
            </a:r>
            <a:r>
              <a:rPr lang="en">
                <a:solidFill>
                  <a:srgbClr val="404040"/>
                </a:solidFill>
                <a:highlight>
                  <a:srgbClr val="FFFFFF"/>
                </a:highlight>
              </a:rPr>
              <a:t> is a javascript unit testing framework and will provide us with utilities to test our application. We can use any other javascript testing  framework for our testing but we’ll stick to </a:t>
            </a:r>
            <a:r>
              <a:rPr b="1" lang="en">
                <a:solidFill>
                  <a:srgbClr val="404040"/>
                </a:solidFill>
                <a:highlight>
                  <a:srgbClr val="FFFFFF"/>
                </a:highlight>
              </a:rPr>
              <a:t>jasmine</a:t>
            </a:r>
            <a:r>
              <a:rPr lang="en">
                <a:solidFill>
                  <a:srgbClr val="404040"/>
                </a:solidFill>
                <a:highlight>
                  <a:srgbClr val="FFFFFF"/>
                </a:highlight>
              </a:rPr>
              <a:t> as it is the most popular.</a:t>
            </a:r>
            <a:endParaRPr/>
          </a:p>
        </p:txBody>
      </p:sp>
      <p:sp>
        <p:nvSpPr>
          <p:cNvPr id="126" name="Shape 126"/>
          <p:cNvSpPr txBox="1"/>
          <p:nvPr/>
        </p:nvSpPr>
        <p:spPr>
          <a:xfrm>
            <a:off x="4351125" y="1828825"/>
            <a:ext cx="4264800" cy="3000000"/>
          </a:xfrm>
          <a:prstGeom prst="rect">
            <a:avLst/>
          </a:prstGeom>
          <a:noFill/>
          <a:ln>
            <a:noFill/>
          </a:ln>
        </p:spPr>
        <p:txBody>
          <a:bodyPr anchorCtr="0" anchor="ctr" bIns="91425" lIns="91425" spcFirstLastPara="1" rIns="91425" wrap="square" tIns="91425">
            <a:noAutofit/>
          </a:bodyPr>
          <a:lstStyle/>
          <a:p>
            <a:pPr indent="0" lvl="0" marL="88900" marR="88900" rtl="0">
              <a:lnSpc>
                <a:spcPct val="142857"/>
              </a:lnSpc>
              <a:spcBef>
                <a:spcPts val="0"/>
              </a:spcBef>
              <a:spcAft>
                <a:spcPts val="800"/>
              </a:spcAft>
              <a:buNone/>
            </a:pPr>
            <a:r>
              <a:rPr lang="en" sz="1000">
                <a:solidFill>
                  <a:srgbClr val="333333"/>
                </a:solidFill>
                <a:highlight>
                  <a:srgbClr val="F5F5F5"/>
                </a:highlight>
                <a:latin typeface="Consolas"/>
                <a:ea typeface="Consolas"/>
                <a:cs typeface="Consolas"/>
                <a:sym typeface="Consolas"/>
              </a:rPr>
              <a:t>describe(</a:t>
            </a:r>
            <a:r>
              <a:rPr lang="en" sz="1000">
                <a:solidFill>
                  <a:srgbClr val="DD1144"/>
                </a:solidFill>
                <a:highlight>
                  <a:srgbClr val="F5F5F5"/>
                </a:highlight>
                <a:latin typeface="Consolas"/>
                <a:ea typeface="Consolas"/>
                <a:cs typeface="Consolas"/>
                <a:sym typeface="Consolas"/>
              </a:rPr>
              <a:t>'sorting the list of users'</a:t>
            </a:r>
            <a:r>
              <a:rPr lang="en" sz="1000">
                <a:solidFill>
                  <a:srgbClr val="333333"/>
                </a:solidFill>
                <a:highlight>
                  <a:srgbClr val="F5F5F5"/>
                </a:highlight>
                <a:latin typeface="Consolas"/>
                <a:ea typeface="Consolas"/>
                <a:cs typeface="Consolas"/>
                <a:sym typeface="Consolas"/>
              </a:rPr>
              <a:t>, function() {</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  it(</a:t>
            </a:r>
            <a:r>
              <a:rPr lang="en" sz="1000">
                <a:solidFill>
                  <a:srgbClr val="DD1144"/>
                </a:solidFill>
                <a:highlight>
                  <a:srgbClr val="F5F5F5"/>
                </a:highlight>
                <a:latin typeface="Consolas"/>
                <a:ea typeface="Consolas"/>
                <a:cs typeface="Consolas"/>
                <a:sym typeface="Consolas"/>
              </a:rPr>
              <a:t>'sorts in descending order by default'</a:t>
            </a:r>
            <a:r>
              <a:rPr lang="en" sz="1000">
                <a:solidFill>
                  <a:srgbClr val="333333"/>
                </a:solidFill>
                <a:highlight>
                  <a:srgbClr val="F5F5F5"/>
                </a:highlight>
                <a:latin typeface="Consolas"/>
                <a:ea typeface="Consolas"/>
                <a:cs typeface="Consolas"/>
                <a:sym typeface="Consolas"/>
              </a:rPr>
              <a:t>, function() {</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    var users = [</a:t>
            </a:r>
            <a:r>
              <a:rPr lang="en" sz="1000">
                <a:solidFill>
                  <a:srgbClr val="DD1144"/>
                </a:solidFill>
                <a:highlight>
                  <a:srgbClr val="F5F5F5"/>
                </a:highlight>
                <a:latin typeface="Consolas"/>
                <a:ea typeface="Consolas"/>
                <a:cs typeface="Consolas"/>
                <a:sym typeface="Consolas"/>
              </a:rPr>
              <a:t>'jack'</a:t>
            </a:r>
            <a:r>
              <a:rPr lang="en" sz="1000">
                <a:solidFill>
                  <a:srgbClr val="333333"/>
                </a:solidFill>
                <a:highlight>
                  <a:srgbClr val="F5F5F5"/>
                </a:highlight>
                <a:latin typeface="Consolas"/>
                <a:ea typeface="Consolas"/>
                <a:cs typeface="Consolas"/>
                <a:sym typeface="Consolas"/>
              </a:rPr>
              <a:t>, </a:t>
            </a:r>
            <a:r>
              <a:rPr lang="en" sz="1000">
                <a:solidFill>
                  <a:srgbClr val="DD1144"/>
                </a:solidFill>
                <a:highlight>
                  <a:srgbClr val="F5F5F5"/>
                </a:highlight>
                <a:latin typeface="Consolas"/>
                <a:ea typeface="Consolas"/>
                <a:cs typeface="Consolas"/>
                <a:sym typeface="Consolas"/>
              </a:rPr>
              <a:t>'igor'</a:t>
            </a:r>
            <a:r>
              <a:rPr lang="en" sz="1000">
                <a:solidFill>
                  <a:srgbClr val="333333"/>
                </a:solidFill>
                <a:highlight>
                  <a:srgbClr val="F5F5F5"/>
                </a:highlight>
                <a:latin typeface="Consolas"/>
                <a:ea typeface="Consolas"/>
                <a:cs typeface="Consolas"/>
                <a:sym typeface="Consolas"/>
              </a:rPr>
              <a:t>, </a:t>
            </a:r>
            <a:r>
              <a:rPr lang="en" sz="1000">
                <a:solidFill>
                  <a:srgbClr val="DD1144"/>
                </a:solidFill>
                <a:highlight>
                  <a:srgbClr val="F5F5F5"/>
                </a:highlight>
                <a:latin typeface="Consolas"/>
                <a:ea typeface="Consolas"/>
                <a:cs typeface="Consolas"/>
                <a:sym typeface="Consolas"/>
              </a:rPr>
              <a:t>'jeff'</a:t>
            </a:r>
            <a:r>
              <a:rPr lang="en" sz="1000">
                <a:solidFill>
                  <a:srgbClr val="333333"/>
                </a:solidFill>
                <a:highlight>
                  <a:srgbClr val="F5F5F5"/>
                </a:highlight>
                <a:latin typeface="Consolas"/>
                <a:ea typeface="Consolas"/>
                <a:cs typeface="Consolas"/>
                <a:sym typeface="Consolas"/>
              </a:rPr>
              <a:t>];</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    var sorted = sortUsers(users);</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    expect(sorted).toEqual([</a:t>
            </a:r>
            <a:r>
              <a:rPr lang="en" sz="1000">
                <a:solidFill>
                  <a:srgbClr val="DD1144"/>
                </a:solidFill>
                <a:highlight>
                  <a:srgbClr val="F5F5F5"/>
                </a:highlight>
                <a:latin typeface="Consolas"/>
                <a:ea typeface="Consolas"/>
                <a:cs typeface="Consolas"/>
                <a:sym typeface="Consolas"/>
              </a:rPr>
              <a:t>'jeff'</a:t>
            </a:r>
            <a:r>
              <a:rPr lang="en" sz="1000">
                <a:solidFill>
                  <a:srgbClr val="333333"/>
                </a:solidFill>
                <a:highlight>
                  <a:srgbClr val="F5F5F5"/>
                </a:highlight>
                <a:latin typeface="Consolas"/>
                <a:ea typeface="Consolas"/>
                <a:cs typeface="Consolas"/>
                <a:sym typeface="Consolas"/>
              </a:rPr>
              <a:t>, </a:t>
            </a:r>
            <a:r>
              <a:rPr lang="en" sz="1000">
                <a:solidFill>
                  <a:srgbClr val="DD1144"/>
                </a:solidFill>
                <a:highlight>
                  <a:srgbClr val="F5F5F5"/>
                </a:highlight>
                <a:latin typeface="Consolas"/>
                <a:ea typeface="Consolas"/>
                <a:cs typeface="Consolas"/>
                <a:sym typeface="Consolas"/>
              </a:rPr>
              <a:t>'jack'</a:t>
            </a:r>
            <a:r>
              <a:rPr lang="en" sz="1000">
                <a:solidFill>
                  <a:srgbClr val="333333"/>
                </a:solidFill>
                <a:highlight>
                  <a:srgbClr val="F5F5F5"/>
                </a:highlight>
                <a:latin typeface="Consolas"/>
                <a:ea typeface="Consolas"/>
                <a:cs typeface="Consolas"/>
                <a:sym typeface="Consolas"/>
              </a:rPr>
              <a:t>, </a:t>
            </a:r>
            <a:r>
              <a:rPr lang="en" sz="1000">
                <a:solidFill>
                  <a:srgbClr val="DD1144"/>
                </a:solidFill>
                <a:highlight>
                  <a:srgbClr val="F5F5F5"/>
                </a:highlight>
                <a:latin typeface="Consolas"/>
                <a:ea typeface="Consolas"/>
                <a:cs typeface="Consolas"/>
                <a:sym typeface="Consolas"/>
              </a:rPr>
              <a:t>'igor'</a:t>
            </a:r>
            <a:r>
              <a:rPr lang="en" sz="1000">
                <a:solidFill>
                  <a:srgbClr val="333333"/>
                </a:solidFill>
                <a:highlight>
                  <a:srgbClr val="F5F5F5"/>
                </a:highlight>
                <a:latin typeface="Consolas"/>
                <a:ea typeface="Consolas"/>
                <a:cs typeface="Consolas"/>
                <a:sym typeface="Consolas"/>
              </a:rPr>
              <a:t>]);</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  });</a:t>
            </a:r>
            <a:br>
              <a:rPr lang="en" sz="1000">
                <a:solidFill>
                  <a:srgbClr val="333333"/>
                </a:solidFill>
                <a:highlight>
                  <a:srgbClr val="F5F5F5"/>
                </a:highlight>
                <a:latin typeface="Consolas"/>
                <a:ea typeface="Consolas"/>
                <a:cs typeface="Consolas"/>
                <a:sym typeface="Consolas"/>
              </a:rPr>
            </a:br>
            <a:r>
              <a:rPr lang="en" sz="1000">
                <a:solidFill>
                  <a:srgbClr val="333333"/>
                </a:solidFill>
                <a:highlight>
                  <a:srgbClr val="F5F5F5"/>
                </a:highlight>
                <a:latin typeface="Consolas"/>
                <a:ea typeface="Consolas"/>
                <a:cs typeface="Consolas"/>
                <a:sym typeface="Consolas"/>
              </a:rPr>
              <a:t>});</a:t>
            </a:r>
            <a:endParaRPr sz="1000">
              <a:solidFill>
                <a:srgbClr val="333333"/>
              </a:solidFill>
              <a:highlight>
                <a:srgbClr val="F5F5F5"/>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angular-mocks</a:t>
            </a:r>
            <a:endParaRPr/>
          </a:p>
        </p:txBody>
      </p:sp>
      <p:sp>
        <p:nvSpPr>
          <p:cNvPr id="132" name="Shape 1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solidFill>
                  <a:srgbClr val="333333"/>
                </a:solidFill>
                <a:highlight>
                  <a:srgbClr val="FFFFFF"/>
                </a:highlight>
              </a:rPr>
              <a:t>AngularJS also provides the </a:t>
            </a:r>
            <a:r>
              <a:rPr lang="en" sz="1400" u="sng">
                <a:solidFill>
                  <a:srgbClr val="333333"/>
                </a:solidFill>
                <a:highlight>
                  <a:srgbClr val="F9F2F4"/>
                </a:highlight>
                <a:hlinkClick r:id="rId3"/>
              </a:rPr>
              <a:t>ngMock</a:t>
            </a:r>
            <a:r>
              <a:rPr lang="en" sz="1400">
                <a:solidFill>
                  <a:srgbClr val="333333"/>
                </a:solidFill>
                <a:highlight>
                  <a:srgbClr val="FFFFFF"/>
                </a:highlight>
              </a:rPr>
              <a:t> module, which provides mocking for your tests. This is used to inject and mock AngularJS services within unit tests. In addition, it is able to extend other modules so they are synchronous. Having tests synchronous keeps them much cleaner and easier to work with. One of the most useful parts of ngMock is </a:t>
            </a:r>
            <a:r>
              <a:rPr lang="en" sz="1400" u="sng">
                <a:solidFill>
                  <a:srgbClr val="333333"/>
                </a:solidFill>
                <a:highlight>
                  <a:srgbClr val="F9F2F4"/>
                </a:highlight>
                <a:hlinkClick r:id="rId4"/>
              </a:rPr>
              <a:t>$httpBackend</a:t>
            </a:r>
            <a:r>
              <a:rPr lang="en" sz="1400">
                <a:solidFill>
                  <a:srgbClr val="333333"/>
                </a:solidFill>
                <a:highlight>
                  <a:srgbClr val="FFFFFF"/>
                </a:highlight>
              </a:rPr>
              <a:t>, which lets us mock XHR requests in tests, and return sample data instead.</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Steps for Test Configuration	</a:t>
            </a:r>
            <a:endParaRPr/>
          </a:p>
        </p:txBody>
      </p:sp>
      <p:sp>
        <p:nvSpPr>
          <p:cNvPr id="138" name="Shape 13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b="1" lang="en" sz="1400">
                <a:solidFill>
                  <a:srgbClr val="000000"/>
                </a:solidFill>
              </a:rPr>
              <a:t>I</a:t>
            </a:r>
            <a:r>
              <a:rPr lang="en" sz="1400">
                <a:solidFill>
                  <a:srgbClr val="000000"/>
                </a:solidFill>
              </a:rPr>
              <a:t>nstall Karma    :   npm install -g karma --save-dev</a:t>
            </a:r>
            <a:endParaRPr sz="1400">
              <a:solidFill>
                <a:srgbClr val="000000"/>
              </a:solidFill>
            </a:endParaRPr>
          </a:p>
          <a:p>
            <a:pPr indent="0" lvl="0" marL="0" rtl="0">
              <a:lnSpc>
                <a:spcPct val="150000"/>
              </a:lnSpc>
              <a:spcBef>
                <a:spcPts val="0"/>
              </a:spcBef>
              <a:spcAft>
                <a:spcPts val="0"/>
              </a:spcAft>
              <a:buNone/>
            </a:pPr>
            <a:r>
              <a:t/>
            </a:r>
            <a:endParaRPr sz="1400">
              <a:solidFill>
                <a:srgbClr val="000000"/>
              </a:solidFill>
            </a:endParaRPr>
          </a:p>
          <a:p>
            <a:pPr indent="0" lvl="0" marL="0" rtl="0">
              <a:lnSpc>
                <a:spcPct val="150000"/>
              </a:lnSpc>
              <a:spcBef>
                <a:spcPts val="0"/>
              </a:spcBef>
              <a:spcAft>
                <a:spcPts val="0"/>
              </a:spcAft>
              <a:buNone/>
            </a:pPr>
            <a:r>
              <a:rPr lang="en" sz="1400">
                <a:solidFill>
                  <a:srgbClr val="000000"/>
                </a:solidFill>
              </a:rPr>
              <a:t>Install Jasmine  :  npm install karma-jasmine jasmine-core --save-dev</a:t>
            </a:r>
            <a:endParaRPr sz="1400">
              <a:solidFill>
                <a:srgbClr val="000000"/>
              </a:solidFill>
            </a:endParaRPr>
          </a:p>
          <a:p>
            <a:pPr indent="0" lvl="0" marL="0" rtl="0">
              <a:lnSpc>
                <a:spcPct val="150000"/>
              </a:lnSpc>
              <a:spcBef>
                <a:spcPts val="0"/>
              </a:spcBef>
              <a:spcAft>
                <a:spcPts val="0"/>
              </a:spcAft>
              <a:buNone/>
            </a:pPr>
            <a:r>
              <a:t/>
            </a:r>
            <a:endParaRPr sz="1400">
              <a:solidFill>
                <a:srgbClr val="000000"/>
              </a:solidFill>
            </a:endParaRPr>
          </a:p>
          <a:p>
            <a:pPr indent="0" lvl="0" marL="0" rtl="0">
              <a:lnSpc>
                <a:spcPct val="150000"/>
              </a:lnSpc>
              <a:spcBef>
                <a:spcPts val="0"/>
              </a:spcBef>
              <a:spcAft>
                <a:spcPts val="0"/>
              </a:spcAft>
              <a:buNone/>
            </a:pPr>
            <a:r>
              <a:rPr lang="en" sz="1400">
                <a:solidFill>
                  <a:srgbClr val="000000"/>
                </a:solidFill>
              </a:rPr>
              <a:t>Install ngMock   :  npm install angular-mocks --save-dev</a:t>
            </a:r>
            <a:endParaRPr sz="1400">
              <a:solidFill>
                <a:srgbClr val="000000"/>
              </a:solidFill>
            </a:endParaRPr>
          </a:p>
          <a:p>
            <a:pPr indent="0" lvl="0" marL="0" rtl="0">
              <a:lnSpc>
                <a:spcPct val="150000"/>
              </a:lnSpc>
              <a:spcBef>
                <a:spcPts val="0"/>
              </a:spcBef>
              <a:spcAft>
                <a:spcPts val="0"/>
              </a:spcAft>
              <a:buNone/>
            </a:pPr>
            <a:r>
              <a:t/>
            </a:r>
            <a:endParaRPr sz="1400">
              <a:solidFill>
                <a:srgbClr val="000000"/>
              </a:solidFill>
            </a:endParaRPr>
          </a:p>
          <a:p>
            <a:pPr indent="0" lvl="0" marL="0" rtl="0">
              <a:lnSpc>
                <a:spcPct val="150000"/>
              </a:lnSpc>
              <a:spcBef>
                <a:spcPts val="0"/>
              </a:spcBef>
              <a:spcAft>
                <a:spcPts val="0"/>
              </a:spcAft>
              <a:buNone/>
            </a:pPr>
            <a:r>
              <a:rPr lang="en" sz="1400">
                <a:solidFill>
                  <a:srgbClr val="000000"/>
                </a:solidFill>
              </a:rPr>
              <a:t>Install Browser  : npm install karma-chrome-launcher --save-dev</a:t>
            </a:r>
            <a:endParaRPr sz="1400">
              <a:solidFill>
                <a:srgbClr val="DDDDDD"/>
              </a:solidFill>
            </a:endParaRPr>
          </a:p>
          <a:p>
            <a:pPr indent="0" lvl="0" marL="0" rtl="0">
              <a:lnSpc>
                <a:spcPct val="150000"/>
              </a:lnSpc>
              <a:spcBef>
                <a:spcPts val="0"/>
              </a:spcBef>
              <a:spcAft>
                <a:spcPts val="0"/>
              </a:spcAft>
              <a:buNone/>
            </a:pPr>
            <a:r>
              <a:t/>
            </a:r>
            <a:endParaRPr sz="1400">
              <a:solidFill>
                <a:srgbClr val="000000"/>
              </a:solidFill>
            </a:endParaRPr>
          </a:p>
          <a:p>
            <a:pPr indent="0" lvl="0" marL="0" rtl="0">
              <a:lnSpc>
                <a:spcPct val="150000"/>
              </a:lnSpc>
              <a:spcBef>
                <a:spcPts val="0"/>
              </a:spcBef>
              <a:spcAft>
                <a:spcPts val="0"/>
              </a:spcAft>
              <a:buNone/>
            </a:pPr>
            <a:r>
              <a:rPr lang="en" sz="1400">
                <a:solidFill>
                  <a:srgbClr val="000000"/>
                </a:solidFill>
              </a:rPr>
              <a:t>karma.conf.js</a:t>
            </a:r>
            <a:endParaRPr sz="1400">
              <a:solidFill>
                <a:srgbClr val="000000"/>
              </a:solidFill>
            </a:endParaRPr>
          </a:p>
          <a:p>
            <a:pPr indent="0" lvl="0" marL="0">
              <a:spcBef>
                <a:spcPts val="0"/>
              </a:spcBef>
              <a:spcAft>
                <a:spcPts val="1600"/>
              </a:spcAft>
              <a:buNone/>
            </a:pPr>
            <a:r>
              <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nvSpPr>
        <p:spPr>
          <a:xfrm>
            <a:off x="460800" y="0"/>
            <a:ext cx="8356500" cy="49815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t/>
            </a:r>
            <a:endParaRPr/>
          </a:p>
          <a:p>
            <a:pPr indent="0" lvl="0" marL="0" rtl="0">
              <a:lnSpc>
                <a:spcPct val="150000"/>
              </a:lnSpc>
              <a:spcBef>
                <a:spcPts val="0"/>
              </a:spcBef>
              <a:spcAft>
                <a:spcPts val="0"/>
              </a:spcAft>
              <a:buNone/>
            </a:pPr>
            <a:r>
              <a:rPr lang="en" sz="900">
                <a:latin typeface="Courier New"/>
                <a:ea typeface="Courier New"/>
                <a:cs typeface="Courier New"/>
                <a:sym typeface="Courier New"/>
              </a:rPr>
              <a:t>describe(</a:t>
            </a:r>
            <a:r>
              <a:rPr lang="en" sz="900">
                <a:solidFill>
                  <a:srgbClr val="A31515"/>
                </a:solidFill>
                <a:latin typeface="Courier New"/>
                <a:ea typeface="Courier New"/>
                <a:cs typeface="Courier New"/>
                <a:sym typeface="Courier New"/>
              </a:rPr>
              <a:t>'Filters Test'</a:t>
            </a:r>
            <a:r>
              <a:rPr lang="en" sz="900">
                <a:latin typeface="Courier New"/>
                <a:ea typeface="Courier New"/>
                <a:cs typeface="Courier New"/>
                <a:sym typeface="Courier New"/>
              </a:rPr>
              <a:t>, </a:t>
            </a:r>
            <a:r>
              <a:rPr lang="en" sz="900">
                <a:solidFill>
                  <a:srgbClr val="0000FF"/>
                </a:solidFill>
                <a:latin typeface="Courier New"/>
                <a:ea typeface="Courier New"/>
                <a:cs typeface="Courier New"/>
                <a:sym typeface="Courier New"/>
              </a:rPr>
              <a:t>function</a:t>
            </a:r>
            <a:r>
              <a:rPr lang="en" sz="900">
                <a:latin typeface="Courier New"/>
                <a:ea typeface="Courier New"/>
                <a:cs typeface="Courier New"/>
                <a:sym typeface="Courier New"/>
              </a:rPr>
              <a:t> () {</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A31515"/>
                </a:solidFill>
                <a:latin typeface="Courier New"/>
                <a:ea typeface="Courier New"/>
                <a:cs typeface="Courier New"/>
                <a:sym typeface="Courier New"/>
              </a:rPr>
              <a:t>'use strict'</a:t>
            </a:r>
            <a:r>
              <a:rPr lang="en"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0000FF"/>
                </a:solidFill>
                <a:latin typeface="Courier New"/>
                <a:ea typeface="Courier New"/>
                <a:cs typeface="Courier New"/>
                <a:sym typeface="Courier New"/>
              </a:rPr>
              <a:t>var</a:t>
            </a:r>
            <a:r>
              <a:rPr lang="en" sz="900">
                <a:latin typeface="Courier New"/>
                <a:ea typeface="Courier New"/>
                <a:cs typeface="Courier New"/>
                <a:sym typeface="Courier New"/>
              </a:rPr>
              <a:t> $filter;</a:t>
            </a:r>
            <a:endParaRPr sz="900">
              <a:latin typeface="Courier New"/>
              <a:ea typeface="Courier New"/>
              <a:cs typeface="Courier New"/>
              <a:sym typeface="Courier New"/>
            </a:endParaRPr>
          </a:p>
          <a:p>
            <a:pPr indent="0" lvl="0" marL="0" rtl="0">
              <a:lnSpc>
                <a:spcPct val="150000"/>
              </a:lnSpc>
              <a:spcBef>
                <a:spcPts val="0"/>
              </a:spcBef>
              <a:spcAft>
                <a:spcPts val="0"/>
              </a:spcAft>
              <a:buNone/>
            </a:pPr>
            <a:r>
              <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beforeEach(</a:t>
            </a:r>
            <a:r>
              <a:rPr lang="en" sz="900">
                <a:solidFill>
                  <a:srgbClr val="0000FF"/>
                </a:solidFill>
                <a:latin typeface="Courier New"/>
                <a:ea typeface="Courier New"/>
                <a:cs typeface="Courier New"/>
                <a:sym typeface="Courier New"/>
              </a:rPr>
              <a:t>function</a:t>
            </a:r>
            <a:r>
              <a:rPr lang="en" sz="900">
                <a:latin typeface="Courier New"/>
                <a:ea typeface="Courier New"/>
                <a:cs typeface="Courier New"/>
                <a:sym typeface="Courier New"/>
              </a:rPr>
              <a:t> () {</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module(</a:t>
            </a:r>
            <a:r>
              <a:rPr lang="en" sz="900">
                <a:solidFill>
                  <a:srgbClr val="A31515"/>
                </a:solidFill>
                <a:latin typeface="Courier New"/>
                <a:ea typeface="Courier New"/>
                <a:cs typeface="Courier New"/>
                <a:sym typeface="Courier New"/>
              </a:rPr>
              <a:t>'blogApp'</a:t>
            </a:r>
            <a:r>
              <a:rPr lang="en"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inject(</a:t>
            </a:r>
            <a:r>
              <a:rPr lang="en" sz="900">
                <a:solidFill>
                  <a:srgbClr val="0000FF"/>
                </a:solidFill>
                <a:latin typeface="Courier New"/>
                <a:ea typeface="Courier New"/>
                <a:cs typeface="Courier New"/>
                <a:sym typeface="Courier New"/>
              </a:rPr>
              <a:t>function</a:t>
            </a:r>
            <a:r>
              <a:rPr lang="en" sz="900">
                <a:latin typeface="Courier New"/>
                <a:ea typeface="Courier New"/>
                <a:cs typeface="Courier New"/>
                <a:sym typeface="Courier New"/>
              </a:rPr>
              <a:t> (_$filter_) {</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$filter = _$filter_;</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nSpc>
                <a:spcPct val="150000"/>
              </a:lnSpc>
              <a:spcBef>
                <a:spcPts val="0"/>
              </a:spcBef>
              <a:spcAft>
                <a:spcPts val="0"/>
              </a:spcAft>
              <a:buNone/>
            </a:pPr>
            <a:r>
              <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it(</a:t>
            </a:r>
            <a:r>
              <a:rPr lang="en" sz="900">
                <a:solidFill>
                  <a:srgbClr val="A31515"/>
                </a:solidFill>
                <a:latin typeface="Courier New"/>
                <a:ea typeface="Courier New"/>
                <a:cs typeface="Courier New"/>
                <a:sym typeface="Courier New"/>
              </a:rPr>
              <a:t>'should convert array to string'</a:t>
            </a:r>
            <a:r>
              <a:rPr lang="en" sz="900">
                <a:latin typeface="Courier New"/>
                <a:ea typeface="Courier New"/>
                <a:cs typeface="Courier New"/>
                <a:sym typeface="Courier New"/>
              </a:rPr>
              <a:t>, </a:t>
            </a:r>
            <a:r>
              <a:rPr lang="en" sz="900">
                <a:solidFill>
                  <a:srgbClr val="0000FF"/>
                </a:solidFill>
                <a:latin typeface="Courier New"/>
                <a:ea typeface="Courier New"/>
                <a:cs typeface="Courier New"/>
                <a:sym typeface="Courier New"/>
              </a:rPr>
              <a:t>function</a:t>
            </a:r>
            <a:r>
              <a:rPr lang="en" sz="900">
                <a:latin typeface="Courier New"/>
                <a:ea typeface="Courier New"/>
                <a:cs typeface="Courier New"/>
                <a:sym typeface="Courier New"/>
              </a:rPr>
              <a:t> () {</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008000"/>
                </a:solidFill>
                <a:latin typeface="Courier New"/>
                <a:ea typeface="Courier New"/>
                <a:cs typeface="Courier New"/>
                <a:sym typeface="Courier New"/>
              </a:rPr>
              <a:t>// Arrange.</a:t>
            </a:r>
            <a:endParaRPr sz="900">
              <a:solidFill>
                <a:srgbClr val="008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0000FF"/>
                </a:solidFill>
                <a:latin typeface="Courier New"/>
                <a:ea typeface="Courier New"/>
                <a:cs typeface="Courier New"/>
                <a:sym typeface="Courier New"/>
              </a:rPr>
              <a:t>var</a:t>
            </a:r>
            <a:r>
              <a:rPr lang="en" sz="900">
                <a:latin typeface="Courier New"/>
                <a:ea typeface="Courier New"/>
                <a:cs typeface="Courier New"/>
                <a:sym typeface="Courier New"/>
              </a:rPr>
              <a:t> arrayList = [{name:</a:t>
            </a:r>
            <a:r>
              <a:rPr lang="en" sz="900">
                <a:solidFill>
                  <a:srgbClr val="A31515"/>
                </a:solidFill>
                <a:latin typeface="Courier New"/>
                <a:ea typeface="Courier New"/>
                <a:cs typeface="Courier New"/>
                <a:sym typeface="Courier New"/>
              </a:rPr>
              <a:t>"Arul"</a:t>
            </a:r>
            <a:r>
              <a:rPr lang="en" sz="900">
                <a:latin typeface="Courier New"/>
                <a:ea typeface="Courier New"/>
                <a:cs typeface="Courier New"/>
                <a:sym typeface="Courier New"/>
              </a:rPr>
              <a:t>},{name:</a:t>
            </a:r>
            <a:r>
              <a:rPr lang="en" sz="900">
                <a:solidFill>
                  <a:srgbClr val="A31515"/>
                </a:solidFill>
                <a:latin typeface="Courier New"/>
                <a:ea typeface="Courier New"/>
                <a:cs typeface="Courier New"/>
                <a:sym typeface="Courier New"/>
              </a:rPr>
              <a:t>"David"</a:t>
            </a:r>
            <a:r>
              <a:rPr lang="en"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008000"/>
                </a:solidFill>
                <a:latin typeface="Courier New"/>
                <a:ea typeface="Courier New"/>
                <a:cs typeface="Courier New"/>
                <a:sym typeface="Courier New"/>
              </a:rPr>
              <a:t>// Act.</a:t>
            </a:r>
            <a:endParaRPr sz="900">
              <a:solidFill>
                <a:srgbClr val="008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0000FF"/>
                </a:solidFill>
                <a:latin typeface="Courier New"/>
                <a:ea typeface="Courier New"/>
                <a:cs typeface="Courier New"/>
                <a:sym typeface="Courier New"/>
              </a:rPr>
              <a:t>var</a:t>
            </a:r>
            <a:r>
              <a:rPr lang="en" sz="900">
                <a:latin typeface="Courier New"/>
                <a:ea typeface="Courier New"/>
                <a:cs typeface="Courier New"/>
                <a:sym typeface="Courier New"/>
              </a:rPr>
              <a:t> result = $filter(</a:t>
            </a:r>
            <a:r>
              <a:rPr lang="en" sz="900">
                <a:solidFill>
                  <a:srgbClr val="A31515"/>
                </a:solidFill>
                <a:latin typeface="Courier New"/>
                <a:ea typeface="Courier New"/>
                <a:cs typeface="Courier New"/>
                <a:sym typeface="Courier New"/>
              </a:rPr>
              <a:t>'arrayToFormattedString'</a:t>
            </a:r>
            <a:r>
              <a:rPr lang="en" sz="900">
                <a:latin typeface="Courier New"/>
                <a:ea typeface="Courier New"/>
                <a:cs typeface="Courier New"/>
                <a:sym typeface="Courier New"/>
              </a:rPr>
              <a:t>)(arrayList, </a:t>
            </a:r>
            <a:r>
              <a:rPr lang="en" sz="900">
                <a:solidFill>
                  <a:srgbClr val="A31515"/>
                </a:solidFill>
                <a:latin typeface="Courier New"/>
                <a:ea typeface="Courier New"/>
                <a:cs typeface="Courier New"/>
                <a:sym typeface="Courier New"/>
              </a:rPr>
              <a:t>'name'</a:t>
            </a:r>
            <a:r>
              <a:rPr lang="en" sz="900">
                <a:latin typeface="Courier New"/>
                <a:ea typeface="Courier New"/>
                <a:cs typeface="Courier New"/>
                <a:sym typeface="Courier New"/>
              </a:rPr>
              <a:t>,</a:t>
            </a:r>
            <a:r>
              <a:rPr lang="en" sz="900">
                <a:solidFill>
                  <a:srgbClr val="A31515"/>
                </a:solidFill>
                <a:latin typeface="Courier New"/>
                <a:ea typeface="Courier New"/>
                <a:cs typeface="Courier New"/>
                <a:sym typeface="Courier New"/>
              </a:rPr>
              <a:t>','</a:t>
            </a:r>
            <a:r>
              <a:rPr lang="en"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console.log(result);</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008000"/>
                </a:solidFill>
                <a:latin typeface="Courier New"/>
                <a:ea typeface="Courier New"/>
                <a:cs typeface="Courier New"/>
                <a:sym typeface="Courier New"/>
              </a:rPr>
              <a:t>// Assert.</a:t>
            </a:r>
            <a:endParaRPr sz="900">
              <a:solidFill>
                <a:srgbClr val="008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expect(result).toEqual(</a:t>
            </a:r>
            <a:r>
              <a:rPr lang="en" sz="900">
                <a:solidFill>
                  <a:srgbClr val="A31515"/>
                </a:solidFill>
                <a:latin typeface="Courier New"/>
                <a:ea typeface="Courier New"/>
                <a:cs typeface="Courier New"/>
                <a:sym typeface="Courier New"/>
              </a:rPr>
              <a:t>'Arul,David'</a:t>
            </a:r>
            <a:r>
              <a:rPr lang="en"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a:t>
            </a:r>
            <a:endParaRPr sz="9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Animation</a:t>
            </a:r>
            <a:endParaRPr/>
          </a:p>
        </p:txBody>
      </p:sp>
      <p:sp>
        <p:nvSpPr>
          <p:cNvPr id="149" name="Shape 14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33333"/>
                </a:solidFill>
                <a:highlight>
                  <a:srgbClr val="FFFFFF"/>
                </a:highlight>
              </a:rPr>
              <a:t>The </a:t>
            </a:r>
            <a:r>
              <a:rPr lang="en">
                <a:solidFill>
                  <a:srgbClr val="333333"/>
                </a:solidFill>
                <a:highlight>
                  <a:srgbClr val="F4F4F4"/>
                </a:highlight>
              </a:rPr>
              <a:t>ngAnimate</a:t>
            </a:r>
            <a:r>
              <a:rPr lang="en">
                <a:solidFill>
                  <a:srgbClr val="333333"/>
                </a:solidFill>
                <a:highlight>
                  <a:srgbClr val="FFFFFF"/>
                </a:highlight>
              </a:rPr>
              <a:t> module provides support for CSS-based animations (keyframes and transitions) as well as JavaScript-based animations via callback hooks. Animations are not enabled by default, however, by including </a:t>
            </a:r>
            <a:r>
              <a:rPr lang="en">
                <a:solidFill>
                  <a:srgbClr val="333333"/>
                </a:solidFill>
                <a:highlight>
                  <a:srgbClr val="F4F4F4"/>
                </a:highlight>
              </a:rPr>
              <a:t>ngAnimate</a:t>
            </a:r>
            <a:r>
              <a:rPr lang="en">
                <a:solidFill>
                  <a:srgbClr val="333333"/>
                </a:solidFill>
                <a:highlight>
                  <a:srgbClr val="FFFFFF"/>
                </a:highlight>
              </a:rPr>
              <a:t> the animation hooks are enabled for an AngularJS app</a:t>
            </a:r>
            <a:r>
              <a:rPr lang="en" sz="1050">
                <a:solidFill>
                  <a:srgbClr val="333333"/>
                </a:solidFill>
                <a:highlight>
                  <a:srgbClr val="FFFFFF"/>
                </a:highlight>
                <a:latin typeface="Arial"/>
                <a:ea typeface="Arial"/>
                <a:cs typeface="Arial"/>
                <a:sym typeface="Arial"/>
              </a:rPr>
              <a:t>.</a:t>
            </a:r>
            <a:endParaRPr sz="1050">
              <a:solidFill>
                <a:srgbClr val="333333"/>
              </a:solidFill>
              <a:highlight>
                <a:srgbClr val="FFFFFF"/>
              </a:highlight>
              <a:latin typeface="Arial"/>
              <a:ea typeface="Arial"/>
              <a:cs typeface="Arial"/>
              <a:sym typeface="Arial"/>
            </a:endParaRPr>
          </a:p>
          <a:p>
            <a:pPr indent="0" lvl="0" marL="0">
              <a:spcBef>
                <a:spcPts val="1600"/>
              </a:spcBef>
              <a:spcAft>
                <a:spcPts val="0"/>
              </a:spcAft>
              <a:buNone/>
            </a:pPr>
            <a:r>
              <a:t/>
            </a:r>
            <a:endParaRPr sz="1400">
              <a:solidFill>
                <a:srgbClr val="333333"/>
              </a:solidFill>
              <a:highlight>
                <a:srgbClr val="FFFFFF"/>
              </a:highlight>
            </a:endParaRPr>
          </a:p>
          <a:p>
            <a:pPr indent="0" lvl="0" marL="0">
              <a:spcBef>
                <a:spcPts val="1600"/>
              </a:spcBef>
              <a:spcAft>
                <a:spcPts val="1600"/>
              </a:spcAft>
              <a:buNone/>
            </a:pPr>
            <a:r>
              <a:rPr lang="en" sz="1400" u="sng">
                <a:solidFill>
                  <a:schemeClr val="hlink"/>
                </a:solidFill>
                <a:highlight>
                  <a:srgbClr val="FFFFFF"/>
                </a:highlight>
                <a:hlinkClick r:id="rId3"/>
              </a:rPr>
              <a:t>https://docs.angularjs.org/api/ngAnimate</a:t>
            </a:r>
            <a:endParaRPr sz="1400">
              <a:solidFill>
                <a:srgbClr val="333333"/>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Other AngularJS Modules</a:t>
            </a:r>
            <a:endParaRPr/>
          </a:p>
        </p:txBody>
      </p:sp>
      <p:sp>
        <p:nvSpPr>
          <p:cNvPr id="155" name="Shape 15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lang="en"/>
              <a:t>Sice angularjs is open source , it has great developer community. Even If you not able to find some modules inside angularjs framework, You can find lot of reusable </a:t>
            </a:r>
            <a:r>
              <a:rPr lang="en"/>
              <a:t>component</a:t>
            </a:r>
            <a:r>
              <a:rPr lang="en"/>
              <a:t> from the </a:t>
            </a:r>
            <a:r>
              <a:rPr lang="en"/>
              <a:t>developer</a:t>
            </a:r>
            <a:r>
              <a:rPr lang="en"/>
              <a:t> community.</a:t>
            </a:r>
            <a:endParaRPr/>
          </a:p>
          <a:p>
            <a:pPr indent="0" lvl="0" marL="0">
              <a:spcBef>
                <a:spcPts val="1600"/>
              </a:spcBef>
              <a:spcAft>
                <a:spcPts val="0"/>
              </a:spcAft>
              <a:buNone/>
            </a:pPr>
            <a:r>
              <a:rPr lang="en" u="sng">
                <a:solidFill>
                  <a:schemeClr val="hlink"/>
                </a:solidFill>
                <a:hlinkClick r:id="rId3"/>
              </a:rPr>
              <a:t>https://github.com/jirikavi/AngularJS-Toaster</a:t>
            </a:r>
            <a:endParaRPr/>
          </a:p>
          <a:p>
            <a:pPr indent="0" lvl="0" marL="0">
              <a:spcBef>
                <a:spcPts val="1600"/>
              </a:spcBef>
              <a:spcAft>
                <a:spcPts val="0"/>
              </a:spcAft>
              <a:buNone/>
            </a:pPr>
            <a:r>
              <a:rPr lang="en" u="sng">
                <a:solidFill>
                  <a:schemeClr val="accent5"/>
                </a:solidFill>
                <a:hlinkClick r:id="rId4"/>
              </a:rPr>
              <a:t>http://ngmodules.org/</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475500" y="1258525"/>
            <a:ext cx="8222100" cy="196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Thank you!</a:t>
            </a:r>
            <a:endParaRPr/>
          </a:p>
        </p:txBody>
      </p:sp>
      <p:sp>
        <p:nvSpPr>
          <p:cNvPr id="161" name="Shape 16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p>
            <a:pPr indent="457200" lvl="0" marL="2743200" algn="l">
              <a:spcBef>
                <a:spcPts val="0"/>
              </a:spcBef>
              <a:spcAft>
                <a:spcPts val="1600"/>
              </a:spcAft>
              <a:buNone/>
            </a:pPr>
            <a:r>
              <a:rPr lang="en"/>
              <a:t>Happy Coding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Topics</a:t>
            </a:r>
            <a:endParaRPr/>
          </a:p>
        </p:txBody>
      </p:sp>
      <p:sp>
        <p:nvSpPr>
          <p:cNvPr id="74" name="Shape 7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sz="2400"/>
          </a:p>
          <a:p>
            <a:pPr indent="-381000" lvl="0" marL="457200">
              <a:spcBef>
                <a:spcPts val="1600"/>
              </a:spcBef>
              <a:spcAft>
                <a:spcPts val="0"/>
              </a:spcAft>
              <a:buSzPts val="2400"/>
              <a:buChar char="●"/>
            </a:pPr>
            <a:r>
              <a:rPr lang="en" sz="2400"/>
              <a:t>Routing</a:t>
            </a:r>
            <a:endParaRPr sz="2400"/>
          </a:p>
          <a:p>
            <a:pPr indent="-381000" lvl="0" marL="457200">
              <a:spcBef>
                <a:spcPts val="0"/>
              </a:spcBef>
              <a:spcAft>
                <a:spcPts val="0"/>
              </a:spcAft>
              <a:buSzPts val="2400"/>
              <a:buChar char="●"/>
            </a:pPr>
            <a:r>
              <a:rPr lang="en" sz="2400"/>
              <a:t>Testing </a:t>
            </a:r>
            <a:endParaRPr sz="2400"/>
          </a:p>
          <a:p>
            <a:pPr indent="-381000" lvl="0" marL="457200" rtl="0">
              <a:spcBef>
                <a:spcPts val="0"/>
              </a:spcBef>
              <a:spcAft>
                <a:spcPts val="0"/>
              </a:spcAft>
              <a:buSzPts val="2400"/>
              <a:buChar char="●"/>
            </a:pPr>
            <a:r>
              <a:rPr lang="en" sz="2400"/>
              <a:t>Animation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Routing</a:t>
            </a:r>
            <a:endParaRPr/>
          </a:p>
        </p:txBody>
      </p:sp>
      <p:sp>
        <p:nvSpPr>
          <p:cNvPr id="80" name="Shape 8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nSpc>
                <a:spcPct val="110000"/>
              </a:lnSpc>
              <a:spcBef>
                <a:spcPts val="2300"/>
              </a:spcBef>
              <a:spcAft>
                <a:spcPts val="0"/>
              </a:spcAft>
              <a:buNone/>
            </a:pPr>
            <a:r>
              <a:rPr lang="en"/>
              <a:t>Routing is one of the angular module,</a:t>
            </a:r>
            <a:r>
              <a:rPr lang="en"/>
              <a:t> Taking full advantage of client-side routing in your Angular apps will lead to better structured code and a better experience for your users,</a:t>
            </a:r>
            <a:endParaRPr/>
          </a:p>
          <a:p>
            <a:pPr indent="0" lvl="0" marL="0" rtl="0">
              <a:lnSpc>
                <a:spcPct val="110000"/>
              </a:lnSpc>
              <a:spcBef>
                <a:spcPts val="2300"/>
              </a:spcBef>
              <a:spcAft>
                <a:spcPts val="0"/>
              </a:spcAft>
              <a:buNone/>
            </a:pPr>
            <a:r>
              <a:t/>
            </a:r>
            <a:endParaRPr/>
          </a:p>
          <a:p>
            <a:pPr indent="0" lvl="0" marL="0" rtl="0">
              <a:lnSpc>
                <a:spcPct val="110000"/>
              </a:lnSpc>
              <a:spcBef>
                <a:spcPts val="2300"/>
              </a:spcBef>
              <a:spcAft>
                <a:spcPts val="800"/>
              </a:spcAft>
              <a:buNone/>
            </a:pPr>
            <a:r>
              <a:rPr lang="en" u="sng">
                <a:solidFill>
                  <a:schemeClr val="hlink"/>
                </a:solidFill>
                <a:hlinkClick r:id="rId3"/>
              </a:rPr>
              <a:t>https://docs.angularjs.org/api/ngRoute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77675" y="1086450"/>
            <a:ext cx="8839203" cy="32502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166825" y="6553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Route Module Components</a:t>
            </a:r>
            <a:endParaRPr/>
          </a:p>
        </p:txBody>
      </p:sp>
      <p:sp>
        <p:nvSpPr>
          <p:cNvPr id="91" name="Shape 91"/>
          <p:cNvSpPr txBox="1"/>
          <p:nvPr>
            <p:ph idx="1" type="body"/>
          </p:nvPr>
        </p:nvSpPr>
        <p:spPr>
          <a:xfrm>
            <a:off x="166825" y="1654650"/>
            <a:ext cx="3837000" cy="1834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600" u="sng"/>
              <a:t>Directive:</a:t>
            </a:r>
            <a:endParaRPr b="1" sz="1600" u="sng"/>
          </a:p>
          <a:p>
            <a:pPr indent="0" lvl="0" marL="0">
              <a:spcBef>
                <a:spcPts val="1600"/>
              </a:spcBef>
              <a:spcAft>
                <a:spcPts val="0"/>
              </a:spcAft>
              <a:buNone/>
            </a:pPr>
            <a:r>
              <a:rPr b="1" lang="en" sz="1200"/>
              <a:t>Ng-view </a:t>
            </a:r>
            <a:r>
              <a:rPr lang="en" sz="1200"/>
              <a:t>   -  </a:t>
            </a:r>
            <a:r>
              <a:rPr lang="en" sz="1200">
                <a:solidFill>
                  <a:srgbClr val="333333"/>
                </a:solidFill>
                <a:highlight>
                  <a:srgbClr val="F4F4F4"/>
                </a:highlight>
              </a:rPr>
              <a:t>ngView</a:t>
            </a:r>
            <a:r>
              <a:rPr lang="en" sz="1200">
                <a:solidFill>
                  <a:srgbClr val="333333"/>
                </a:solidFill>
                <a:highlight>
                  <a:srgbClr val="FFFFFF"/>
                </a:highlight>
              </a:rPr>
              <a:t> is a directive,every time the current route changes, the included view changes with it according to the configuration of the </a:t>
            </a:r>
            <a:r>
              <a:rPr lang="en" sz="1200">
                <a:solidFill>
                  <a:srgbClr val="333333"/>
                </a:solidFill>
                <a:highlight>
                  <a:srgbClr val="F4F4F4"/>
                </a:highlight>
              </a:rPr>
              <a:t>$route</a:t>
            </a:r>
            <a:r>
              <a:rPr lang="en" sz="1200">
                <a:solidFill>
                  <a:srgbClr val="333333"/>
                </a:solidFill>
                <a:highlight>
                  <a:srgbClr val="FFFFFF"/>
                </a:highlight>
              </a:rPr>
              <a:t> service.</a:t>
            </a:r>
            <a:r>
              <a:rPr lang="en" sz="1200"/>
              <a:t>  </a:t>
            </a:r>
            <a:r>
              <a:rPr lang="en"/>
              <a:t>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
        <p:nvSpPr>
          <p:cNvPr id="92" name="Shape 92"/>
          <p:cNvSpPr txBox="1"/>
          <p:nvPr/>
        </p:nvSpPr>
        <p:spPr>
          <a:xfrm>
            <a:off x="69500" y="3239800"/>
            <a:ext cx="4448400" cy="18342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600" u="sng">
                <a:solidFill>
                  <a:schemeClr val="lt2"/>
                </a:solidFill>
                <a:latin typeface="Roboto"/>
                <a:ea typeface="Roboto"/>
                <a:cs typeface="Roboto"/>
                <a:sym typeface="Roboto"/>
              </a:rPr>
              <a:t>Provider Object </a:t>
            </a:r>
            <a:endParaRPr b="1" sz="1600" u="sng">
              <a:solidFill>
                <a:schemeClr val="lt2"/>
              </a:solidFill>
              <a:latin typeface="Roboto"/>
              <a:ea typeface="Roboto"/>
              <a:cs typeface="Roboto"/>
              <a:sym typeface="Roboto"/>
            </a:endParaRPr>
          </a:p>
          <a:p>
            <a:pPr indent="0" lvl="0" marL="0" rtl="0">
              <a:lnSpc>
                <a:spcPct val="115000"/>
              </a:lnSpc>
              <a:spcBef>
                <a:spcPts val="1600"/>
              </a:spcBef>
              <a:spcAft>
                <a:spcPts val="1600"/>
              </a:spcAft>
              <a:buNone/>
            </a:pPr>
            <a:r>
              <a:rPr lang="en" sz="1200">
                <a:solidFill>
                  <a:schemeClr val="lt2"/>
                </a:solidFill>
                <a:latin typeface="Roboto"/>
                <a:ea typeface="Roboto"/>
                <a:cs typeface="Roboto"/>
                <a:sym typeface="Roboto"/>
              </a:rPr>
              <a:t>$routeProvider -  Used for configuring routes.</a:t>
            </a:r>
            <a:endParaRPr sz="1200">
              <a:latin typeface="Roboto"/>
              <a:ea typeface="Roboto"/>
              <a:cs typeface="Roboto"/>
              <a:sym typeface="Roboto"/>
            </a:endParaRPr>
          </a:p>
        </p:txBody>
      </p:sp>
      <p:sp>
        <p:nvSpPr>
          <p:cNvPr id="93" name="Shape 93"/>
          <p:cNvSpPr txBox="1"/>
          <p:nvPr/>
        </p:nvSpPr>
        <p:spPr>
          <a:xfrm>
            <a:off x="5718925" y="2159375"/>
            <a:ext cx="3369600" cy="19602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600" u="sng">
                <a:solidFill>
                  <a:schemeClr val="lt2"/>
                </a:solidFill>
                <a:latin typeface="Roboto"/>
                <a:ea typeface="Roboto"/>
                <a:cs typeface="Roboto"/>
                <a:sym typeface="Roboto"/>
              </a:rPr>
              <a:t>Service:</a:t>
            </a:r>
            <a:endParaRPr b="1" sz="1600" u="sng">
              <a:solidFill>
                <a:schemeClr val="lt2"/>
              </a:solidFill>
              <a:latin typeface="Roboto"/>
              <a:ea typeface="Roboto"/>
              <a:cs typeface="Roboto"/>
              <a:sym typeface="Roboto"/>
            </a:endParaRPr>
          </a:p>
          <a:p>
            <a:pPr indent="0" lvl="0" marL="0" rtl="0">
              <a:lnSpc>
                <a:spcPct val="115000"/>
              </a:lnSpc>
              <a:spcBef>
                <a:spcPts val="1600"/>
              </a:spcBef>
              <a:spcAft>
                <a:spcPts val="0"/>
              </a:spcAft>
              <a:buNone/>
            </a:pPr>
            <a:r>
              <a:rPr b="1" lang="en" sz="1200">
                <a:solidFill>
                  <a:schemeClr val="lt2"/>
                </a:solidFill>
                <a:latin typeface="Roboto"/>
                <a:ea typeface="Roboto"/>
                <a:cs typeface="Roboto"/>
                <a:sym typeface="Roboto"/>
              </a:rPr>
              <a:t>$route </a:t>
            </a:r>
            <a:r>
              <a:rPr lang="en" sz="1200">
                <a:solidFill>
                  <a:schemeClr val="lt2"/>
                </a:solidFill>
                <a:latin typeface="Roboto"/>
                <a:ea typeface="Roboto"/>
                <a:cs typeface="Roboto"/>
                <a:sym typeface="Roboto"/>
              </a:rPr>
              <a:t> -  </a:t>
            </a:r>
            <a:r>
              <a:rPr lang="en" sz="1200">
                <a:solidFill>
                  <a:srgbClr val="333333"/>
                </a:solidFill>
                <a:highlight>
                  <a:srgbClr val="F4F4F4"/>
                </a:highlight>
                <a:latin typeface="Roboto"/>
                <a:ea typeface="Roboto"/>
                <a:cs typeface="Roboto"/>
                <a:sym typeface="Roboto"/>
              </a:rPr>
              <a:t>$route</a:t>
            </a:r>
            <a:r>
              <a:rPr lang="en" sz="1200">
                <a:solidFill>
                  <a:srgbClr val="333333"/>
                </a:solidFill>
                <a:highlight>
                  <a:srgbClr val="FFFFFF"/>
                </a:highlight>
                <a:latin typeface="Roboto"/>
                <a:ea typeface="Roboto"/>
                <a:cs typeface="Roboto"/>
                <a:sym typeface="Roboto"/>
              </a:rPr>
              <a:t> is used for deep-linking URLs to controllers and views (HTML partials). It watches </a:t>
            </a:r>
            <a:r>
              <a:rPr lang="en" sz="1200">
                <a:solidFill>
                  <a:srgbClr val="333333"/>
                </a:solidFill>
                <a:highlight>
                  <a:srgbClr val="F4F4F4"/>
                </a:highlight>
                <a:latin typeface="Roboto"/>
                <a:ea typeface="Roboto"/>
                <a:cs typeface="Roboto"/>
                <a:sym typeface="Roboto"/>
              </a:rPr>
              <a:t>$location.url()</a:t>
            </a:r>
            <a:r>
              <a:rPr lang="en" sz="1200">
                <a:solidFill>
                  <a:srgbClr val="333333"/>
                </a:solidFill>
                <a:highlight>
                  <a:srgbClr val="FFFFFF"/>
                </a:highlight>
                <a:latin typeface="Roboto"/>
                <a:ea typeface="Roboto"/>
                <a:cs typeface="Roboto"/>
                <a:sym typeface="Roboto"/>
              </a:rPr>
              <a:t> and tries to map the path to an existing route definition.</a:t>
            </a:r>
            <a:endParaRPr sz="1200">
              <a:solidFill>
                <a:schemeClr val="lt2"/>
              </a:solidFill>
              <a:latin typeface="Roboto"/>
              <a:ea typeface="Roboto"/>
              <a:cs typeface="Roboto"/>
              <a:sym typeface="Roboto"/>
            </a:endParaRPr>
          </a:p>
          <a:p>
            <a:pPr indent="0" lvl="0" marL="0" rtl="0">
              <a:lnSpc>
                <a:spcPct val="115000"/>
              </a:lnSpc>
              <a:spcBef>
                <a:spcPts val="1600"/>
              </a:spcBef>
              <a:spcAft>
                <a:spcPts val="1600"/>
              </a:spcAft>
              <a:buNone/>
            </a:pPr>
            <a:r>
              <a:rPr b="1" lang="en" sz="1200">
                <a:solidFill>
                  <a:schemeClr val="lt2"/>
                </a:solidFill>
                <a:latin typeface="Roboto"/>
                <a:ea typeface="Roboto"/>
                <a:cs typeface="Roboto"/>
                <a:sym typeface="Roboto"/>
              </a:rPr>
              <a:t>$routeParams </a:t>
            </a:r>
            <a:r>
              <a:rPr lang="en" sz="1200">
                <a:solidFill>
                  <a:schemeClr val="lt2"/>
                </a:solidFill>
                <a:latin typeface="Roboto"/>
                <a:ea typeface="Roboto"/>
                <a:cs typeface="Roboto"/>
                <a:sym typeface="Roboto"/>
              </a:rPr>
              <a:t>- </a:t>
            </a:r>
            <a:r>
              <a:rPr lang="en" sz="1200">
                <a:solidFill>
                  <a:srgbClr val="333333"/>
                </a:solidFill>
                <a:highlight>
                  <a:srgbClr val="FFFFFF"/>
                </a:highlight>
                <a:latin typeface="Roboto"/>
                <a:ea typeface="Roboto"/>
                <a:cs typeface="Roboto"/>
                <a:sym typeface="Roboto"/>
              </a:rPr>
              <a:t>The </a:t>
            </a:r>
            <a:r>
              <a:rPr lang="en" sz="1200">
                <a:solidFill>
                  <a:srgbClr val="333333"/>
                </a:solidFill>
                <a:highlight>
                  <a:srgbClr val="F4F4F4"/>
                </a:highlight>
                <a:latin typeface="Roboto"/>
                <a:ea typeface="Roboto"/>
                <a:cs typeface="Roboto"/>
                <a:sym typeface="Roboto"/>
              </a:rPr>
              <a:t>$routeParams</a:t>
            </a:r>
            <a:r>
              <a:rPr lang="en" sz="1200">
                <a:solidFill>
                  <a:srgbClr val="333333"/>
                </a:solidFill>
                <a:highlight>
                  <a:srgbClr val="FFFFFF"/>
                </a:highlight>
                <a:latin typeface="Roboto"/>
                <a:ea typeface="Roboto"/>
                <a:cs typeface="Roboto"/>
                <a:sym typeface="Roboto"/>
              </a:rPr>
              <a:t> service allows you to retrieve the current set of route parameters.</a:t>
            </a:r>
            <a:endParaRPr sz="1200">
              <a:solidFill>
                <a:schemeClr val="lt2"/>
              </a:solidFill>
              <a:latin typeface="Roboto"/>
              <a:ea typeface="Roboto"/>
              <a:cs typeface="Roboto"/>
              <a:sym typeface="Roboto"/>
            </a:endParaRPr>
          </a:p>
        </p:txBody>
      </p:sp>
      <p:sp>
        <p:nvSpPr>
          <p:cNvPr id="94" name="Shape 94"/>
          <p:cNvSpPr txBox="1"/>
          <p:nvPr/>
        </p:nvSpPr>
        <p:spPr>
          <a:xfrm>
            <a:off x="4517900" y="4517950"/>
            <a:ext cx="4570500" cy="344700"/>
          </a:xfrm>
          <a:prstGeom prst="rect">
            <a:avLst/>
          </a:prstGeom>
          <a:noFill/>
          <a:ln>
            <a:noFill/>
          </a:ln>
        </p:spPr>
        <p:txBody>
          <a:bodyPr anchorCtr="0" anchor="ctr" bIns="91425" lIns="91425" spcFirstLastPara="1" rIns="91425" wrap="square" tIns="91425">
            <a:noAutofit/>
          </a:bodyPr>
          <a:lstStyle/>
          <a:p>
            <a:pPr indent="0" lvl="0" marL="88900" marR="88900" rtl="0">
              <a:lnSpc>
                <a:spcPct val="142857"/>
              </a:lnSpc>
              <a:spcBef>
                <a:spcPts val="0"/>
              </a:spcBef>
              <a:spcAft>
                <a:spcPts val="800"/>
              </a:spcAft>
              <a:buNone/>
            </a:pPr>
            <a:r>
              <a:rPr lang="en">
                <a:solidFill>
                  <a:srgbClr val="333333"/>
                </a:solidFill>
                <a:highlight>
                  <a:srgbClr val="F5F5F5"/>
                </a:highlight>
                <a:latin typeface="Roboto"/>
                <a:ea typeface="Roboto"/>
                <a:cs typeface="Roboto"/>
                <a:sym typeface="Roboto"/>
              </a:rPr>
              <a:t>npm install --save angular-route@X.Y.Z</a:t>
            </a:r>
            <a:endParaRPr>
              <a:solidFill>
                <a:srgbClr val="333333"/>
              </a:solidFill>
              <a:highlight>
                <a:srgbClr val="F5F5F5"/>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Routing </a:t>
            </a:r>
            <a:r>
              <a:rPr lang="en"/>
              <a:t>Configuration</a:t>
            </a:r>
            <a:endParaRPr/>
          </a:p>
        </p:txBody>
      </p:sp>
      <p:sp>
        <p:nvSpPr>
          <p:cNvPr id="100" name="Shape 100"/>
          <p:cNvSpPr txBox="1"/>
          <p:nvPr/>
        </p:nvSpPr>
        <p:spPr>
          <a:xfrm>
            <a:off x="0" y="619050"/>
            <a:ext cx="4894500" cy="44547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 sz="900">
                <a:latin typeface="Courier New"/>
                <a:ea typeface="Courier New"/>
                <a:cs typeface="Courier New"/>
                <a:sym typeface="Courier New"/>
              </a:rPr>
              <a:t>angular.module(</a:t>
            </a:r>
            <a:r>
              <a:rPr lang="en" sz="900">
                <a:solidFill>
                  <a:srgbClr val="A31515"/>
                </a:solidFill>
                <a:latin typeface="Courier New"/>
                <a:ea typeface="Courier New"/>
                <a:cs typeface="Courier New"/>
                <a:sym typeface="Courier New"/>
              </a:rPr>
              <a:t>"blogApp"</a:t>
            </a:r>
            <a:r>
              <a:rPr lang="en"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.config(</a:t>
            </a:r>
            <a:r>
              <a:rPr lang="en" sz="900">
                <a:solidFill>
                  <a:srgbClr val="0000FF"/>
                </a:solidFill>
                <a:latin typeface="Courier New"/>
                <a:ea typeface="Courier New"/>
                <a:cs typeface="Courier New"/>
                <a:sym typeface="Courier New"/>
              </a:rPr>
              <a:t>function</a:t>
            </a:r>
            <a:r>
              <a:rPr lang="en" sz="900">
                <a:latin typeface="Courier New"/>
                <a:ea typeface="Courier New"/>
                <a:cs typeface="Courier New"/>
                <a:sym typeface="Courier New"/>
              </a:rPr>
              <a:t>($routeProvider,$locationProvider){</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$routeProvider</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.when(</a:t>
            </a:r>
            <a:r>
              <a:rPr lang="en" sz="900">
                <a:solidFill>
                  <a:srgbClr val="A31515"/>
                </a:solidFill>
                <a:latin typeface="Courier New"/>
                <a:ea typeface="Courier New"/>
                <a:cs typeface="Courier New"/>
                <a:sym typeface="Courier New"/>
              </a:rPr>
              <a:t>'/blog'</a:t>
            </a:r>
            <a:r>
              <a:rPr lang="en"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templateUrl:</a:t>
            </a:r>
            <a:r>
              <a:rPr lang="en" sz="900">
                <a:solidFill>
                  <a:srgbClr val="A31515"/>
                </a:solidFill>
                <a:latin typeface="Courier New"/>
                <a:ea typeface="Courier New"/>
                <a:cs typeface="Courier New"/>
                <a:sym typeface="Courier New"/>
              </a:rPr>
              <a:t>"blog/blog.view.html"</a:t>
            </a:r>
            <a:r>
              <a:rPr lang="en"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controller:</a:t>
            </a:r>
            <a:r>
              <a:rPr lang="en" sz="900">
                <a:solidFill>
                  <a:srgbClr val="A31515"/>
                </a:solidFill>
                <a:latin typeface="Courier New"/>
                <a:ea typeface="Courier New"/>
                <a:cs typeface="Courier New"/>
                <a:sym typeface="Courier New"/>
              </a:rPr>
              <a:t>"blogController"</a:t>
            </a:r>
            <a:endParaRPr sz="900">
              <a:solidFill>
                <a:srgbClr val="A31515"/>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.when(</a:t>
            </a:r>
            <a:r>
              <a:rPr lang="en" sz="900">
                <a:solidFill>
                  <a:srgbClr val="A31515"/>
                </a:solidFill>
                <a:latin typeface="Courier New"/>
                <a:ea typeface="Courier New"/>
                <a:cs typeface="Courier New"/>
                <a:sym typeface="Courier New"/>
              </a:rPr>
              <a:t>'/blog/:id'</a:t>
            </a:r>
            <a:r>
              <a:rPr lang="en"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templateUrl:</a:t>
            </a:r>
            <a:r>
              <a:rPr lang="en" sz="900">
                <a:solidFill>
                  <a:srgbClr val="A31515"/>
                </a:solidFill>
                <a:latin typeface="Courier New"/>
                <a:ea typeface="Courier New"/>
                <a:cs typeface="Courier New"/>
                <a:sym typeface="Courier New"/>
              </a:rPr>
              <a:t>"singlePost/singlePost.view.html"</a:t>
            </a:r>
            <a:r>
              <a:rPr lang="en"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controller:</a:t>
            </a:r>
            <a:r>
              <a:rPr lang="en" sz="900">
                <a:solidFill>
                  <a:srgbClr val="A31515"/>
                </a:solidFill>
                <a:latin typeface="Courier New"/>
                <a:ea typeface="Courier New"/>
                <a:cs typeface="Courier New"/>
                <a:sym typeface="Courier New"/>
              </a:rPr>
              <a:t>"singlePostController"</a:t>
            </a:r>
            <a:endParaRPr sz="900">
              <a:solidFill>
                <a:srgbClr val="A31515"/>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.otherwise({</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redirectTo: </a:t>
            </a:r>
            <a:r>
              <a:rPr lang="en" sz="900">
                <a:solidFill>
                  <a:srgbClr val="A31515"/>
                </a:solidFill>
                <a:latin typeface="Courier New"/>
                <a:ea typeface="Courier New"/>
                <a:cs typeface="Courier New"/>
                <a:sym typeface="Courier New"/>
              </a:rPr>
              <a:t>'/blog'</a:t>
            </a:r>
            <a:endParaRPr sz="900">
              <a:solidFill>
                <a:srgbClr val="A31515"/>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$locationProvider.html5Mode(</a:t>
            </a:r>
            <a:r>
              <a:rPr lang="en" sz="900">
                <a:solidFill>
                  <a:srgbClr val="0000FF"/>
                </a:solidFill>
                <a:latin typeface="Courier New"/>
                <a:ea typeface="Courier New"/>
                <a:cs typeface="Courier New"/>
                <a:sym typeface="Courier New"/>
              </a:rPr>
              <a:t>true</a:t>
            </a:r>
            <a:r>
              <a:rPr lang="en"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nSpc>
                <a:spcPct val="150000"/>
              </a:lnSpc>
              <a:spcBef>
                <a:spcPts val="0"/>
              </a:spcBef>
              <a:spcAft>
                <a:spcPts val="0"/>
              </a:spcAft>
              <a:buNone/>
            </a:pPr>
            <a:r>
              <a:t/>
            </a:r>
            <a:endParaRPr sz="900">
              <a:latin typeface="Courier New"/>
              <a:ea typeface="Courier New"/>
              <a:cs typeface="Courier New"/>
              <a:sym typeface="Courier New"/>
            </a:endParaRPr>
          </a:p>
        </p:txBody>
      </p:sp>
      <p:sp>
        <p:nvSpPr>
          <p:cNvPr id="101" name="Shape 101"/>
          <p:cNvSpPr txBox="1"/>
          <p:nvPr/>
        </p:nvSpPr>
        <p:spPr>
          <a:xfrm>
            <a:off x="4421175" y="859325"/>
            <a:ext cx="4595400" cy="30000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 sz="900">
                <a:solidFill>
                  <a:srgbClr val="800000"/>
                </a:solidFill>
                <a:latin typeface="Courier New"/>
                <a:ea typeface="Courier New"/>
                <a:cs typeface="Courier New"/>
                <a:sym typeface="Courier New"/>
              </a:rPr>
              <a:t>&lt;div</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class</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"col-md-8 view-animate-container"</a:t>
            </a:r>
            <a:r>
              <a:rPr lang="en" sz="900">
                <a:solidFill>
                  <a:srgbClr val="800000"/>
                </a:solidFill>
                <a:latin typeface="Courier New"/>
                <a:ea typeface="Courier New"/>
                <a:cs typeface="Courier New"/>
                <a:sym typeface="Courier New"/>
              </a:rPr>
              <a:t>&gt;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&lt;div</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class</a:t>
            </a:r>
            <a:r>
              <a:rPr lang="en" sz="900">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"view-animate"</a:t>
            </a:r>
            <a:r>
              <a:rPr lang="en" sz="900">
                <a:latin typeface="Courier New"/>
                <a:ea typeface="Courier New"/>
                <a:cs typeface="Courier New"/>
                <a:sym typeface="Courier New"/>
              </a:rPr>
              <a:t> </a:t>
            </a:r>
            <a:r>
              <a:rPr lang="en" sz="900">
                <a:solidFill>
                  <a:srgbClr val="FF0000"/>
                </a:solidFill>
                <a:latin typeface="Courier New"/>
                <a:ea typeface="Courier New"/>
                <a:cs typeface="Courier New"/>
                <a:sym typeface="Courier New"/>
              </a:rPr>
              <a:t>ng-view</a:t>
            </a: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&gt;&lt;/div&gt;</a:t>
            </a:r>
            <a:endParaRPr sz="900">
              <a:solidFill>
                <a:srgbClr val="8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latin typeface="Courier New"/>
                <a:ea typeface="Courier New"/>
                <a:cs typeface="Courier New"/>
                <a:sym typeface="Courier New"/>
              </a:rPr>
              <a:t> </a:t>
            </a:r>
            <a:r>
              <a:rPr lang="en" sz="900">
                <a:solidFill>
                  <a:srgbClr val="800000"/>
                </a:solidFill>
                <a:latin typeface="Courier New"/>
                <a:ea typeface="Courier New"/>
                <a:cs typeface="Courier New"/>
                <a:sym typeface="Courier New"/>
              </a:rPr>
              <a:t>&lt;/div&gt;</a:t>
            </a:r>
            <a:endParaRPr sz="900">
              <a:solidFill>
                <a:srgbClr val="800000"/>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Accessing Route Param inside Controller</a:t>
            </a:r>
            <a:endParaRPr/>
          </a:p>
        </p:txBody>
      </p:sp>
      <p:sp>
        <p:nvSpPr>
          <p:cNvPr id="107" name="Shape 10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900">
                <a:solidFill>
                  <a:srgbClr val="000000"/>
                </a:solidFill>
                <a:latin typeface="Courier New"/>
                <a:ea typeface="Courier New"/>
                <a:cs typeface="Courier New"/>
                <a:sym typeface="Courier New"/>
              </a:rPr>
              <a:t>angular.module(</a:t>
            </a:r>
            <a:r>
              <a:rPr lang="en" sz="900">
                <a:solidFill>
                  <a:srgbClr val="A31515"/>
                </a:solidFill>
                <a:latin typeface="Courier New"/>
                <a:ea typeface="Courier New"/>
                <a:cs typeface="Courier New"/>
                <a:sym typeface="Courier New"/>
              </a:rPr>
              <a:t>"blogApp"</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solidFill>
                  <a:srgbClr val="000000"/>
                </a:solidFill>
                <a:latin typeface="Courier New"/>
                <a:ea typeface="Courier New"/>
                <a:cs typeface="Courier New"/>
                <a:sym typeface="Courier New"/>
              </a:rPr>
              <a:t>   .controller(</a:t>
            </a:r>
            <a:r>
              <a:rPr lang="en" sz="900">
                <a:solidFill>
                  <a:srgbClr val="A31515"/>
                </a:solidFill>
                <a:latin typeface="Courier New"/>
                <a:ea typeface="Courier New"/>
                <a:cs typeface="Courier New"/>
                <a:sym typeface="Courier New"/>
              </a:rPr>
              <a:t>"singlePostController"</a:t>
            </a:r>
            <a:r>
              <a:rPr lang="en" sz="900">
                <a:solidFill>
                  <a:srgbClr val="000000"/>
                </a:solidFill>
                <a:latin typeface="Courier New"/>
                <a:ea typeface="Courier New"/>
                <a:cs typeface="Courier New"/>
                <a:sym typeface="Courier New"/>
              </a:rPr>
              <a:t>,[</a:t>
            </a:r>
            <a:r>
              <a:rPr lang="en" sz="900">
                <a:solidFill>
                  <a:srgbClr val="A31515"/>
                </a:solidFill>
                <a:latin typeface="Courier New"/>
                <a:ea typeface="Courier New"/>
                <a:cs typeface="Courier New"/>
                <a:sym typeface="Courier New"/>
              </a:rPr>
              <a:t>'$scope'</a:t>
            </a:r>
            <a:r>
              <a:rPr lang="en" sz="900">
                <a:solidFill>
                  <a:srgbClr val="000000"/>
                </a:solidFill>
                <a:latin typeface="Courier New"/>
                <a:ea typeface="Courier New"/>
                <a:cs typeface="Courier New"/>
                <a:sym typeface="Courier New"/>
              </a:rPr>
              <a:t>,</a:t>
            </a:r>
            <a:r>
              <a:rPr lang="en" sz="900">
                <a:solidFill>
                  <a:srgbClr val="A31515"/>
                </a:solidFill>
                <a:latin typeface="Courier New"/>
                <a:ea typeface="Courier New"/>
                <a:cs typeface="Courier New"/>
                <a:sym typeface="Courier New"/>
              </a:rPr>
              <a:t>'$route'</a:t>
            </a:r>
            <a:r>
              <a:rPr lang="en" sz="900">
                <a:solidFill>
                  <a:srgbClr val="000000"/>
                </a:solidFill>
                <a:latin typeface="Courier New"/>
                <a:ea typeface="Courier New"/>
                <a:cs typeface="Courier New"/>
                <a:sym typeface="Courier New"/>
              </a:rPr>
              <a:t>,</a:t>
            </a:r>
            <a:r>
              <a:rPr lang="en" sz="900">
                <a:solidFill>
                  <a:srgbClr val="A31515"/>
                </a:solidFill>
                <a:latin typeface="Courier New"/>
                <a:ea typeface="Courier New"/>
                <a:cs typeface="Courier New"/>
                <a:sym typeface="Courier New"/>
              </a:rPr>
              <a:t>'$routeParams'</a:t>
            </a:r>
            <a:r>
              <a:rPr lang="en" sz="900">
                <a:solidFill>
                  <a:srgbClr val="000000"/>
                </a:solidFill>
                <a:latin typeface="Courier New"/>
                <a:ea typeface="Courier New"/>
                <a:cs typeface="Courier New"/>
                <a:sym typeface="Courier New"/>
              </a:rPr>
              <a:t>,singlePostController]);</a:t>
            </a:r>
            <a:endParaRPr sz="900">
              <a:solidFill>
                <a:srgbClr val="0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solidFill>
                  <a:srgbClr val="000000"/>
                </a:solidFill>
                <a:latin typeface="Courier New"/>
                <a:ea typeface="Courier New"/>
                <a:cs typeface="Courier New"/>
                <a:sym typeface="Courier New"/>
              </a:rPr>
              <a:t>  </a:t>
            </a:r>
            <a:endParaRPr sz="900">
              <a:solidFill>
                <a:srgbClr val="0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solidFill>
                  <a:srgbClr val="0000FF"/>
                </a:solidFill>
                <a:latin typeface="Courier New"/>
                <a:ea typeface="Courier New"/>
                <a:cs typeface="Courier New"/>
                <a:sym typeface="Courier New"/>
              </a:rPr>
              <a:t>function</a:t>
            </a:r>
            <a:r>
              <a:rPr lang="en" sz="900">
                <a:solidFill>
                  <a:srgbClr val="000000"/>
                </a:solidFill>
                <a:latin typeface="Courier New"/>
                <a:ea typeface="Courier New"/>
                <a:cs typeface="Courier New"/>
                <a:sym typeface="Courier New"/>
              </a:rPr>
              <a:t> singlePostController($scope,$route,$routeParams){</a:t>
            </a:r>
            <a:endParaRPr sz="900">
              <a:solidFill>
                <a:srgbClr val="0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solidFill>
                  <a:srgbClr val="000000"/>
                </a:solidFill>
                <a:latin typeface="Courier New"/>
                <a:ea typeface="Courier New"/>
                <a:cs typeface="Courier New"/>
                <a:sym typeface="Courier New"/>
              </a:rPr>
              <a:t>   $scope.selectedPostId = $routeParams.id;</a:t>
            </a:r>
            <a:endParaRPr sz="900">
              <a:solidFill>
                <a:srgbClr val="000000"/>
              </a:solidFill>
              <a:latin typeface="Courier New"/>
              <a:ea typeface="Courier New"/>
              <a:cs typeface="Courier New"/>
              <a:sym typeface="Courier New"/>
            </a:endParaRPr>
          </a:p>
          <a:p>
            <a:pPr indent="0" lvl="0" marL="0" rtl="0">
              <a:lnSpc>
                <a:spcPct val="150000"/>
              </a:lnSpc>
              <a:spcBef>
                <a:spcPts val="0"/>
              </a:spcBef>
              <a:spcAft>
                <a:spcPts val="0"/>
              </a:spcAft>
              <a:buNone/>
            </a:pP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indent="0" lvl="0" marL="0">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Testing</a:t>
            </a:r>
            <a:endParaRPr/>
          </a:p>
        </p:txBody>
      </p:sp>
      <p:sp>
        <p:nvSpPr>
          <p:cNvPr id="113" name="Shape 11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333333"/>
                </a:solidFill>
                <a:highlight>
                  <a:srgbClr val="FFFFFF"/>
                </a:highlight>
              </a:rPr>
              <a:t>AngularJS is written with testability in mind because JavaScript is a dynamically typed language which comes with great power of expression, but it also comes with almost no help from the compiler. For this reason we feel very strongly that any code written in JavaScript needs to come with a strong set of tests. </a:t>
            </a:r>
            <a:endParaRPr sz="1400">
              <a:solidFill>
                <a:srgbClr val="333333"/>
              </a:solidFill>
              <a:highlight>
                <a:srgbClr val="FFFFFF"/>
              </a:highlight>
            </a:endParaRPr>
          </a:p>
          <a:p>
            <a:pPr indent="0" lvl="0" marL="0">
              <a:spcBef>
                <a:spcPts val="1600"/>
              </a:spcBef>
              <a:spcAft>
                <a:spcPts val="0"/>
              </a:spcAft>
              <a:buNone/>
            </a:pPr>
            <a:r>
              <a:t/>
            </a:r>
            <a:endParaRPr sz="1400">
              <a:solidFill>
                <a:srgbClr val="333333"/>
              </a:solidFill>
              <a:highlight>
                <a:srgbClr val="FFFFFF"/>
              </a:highlight>
            </a:endParaRPr>
          </a:p>
          <a:p>
            <a:pPr indent="0" lvl="0" marL="0">
              <a:spcBef>
                <a:spcPts val="1600"/>
              </a:spcBef>
              <a:spcAft>
                <a:spcPts val="0"/>
              </a:spcAft>
              <a:buNone/>
            </a:pPr>
            <a:r>
              <a:rPr lang="en" sz="1400">
                <a:solidFill>
                  <a:srgbClr val="333333"/>
                </a:solidFill>
                <a:highlight>
                  <a:srgbClr val="FFFFFF"/>
                </a:highlight>
              </a:rPr>
              <a:t>AngularJS has many built-in features  which makes testing your AngularJS applications easy</a:t>
            </a:r>
            <a:endParaRPr sz="1400">
              <a:solidFill>
                <a:srgbClr val="333333"/>
              </a:solidFill>
              <a:highlight>
                <a:srgbClr val="FFFFFF"/>
              </a:highlight>
            </a:endParaRPr>
          </a:p>
          <a:p>
            <a:pPr indent="0" lvl="0" marL="0">
              <a:spcBef>
                <a:spcPts val="1600"/>
              </a:spcBef>
              <a:spcAft>
                <a:spcPts val="1600"/>
              </a:spcAft>
              <a:buNone/>
            </a:pPr>
            <a:r>
              <a:rPr lang="en" sz="1400">
                <a:solidFill>
                  <a:srgbClr val="333333"/>
                </a:solidFill>
                <a:highlight>
                  <a:srgbClr val="FFFFFF"/>
                </a:highlight>
              </a:rPr>
              <a:t>Unit Test - Unit testing, as the name implies, is about testing individual units of code.</a:t>
            </a:r>
            <a:endParaRPr sz="1400">
              <a:solidFill>
                <a:srgbClr val="333333"/>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Karma</a:t>
            </a:r>
            <a:endParaRPr/>
          </a:p>
        </p:txBody>
      </p:sp>
      <p:sp>
        <p:nvSpPr>
          <p:cNvPr id="119" name="Shape 1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rgbClr val="F9A415"/>
                </a:solidFill>
                <a:highlight>
                  <a:srgbClr val="FFFFFF"/>
                </a:highlight>
                <a:uFill>
                  <a:noFill/>
                </a:uFill>
                <a:hlinkClick r:id="rId3"/>
              </a:rPr>
              <a:t>Karma</a:t>
            </a:r>
            <a:r>
              <a:rPr lang="en">
                <a:solidFill>
                  <a:srgbClr val="404040"/>
                </a:solidFill>
                <a:highlight>
                  <a:srgbClr val="FFFFFF"/>
                </a:highlight>
              </a:rPr>
              <a:t> is a test runner provided by the Angular team, </a:t>
            </a:r>
            <a:r>
              <a:rPr b="1" lang="en">
                <a:solidFill>
                  <a:srgbClr val="404040"/>
                </a:solidFill>
                <a:highlight>
                  <a:srgbClr val="FFFFFF"/>
                </a:highlight>
              </a:rPr>
              <a:t>Karma</a:t>
            </a:r>
            <a:r>
              <a:rPr lang="en">
                <a:solidFill>
                  <a:srgbClr val="404040"/>
                </a:solidFill>
                <a:highlight>
                  <a:srgbClr val="FFFFFF"/>
                </a:highlight>
              </a:rPr>
              <a:t> will execute your tests in multiple browsers which shall ensure that our application is compatible in all browsers.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