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sldIdLst>
    <p:sldId id="256" r:id="rId2"/>
    <p:sldId id="257" r:id="rId3"/>
    <p:sldId id="262" r:id="rId4"/>
    <p:sldId id="268" r:id="rId5"/>
    <p:sldId id="275" r:id="rId6"/>
    <p:sldId id="260" r:id="rId7"/>
    <p:sldId id="259"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1B4C93-7E74-476A-90FF-10D965A11AC1}">
          <p14:sldIdLst>
            <p14:sldId id="256"/>
            <p14:sldId id="257"/>
            <p14:sldId id="262"/>
            <p14:sldId id="268"/>
            <p14:sldId id="275"/>
            <p14:sldId id="260"/>
            <p14:sldId id="259"/>
            <p14:sldId id="274"/>
          </p14:sldIdLst>
        </p14:section>
        <p14:section name="Untitled Section" id="{72A34272-A12E-4E11-87EC-00A9F597BB8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94660"/>
  </p:normalViewPr>
  <p:slideViewPr>
    <p:cSldViewPr>
      <p:cViewPr>
        <p:scale>
          <a:sx n="76" d="100"/>
          <a:sy n="76" d="100"/>
        </p:scale>
        <p:origin x="-1098"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388510-0E22-4CC2-B11E-81F91745EA7E}" type="datetimeFigureOut">
              <a:rPr lang="en-US" smtClean="0"/>
              <a:pPr/>
              <a:t>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2CAB6-BD7F-474F-8384-6302FFF24D91}" type="slidenum">
              <a:rPr lang="en-US" smtClean="0"/>
              <a:pPr/>
              <a:t>‹#›</a:t>
            </a:fld>
            <a:endParaRPr lang="en-US"/>
          </a:p>
        </p:txBody>
      </p:sp>
    </p:spTree>
    <p:extLst>
      <p:ext uri="{BB962C8B-B14F-4D97-AF65-F5344CB8AC3E}">
        <p14:creationId xmlns:p14="http://schemas.microsoft.com/office/powerpoint/2010/main" val="3606708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B992C9-5C10-4953-A196-D7742E82AB9C}" type="datetimeFigureOut">
              <a:rPr lang="en-US" smtClean="0"/>
              <a:pPr/>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CE65-6C80-43BD-BE29-ECD0DB464C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992C9-5C10-4953-A196-D7742E82AB9C}" type="datetimeFigureOut">
              <a:rPr lang="en-US" smtClean="0"/>
              <a:pPr/>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CE65-6C80-43BD-BE29-ECD0DB464C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B992C9-5C10-4953-A196-D7742E82AB9C}" type="datetimeFigureOut">
              <a:rPr lang="en-US" smtClean="0"/>
              <a:pPr/>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CE65-6C80-43BD-BE29-ECD0DB464CB3}"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992C9-5C10-4953-A196-D7742E82AB9C}" type="datetimeFigureOut">
              <a:rPr lang="en-US" smtClean="0"/>
              <a:pPr/>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CE65-6C80-43BD-BE29-ECD0DB464CB3}"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B992C9-5C10-4953-A196-D7742E82AB9C}" type="datetimeFigureOut">
              <a:rPr lang="en-US" smtClean="0"/>
              <a:pPr/>
              <a:t>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CE65-6C80-43BD-BE29-ECD0DB464C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0B992C9-5C10-4953-A196-D7742E82AB9C}" type="datetimeFigureOut">
              <a:rPr lang="en-US" smtClean="0"/>
              <a:pPr/>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CCE65-6C80-43BD-BE29-ECD0DB464CB3}"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B992C9-5C10-4953-A196-D7742E82AB9C}" type="datetimeFigureOut">
              <a:rPr lang="en-US" smtClean="0"/>
              <a:pPr/>
              <a:t>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CCE65-6C80-43BD-BE29-ECD0DB464C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B992C9-5C10-4953-A196-D7742E82AB9C}" type="datetimeFigureOut">
              <a:rPr lang="en-US" smtClean="0"/>
              <a:pPr/>
              <a:t>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CCE65-6C80-43BD-BE29-ECD0DB464C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0B992C9-5C10-4953-A196-D7742E82AB9C}" type="datetimeFigureOut">
              <a:rPr lang="en-US" smtClean="0"/>
              <a:pPr/>
              <a:t>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CCE65-6C80-43BD-BE29-ECD0DB464C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0B992C9-5C10-4953-A196-D7742E82AB9C}" type="datetimeFigureOut">
              <a:rPr lang="en-US" smtClean="0"/>
              <a:pPr/>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CCE65-6C80-43BD-BE29-ECD0DB464CB3}"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992C9-5C10-4953-A196-D7742E82AB9C}" type="datetimeFigureOut">
              <a:rPr lang="en-US" smtClean="0"/>
              <a:pPr/>
              <a:t>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CCE65-6C80-43BD-BE29-ECD0DB464CB3}"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0B992C9-5C10-4953-A196-D7742E82AB9C}" type="datetimeFigureOut">
              <a:rPr lang="en-US" smtClean="0"/>
              <a:pPr/>
              <a:t>1/6/2017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83CCE65-6C80-43BD-BE29-ECD0DB464CB3}"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spect="1"/>
          </p:cNvSpPr>
          <p:nvPr/>
        </p:nvSpPr>
        <p:spPr>
          <a:xfrm>
            <a:off x="304801" y="4114800"/>
            <a:ext cx="8610600" cy="2123658"/>
          </a:xfrm>
          <a:prstGeom prst="rect">
            <a:avLst/>
          </a:prstGeom>
          <a:noFill/>
          <a:effectLst>
            <a:softEdge rad="635000"/>
          </a:effectLst>
          <a:scene3d>
            <a:camera prst="obliqueTopLeft"/>
            <a:lightRig rig="threePt" dir="t"/>
          </a:scene3d>
        </p:spPr>
        <p:txBody>
          <a:bodyPr wrap="square">
            <a:spAutoFit/>
          </a:bodyPr>
          <a:lstStyle/>
          <a:p>
            <a:pPr algn="ctr">
              <a:defRPr/>
            </a:pPr>
            <a:r>
              <a:rPr lang="en-US" sz="6600" b="1" dirty="0" smtClean="0">
                <a:ln w="50800"/>
                <a:solidFill>
                  <a:schemeClr val="tx1">
                    <a:lumMod val="85000"/>
                    <a:lumOff val="15000"/>
                  </a:schemeClr>
                </a:solidFill>
                <a:effectLst>
                  <a:outerShdw blurRad="60007" sy="-30000" kx="800400" algn="bl" rotWithShape="0">
                    <a:prstClr val="black">
                      <a:alpha val="20000"/>
                    </a:prstClr>
                  </a:outerShdw>
                </a:effectLst>
                <a:cs typeface="+mn-cs"/>
              </a:rPr>
              <a:t>Care Cell Team </a:t>
            </a:r>
            <a:r>
              <a:rPr lang="fr-CA" sz="6600" b="1" dirty="0" smtClean="0">
                <a:ln w="50800"/>
                <a:solidFill>
                  <a:schemeClr val="tx1">
                    <a:lumMod val="85000"/>
                    <a:lumOff val="15000"/>
                  </a:schemeClr>
                </a:solidFill>
                <a:effectLst>
                  <a:outerShdw blurRad="60007" sy="-30000" kx="800400" algn="bl" rotWithShape="0">
                    <a:prstClr val="black">
                      <a:alpha val="20000"/>
                    </a:prstClr>
                  </a:outerShdw>
                </a:effectLst>
                <a:cs typeface="+mn-cs"/>
              </a:rPr>
              <a:t>Vision</a:t>
            </a:r>
            <a:r>
              <a:rPr lang="fr-CA" sz="6600" b="1" dirty="0" smtClean="0">
                <a:ln w="50800"/>
                <a:solidFill>
                  <a:schemeClr val="tx1">
                    <a:lumMod val="85000"/>
                    <a:lumOff val="15000"/>
                  </a:schemeClr>
                </a:solidFill>
                <a:effectLst>
                  <a:outerShdw blurRad="60007" dir="1500000" sy="-30000" kx="800400" algn="bl" rotWithShape="0">
                    <a:prstClr val="black">
                      <a:alpha val="20000"/>
                    </a:prstClr>
                  </a:outerShdw>
                </a:effectLst>
                <a:cs typeface="+mn-cs"/>
              </a:rPr>
              <a:t> 2017</a:t>
            </a:r>
            <a:endParaRPr lang="en-US" sz="6600" b="1" dirty="0">
              <a:ln w="50800"/>
              <a:solidFill>
                <a:schemeClr val="tx1">
                  <a:lumMod val="85000"/>
                  <a:lumOff val="15000"/>
                </a:schemeClr>
              </a:solidFill>
              <a:effectLst>
                <a:outerShdw blurRad="60007" dir="1500000" sy="-30000" kx="800400" algn="bl" rotWithShape="0">
                  <a:prstClr val="black">
                    <a:alpha val="20000"/>
                  </a:prstClr>
                </a:outerShdw>
              </a:effectLst>
              <a:cs typeface="+mn-cs"/>
            </a:endParaRPr>
          </a:p>
        </p:txBody>
      </p:sp>
      <p:pic>
        <p:nvPicPr>
          <p:cNvPr id="8" name="Picture 7" descr="team-2.jpg"/>
          <p:cNvPicPr>
            <a:picLocks noChangeAspect="1"/>
          </p:cNvPicPr>
          <p:nvPr/>
        </p:nvPicPr>
        <p:blipFill>
          <a:blip r:embed="rId2" cstate="print"/>
          <a:srcRect l="8400" t="5828" r="6800" b="20552"/>
          <a:stretch>
            <a:fillRect/>
          </a:stretch>
        </p:blipFill>
        <p:spPr>
          <a:xfrm>
            <a:off x="275400" y="762000"/>
            <a:ext cx="8604000" cy="3178610"/>
          </a:xfrm>
          <a:prstGeom prst="rect">
            <a:avLst/>
          </a:prstGeom>
        </p:spPr>
      </p:pic>
    </p:spTree>
    <p:extLst>
      <p:ext uri="{BB962C8B-B14F-4D97-AF65-F5344CB8AC3E}">
        <p14:creationId xmlns:p14="http://schemas.microsoft.com/office/powerpoint/2010/main" val="3950500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Vision Statement</a:t>
            </a:r>
            <a:endParaRPr lang="en-US" b="1" dirty="0"/>
          </a:p>
        </p:txBody>
      </p:sp>
      <p:sp>
        <p:nvSpPr>
          <p:cNvPr id="4" name="Titre 1"/>
          <p:cNvSpPr txBox="1">
            <a:spLocks/>
          </p:cNvSpPr>
          <p:nvPr/>
        </p:nvSpPr>
        <p:spPr bwMode="auto">
          <a:xfrm>
            <a:off x="-152400" y="1371600"/>
            <a:ext cx="8610600" cy="3048000"/>
          </a:xfrm>
          <a:prstGeom prst="rect">
            <a:avLst/>
          </a:prstGeom>
          <a:noFill/>
          <a:ln w="9525">
            <a:noFill/>
            <a:miter lim="800000"/>
            <a:headEnd/>
            <a:tailEnd/>
          </a:ln>
        </p:spPr>
        <p:txBody>
          <a:bodyPr anchor="ctr"/>
          <a:lstStyle/>
          <a:p>
            <a:pPr marL="342900" indent="-342900">
              <a:buFont typeface="Wingdings" pitchFamily="2" charset="2"/>
              <a:buChar char="§"/>
              <a:defRPr/>
            </a:pPr>
            <a:endParaRPr lang="en-US" sz="3200" b="1" dirty="0">
              <a:solidFill>
                <a:schemeClr val="bg2">
                  <a:lumMod val="25000"/>
                </a:schemeClr>
              </a:solidFill>
              <a:effectLst>
                <a:outerShdw blurRad="38100" dist="38100" dir="2700000" algn="tl">
                  <a:srgbClr val="000000">
                    <a:alpha val="43137"/>
                  </a:srgbClr>
                </a:outerShdw>
              </a:effectLst>
              <a:latin typeface="+mn-lt"/>
              <a:cs typeface="+mn-cs"/>
            </a:endParaRPr>
          </a:p>
        </p:txBody>
      </p:sp>
      <p:sp>
        <p:nvSpPr>
          <p:cNvPr id="6" name="Rectangle 5"/>
          <p:cNvSpPr/>
          <p:nvPr/>
        </p:nvSpPr>
        <p:spPr>
          <a:xfrm>
            <a:off x="533400" y="2819400"/>
            <a:ext cx="7848600" cy="2677656"/>
          </a:xfrm>
          <a:prstGeom prst="rect">
            <a:avLst/>
          </a:prstGeom>
        </p:spPr>
        <p:txBody>
          <a:bodyPr wrap="square">
            <a:spAutoFit/>
          </a:bodyPr>
          <a:lstStyle/>
          <a:p>
            <a:endParaRPr lang="en-US" sz="2100" dirty="0" smtClean="0"/>
          </a:p>
          <a:p>
            <a:r>
              <a:rPr lang="en-US" sz="2100" dirty="0" smtClean="0"/>
              <a:t>“Every day they continued to meet together in the temple courts. They broke bread in their homes and ate together with glad and sincere hearts, Praising God and enjoying the favor of all the people. And the Lord added to their number daily those who were being saved”  							       						      - Acts 2: 46,47</a:t>
            </a:r>
          </a:p>
          <a:p>
            <a:endParaRPr lang="en-US" sz="2100" dirty="0"/>
          </a:p>
        </p:txBody>
      </p:sp>
    </p:spTree>
    <p:extLst>
      <p:ext uri="{BB962C8B-B14F-4D97-AF65-F5344CB8AC3E}">
        <p14:creationId xmlns:p14="http://schemas.microsoft.com/office/powerpoint/2010/main" val="1505670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Team Members</a:t>
            </a:r>
            <a:endParaRPr lang="en-US" b="1" dirty="0"/>
          </a:p>
        </p:txBody>
      </p:sp>
      <p:sp>
        <p:nvSpPr>
          <p:cNvPr id="6" name="Titre 1"/>
          <p:cNvSpPr txBox="1">
            <a:spLocks/>
          </p:cNvSpPr>
          <p:nvPr/>
        </p:nvSpPr>
        <p:spPr bwMode="auto">
          <a:xfrm>
            <a:off x="163882" y="990600"/>
            <a:ext cx="5867400" cy="6096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342900" indent="-342900">
              <a:buFont typeface="Wingdings" pitchFamily="2" charset="2"/>
              <a:buChar char="§"/>
            </a:pPr>
            <a:r>
              <a:rPr lang="en-US" sz="3600" b="1" dirty="0" err="1" smtClean="0">
                <a:solidFill>
                  <a:srgbClr val="FF0000"/>
                </a:solidFill>
                <a:effectLst>
                  <a:outerShdw blurRad="38100" dist="38100" dir="2700000" algn="tl">
                    <a:srgbClr val="000000">
                      <a:alpha val="43137"/>
                    </a:srgbClr>
                  </a:outerShdw>
                </a:effectLst>
              </a:rPr>
              <a:t>Jernaus</a:t>
            </a:r>
            <a:endParaRPr lang="en-US" sz="3600" b="1" dirty="0" smtClean="0">
              <a:solidFill>
                <a:srgbClr val="FF0000"/>
              </a:solidFill>
              <a:effectLst>
                <a:outerShdw blurRad="38100" dist="38100" dir="2700000" algn="tl">
                  <a:srgbClr val="000000">
                    <a:alpha val="43137"/>
                  </a:srgbClr>
                </a:outerShdw>
              </a:effectLst>
            </a:endParaRPr>
          </a:p>
          <a:p>
            <a:pPr marL="342900" indent="-342900">
              <a:buFont typeface="Wingdings" pitchFamily="2" charset="2"/>
              <a:buChar char="§"/>
            </a:pPr>
            <a:r>
              <a:rPr lang="en-US" sz="3600" b="1" dirty="0" err="1" smtClean="0">
                <a:solidFill>
                  <a:srgbClr val="FF0000"/>
                </a:solidFill>
                <a:effectLst>
                  <a:outerShdw blurRad="38100" dist="38100" dir="2700000" algn="tl">
                    <a:srgbClr val="000000">
                      <a:alpha val="43137"/>
                    </a:srgbClr>
                  </a:outerShdw>
                </a:effectLst>
              </a:rPr>
              <a:t>Sheeba</a:t>
            </a:r>
            <a:r>
              <a:rPr lang="en-US" sz="3600" b="1" dirty="0" smtClean="0">
                <a:solidFill>
                  <a:srgbClr val="FF0000"/>
                </a:solidFill>
                <a:effectLst>
                  <a:outerShdw blurRad="38100" dist="38100" dir="2700000" algn="tl">
                    <a:srgbClr val="000000">
                      <a:alpha val="43137"/>
                    </a:srgbClr>
                  </a:outerShdw>
                </a:effectLst>
              </a:rPr>
              <a:t> Johnson</a:t>
            </a:r>
            <a:endParaRPr lang="en-US" sz="3600" b="1" dirty="0" smtClean="0">
              <a:solidFill>
                <a:srgbClr val="FF0000"/>
              </a:solidFill>
              <a:effectLst>
                <a:outerShdw blurRad="38100" dist="38100" dir="2700000" algn="tl">
                  <a:srgbClr val="000000">
                    <a:alpha val="43137"/>
                  </a:srgbClr>
                </a:outerShdw>
              </a:effectLst>
            </a:endParaRPr>
          </a:p>
          <a:p>
            <a:pPr marL="1257300" lvl="2" indent="-342900">
              <a:buFont typeface="Wingdings" pitchFamily="2" charset="2"/>
              <a:buChar char="§"/>
            </a:pPr>
            <a:r>
              <a:rPr lang="en-US" sz="3600" b="1" dirty="0" err="1" smtClean="0">
                <a:solidFill>
                  <a:schemeClr val="bg2">
                    <a:lumMod val="25000"/>
                  </a:schemeClr>
                </a:solidFill>
                <a:effectLst>
                  <a:outerShdw blurRad="38100" dist="38100" dir="2700000" algn="tl">
                    <a:srgbClr val="000000">
                      <a:alpha val="43137"/>
                    </a:srgbClr>
                  </a:outerShdw>
                </a:effectLst>
              </a:rPr>
              <a:t>Princy</a:t>
            </a:r>
            <a:endParaRPr lang="en-US" sz="3600" b="1" dirty="0" smtClean="0">
              <a:solidFill>
                <a:schemeClr val="bg2">
                  <a:lumMod val="25000"/>
                </a:schemeClr>
              </a:solidFill>
              <a:effectLst>
                <a:outerShdw blurRad="38100" dist="38100" dir="2700000" algn="tl">
                  <a:srgbClr val="000000">
                    <a:alpha val="43137"/>
                  </a:srgbClr>
                </a:outerShdw>
              </a:effectLst>
            </a:endParaRPr>
          </a:p>
          <a:p>
            <a:pPr marL="1257300" lvl="2" indent="-342900">
              <a:buFont typeface="Wingdings" pitchFamily="2" charset="2"/>
              <a:buChar char="§"/>
            </a:pPr>
            <a:r>
              <a:rPr lang="en-US" sz="3600" b="1" dirty="0" err="1" smtClean="0">
                <a:solidFill>
                  <a:schemeClr val="bg2">
                    <a:lumMod val="25000"/>
                  </a:schemeClr>
                </a:solidFill>
                <a:effectLst>
                  <a:outerShdw blurRad="38100" dist="38100" dir="2700000" algn="tl">
                    <a:srgbClr val="000000">
                      <a:alpha val="43137"/>
                    </a:srgbClr>
                  </a:outerShdw>
                </a:effectLst>
              </a:rPr>
              <a:t>Jeeva</a:t>
            </a:r>
            <a:endParaRPr lang="en-US" sz="3600" b="1" dirty="0" smtClean="0">
              <a:solidFill>
                <a:schemeClr val="bg2">
                  <a:lumMod val="25000"/>
                </a:schemeClr>
              </a:solidFill>
              <a:effectLst>
                <a:outerShdw blurRad="38100" dist="38100" dir="2700000" algn="tl">
                  <a:srgbClr val="000000">
                    <a:alpha val="43137"/>
                  </a:srgbClr>
                </a:outerShdw>
              </a:effectLst>
            </a:endParaRPr>
          </a:p>
          <a:p>
            <a:pPr marL="1257300" lvl="2" indent="-342900">
              <a:buFont typeface="Wingdings" pitchFamily="2" charset="2"/>
              <a:buChar char="§"/>
            </a:pPr>
            <a:r>
              <a:rPr lang="en-US" sz="3600" b="1" dirty="0" smtClean="0">
                <a:solidFill>
                  <a:schemeClr val="bg2">
                    <a:lumMod val="25000"/>
                  </a:schemeClr>
                </a:solidFill>
                <a:effectLst>
                  <a:outerShdw blurRad="38100" dist="38100" dir="2700000" algn="tl">
                    <a:srgbClr val="000000">
                      <a:alpha val="43137"/>
                    </a:srgbClr>
                  </a:outerShdw>
                </a:effectLst>
              </a:rPr>
              <a:t>Christy</a:t>
            </a:r>
          </a:p>
          <a:p>
            <a:pPr marL="1257300" lvl="2" indent="-342900">
              <a:buFont typeface="Wingdings" pitchFamily="2" charset="2"/>
              <a:buChar char="§"/>
            </a:pPr>
            <a:r>
              <a:rPr lang="en-US" sz="3600" b="1" dirty="0" err="1" smtClean="0">
                <a:solidFill>
                  <a:schemeClr val="bg2">
                    <a:lumMod val="25000"/>
                  </a:schemeClr>
                </a:solidFill>
                <a:effectLst>
                  <a:outerShdw blurRad="38100" dist="38100" dir="2700000" algn="tl">
                    <a:srgbClr val="000000">
                      <a:alpha val="43137"/>
                    </a:srgbClr>
                  </a:outerShdw>
                </a:effectLst>
              </a:rPr>
              <a:t>Reena</a:t>
            </a:r>
            <a:endParaRPr lang="en-US" sz="3600" b="1" dirty="0" smtClean="0">
              <a:solidFill>
                <a:schemeClr val="bg2">
                  <a:lumMod val="25000"/>
                </a:schemeClr>
              </a:solidFill>
              <a:effectLst>
                <a:outerShdw blurRad="38100" dist="38100" dir="2700000" algn="tl">
                  <a:srgbClr val="000000">
                    <a:alpha val="43137"/>
                  </a:srgbClr>
                </a:outerShdw>
              </a:effectLst>
            </a:endParaRPr>
          </a:p>
          <a:p>
            <a:pPr marL="1257300" lvl="2" indent="-342900">
              <a:buFont typeface="Wingdings" pitchFamily="2" charset="2"/>
              <a:buChar char="§"/>
            </a:pPr>
            <a:r>
              <a:rPr lang="en-US" sz="3600" b="1" dirty="0" err="1" smtClean="0">
                <a:solidFill>
                  <a:schemeClr val="bg2">
                    <a:lumMod val="25000"/>
                  </a:schemeClr>
                </a:solidFill>
                <a:effectLst>
                  <a:outerShdw blurRad="38100" dist="38100" dir="2700000" algn="tl">
                    <a:srgbClr val="000000">
                      <a:alpha val="43137"/>
                    </a:srgbClr>
                  </a:outerShdw>
                </a:effectLst>
              </a:rPr>
              <a:t>Glady</a:t>
            </a:r>
            <a:endParaRPr lang="en-US" sz="3600" b="1" dirty="0" smtClean="0">
              <a:solidFill>
                <a:schemeClr val="bg2">
                  <a:lumMod val="25000"/>
                </a:schemeClr>
              </a:solidFill>
              <a:effectLst>
                <a:outerShdw blurRad="38100" dist="38100" dir="2700000" algn="tl">
                  <a:srgbClr val="000000">
                    <a:alpha val="43137"/>
                  </a:srgbClr>
                </a:outerShdw>
              </a:effectLst>
            </a:endParaRPr>
          </a:p>
          <a:p>
            <a:pPr marL="1257300" lvl="2" indent="-342900">
              <a:buFont typeface="Wingdings" pitchFamily="2" charset="2"/>
              <a:buChar char="§"/>
            </a:pPr>
            <a:r>
              <a:rPr lang="en-US" sz="3600" b="1" dirty="0" err="1" smtClean="0">
                <a:solidFill>
                  <a:schemeClr val="bg2">
                    <a:lumMod val="25000"/>
                  </a:schemeClr>
                </a:solidFill>
                <a:effectLst>
                  <a:outerShdw blurRad="38100" dist="38100" dir="2700000" algn="tl">
                    <a:srgbClr val="000000">
                      <a:alpha val="43137"/>
                    </a:srgbClr>
                  </a:outerShdw>
                </a:effectLst>
              </a:rPr>
              <a:t>Jecintha</a:t>
            </a:r>
            <a:endParaRPr lang="en-US" sz="3600" b="1" dirty="0" smtClean="0">
              <a:solidFill>
                <a:schemeClr val="bg2">
                  <a:lumMod val="25000"/>
                </a:schemeClr>
              </a:solidFill>
              <a:effectLst>
                <a:outerShdw blurRad="38100" dist="38100" dir="2700000" algn="tl">
                  <a:srgbClr val="000000">
                    <a:alpha val="43137"/>
                  </a:srgbClr>
                </a:outerShdw>
              </a:effectLst>
            </a:endParaRPr>
          </a:p>
          <a:p>
            <a:pPr marL="1257300" lvl="2" indent="-342900">
              <a:buFont typeface="Wingdings" pitchFamily="2" charset="2"/>
              <a:buChar char="§"/>
            </a:pPr>
            <a:r>
              <a:rPr lang="en-US" sz="3600" b="1" dirty="0" err="1" smtClean="0">
                <a:solidFill>
                  <a:schemeClr val="bg2">
                    <a:lumMod val="25000"/>
                  </a:schemeClr>
                </a:solidFill>
                <a:effectLst>
                  <a:outerShdw blurRad="38100" dist="38100" dir="2700000" algn="tl">
                    <a:srgbClr val="000000">
                      <a:alpha val="43137"/>
                    </a:srgbClr>
                  </a:outerShdw>
                </a:effectLst>
              </a:rPr>
              <a:t>Kirija</a:t>
            </a:r>
            <a:endParaRPr lang="en-US" sz="3600" b="1" dirty="0" smtClean="0">
              <a:solidFill>
                <a:schemeClr val="bg2">
                  <a:lumMod val="25000"/>
                </a:schemeClr>
              </a:solidFill>
              <a:effectLst>
                <a:outerShdw blurRad="38100" dist="38100" dir="2700000" algn="tl">
                  <a:srgbClr val="000000">
                    <a:alpha val="43137"/>
                  </a:srgbClr>
                </a:outerShdw>
              </a:effectLst>
            </a:endParaRPr>
          </a:p>
          <a:p>
            <a:pPr marL="1257300" lvl="2" indent="-342900">
              <a:buFont typeface="Wingdings" pitchFamily="2" charset="2"/>
              <a:buChar char="§"/>
            </a:pPr>
            <a:r>
              <a:rPr lang="en-US" sz="3600" b="1" dirty="0" smtClean="0">
                <a:solidFill>
                  <a:schemeClr val="bg2">
                    <a:lumMod val="25000"/>
                  </a:schemeClr>
                </a:solidFill>
                <a:effectLst>
                  <a:outerShdw blurRad="38100" dist="38100" dir="2700000" algn="tl">
                    <a:srgbClr val="000000">
                      <a:alpha val="43137"/>
                    </a:srgbClr>
                  </a:outerShdw>
                </a:effectLst>
              </a:rPr>
              <a:t>Elizabeth</a:t>
            </a:r>
            <a:endParaRPr lang="en-US" sz="4400" b="1" dirty="0" smtClean="0">
              <a:solidFill>
                <a:schemeClr val="bg2">
                  <a:lumMod val="25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200400"/>
            <a:ext cx="5715000" cy="244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360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2016 PLANNED Vs ACTUAL</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783066288"/>
              </p:ext>
            </p:extLst>
          </p:nvPr>
        </p:nvGraphicFramePr>
        <p:xfrm>
          <a:off x="228600" y="1591061"/>
          <a:ext cx="8686801" cy="4243002"/>
        </p:xfrm>
        <a:graphic>
          <a:graphicData uri="http://schemas.openxmlformats.org/drawingml/2006/table">
            <a:tbl>
              <a:tblPr/>
              <a:tblGrid>
                <a:gridCol w="3383564"/>
                <a:gridCol w="1436856"/>
                <a:gridCol w="1008118"/>
                <a:gridCol w="942455"/>
                <a:gridCol w="1915808"/>
              </a:tblGrid>
              <a:tr h="281927">
                <a:tc>
                  <a:txBody>
                    <a:bodyPr/>
                    <a:lstStyle/>
                    <a:p>
                      <a:pPr algn="ctr" fontAlgn="ctr"/>
                      <a:r>
                        <a:rPr lang="en-US" sz="1400" b="1" i="0" u="none" strike="noStrike" dirty="0">
                          <a:solidFill>
                            <a:srgbClr val="000000"/>
                          </a:solidFill>
                          <a:effectLst/>
                          <a:latin typeface="Calibri" panose="020F0502020204030204" pitchFamily="34" charset="0"/>
                        </a:rPr>
                        <a:t>Line Items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Units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rgbClr val="000000"/>
                          </a:solidFill>
                          <a:effectLst/>
                          <a:latin typeface="Calibri" panose="020F0502020204030204" pitchFamily="34" charset="0"/>
                        </a:rPr>
                        <a:t>Planned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rgbClr val="000000"/>
                          </a:solidFill>
                          <a:effectLst/>
                          <a:latin typeface="Calibri" panose="020F0502020204030204" pitchFamily="34" charset="0"/>
                        </a:rPr>
                        <a:t>Actuals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rgbClr val="000000"/>
                          </a:solidFill>
                          <a:effectLst/>
                          <a:latin typeface="Calibri" panose="020F0502020204030204" pitchFamily="34" charset="0"/>
                        </a:rPr>
                        <a:t>Comments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Total Existing </a:t>
                      </a:r>
                      <a:r>
                        <a:rPr lang="en-US" sz="1200" b="0" i="0" u="none" strike="noStrike" dirty="0" err="1">
                          <a:solidFill>
                            <a:srgbClr val="000000"/>
                          </a:solidFill>
                          <a:effectLst/>
                          <a:latin typeface="Calibri" panose="020F0502020204030204" pitchFamily="34" charset="0"/>
                        </a:rPr>
                        <a:t>CareCells</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CareCell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Few Carecells Got Closed</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Total New </a:t>
                      </a:r>
                      <a:r>
                        <a:rPr lang="en-US" sz="1200" b="0" i="0" u="none" strike="noStrike" dirty="0" err="1">
                          <a:solidFill>
                            <a:srgbClr val="000000"/>
                          </a:solidFill>
                          <a:effectLst/>
                          <a:latin typeface="Calibri" panose="020F0502020204030204" pitchFamily="34" charset="0"/>
                        </a:rPr>
                        <a:t>CareCells</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CareCell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Members in  Existing </a:t>
                      </a:r>
                      <a:r>
                        <a:rPr lang="en-US" sz="1200" b="0" i="0" u="none" strike="noStrike" dirty="0" err="1">
                          <a:solidFill>
                            <a:srgbClr val="000000"/>
                          </a:solidFill>
                          <a:effectLst/>
                          <a:latin typeface="Calibri" panose="020F0502020204030204" pitchFamily="34" charset="0"/>
                        </a:rPr>
                        <a:t>Carecells</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176+150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rowSpan="2">
                  <a:txBody>
                    <a:bodyPr/>
                    <a:lstStyle/>
                    <a:p>
                      <a:pPr algn="ctr" fontAlgn="ctr"/>
                      <a:r>
                        <a:rPr lang="en-US" sz="1200" b="0" i="0" u="none" strike="noStrike" dirty="0">
                          <a:solidFill>
                            <a:srgbClr val="000000"/>
                          </a:solidFill>
                          <a:effectLst/>
                          <a:latin typeface="Calibri" panose="020F0502020204030204" pitchFamily="34" charset="0"/>
                        </a:rPr>
                        <a:t>296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Members in  New </a:t>
                      </a:r>
                      <a:r>
                        <a:rPr lang="en-US" sz="1200" b="0" i="0" u="none" strike="noStrike" dirty="0" err="1">
                          <a:solidFill>
                            <a:srgbClr val="000000"/>
                          </a:solidFill>
                          <a:effectLst/>
                          <a:latin typeface="Calibri" panose="020F0502020204030204" pitchFamily="34" charset="0"/>
                        </a:rPr>
                        <a:t>Carecells</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New members to church from Existing CC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124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rowSpan="2">
                  <a:txBody>
                    <a:bodyPr/>
                    <a:lstStyle/>
                    <a:p>
                      <a:pPr algn="ctr" fontAlgn="ctr"/>
                      <a:r>
                        <a:rPr lang="en-US" sz="1200" b="0" i="0" u="none" strike="noStrike">
                          <a:solidFill>
                            <a:srgbClr val="000000"/>
                          </a:solidFill>
                          <a:effectLst/>
                          <a:latin typeface="Calibri" panose="020F0502020204030204" pitchFamily="34" charset="0"/>
                        </a:rPr>
                        <a:t>277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New members to church from New CC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New members to be baptized from Existing CC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rowSpan="2">
                  <a:txBody>
                    <a:bodyPr/>
                    <a:lstStyle/>
                    <a:p>
                      <a:pPr algn="ctr" fontAlgn="ctr"/>
                      <a:r>
                        <a:rPr lang="en-US" sz="1200" b="0" i="0" u="none" strike="noStrike" dirty="0" smtClean="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New members  to be baptized from New CC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LG fund  collection to support needy people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Total Amount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Times New Roman" panose="02020603050405020304" pitchFamily="18" charset="0"/>
                        </a:rPr>
                        <a:t>60000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8500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dirty="0">
                          <a:solidFill>
                            <a:srgbClr val="000000"/>
                          </a:solidFill>
                          <a:effectLst/>
                          <a:latin typeface="Calibri" panose="020F0502020204030204" pitchFamily="34" charset="0"/>
                        </a:rPr>
                        <a:t>Care cell Leaders Meet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dirty="0">
                          <a:solidFill>
                            <a:srgbClr val="000000"/>
                          </a:solidFill>
                          <a:effectLst/>
                          <a:latin typeface="Calibri" panose="020F0502020204030204" pitchFamily="34" charset="0"/>
                        </a:rPr>
                        <a:t>No of Meetings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Times New Roman" panose="02020603050405020304" pitchFamily="18"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a:solidFill>
                            <a:srgbClr val="000000"/>
                          </a:solidFill>
                          <a:effectLst/>
                          <a:latin typeface="Calibri" panose="020F0502020204030204" pitchFamily="34" charset="0"/>
                        </a:rPr>
                        <a:t>Musical Evening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dirty="0">
                          <a:solidFill>
                            <a:srgbClr val="000000"/>
                          </a:solidFill>
                          <a:effectLst/>
                          <a:latin typeface="Calibri" panose="020F0502020204030204" pitchFamily="34" charset="0"/>
                        </a:rPr>
                        <a:t>No of Meetings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Times New Roman" panose="02020603050405020304" pitchFamily="18"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a:solidFill>
                            <a:srgbClr val="000000"/>
                          </a:solidFill>
                          <a:effectLst/>
                          <a:latin typeface="Calibri" panose="020F0502020204030204" pitchFamily="34" charset="0"/>
                        </a:rPr>
                        <a:t>Region Leaders Con-Call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dirty="0">
                          <a:solidFill>
                            <a:srgbClr val="000000"/>
                          </a:solidFill>
                          <a:effectLst/>
                          <a:latin typeface="Calibri" panose="020F0502020204030204" pitchFamily="34" charset="0"/>
                        </a:rPr>
                        <a:t>No of Con-Calls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1927">
                <a:tc>
                  <a:txBody>
                    <a:bodyPr/>
                    <a:lstStyle/>
                    <a:p>
                      <a:pPr algn="l" fontAlgn="b"/>
                      <a:r>
                        <a:rPr lang="en-US" sz="1200" b="0" i="0" u="none" strike="noStrike">
                          <a:solidFill>
                            <a:srgbClr val="000000"/>
                          </a:solidFill>
                          <a:effectLst/>
                          <a:latin typeface="Calibri" panose="020F0502020204030204" pitchFamily="34" charset="0"/>
                        </a:rPr>
                        <a:t>Care Cell Celebration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dirty="0">
                          <a:solidFill>
                            <a:srgbClr val="000000"/>
                          </a:solidFill>
                          <a:effectLst/>
                          <a:latin typeface="Calibri" panose="020F0502020204030204" pitchFamily="34" charset="0"/>
                        </a:rPr>
                        <a:t>No of Celebrations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96024">
                <a:tc>
                  <a:txBody>
                    <a:bodyPr/>
                    <a:lstStyle/>
                    <a:p>
                      <a:pPr algn="l" fontAlgn="b"/>
                      <a:r>
                        <a:rPr lang="en-US" sz="1200" b="0" i="0" u="none" strike="noStrike">
                          <a:solidFill>
                            <a:srgbClr val="000000"/>
                          </a:solidFill>
                          <a:effectLst/>
                          <a:latin typeface="Calibri" panose="020F0502020204030204" pitchFamily="34" charset="0"/>
                        </a:rPr>
                        <a:t>MAD Program</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Program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00299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2016 Key </a:t>
            </a:r>
            <a:r>
              <a:rPr lang="en-US" b="1" dirty="0" err="1" smtClean="0"/>
              <a:t>Achievments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7638302"/>
              </p:ext>
            </p:extLst>
          </p:nvPr>
        </p:nvGraphicFramePr>
        <p:xfrm>
          <a:off x="228598" y="1676400"/>
          <a:ext cx="8686801" cy="4419595"/>
        </p:xfrm>
        <a:graphic>
          <a:graphicData uri="http://schemas.openxmlformats.org/drawingml/2006/table">
            <a:tbl>
              <a:tblPr/>
              <a:tblGrid>
                <a:gridCol w="1905002"/>
                <a:gridCol w="4865138"/>
                <a:gridCol w="1916661"/>
              </a:tblGrid>
              <a:tr h="360573">
                <a:tc>
                  <a:txBody>
                    <a:bodyPr/>
                    <a:lstStyle/>
                    <a:p>
                      <a:pPr algn="ctr" fontAlgn="b"/>
                      <a:r>
                        <a:rPr lang="en-US" sz="2000" b="1" i="0" u="none" strike="noStrike" dirty="0">
                          <a:solidFill>
                            <a:srgbClr val="000000"/>
                          </a:solidFill>
                          <a:effectLst/>
                          <a:latin typeface="Calibri" panose="020F0502020204030204" pitchFamily="34" charset="0"/>
                        </a:rPr>
                        <a:t>Line Items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1" i="0" u="none" strike="noStrike" dirty="0" err="1">
                          <a:solidFill>
                            <a:srgbClr val="000000"/>
                          </a:solidFill>
                          <a:effectLst/>
                          <a:latin typeface="Calibri" panose="020F0502020204030204" pitchFamily="34" charset="0"/>
                        </a:rPr>
                        <a:t>Achivements</a:t>
                      </a:r>
                      <a:r>
                        <a:rPr lang="en-US" sz="2000" b="1" i="0" u="none" strike="noStrike" dirty="0">
                          <a:solidFill>
                            <a:srgbClr val="000000"/>
                          </a:solidFill>
                          <a:effectLst/>
                          <a:latin typeface="Calibri" panose="020F0502020204030204" pitchFamily="34" charset="0"/>
                        </a:rPr>
                        <a:t> in 2016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1" i="0" u="none" strike="noStrike" dirty="0">
                          <a:solidFill>
                            <a:srgbClr val="000000"/>
                          </a:solidFill>
                          <a:effectLst/>
                          <a:latin typeface="Calibri" panose="020F0502020204030204" pitchFamily="34" charset="0"/>
                        </a:rPr>
                        <a:t>Planned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57552">
                <a:tc>
                  <a:txBody>
                    <a:bodyPr/>
                    <a:lstStyle/>
                    <a:p>
                      <a:pPr algn="l" fontAlgn="ctr"/>
                      <a:r>
                        <a:rPr lang="en-US" sz="1400" b="0" i="0" u="none" strike="noStrike">
                          <a:solidFill>
                            <a:srgbClr val="000000"/>
                          </a:solidFill>
                          <a:effectLst/>
                          <a:latin typeface="Calibri" panose="020F0502020204030204" pitchFamily="34" charset="0"/>
                        </a:rPr>
                        <a:t>Carecell House visited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we have reached more than 296 People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759779">
                <a:tc>
                  <a:txBody>
                    <a:bodyPr/>
                    <a:lstStyle/>
                    <a:p>
                      <a:pPr algn="l" fontAlgn="ctr"/>
                      <a:r>
                        <a:rPr lang="en-US" sz="1400" b="0" i="0" u="none" strike="noStrike">
                          <a:solidFill>
                            <a:srgbClr val="000000"/>
                          </a:solidFill>
                          <a:effectLst/>
                          <a:latin typeface="Calibri" panose="020F0502020204030204" pitchFamily="34" charset="0"/>
                        </a:rPr>
                        <a:t>Bringing people to Church</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Every miracle eveningwe bought more than 125 people (45% of People Men side, and more than 60% from women side)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a:solidFill>
                            <a:srgbClr val="000000"/>
                          </a:solidFill>
                          <a:effectLst/>
                          <a:latin typeface="Calibri" panose="020F0502020204030204" pitchFamily="34" charset="0"/>
                        </a:rPr>
                        <a:t>326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57552">
                <a:tc>
                  <a:txBody>
                    <a:bodyPr/>
                    <a:lstStyle/>
                    <a:p>
                      <a:pPr algn="l" fontAlgn="ctr"/>
                      <a:r>
                        <a:rPr lang="en-US" sz="1400" b="0" i="0" u="none" strike="noStrike">
                          <a:solidFill>
                            <a:srgbClr val="000000"/>
                          </a:solidFill>
                          <a:effectLst/>
                          <a:latin typeface="Calibri" panose="020F0502020204030204" pitchFamily="34" charset="0"/>
                        </a:rPr>
                        <a:t>Regular Members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Overall we achieved around 20 % here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a:solidFill>
                            <a:srgbClr val="000000"/>
                          </a:solidFill>
                          <a:effectLst/>
                          <a:latin typeface="Calibri" panose="020F0502020204030204" pitchFamily="34" charset="0"/>
                        </a:rPr>
                        <a:t>225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57552">
                <a:tc>
                  <a:txBody>
                    <a:bodyPr/>
                    <a:lstStyle/>
                    <a:p>
                      <a:pPr algn="l" fontAlgn="ctr"/>
                      <a:r>
                        <a:rPr lang="en-US" sz="1400" b="0" i="0" u="none" strike="noStrike">
                          <a:solidFill>
                            <a:srgbClr val="000000"/>
                          </a:solidFill>
                          <a:effectLst/>
                          <a:latin typeface="Calibri" panose="020F0502020204030204" pitchFamily="34" charset="0"/>
                        </a:rPr>
                        <a:t>Concall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dirty="0">
                          <a:solidFill>
                            <a:srgbClr val="000000"/>
                          </a:solidFill>
                          <a:effectLst/>
                          <a:latin typeface="Calibri" panose="020F0502020204030204" pitchFamily="34" charset="0"/>
                        </a:rPr>
                        <a:t>Individual </a:t>
                      </a:r>
                      <a:r>
                        <a:rPr lang="en-US" sz="1400" b="0" i="0" u="none" strike="noStrike" dirty="0" err="1">
                          <a:solidFill>
                            <a:srgbClr val="000000"/>
                          </a:solidFill>
                          <a:effectLst/>
                          <a:latin typeface="Calibri" panose="020F0502020204030204" pitchFamily="34" charset="0"/>
                        </a:rPr>
                        <a:t>carecell</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concall</a:t>
                      </a:r>
                      <a:r>
                        <a:rPr lang="en-US" sz="1400" b="0" i="0" u="none" strike="noStrike" dirty="0">
                          <a:solidFill>
                            <a:srgbClr val="000000"/>
                          </a:solidFill>
                          <a:effectLst/>
                          <a:latin typeface="Calibri" panose="020F0502020204030204" pitchFamily="34" charset="0"/>
                        </a:rPr>
                        <a:t> we </a:t>
                      </a:r>
                      <a:r>
                        <a:rPr lang="en-US" sz="1400" b="0" i="0" u="none" strike="noStrike" dirty="0" err="1">
                          <a:solidFill>
                            <a:srgbClr val="000000"/>
                          </a:solidFill>
                          <a:effectLst/>
                          <a:latin typeface="Calibri" panose="020F0502020204030204" pitchFamily="34" charset="0"/>
                        </a:rPr>
                        <a:t>achived</a:t>
                      </a:r>
                      <a:r>
                        <a:rPr lang="en-US" sz="1400" b="0" i="0" u="none" strike="noStrike" dirty="0">
                          <a:solidFill>
                            <a:srgbClr val="000000"/>
                          </a:solidFill>
                          <a:effectLst/>
                          <a:latin typeface="Calibri" panose="020F0502020204030204" pitchFamily="34" charset="0"/>
                        </a:rPr>
                        <a:t> 60 %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57552">
                <a:tc>
                  <a:txBody>
                    <a:bodyPr/>
                    <a:lstStyle/>
                    <a:p>
                      <a:pPr algn="l" fontAlgn="ctr"/>
                      <a:r>
                        <a:rPr lang="en-US" sz="1400" b="0" i="0" u="none" strike="noStrike">
                          <a:solidFill>
                            <a:srgbClr val="000000"/>
                          </a:solidFill>
                          <a:effectLst/>
                          <a:latin typeface="Calibri" panose="020F0502020204030204" pitchFamily="34" charset="0"/>
                        </a:rPr>
                        <a:t>Physical Prayer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dirty="0">
                          <a:solidFill>
                            <a:srgbClr val="000000"/>
                          </a:solidFill>
                          <a:effectLst/>
                          <a:latin typeface="Calibri" panose="020F0502020204030204" pitchFamily="34" charset="0"/>
                        </a:rPr>
                        <a:t>we have </a:t>
                      </a:r>
                      <a:r>
                        <a:rPr lang="en-US" sz="1400" b="0" i="0" u="none" strike="noStrike" dirty="0" err="1">
                          <a:solidFill>
                            <a:srgbClr val="000000"/>
                          </a:solidFill>
                          <a:effectLst/>
                          <a:latin typeface="Calibri" panose="020F0502020204030204" pitchFamily="34" charset="0"/>
                        </a:rPr>
                        <a:t>achived</a:t>
                      </a:r>
                      <a:r>
                        <a:rPr lang="en-US" sz="1400" b="0" i="0" u="none" strike="noStrike" dirty="0">
                          <a:solidFill>
                            <a:srgbClr val="000000"/>
                          </a:solidFill>
                          <a:effectLst/>
                          <a:latin typeface="Calibri" panose="020F0502020204030204" pitchFamily="34" charset="0"/>
                        </a:rPr>
                        <a:t> 40 %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66170">
                <a:tc>
                  <a:txBody>
                    <a:bodyPr/>
                    <a:lstStyle/>
                    <a:p>
                      <a:pPr algn="l" fontAlgn="ctr"/>
                      <a:r>
                        <a:rPr lang="en-US" sz="1400" b="0" i="0" u="none" strike="noStrike">
                          <a:solidFill>
                            <a:srgbClr val="000000"/>
                          </a:solidFill>
                          <a:effectLst/>
                          <a:latin typeface="Calibri" panose="020F0502020204030204" pitchFamily="34" charset="0"/>
                        </a:rPr>
                        <a:t>New Carecells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Few carecells got closed and we open 5 new more carcells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57552">
                <a:tc>
                  <a:txBody>
                    <a:bodyPr/>
                    <a:lstStyle/>
                    <a:p>
                      <a:pPr algn="l" fontAlgn="ctr"/>
                      <a:r>
                        <a:rPr lang="en-US" sz="1400" b="0" i="0" u="none" strike="noStrike">
                          <a:solidFill>
                            <a:srgbClr val="000000"/>
                          </a:solidFill>
                          <a:effectLst/>
                          <a:latin typeface="Calibri" panose="020F0502020204030204" pitchFamily="34" charset="0"/>
                        </a:rPr>
                        <a:t>Total carecells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dirty="0">
                          <a:solidFill>
                            <a:srgbClr val="000000"/>
                          </a:solidFill>
                          <a:effectLst/>
                          <a:latin typeface="Calibri" panose="020F0502020204030204" pitchFamily="34" charset="0"/>
                        </a:rPr>
                        <a:t>Totally we have </a:t>
                      </a:r>
                      <a:r>
                        <a:rPr lang="en-US" sz="1400" b="0" i="0" u="none" strike="noStrike" dirty="0" smtClean="0">
                          <a:solidFill>
                            <a:srgbClr val="000000"/>
                          </a:solidFill>
                          <a:effectLst/>
                          <a:latin typeface="Calibri" panose="020F0502020204030204" pitchFamily="34" charset="0"/>
                        </a:rPr>
                        <a:t>19 </a:t>
                      </a:r>
                      <a:r>
                        <a:rPr lang="en-US" sz="1400" b="0" i="0" u="none" strike="noStrike" dirty="0" err="1">
                          <a:solidFill>
                            <a:srgbClr val="000000"/>
                          </a:solidFill>
                          <a:effectLst/>
                          <a:latin typeface="Calibri" panose="020F0502020204030204" pitchFamily="34" charset="0"/>
                        </a:rPr>
                        <a:t>Carecells</a:t>
                      </a:r>
                      <a:r>
                        <a:rPr lang="en-US" sz="1400" b="0" i="0" u="none" strike="noStrike" dirty="0">
                          <a:solidFill>
                            <a:srgbClr val="000000"/>
                          </a:solidFill>
                          <a:effectLst/>
                          <a:latin typeface="Calibri" panose="020F0502020204030204" pitchFamily="34" charset="0"/>
                        </a:rPr>
                        <a:t> now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a:solidFill>
                            <a:srgbClr val="000000"/>
                          </a:solidFill>
                          <a:effectLst/>
                          <a:latin typeface="Calibri" panose="020F0502020204030204" pitchFamily="34" charset="0"/>
                        </a:rPr>
                        <a:t>33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57552">
                <a:tc>
                  <a:txBody>
                    <a:bodyPr/>
                    <a:lstStyle/>
                    <a:p>
                      <a:pPr algn="l" fontAlgn="ctr"/>
                      <a:r>
                        <a:rPr lang="en-US" sz="1400" b="0" i="0" u="none" strike="noStrike">
                          <a:solidFill>
                            <a:srgbClr val="000000"/>
                          </a:solidFill>
                          <a:effectLst/>
                          <a:latin typeface="Calibri" panose="020F0502020204030204" pitchFamily="34" charset="0"/>
                        </a:rPr>
                        <a:t>MAD programs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5 MAD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57552">
                <a:tc>
                  <a:txBody>
                    <a:bodyPr/>
                    <a:lstStyle/>
                    <a:p>
                      <a:pPr algn="l" fontAlgn="ctr"/>
                      <a:r>
                        <a:rPr lang="en-US" sz="1400" b="0" i="0" u="none" strike="noStrike">
                          <a:solidFill>
                            <a:srgbClr val="000000"/>
                          </a:solidFill>
                          <a:effectLst/>
                          <a:latin typeface="Calibri" panose="020F0502020204030204" pitchFamily="34" charset="0"/>
                        </a:rPr>
                        <a:t>CareCell Fund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8500 as Carecell Fund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a:solidFill>
                            <a:srgbClr val="000000"/>
                          </a:solidFill>
                          <a:effectLst/>
                          <a:latin typeface="Calibri" panose="020F0502020204030204" pitchFamily="34" charset="0"/>
                        </a:rPr>
                        <a:t>60000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57552">
                <a:tc>
                  <a:txBody>
                    <a:bodyPr/>
                    <a:lstStyle/>
                    <a:p>
                      <a:pPr algn="l" fontAlgn="ctr"/>
                      <a:r>
                        <a:rPr lang="en-US" sz="1400" b="0" i="0" u="none" strike="noStrike">
                          <a:solidFill>
                            <a:srgbClr val="000000"/>
                          </a:solidFill>
                          <a:effectLst/>
                          <a:latin typeface="Calibri" panose="020F0502020204030204" pitchFamily="34" charset="0"/>
                        </a:rPr>
                        <a:t>Babtism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Around 10 people got Baptized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502227">
                <a:tc>
                  <a:txBody>
                    <a:bodyPr/>
                    <a:lstStyle/>
                    <a:p>
                      <a:pPr algn="l" fontAlgn="ctr"/>
                      <a:r>
                        <a:rPr lang="en-US" sz="1400" b="0" i="0" u="none" strike="noStrike">
                          <a:solidFill>
                            <a:srgbClr val="000000"/>
                          </a:solidFill>
                          <a:effectLst/>
                          <a:latin typeface="Calibri" panose="020F0502020204030204" pitchFamily="34" charset="0"/>
                        </a:rPr>
                        <a:t>Christmas Carols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Around 265 Houses are visited during the Church Carol Rounds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0430">
                <a:tc>
                  <a:txBody>
                    <a:bodyPr/>
                    <a:lstStyle/>
                    <a:p>
                      <a:pPr algn="l" fontAlgn="ctr"/>
                      <a:r>
                        <a:rPr lang="en-US" sz="1400" b="0" i="0" u="none" strike="noStrike">
                          <a:solidFill>
                            <a:srgbClr val="000000"/>
                          </a:solidFill>
                          <a:effectLst/>
                          <a:latin typeface="Calibri" panose="020F0502020204030204" pitchFamily="34" charset="0"/>
                        </a:rPr>
                        <a:t>Leaders involved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a:solidFill>
                            <a:srgbClr val="000000"/>
                          </a:solidFill>
                          <a:effectLst/>
                          <a:latin typeface="Calibri" panose="020F0502020204030204" pitchFamily="34" charset="0"/>
                        </a:rPr>
                        <a:t>we Have utilized around 70 Leaders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638380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RACI Matrix</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913384372"/>
              </p:ext>
            </p:extLst>
          </p:nvPr>
        </p:nvGraphicFramePr>
        <p:xfrm>
          <a:off x="228600" y="1371600"/>
          <a:ext cx="8686801" cy="5430150"/>
        </p:xfrm>
        <a:graphic>
          <a:graphicData uri="http://schemas.openxmlformats.org/drawingml/2006/table">
            <a:tbl>
              <a:tblPr/>
              <a:tblGrid>
                <a:gridCol w="1600200"/>
                <a:gridCol w="487173"/>
                <a:gridCol w="503427"/>
                <a:gridCol w="381000"/>
                <a:gridCol w="326820"/>
                <a:gridCol w="385495"/>
                <a:gridCol w="506885"/>
                <a:gridCol w="533400"/>
                <a:gridCol w="381000"/>
                <a:gridCol w="381000"/>
                <a:gridCol w="533400"/>
                <a:gridCol w="533400"/>
                <a:gridCol w="457200"/>
                <a:gridCol w="1676401"/>
              </a:tblGrid>
              <a:tr h="235956">
                <a:tc gridSpan="14">
                  <a:txBody>
                    <a:bodyPr/>
                    <a:lstStyle/>
                    <a:p>
                      <a:pPr algn="ctr" fontAlgn="t"/>
                      <a:r>
                        <a:rPr lang="en-US" sz="800" b="1" i="0" u="none" strike="noStrike" dirty="0" err="1">
                          <a:solidFill>
                            <a:srgbClr val="FFFFFF"/>
                          </a:solidFill>
                          <a:effectLst/>
                          <a:latin typeface="Calibri" panose="020F0502020204030204" pitchFamily="34" charset="0"/>
                        </a:rPr>
                        <a:t>CareCell</a:t>
                      </a:r>
                      <a:r>
                        <a:rPr lang="en-US" sz="800" b="1" i="0" u="none" strike="noStrike" dirty="0">
                          <a:solidFill>
                            <a:srgbClr val="FFFFFF"/>
                          </a:solidFill>
                          <a:effectLst/>
                          <a:latin typeface="Calibri" panose="020F0502020204030204" pitchFamily="34" charset="0"/>
                        </a:rPr>
                        <a:t> Team</a:t>
                      </a:r>
                    </a:p>
                  </a:txBody>
                  <a:tcPr marL="5607" marR="5607" marT="56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96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528">
                <a:tc>
                  <a:txBody>
                    <a:bodyPr/>
                    <a:lstStyle/>
                    <a:p>
                      <a:pPr algn="ctr" rtl="0" fontAlgn="ctr"/>
                      <a:r>
                        <a:rPr lang="en-US" sz="1050" b="1" i="0" u="none" strike="noStrike" dirty="0">
                          <a:solidFill>
                            <a:srgbClr val="000000"/>
                          </a:solidFill>
                          <a:effectLst/>
                          <a:latin typeface="Calibri" panose="020F0502020204030204" pitchFamily="34" charset="0"/>
                        </a:rPr>
                        <a:t>Activities </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t"/>
                      <a:r>
                        <a:rPr lang="en-US" sz="1050" b="1" i="0" u="none" strike="noStrike" dirty="0">
                          <a:solidFill>
                            <a:srgbClr val="000000"/>
                          </a:solidFill>
                          <a:effectLst/>
                          <a:latin typeface="Calibri" panose="020F0502020204030204" pitchFamily="34" charset="0"/>
                        </a:rPr>
                        <a:t>Jernaus</a:t>
                      </a: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t"/>
                      <a:r>
                        <a:rPr lang="en-US" sz="1050" b="1" i="0" u="none" strike="noStrike" dirty="0" err="1">
                          <a:solidFill>
                            <a:srgbClr val="000000"/>
                          </a:solidFill>
                          <a:effectLst/>
                          <a:latin typeface="Calibri" panose="020F0502020204030204" pitchFamily="34" charset="0"/>
                        </a:rPr>
                        <a:t>Sheeba</a:t>
                      </a:r>
                      <a:r>
                        <a:rPr lang="en-US" sz="1050" b="1" i="0" u="none" strike="noStrike" dirty="0">
                          <a:solidFill>
                            <a:srgbClr val="000000"/>
                          </a:solidFill>
                          <a:effectLst/>
                          <a:latin typeface="Calibri" panose="020F0502020204030204" pitchFamily="34" charset="0"/>
                        </a:rPr>
                        <a:t> </a:t>
                      </a:r>
                      <a:r>
                        <a:rPr lang="en-US" sz="1050" b="1" i="0" u="none" strike="noStrike" dirty="0" err="1">
                          <a:solidFill>
                            <a:srgbClr val="000000"/>
                          </a:solidFill>
                          <a:effectLst/>
                          <a:latin typeface="Calibri" panose="020F0502020204030204" pitchFamily="34" charset="0"/>
                        </a:rPr>
                        <a:t>Akka</a:t>
                      </a:r>
                      <a:endParaRPr lang="en-US" sz="1050" b="1" i="0" u="none" strike="noStrike" dirty="0">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rtl="0" fontAlgn="t"/>
                      <a:r>
                        <a:rPr lang="en-US" sz="1050" b="1" i="0" u="none" strike="noStrike" dirty="0" err="1">
                          <a:solidFill>
                            <a:srgbClr val="000000"/>
                          </a:solidFill>
                          <a:effectLst/>
                          <a:latin typeface="Calibri" panose="020F0502020204030204" pitchFamily="34" charset="0"/>
                        </a:rPr>
                        <a:t>Princy</a:t>
                      </a:r>
                      <a:endParaRPr lang="en-US" sz="1050" b="1" i="0" u="none" strike="noStrike" dirty="0">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rtl="0" fontAlgn="t"/>
                      <a:r>
                        <a:rPr lang="en-US" sz="1050" b="1" i="0" u="none" strike="noStrike" dirty="0" err="1">
                          <a:solidFill>
                            <a:srgbClr val="000000"/>
                          </a:solidFill>
                          <a:effectLst/>
                          <a:latin typeface="Calibri" panose="020F0502020204030204" pitchFamily="34" charset="0"/>
                        </a:rPr>
                        <a:t>Jeeva</a:t>
                      </a:r>
                      <a:endParaRPr lang="en-US" sz="1050" b="1" i="0" u="none" strike="noStrike" dirty="0">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ctr" rtl="0" fontAlgn="t"/>
                      <a:r>
                        <a:rPr lang="en-US" sz="1050" b="1" i="0" u="none" strike="noStrike" dirty="0" err="1">
                          <a:solidFill>
                            <a:srgbClr val="000000"/>
                          </a:solidFill>
                          <a:effectLst/>
                          <a:latin typeface="Calibri" panose="020F0502020204030204" pitchFamily="34" charset="0"/>
                        </a:rPr>
                        <a:t>Reena</a:t>
                      </a:r>
                      <a:endParaRPr lang="en-US" sz="1050" b="1" i="0" u="none" strike="noStrike" dirty="0">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rtl="0" fontAlgn="t"/>
                      <a:r>
                        <a:rPr lang="en-US" sz="1050" b="1" i="0" u="none" strike="noStrike" dirty="0">
                          <a:solidFill>
                            <a:srgbClr val="000000"/>
                          </a:solidFill>
                          <a:effectLst/>
                          <a:latin typeface="Calibri" panose="020F0502020204030204" pitchFamily="34" charset="0"/>
                        </a:rPr>
                        <a:t>Christy</a:t>
                      </a: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rtl="0" fontAlgn="t"/>
                      <a:r>
                        <a:rPr lang="en-US" sz="1050" b="1" i="0" u="none" strike="noStrike" dirty="0" err="1">
                          <a:solidFill>
                            <a:srgbClr val="000000"/>
                          </a:solidFill>
                          <a:effectLst/>
                          <a:latin typeface="Calibri" panose="020F0502020204030204" pitchFamily="34" charset="0"/>
                        </a:rPr>
                        <a:t>Jecintha</a:t>
                      </a:r>
                      <a:endParaRPr lang="en-US" sz="1050" b="1" i="0" u="none" strike="noStrike" dirty="0">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t"/>
                      <a:r>
                        <a:rPr lang="en-US" sz="1050" b="1" i="0" u="none" strike="noStrike" dirty="0" err="1">
                          <a:solidFill>
                            <a:srgbClr val="000000"/>
                          </a:solidFill>
                          <a:effectLst/>
                          <a:latin typeface="Calibri" panose="020F0502020204030204" pitchFamily="34" charset="0"/>
                        </a:rPr>
                        <a:t>Glady</a:t>
                      </a:r>
                      <a:endParaRPr lang="en-US" sz="1050" b="1" i="0" u="none" strike="noStrike" dirty="0">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t"/>
                      <a:r>
                        <a:rPr lang="en-US" sz="1050" b="1" i="0" u="none" strike="noStrike" dirty="0" err="1">
                          <a:solidFill>
                            <a:srgbClr val="000000"/>
                          </a:solidFill>
                          <a:effectLst/>
                          <a:latin typeface="Calibri" panose="020F0502020204030204" pitchFamily="34" charset="0"/>
                        </a:rPr>
                        <a:t>Kirija</a:t>
                      </a:r>
                      <a:endParaRPr lang="en-US" sz="1050" b="1" i="0" u="none" strike="noStrike" dirty="0">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t"/>
                      <a:r>
                        <a:rPr lang="en-US" sz="1050" b="1" i="0" u="none" strike="noStrike" dirty="0">
                          <a:solidFill>
                            <a:srgbClr val="000000"/>
                          </a:solidFill>
                          <a:effectLst/>
                          <a:latin typeface="Calibri" panose="020F0502020204030204" pitchFamily="34" charset="0"/>
                        </a:rPr>
                        <a:t>Elizabeth</a:t>
                      </a: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rtl="0" fontAlgn="t"/>
                      <a:r>
                        <a:rPr lang="en-US" sz="1050" b="1" i="0" u="none" strike="noStrike" dirty="0">
                          <a:solidFill>
                            <a:srgbClr val="000000"/>
                          </a:solidFill>
                          <a:effectLst/>
                          <a:latin typeface="Calibri" panose="020F0502020204030204" pitchFamily="34" charset="0"/>
                        </a:rPr>
                        <a:t>Johnson Daniel</a:t>
                      </a: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rtl="0" fontAlgn="t"/>
                      <a:r>
                        <a:rPr lang="en-US" sz="1050" b="1" i="0" u="none" strike="noStrike" dirty="0">
                          <a:solidFill>
                            <a:srgbClr val="000000"/>
                          </a:solidFill>
                          <a:effectLst/>
                          <a:latin typeface="Calibri" panose="020F0502020204030204" pitchFamily="34" charset="0"/>
                        </a:rPr>
                        <a:t>Others</a:t>
                      </a:r>
                    </a:p>
                  </a:txBody>
                  <a:tcPr marL="5607" marR="5607" marT="56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rtl="0" fontAlgn="ctr"/>
                      <a:r>
                        <a:rPr lang="en-US" sz="1050" b="1" i="0" u="none" strike="noStrike" dirty="0">
                          <a:solidFill>
                            <a:srgbClr val="000000"/>
                          </a:solidFill>
                          <a:effectLst/>
                          <a:latin typeface="Calibri" panose="020F0502020204030204" pitchFamily="34" charset="0"/>
                        </a:rPr>
                        <a:t>Comments</a:t>
                      </a:r>
                    </a:p>
                  </a:txBody>
                  <a:tcPr marL="5607" marR="5607" marT="560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7528">
                <a:tc>
                  <a:txBody>
                    <a:bodyPr/>
                    <a:lstStyle/>
                    <a:p>
                      <a:pPr algn="l" rtl="0" fontAlgn="ctr"/>
                      <a:r>
                        <a:rPr lang="en-US" sz="900" b="0" i="0" u="none" strike="noStrike" dirty="0">
                          <a:solidFill>
                            <a:srgbClr val="000000"/>
                          </a:solidFill>
                          <a:effectLst/>
                          <a:latin typeface="Calibri" panose="020F0502020204030204" pitchFamily="34" charset="0"/>
                        </a:rPr>
                        <a:t>Monthly Review/Prayer Meet</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C,I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dirty="0">
                          <a:solidFill>
                            <a:srgbClr val="000000"/>
                          </a:solidFill>
                          <a:effectLst/>
                          <a:latin typeface="Calibri" panose="020F0502020204030204" pitchFamily="34" charset="0"/>
                        </a:rPr>
                        <a:t>All leaders have to be </a:t>
                      </a:r>
                      <a:r>
                        <a:rPr lang="en-US" sz="900" b="0" i="0" u="none" strike="noStrike" dirty="0" err="1">
                          <a:solidFill>
                            <a:srgbClr val="000000"/>
                          </a:solidFill>
                          <a:effectLst/>
                          <a:latin typeface="Calibri" panose="020F0502020204030204" pitchFamily="34" charset="0"/>
                        </a:rPr>
                        <a:t>avilable</a:t>
                      </a:r>
                      <a:r>
                        <a:rPr lang="en-US" sz="900" b="0" i="0" u="none" strike="noStrike" dirty="0">
                          <a:solidFill>
                            <a:srgbClr val="000000"/>
                          </a:solidFill>
                          <a:effectLst/>
                          <a:latin typeface="Calibri" panose="020F0502020204030204" pitchFamily="34" charset="0"/>
                        </a:rPr>
                        <a:t> (</a:t>
                      </a:r>
                      <a:r>
                        <a:rPr lang="en-US" sz="900" b="1" i="0" u="none" strike="noStrike" dirty="0" err="1">
                          <a:solidFill>
                            <a:srgbClr val="0000FF"/>
                          </a:solidFill>
                          <a:effectLst/>
                          <a:latin typeface="Calibri" panose="020F0502020204030204" pitchFamily="34" charset="0"/>
                        </a:rPr>
                        <a:t>Kirija</a:t>
                      </a:r>
                      <a:r>
                        <a:rPr lang="en-US" sz="900" b="0" i="0" u="none" strike="noStrike" dirty="0">
                          <a:solidFill>
                            <a:srgbClr val="FF0000"/>
                          </a:solidFill>
                          <a:effectLst/>
                          <a:latin typeface="Calibri" panose="020F0502020204030204" pitchFamily="34" charset="0"/>
                        </a:rPr>
                        <a:t> will be coordinating it</a:t>
                      </a:r>
                      <a:r>
                        <a:rPr lang="en-US" sz="900" b="0" i="0" u="none" strike="noStrike" dirty="0">
                          <a:solidFill>
                            <a:srgbClr val="000000"/>
                          </a:solidFill>
                          <a:effectLst/>
                          <a:latin typeface="Calibri" panose="020F0502020204030204" pitchFamily="34" charset="0"/>
                        </a:rPr>
                        <a:t>)</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77528">
                <a:tc>
                  <a:txBody>
                    <a:bodyPr/>
                    <a:lstStyle/>
                    <a:p>
                      <a:pPr algn="l" rtl="0" fontAlgn="ctr"/>
                      <a:r>
                        <a:rPr lang="en-US" sz="900" b="0" i="0" u="none" strike="noStrike" dirty="0" err="1">
                          <a:solidFill>
                            <a:srgbClr val="000000"/>
                          </a:solidFill>
                          <a:effectLst/>
                          <a:latin typeface="Calibri" panose="020F0502020204030204" pitchFamily="34" charset="0"/>
                        </a:rPr>
                        <a:t>CareCell</a:t>
                      </a:r>
                      <a:r>
                        <a:rPr lang="en-US" sz="900" b="0" i="0" u="none" strike="noStrike" dirty="0">
                          <a:solidFill>
                            <a:srgbClr val="000000"/>
                          </a:solidFill>
                          <a:effectLst/>
                          <a:latin typeface="Calibri" panose="020F0502020204030204" pitchFamily="34" charset="0"/>
                        </a:rPr>
                        <a:t> Schedule/Planning</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dirty="0">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dirty="0">
                          <a:solidFill>
                            <a:srgbClr val="000000"/>
                          </a:solidFill>
                          <a:effectLst/>
                          <a:latin typeface="Calibri" panose="020F0502020204030204" pitchFamily="34" charset="0"/>
                        </a:rPr>
                        <a:t>C,I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a:solidFill>
                            <a:srgbClr val="000000"/>
                          </a:solidFill>
                          <a:effectLst/>
                          <a:latin typeface="Calibri" panose="020F0502020204030204" pitchFamily="34" charset="0"/>
                        </a:rPr>
                        <a:t>GL will work with ML / SL for the plan and get it Reviweed with CC Head(</a:t>
                      </a:r>
                      <a:r>
                        <a:rPr lang="en-US" sz="900" b="1" i="0" u="none" strike="noStrike">
                          <a:solidFill>
                            <a:srgbClr val="0000FF"/>
                          </a:solidFill>
                          <a:effectLst/>
                          <a:latin typeface="Calibri" panose="020F0502020204030204" pitchFamily="34" charset="0"/>
                        </a:rPr>
                        <a:t>Princy</a:t>
                      </a:r>
                      <a:r>
                        <a:rPr lang="en-US" sz="900" b="0" i="0" u="none" strike="noStrike">
                          <a:solidFill>
                            <a:srgbClr val="FF0000"/>
                          </a:solidFill>
                          <a:effectLst/>
                          <a:latin typeface="Calibri" panose="020F0502020204030204" pitchFamily="34" charset="0"/>
                        </a:rPr>
                        <a:t> will work with all GL's</a:t>
                      </a:r>
                      <a:r>
                        <a:rPr lang="en-US" sz="900" b="0" i="0" u="none" strike="noStrike">
                          <a:solidFill>
                            <a:srgbClr val="000000"/>
                          </a:solidFill>
                          <a:effectLst/>
                          <a:latin typeface="Calibri" panose="020F0502020204030204" pitchFamily="34" charset="0"/>
                        </a:rPr>
                        <a:t>)</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415282">
                <a:tc>
                  <a:txBody>
                    <a:bodyPr/>
                    <a:lstStyle/>
                    <a:p>
                      <a:pPr algn="l" rtl="0" fontAlgn="ctr"/>
                      <a:r>
                        <a:rPr lang="en-US" sz="900" b="0" i="0" u="none" strike="noStrike" dirty="0">
                          <a:solidFill>
                            <a:srgbClr val="000000"/>
                          </a:solidFill>
                          <a:effectLst/>
                          <a:latin typeface="Calibri" panose="020F0502020204030204" pitchFamily="34" charset="0"/>
                        </a:rPr>
                        <a:t>House visit planning</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dirty="0" smtClean="0">
                          <a:solidFill>
                            <a:srgbClr val="000000"/>
                          </a:solidFill>
                          <a:effectLst/>
                          <a:latin typeface="Calibri" panose="020F0502020204030204" pitchFamily="34" charset="0"/>
                        </a:rPr>
                        <a:t>R</a:t>
                      </a:r>
                      <a:endParaRPr lang="en-US" sz="900" b="0" i="0" u="none" strike="noStrike" dirty="0">
                        <a:solidFill>
                          <a:srgbClr val="000000"/>
                        </a:solidFill>
                        <a:effectLst/>
                        <a:latin typeface="Calibri" panose="020F0502020204030204" pitchFamily="34" charset="0"/>
                      </a:endParaRP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C,I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1" i="0" u="none" strike="noStrike" dirty="0">
                          <a:solidFill>
                            <a:srgbClr val="0000FF"/>
                          </a:solidFill>
                          <a:effectLst/>
                          <a:latin typeface="Calibri" panose="020F0502020204030204" pitchFamily="34" charset="0"/>
                        </a:rPr>
                        <a:t>Christy</a:t>
                      </a:r>
                      <a:r>
                        <a:rPr lang="en-US" sz="900" b="0" i="0" u="none" strike="noStrike" dirty="0">
                          <a:solidFill>
                            <a:srgbClr val="0000FF"/>
                          </a:solidFill>
                          <a:effectLst/>
                          <a:latin typeface="Calibri" panose="020F0502020204030204" pitchFamily="34" charset="0"/>
                        </a:rPr>
                        <a:t> &amp; </a:t>
                      </a:r>
                      <a:r>
                        <a:rPr lang="en-US" sz="900" b="1" i="0" u="none" strike="noStrike" dirty="0" err="1">
                          <a:solidFill>
                            <a:srgbClr val="0000FF"/>
                          </a:solidFill>
                          <a:effectLst/>
                          <a:latin typeface="Calibri" panose="020F0502020204030204" pitchFamily="34" charset="0"/>
                        </a:rPr>
                        <a:t>Glady</a:t>
                      </a:r>
                      <a:r>
                        <a:rPr lang="en-US" sz="900" b="0" i="0" u="none" strike="noStrike" dirty="0">
                          <a:solidFill>
                            <a:srgbClr val="FF0000"/>
                          </a:solidFill>
                          <a:effectLst/>
                          <a:latin typeface="Calibri" panose="020F0502020204030204" pitchFamily="34" charset="0"/>
                        </a:rPr>
                        <a:t> will work with GL's on </a:t>
                      </a:r>
                      <a:r>
                        <a:rPr lang="en-US" sz="900" b="0" i="0" u="none" strike="noStrike" dirty="0" err="1">
                          <a:solidFill>
                            <a:srgbClr val="FF0000"/>
                          </a:solidFill>
                          <a:effectLst/>
                          <a:latin typeface="Calibri" panose="020F0502020204030204" pitchFamily="34" charset="0"/>
                        </a:rPr>
                        <a:t>carcell</a:t>
                      </a:r>
                      <a:r>
                        <a:rPr lang="en-US" sz="900" b="0" i="0" u="none" strike="noStrike" dirty="0">
                          <a:solidFill>
                            <a:srgbClr val="FF0000"/>
                          </a:solidFill>
                          <a:effectLst/>
                          <a:latin typeface="Calibri" panose="020F0502020204030204" pitchFamily="34" charset="0"/>
                        </a:rPr>
                        <a:t> House visit</a:t>
                      </a:r>
                      <a:endParaRPr lang="en-US" sz="900" b="0" i="0" u="none" strike="noStrike" dirty="0">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556857">
                <a:tc>
                  <a:txBody>
                    <a:bodyPr/>
                    <a:lstStyle/>
                    <a:p>
                      <a:pPr algn="l" rtl="0" fontAlgn="ctr"/>
                      <a:r>
                        <a:rPr lang="en-US" sz="900" b="0" i="0" u="none" strike="noStrike" dirty="0" err="1">
                          <a:solidFill>
                            <a:srgbClr val="000000"/>
                          </a:solidFill>
                          <a:effectLst/>
                          <a:latin typeface="Calibri" panose="020F0502020204030204" pitchFamily="34" charset="0"/>
                        </a:rPr>
                        <a:t>CareCell</a:t>
                      </a:r>
                      <a:r>
                        <a:rPr lang="en-US" sz="900" b="0" i="0" u="none" strike="noStrike" dirty="0">
                          <a:solidFill>
                            <a:srgbClr val="000000"/>
                          </a:solidFill>
                          <a:effectLst/>
                          <a:latin typeface="Calibri" panose="020F0502020204030204" pitchFamily="34" charset="0"/>
                        </a:rPr>
                        <a:t> Report</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dirty="0">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dirty="0">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C,I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dirty="0">
                          <a:solidFill>
                            <a:srgbClr val="000000"/>
                          </a:solidFill>
                          <a:effectLst/>
                          <a:latin typeface="Calibri" panose="020F0502020204030204" pitchFamily="34" charset="0"/>
                        </a:rPr>
                        <a:t>Mercy, </a:t>
                      </a:r>
                      <a:r>
                        <a:rPr lang="en-US" sz="900" b="0" i="0" u="none" strike="noStrike" dirty="0" err="1">
                          <a:solidFill>
                            <a:srgbClr val="000000"/>
                          </a:solidFill>
                          <a:effectLst/>
                          <a:latin typeface="Calibri" panose="020F0502020204030204" pitchFamily="34" charset="0"/>
                        </a:rPr>
                        <a:t>Ninilin</a:t>
                      </a:r>
                      <a:r>
                        <a:rPr lang="en-US" sz="900" b="0" i="0" u="none" strike="noStrike" dirty="0">
                          <a:solidFill>
                            <a:srgbClr val="000000"/>
                          </a:solidFill>
                          <a:effectLst/>
                          <a:latin typeface="Calibri" panose="020F0502020204030204" pitchFamily="34" charset="0"/>
                        </a:rPr>
                        <a:t>, </a:t>
                      </a:r>
                      <a:r>
                        <a:rPr lang="en-US" sz="900" b="0" i="0" u="none" strike="noStrike" dirty="0" err="1" smtClean="0">
                          <a:solidFill>
                            <a:srgbClr val="000000"/>
                          </a:solidFill>
                          <a:effectLst/>
                          <a:latin typeface="Calibri" panose="020F0502020204030204" pitchFamily="34" charset="0"/>
                        </a:rPr>
                        <a:t>Ranjith</a:t>
                      </a:r>
                      <a:r>
                        <a:rPr lang="en-US" sz="900" b="0" i="0" u="none" strike="noStrike" dirty="0" smtClean="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Rajam</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Sathesh</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Nisha</a:t>
                      </a:r>
                      <a:r>
                        <a:rPr lang="en-US" sz="900" b="0" i="0" u="none" strike="noStrike" dirty="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Anish</a:t>
                      </a:r>
                      <a:r>
                        <a:rPr lang="en-US" sz="900" b="0" i="0" u="none" strike="noStrike" dirty="0">
                          <a:solidFill>
                            <a:srgbClr val="000000"/>
                          </a:solidFill>
                          <a:effectLst/>
                          <a:latin typeface="Calibri" panose="020F0502020204030204" pitchFamily="34" charset="0"/>
                        </a:rPr>
                        <a:t> and </a:t>
                      </a:r>
                      <a:r>
                        <a:rPr lang="en-US" sz="900" b="0" i="0" u="none" strike="noStrike" dirty="0" err="1" smtClean="0">
                          <a:solidFill>
                            <a:srgbClr val="000000"/>
                          </a:solidFill>
                          <a:effectLst/>
                          <a:latin typeface="Calibri" panose="020F0502020204030204" pitchFamily="34" charset="0"/>
                        </a:rPr>
                        <a:t>Jebaraj</a:t>
                      </a:r>
                      <a:r>
                        <a:rPr lang="en-US" sz="900" b="0" i="0" u="none" strike="noStrike" dirty="0" smtClean="0">
                          <a:solidFill>
                            <a:srgbClr val="000000"/>
                          </a:solidFill>
                          <a:effectLst/>
                          <a:latin typeface="Calibri" panose="020F0502020204030204" pitchFamily="34" charset="0"/>
                        </a:rPr>
                        <a:t> </a:t>
                      </a:r>
                      <a:r>
                        <a:rPr lang="en-US" sz="900" b="0" i="0" u="none" strike="noStrike" dirty="0">
                          <a:solidFill>
                            <a:srgbClr val="000000"/>
                          </a:solidFill>
                          <a:effectLst/>
                          <a:latin typeface="Calibri" panose="020F0502020204030204" pitchFamily="34" charset="0"/>
                        </a:rPr>
                        <a:t>(</a:t>
                      </a:r>
                      <a:r>
                        <a:rPr lang="en-US" sz="900" b="1" i="0" u="none" strike="noStrike" dirty="0" err="1">
                          <a:solidFill>
                            <a:srgbClr val="0000FF"/>
                          </a:solidFill>
                          <a:effectLst/>
                          <a:latin typeface="Calibri" panose="020F0502020204030204" pitchFamily="34" charset="0"/>
                        </a:rPr>
                        <a:t>Jeeva</a:t>
                      </a:r>
                      <a:r>
                        <a:rPr lang="en-US" sz="900" b="0" i="0" u="none" strike="noStrike" dirty="0">
                          <a:solidFill>
                            <a:srgbClr val="FF0000"/>
                          </a:solidFill>
                          <a:effectLst/>
                          <a:latin typeface="Calibri" panose="020F0502020204030204" pitchFamily="34" charset="0"/>
                        </a:rPr>
                        <a:t> will be working with GL's to get the Report</a:t>
                      </a:r>
                      <a:r>
                        <a:rPr lang="en-US" sz="900" b="0" i="0" u="none" strike="noStrike" dirty="0">
                          <a:solidFill>
                            <a:srgbClr val="000000"/>
                          </a:solidFill>
                          <a:effectLst/>
                          <a:latin typeface="Calibri" panose="020F0502020204030204" pitchFamily="34" charset="0"/>
                        </a:rPr>
                        <a:t>)</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88765">
                <a:tc>
                  <a:txBody>
                    <a:bodyPr/>
                    <a:lstStyle/>
                    <a:p>
                      <a:pPr algn="l" rtl="0" fontAlgn="ctr"/>
                      <a:r>
                        <a:rPr lang="en-US" sz="900" b="0" i="0" u="none" strike="noStrike" dirty="0" err="1">
                          <a:solidFill>
                            <a:srgbClr val="000000"/>
                          </a:solidFill>
                          <a:effectLst/>
                          <a:latin typeface="Calibri" panose="020F0502020204030204" pitchFamily="34" charset="0"/>
                        </a:rPr>
                        <a:t>Concall</a:t>
                      </a:r>
                      <a:r>
                        <a:rPr lang="en-US" sz="900" b="0" i="0" u="none" strike="noStrike" dirty="0">
                          <a:solidFill>
                            <a:srgbClr val="000000"/>
                          </a:solidFill>
                          <a:effectLst/>
                          <a:latin typeface="Calibri" panose="020F0502020204030204" pitchFamily="34" charset="0"/>
                        </a:rPr>
                        <a:t> Prayer</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C,I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1" i="0" u="none" strike="noStrike">
                          <a:solidFill>
                            <a:srgbClr val="0000FF"/>
                          </a:solidFill>
                          <a:effectLst/>
                          <a:latin typeface="Calibri" panose="020F0502020204030204" pitchFamily="34" charset="0"/>
                        </a:rPr>
                        <a:t>Jecintha</a:t>
                      </a:r>
                      <a:r>
                        <a:rPr lang="en-US" sz="900" b="0" i="0" u="none" strike="noStrike">
                          <a:solidFill>
                            <a:srgbClr val="FF0000"/>
                          </a:solidFill>
                          <a:effectLst/>
                          <a:latin typeface="Calibri" panose="020F0502020204030204" pitchFamily="34" charset="0"/>
                        </a:rPr>
                        <a:t> will be monitoring that</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88765">
                <a:tc>
                  <a:txBody>
                    <a:bodyPr/>
                    <a:lstStyle/>
                    <a:p>
                      <a:pPr algn="l" rtl="0" fontAlgn="ctr"/>
                      <a:r>
                        <a:rPr lang="en-US" sz="900" b="0" i="0" u="none" strike="noStrike" dirty="0">
                          <a:solidFill>
                            <a:srgbClr val="000000"/>
                          </a:solidFill>
                          <a:effectLst/>
                          <a:latin typeface="Calibri" panose="020F0502020204030204" pitchFamily="34" charset="0"/>
                        </a:rPr>
                        <a:t>Open air meeting</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dirty="0">
                          <a:solidFill>
                            <a:srgbClr val="000000"/>
                          </a:solidFill>
                          <a:effectLst/>
                          <a:latin typeface="Calibri" panose="020F0502020204030204" pitchFamily="34" charset="0"/>
                        </a:rPr>
                        <a:t>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a:solidFill>
                            <a:srgbClr val="000000"/>
                          </a:solidFill>
                          <a:effectLst/>
                          <a:latin typeface="Calibri" panose="020F0502020204030204" pitchFamily="34" charset="0"/>
                        </a:rPr>
                        <a:t>Pastor and CC Head would work with all leaders</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88765">
                <a:tc>
                  <a:txBody>
                    <a:bodyPr/>
                    <a:lstStyle/>
                    <a:p>
                      <a:pPr algn="l" rtl="0" fontAlgn="ctr"/>
                      <a:r>
                        <a:rPr lang="en-US" sz="900" b="0" i="0" u="none" strike="noStrike" dirty="0" err="1">
                          <a:solidFill>
                            <a:srgbClr val="000000"/>
                          </a:solidFill>
                          <a:effectLst/>
                          <a:latin typeface="Calibri" panose="020F0502020204030204" pitchFamily="34" charset="0"/>
                        </a:rPr>
                        <a:t>CareCell</a:t>
                      </a:r>
                      <a:r>
                        <a:rPr lang="en-US" sz="900" b="0" i="0" u="none" strike="noStrike" dirty="0">
                          <a:solidFill>
                            <a:srgbClr val="000000"/>
                          </a:solidFill>
                          <a:effectLst/>
                          <a:latin typeface="Calibri" panose="020F0502020204030204" pitchFamily="34" charset="0"/>
                        </a:rPr>
                        <a:t> Fund </a:t>
                      </a:r>
                      <a:r>
                        <a:rPr lang="en-US" sz="900" b="0" i="0" u="none" strike="noStrike" dirty="0" smtClean="0">
                          <a:solidFill>
                            <a:srgbClr val="000000"/>
                          </a:solidFill>
                          <a:effectLst/>
                          <a:latin typeface="Calibri" panose="020F0502020204030204" pitchFamily="34" charset="0"/>
                        </a:rPr>
                        <a:t>Collection (</a:t>
                      </a:r>
                      <a:r>
                        <a:rPr lang="en-US" sz="900" b="0" i="0" u="none" strike="noStrike" dirty="0" err="1" smtClean="0">
                          <a:solidFill>
                            <a:srgbClr val="000000"/>
                          </a:solidFill>
                          <a:effectLst/>
                          <a:latin typeface="Calibri" panose="020F0502020204030204" pitchFamily="34" charset="0"/>
                        </a:rPr>
                        <a:t>Chandha</a:t>
                      </a:r>
                      <a:r>
                        <a:rPr lang="en-US" sz="900" b="0" i="0" u="none" strike="noStrike" dirty="0" smtClean="0">
                          <a:solidFill>
                            <a:srgbClr val="000000"/>
                          </a:solidFill>
                          <a:effectLst/>
                          <a:latin typeface="Calibri" panose="020F0502020204030204" pitchFamily="34" charset="0"/>
                        </a:rPr>
                        <a:t> &amp; Special</a:t>
                      </a:r>
                      <a:r>
                        <a:rPr lang="en-US" sz="900" b="0" i="0" u="none" strike="noStrike" baseline="0" dirty="0" smtClean="0">
                          <a:solidFill>
                            <a:srgbClr val="000000"/>
                          </a:solidFill>
                          <a:effectLst/>
                          <a:latin typeface="Calibri" panose="020F0502020204030204" pitchFamily="34" charset="0"/>
                        </a:rPr>
                        <a:t> Funds)</a:t>
                      </a:r>
                      <a:endParaRPr lang="en-US" sz="900" b="0" i="0" u="none" strike="noStrike" dirty="0">
                        <a:solidFill>
                          <a:srgbClr val="000000"/>
                        </a:solidFill>
                        <a:effectLst/>
                        <a:latin typeface="Calibri" panose="020F0502020204030204" pitchFamily="34" charset="0"/>
                      </a:endParaRP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C,I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1" i="0" u="none" strike="noStrike">
                          <a:solidFill>
                            <a:srgbClr val="0000FF"/>
                          </a:solidFill>
                          <a:effectLst/>
                          <a:latin typeface="Calibri" panose="020F0502020204030204" pitchFamily="34" charset="0"/>
                        </a:rPr>
                        <a:t>Elizabeth</a:t>
                      </a:r>
                      <a:r>
                        <a:rPr lang="en-US" sz="900" b="0" i="0" u="none" strike="noStrike">
                          <a:solidFill>
                            <a:srgbClr val="000000"/>
                          </a:solidFill>
                          <a:effectLst/>
                          <a:latin typeface="Calibri" panose="020F0502020204030204" pitchFamily="34" charset="0"/>
                        </a:rPr>
                        <a:t> </a:t>
                      </a:r>
                      <a:r>
                        <a:rPr lang="en-US" sz="900" b="0" i="0" u="none" strike="noStrike">
                          <a:solidFill>
                            <a:srgbClr val="FF0000"/>
                          </a:solidFill>
                          <a:effectLst/>
                          <a:latin typeface="Calibri" panose="020F0502020204030204" pitchFamily="34" charset="0"/>
                        </a:rPr>
                        <a:t>will be monitoring this across the GL's</a:t>
                      </a:r>
                      <a:endParaRPr lang="en-US" sz="900" b="0" i="0" u="none" strike="noStrike">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88765">
                <a:tc>
                  <a:txBody>
                    <a:bodyPr/>
                    <a:lstStyle/>
                    <a:p>
                      <a:pPr algn="l" rtl="0" fontAlgn="ctr"/>
                      <a:r>
                        <a:rPr lang="en-US" sz="900" b="0" i="0" u="none" strike="noStrike" dirty="0" err="1">
                          <a:solidFill>
                            <a:srgbClr val="000000"/>
                          </a:solidFill>
                          <a:effectLst/>
                          <a:latin typeface="Calibri" panose="020F0502020204030204" pitchFamily="34" charset="0"/>
                        </a:rPr>
                        <a:t>CareCell</a:t>
                      </a:r>
                      <a:r>
                        <a:rPr lang="en-US" sz="900" b="0" i="0" u="none" strike="noStrike" dirty="0">
                          <a:solidFill>
                            <a:srgbClr val="000000"/>
                          </a:solidFill>
                          <a:effectLst/>
                          <a:latin typeface="Calibri" panose="020F0502020204030204" pitchFamily="34" charset="0"/>
                        </a:rPr>
                        <a:t> Celebration</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 C</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a:solidFill>
                            <a:srgbClr val="000000"/>
                          </a:solidFill>
                          <a:effectLst/>
                          <a:latin typeface="Calibri" panose="020F0502020204030204" pitchFamily="34" charset="0"/>
                        </a:rPr>
                        <a:t>CC Head will  work with other GL's</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88765">
                <a:tc>
                  <a:txBody>
                    <a:bodyPr/>
                    <a:lstStyle/>
                    <a:p>
                      <a:pPr algn="l" rtl="0" fontAlgn="ctr"/>
                      <a:r>
                        <a:rPr lang="en-US" sz="900" b="0" i="0" u="none" strike="noStrike" dirty="0" err="1">
                          <a:solidFill>
                            <a:srgbClr val="000000"/>
                          </a:solidFill>
                          <a:effectLst/>
                          <a:latin typeface="Calibri" panose="020F0502020204030204" pitchFamily="34" charset="0"/>
                        </a:rPr>
                        <a:t>CareCell</a:t>
                      </a:r>
                      <a:r>
                        <a:rPr lang="en-US" sz="900" b="0" i="0" u="none" strike="noStrike" dirty="0">
                          <a:solidFill>
                            <a:srgbClr val="000000"/>
                          </a:solidFill>
                          <a:effectLst/>
                          <a:latin typeface="Calibri" panose="020F0502020204030204" pitchFamily="34" charset="0"/>
                        </a:rPr>
                        <a:t> Training</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1" i="0" u="none" strike="noStrike">
                          <a:solidFill>
                            <a:srgbClr val="0000FF"/>
                          </a:solidFill>
                          <a:effectLst/>
                          <a:latin typeface="Calibri" panose="020F0502020204030204" pitchFamily="34" charset="0"/>
                        </a:rPr>
                        <a:t>Reena</a:t>
                      </a:r>
                      <a:r>
                        <a:rPr lang="en-US" sz="900" b="0" i="0" u="none" strike="noStrike">
                          <a:solidFill>
                            <a:srgbClr val="FF0000"/>
                          </a:solidFill>
                          <a:effectLst/>
                          <a:latin typeface="Calibri" panose="020F0502020204030204" pitchFamily="34" charset="0"/>
                        </a:rPr>
                        <a:t> will be Organizing the training </a:t>
                      </a:r>
                      <a:endParaRPr lang="en-US" sz="900" b="0" i="0" u="none" strike="noStrike">
                        <a:solidFill>
                          <a:srgbClr val="000000"/>
                        </a:solidFill>
                        <a:effectLst/>
                        <a:latin typeface="Calibri" panose="020F0502020204030204" pitchFamily="34" charset="0"/>
                      </a:endParaRP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88765">
                <a:tc>
                  <a:txBody>
                    <a:bodyPr/>
                    <a:lstStyle/>
                    <a:p>
                      <a:pPr algn="l" rtl="0" fontAlgn="ctr"/>
                      <a:r>
                        <a:rPr lang="en-US" sz="900" b="0" i="0" u="none" strike="noStrike" dirty="0">
                          <a:solidFill>
                            <a:srgbClr val="000000"/>
                          </a:solidFill>
                          <a:effectLst/>
                          <a:latin typeface="Calibri" panose="020F0502020204030204" pitchFamily="34" charset="0"/>
                        </a:rPr>
                        <a:t>Enabling people for Baptism</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dirty="0">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a:solidFill>
                            <a:srgbClr val="000000"/>
                          </a:solidFill>
                          <a:effectLst/>
                          <a:latin typeface="Calibri" panose="020F0502020204030204" pitchFamily="34" charset="0"/>
                        </a:rPr>
                        <a:t>Bible Study Team will Give them the training</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88765">
                <a:tc>
                  <a:txBody>
                    <a:bodyPr/>
                    <a:lstStyle/>
                    <a:p>
                      <a:pPr algn="l" rtl="0" fontAlgn="ctr"/>
                      <a:r>
                        <a:rPr lang="en-US" sz="900" b="0" i="0" u="none" strike="noStrike" dirty="0">
                          <a:solidFill>
                            <a:srgbClr val="000000"/>
                          </a:solidFill>
                          <a:effectLst/>
                          <a:latin typeface="Calibri" panose="020F0502020204030204" pitchFamily="34" charset="0"/>
                        </a:rPr>
                        <a:t>Identifying new </a:t>
                      </a:r>
                      <a:r>
                        <a:rPr lang="en-US" sz="900" b="0" i="0" u="none" strike="noStrike" dirty="0" err="1">
                          <a:solidFill>
                            <a:srgbClr val="000000"/>
                          </a:solidFill>
                          <a:effectLst/>
                          <a:latin typeface="Calibri" panose="020F0502020204030204" pitchFamily="34" charset="0"/>
                        </a:rPr>
                        <a:t>CareCell</a:t>
                      </a:r>
                      <a:r>
                        <a:rPr lang="en-US" sz="900" b="0" i="0" u="none" strike="noStrike" dirty="0">
                          <a:solidFill>
                            <a:srgbClr val="000000"/>
                          </a:solidFill>
                          <a:effectLst/>
                          <a:latin typeface="Calibri" panose="020F0502020204030204" pitchFamily="34" charset="0"/>
                        </a:rPr>
                        <a:t>/Local </a:t>
                      </a:r>
                      <a:r>
                        <a:rPr lang="en-US" sz="900" b="0" i="0" u="none" strike="noStrike" dirty="0" err="1">
                          <a:solidFill>
                            <a:srgbClr val="000000"/>
                          </a:solidFill>
                          <a:effectLst/>
                          <a:latin typeface="Calibri" panose="020F0502020204030204" pitchFamily="34" charset="0"/>
                        </a:rPr>
                        <a:t>Leaaders</a:t>
                      </a:r>
                      <a:endParaRPr lang="en-US" sz="900" b="0" i="0" u="none" strike="noStrike" dirty="0">
                        <a:solidFill>
                          <a:srgbClr val="000000"/>
                        </a:solidFill>
                        <a:effectLst/>
                        <a:latin typeface="Calibri" panose="020F0502020204030204" pitchFamily="34" charset="0"/>
                      </a:endParaRP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a:solidFill>
                            <a:srgbClr val="000000"/>
                          </a:solidFill>
                          <a:effectLst/>
                          <a:latin typeface="Calibri" panose="020F0502020204030204" pitchFamily="34" charset="0"/>
                        </a:rPr>
                        <a:t>Pastor would do the needful along with CC head</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88765">
                <a:tc>
                  <a:txBody>
                    <a:bodyPr/>
                    <a:lstStyle/>
                    <a:p>
                      <a:pPr algn="l" rtl="0" fontAlgn="ctr"/>
                      <a:r>
                        <a:rPr lang="en-US" sz="900" b="0" i="0" u="none" strike="noStrike" dirty="0" err="1">
                          <a:solidFill>
                            <a:srgbClr val="000000"/>
                          </a:solidFill>
                          <a:effectLst/>
                          <a:latin typeface="Calibri" panose="020F0502020204030204" pitchFamily="34" charset="0"/>
                        </a:rPr>
                        <a:t>Flim</a:t>
                      </a:r>
                      <a:r>
                        <a:rPr lang="en-US" sz="900" b="0" i="0" u="none" strike="noStrike" dirty="0">
                          <a:solidFill>
                            <a:srgbClr val="000000"/>
                          </a:solidFill>
                          <a:effectLst/>
                          <a:latin typeface="Calibri" panose="020F0502020204030204" pitchFamily="34" charset="0"/>
                        </a:rPr>
                        <a:t> show</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dirty="0">
                          <a:solidFill>
                            <a:srgbClr val="000000"/>
                          </a:solidFill>
                          <a:effectLst/>
                          <a:latin typeface="Calibri" panose="020F0502020204030204" pitchFamily="34" charset="0"/>
                        </a:rPr>
                        <a:t>A</a:t>
                      </a:r>
                      <a:endParaRPr lang="en-US" sz="900" b="0" i="0" u="none" strike="noStrike" dirty="0">
                        <a:solidFill>
                          <a:srgbClr val="000000"/>
                        </a:solidFill>
                        <a:effectLst/>
                        <a:latin typeface="Calibri" panose="020F0502020204030204" pitchFamily="34" charset="0"/>
                      </a:endParaRP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C,I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a:solidFill>
                            <a:srgbClr val="FF0000"/>
                          </a:solidFill>
                          <a:effectLst/>
                          <a:latin typeface="Calibri" panose="020F0502020204030204" pitchFamily="34" charset="0"/>
                        </a:rPr>
                        <a:t>Davis</a:t>
                      </a:r>
                      <a:r>
                        <a:rPr lang="en-US" sz="900" b="0" i="0" u="none" strike="noStrike">
                          <a:solidFill>
                            <a:srgbClr val="000000"/>
                          </a:solidFill>
                          <a:effectLst/>
                          <a:latin typeface="Calibri" panose="020F0502020204030204" pitchFamily="34" charset="0"/>
                        </a:rPr>
                        <a:t> would do the needful</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77528">
                <a:tc>
                  <a:txBody>
                    <a:bodyPr/>
                    <a:lstStyle/>
                    <a:p>
                      <a:pPr algn="l" rtl="0" fontAlgn="ctr"/>
                      <a:r>
                        <a:rPr lang="en-US" sz="900" b="0" i="0" u="none" strike="noStrike" dirty="0">
                          <a:solidFill>
                            <a:srgbClr val="000000"/>
                          </a:solidFill>
                          <a:effectLst/>
                          <a:latin typeface="Calibri" panose="020F0502020204030204" pitchFamily="34" charset="0"/>
                        </a:rPr>
                        <a:t>Follow up </a:t>
                      </a:r>
                      <a:r>
                        <a:rPr lang="en-US" sz="900" b="0" i="0" u="none" strike="noStrike" dirty="0" err="1">
                          <a:solidFill>
                            <a:srgbClr val="000000"/>
                          </a:solidFill>
                          <a:effectLst/>
                          <a:latin typeface="Calibri" panose="020F0502020204030204" pitchFamily="34" charset="0"/>
                        </a:rPr>
                        <a:t>CareCell</a:t>
                      </a:r>
                      <a:r>
                        <a:rPr lang="en-US" sz="900" b="0" i="0" u="none" strike="noStrike" dirty="0">
                          <a:solidFill>
                            <a:srgbClr val="000000"/>
                          </a:solidFill>
                          <a:effectLst/>
                          <a:latin typeface="Calibri" panose="020F0502020204030204" pitchFamily="34" charset="0"/>
                        </a:rPr>
                        <a:t> Members</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dirty="0" smtClean="0">
                          <a:solidFill>
                            <a:srgbClr val="000000"/>
                          </a:solidFill>
                          <a:effectLst/>
                          <a:latin typeface="Calibri" panose="020F0502020204030204" pitchFamily="34" charset="0"/>
                        </a:rPr>
                        <a:t>A</a:t>
                      </a:r>
                      <a:endParaRPr lang="en-US" sz="900" b="0" i="0" u="none" strike="noStrike" dirty="0">
                        <a:solidFill>
                          <a:srgbClr val="000000"/>
                        </a:solidFill>
                        <a:effectLst/>
                        <a:latin typeface="Calibri" panose="020F0502020204030204" pitchFamily="34" charset="0"/>
                      </a:endParaRP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dirty="0">
                          <a:solidFill>
                            <a:srgbClr val="000000"/>
                          </a:solidFill>
                          <a:effectLst/>
                          <a:latin typeface="Calibri" panose="020F0502020204030204" pitchFamily="34" charset="0"/>
                        </a:rPr>
                        <a:t>C,I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US" sz="900" b="0" i="0" u="none" strike="noStrike" dirty="0">
                          <a:solidFill>
                            <a:srgbClr val="000000"/>
                          </a:solidFill>
                          <a:effectLst/>
                          <a:latin typeface="Calibri" panose="020F0502020204030204" pitchFamily="34" charset="0"/>
                        </a:rPr>
                        <a:t>Follow Up Team will work with the Group Leaders (</a:t>
                      </a:r>
                      <a:r>
                        <a:rPr lang="en-US" sz="900" b="0" i="0" u="none" strike="noStrike" dirty="0" err="1">
                          <a:solidFill>
                            <a:srgbClr val="000000"/>
                          </a:solidFill>
                          <a:effectLst/>
                          <a:latin typeface="Calibri" panose="020F0502020204030204" pitchFamily="34" charset="0"/>
                        </a:rPr>
                        <a:t>Gayathri</a:t>
                      </a:r>
                      <a:r>
                        <a:rPr lang="en-US" sz="900" b="0" i="0" u="none" strike="noStrike" dirty="0">
                          <a:solidFill>
                            <a:srgbClr val="000000"/>
                          </a:solidFill>
                          <a:effectLst/>
                          <a:latin typeface="Calibri" panose="020F0502020204030204" pitchFamily="34" charset="0"/>
                        </a:rPr>
                        <a:t> for Women, Rubin for Men)</a:t>
                      </a:r>
                    </a:p>
                  </a:txBody>
                  <a:tcPr marL="5607" marR="5607" marT="560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8765">
                <a:tc>
                  <a:txBody>
                    <a:bodyPr/>
                    <a:lstStyle/>
                    <a:p>
                      <a:pPr algn="l" rtl="0" fontAlgn="ctr"/>
                      <a:r>
                        <a:rPr lang="en-US" sz="900" b="0" i="0" u="none" strike="noStrike" dirty="0">
                          <a:solidFill>
                            <a:srgbClr val="000000"/>
                          </a:solidFill>
                          <a:effectLst/>
                          <a:latin typeface="Calibri" panose="020F0502020204030204" pitchFamily="34" charset="0"/>
                        </a:rPr>
                        <a:t>Enabling people to come to Church</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dirty="0">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dirty="0">
                          <a:solidFill>
                            <a:srgbClr val="000000"/>
                          </a:solidFill>
                          <a:effectLst/>
                          <a:latin typeface="Calibri" panose="020F0502020204030204" pitchFamily="34" charset="0"/>
                        </a:rPr>
                        <a:t>Respective Care Cell Leaders</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86968">
                <a:tc>
                  <a:txBody>
                    <a:bodyPr/>
                    <a:lstStyle/>
                    <a:p>
                      <a:pPr algn="l" rtl="0" fontAlgn="ctr"/>
                      <a:r>
                        <a:rPr lang="en-US" sz="900" b="0" i="0" u="none" strike="noStrike" dirty="0">
                          <a:solidFill>
                            <a:srgbClr val="000000"/>
                          </a:solidFill>
                          <a:effectLst/>
                          <a:latin typeface="Calibri" panose="020F0502020204030204" pitchFamily="34" charset="0"/>
                        </a:rPr>
                        <a:t>Prayer point collection</a:t>
                      </a:r>
                    </a:p>
                  </a:txBody>
                  <a:tcPr marL="5607" marR="5607" marT="560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algn="ctr" rtl="0" fontAlgn="ctr"/>
                      <a:r>
                        <a:rPr lang="en-US" sz="900" b="0" i="0" u="none" strike="noStrike" dirty="0">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C, 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CDB"/>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900" b="0" i="0" u="none" strike="noStrike" dirty="0">
                          <a:solidFill>
                            <a:srgbClr val="000000"/>
                          </a:solidFill>
                          <a:effectLst/>
                          <a:latin typeface="Calibri" panose="020F0502020204030204" pitchFamily="34" charset="0"/>
                        </a:rPr>
                        <a:t>A</a:t>
                      </a:r>
                      <a:endParaRPr lang="en-US" sz="900" b="0" i="0" u="none" strike="noStrike" dirty="0">
                        <a:solidFill>
                          <a:srgbClr val="000000"/>
                        </a:solidFill>
                        <a:effectLst/>
                        <a:latin typeface="Calibri" panose="020F0502020204030204" pitchFamily="34" charset="0"/>
                      </a:endParaRP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dirty="0">
                          <a:solidFill>
                            <a:srgbClr val="000000"/>
                          </a:solidFill>
                          <a:effectLst/>
                          <a:latin typeface="Calibri" panose="020F0502020204030204" pitchFamily="34" charset="0"/>
                        </a:rPr>
                        <a:t>A</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sz="900" b="0" i="0" u="none" strike="noStrike" dirty="0">
                          <a:solidFill>
                            <a:srgbClr val="000000"/>
                          </a:solidFill>
                          <a:effectLst/>
                          <a:latin typeface="Calibri" panose="020F0502020204030204" pitchFamily="34" charset="0"/>
                        </a:rPr>
                        <a:t>C,I</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DFEC"/>
                    </a:solidFill>
                  </a:tcPr>
                </a:tc>
                <a:tc>
                  <a:txBody>
                    <a:bodyPr/>
                    <a:lstStyle/>
                    <a:p>
                      <a:pPr algn="ctr" fontAlgn="ctr"/>
                      <a:r>
                        <a:rPr lang="en-US" sz="900" b="0" i="0" u="none" strike="noStrike" dirty="0">
                          <a:solidFill>
                            <a:srgbClr val="000000"/>
                          </a:solidFill>
                          <a:effectLst/>
                          <a:latin typeface="Calibri" panose="020F0502020204030204" pitchFamily="34" charset="0"/>
                        </a:rPr>
                        <a:t>R</a:t>
                      </a:r>
                    </a:p>
                  </a:txBody>
                  <a:tcPr marL="5607" marR="5607" marT="5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l" rtl="0" fontAlgn="t"/>
                      <a:r>
                        <a:rPr lang="en-US" sz="900" b="0" i="0" u="none" strike="noStrike" dirty="0" smtClean="0">
                          <a:solidFill>
                            <a:srgbClr val="FF0000"/>
                          </a:solidFill>
                          <a:effectLst/>
                          <a:latin typeface="Calibri" panose="020F0502020204030204" pitchFamily="34" charset="0"/>
                        </a:rPr>
                        <a:t>Benita</a:t>
                      </a:r>
                      <a:r>
                        <a:rPr lang="en-US" sz="900" b="0" i="0" u="none" strike="noStrike" dirty="0" smtClean="0">
                          <a:solidFill>
                            <a:srgbClr val="000000"/>
                          </a:solidFill>
                          <a:effectLst/>
                          <a:latin typeface="Calibri" panose="020F0502020204030204" pitchFamily="34" charset="0"/>
                        </a:rPr>
                        <a:t> </a:t>
                      </a:r>
                      <a:r>
                        <a:rPr lang="en-US" sz="900" b="0" i="0" u="none" strike="noStrike" dirty="0" err="1">
                          <a:solidFill>
                            <a:srgbClr val="000000"/>
                          </a:solidFill>
                          <a:effectLst/>
                          <a:latin typeface="Calibri" panose="020F0502020204030204" pitchFamily="34" charset="0"/>
                        </a:rPr>
                        <a:t>wil</a:t>
                      </a:r>
                      <a:r>
                        <a:rPr lang="en-US" sz="900" b="0" i="0" u="none" strike="noStrike" dirty="0">
                          <a:solidFill>
                            <a:srgbClr val="000000"/>
                          </a:solidFill>
                          <a:effectLst/>
                          <a:latin typeface="Calibri" panose="020F0502020204030204" pitchFamily="34" charset="0"/>
                        </a:rPr>
                        <a:t> be collecting the </a:t>
                      </a:r>
                      <a:r>
                        <a:rPr lang="en-US" sz="900" b="0" i="0" u="none" strike="noStrike" dirty="0" err="1">
                          <a:solidFill>
                            <a:srgbClr val="000000"/>
                          </a:solidFill>
                          <a:effectLst/>
                          <a:latin typeface="Calibri" panose="020F0502020204030204" pitchFamily="34" charset="0"/>
                        </a:rPr>
                        <a:t>Carecell</a:t>
                      </a:r>
                      <a:r>
                        <a:rPr lang="en-US" sz="900" b="0" i="0" u="none" strike="noStrike" dirty="0">
                          <a:solidFill>
                            <a:srgbClr val="000000"/>
                          </a:solidFill>
                          <a:effectLst/>
                          <a:latin typeface="Calibri" panose="020F0502020204030204" pitchFamily="34" charset="0"/>
                        </a:rPr>
                        <a:t> Prayer points for Prayer team</a:t>
                      </a:r>
                    </a:p>
                  </a:txBody>
                  <a:tcPr marL="5607" marR="5607" marT="5607"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3263191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2017 Vision</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628975698"/>
              </p:ext>
            </p:extLst>
          </p:nvPr>
        </p:nvGraphicFramePr>
        <p:xfrm>
          <a:off x="228600" y="1676400"/>
          <a:ext cx="8686798" cy="4038599"/>
        </p:xfrm>
        <a:graphic>
          <a:graphicData uri="http://schemas.openxmlformats.org/drawingml/2006/table">
            <a:tbl>
              <a:tblPr/>
              <a:tblGrid>
                <a:gridCol w="3176725"/>
                <a:gridCol w="1096391"/>
                <a:gridCol w="969885"/>
                <a:gridCol w="744985"/>
                <a:gridCol w="674703"/>
                <a:gridCol w="674703"/>
                <a:gridCol w="674703"/>
                <a:gridCol w="674703"/>
              </a:tblGrid>
              <a:tr h="501436">
                <a:tc>
                  <a:txBody>
                    <a:bodyPr/>
                    <a:lstStyle/>
                    <a:p>
                      <a:pPr algn="ctr" fontAlgn="ctr"/>
                      <a:r>
                        <a:rPr lang="en-US" sz="1400" b="1" i="0" u="none" strike="noStrike" dirty="0">
                          <a:solidFill>
                            <a:srgbClr val="000000"/>
                          </a:solidFill>
                          <a:effectLst/>
                          <a:latin typeface="Calibri" panose="020F0502020204030204" pitchFamily="34" charset="0"/>
                        </a:rPr>
                        <a:t>Line Items</a:t>
                      </a:r>
                    </a:p>
                  </a:txBody>
                  <a:tcPr marL="8991" marR="8991" marT="89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Units</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Existing Count</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Plan for 2017</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Q1</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Q2</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a:solidFill>
                            <a:srgbClr val="000000"/>
                          </a:solidFill>
                          <a:effectLst/>
                          <a:latin typeface="Calibri" panose="020F0502020204030204" pitchFamily="34" charset="0"/>
                        </a:rPr>
                        <a:t>Q3</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rgbClr val="000000"/>
                          </a:solidFill>
                          <a:effectLst/>
                          <a:latin typeface="Calibri" panose="020F0502020204030204" pitchFamily="34" charset="0"/>
                        </a:rPr>
                        <a:t>Q4</a:t>
                      </a:r>
                    </a:p>
                  </a:txBody>
                  <a:tcPr marL="8991" marR="8991" marT="89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71047">
                <a:tc>
                  <a:txBody>
                    <a:bodyPr/>
                    <a:lstStyle/>
                    <a:p>
                      <a:pPr algn="l" fontAlgn="b"/>
                      <a:r>
                        <a:rPr lang="en-US" sz="1200" b="0" i="0" u="none" strike="noStrike" dirty="0">
                          <a:solidFill>
                            <a:srgbClr val="000000"/>
                          </a:solidFill>
                          <a:effectLst/>
                          <a:latin typeface="Calibri" panose="020F0502020204030204" pitchFamily="34" charset="0"/>
                        </a:rPr>
                        <a:t>Total </a:t>
                      </a:r>
                      <a:r>
                        <a:rPr lang="en-US" sz="1200" b="0" i="0" u="none" strike="noStrike" dirty="0" err="1">
                          <a:solidFill>
                            <a:srgbClr val="000000"/>
                          </a:solidFill>
                          <a:effectLst/>
                          <a:latin typeface="Calibri" panose="020F0502020204030204" pitchFamily="34" charset="0"/>
                        </a:rPr>
                        <a:t>CareCells</a:t>
                      </a:r>
                      <a:endParaRPr lang="en-US" sz="1200" b="0" i="0" u="none" strike="noStrike" dirty="0">
                        <a:solidFill>
                          <a:srgbClr val="000000"/>
                        </a:solidFill>
                        <a:effectLst/>
                        <a:latin typeface="Calibri" panose="020F0502020204030204" pitchFamily="34" charset="0"/>
                      </a:endParaRP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CareCell</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19</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8</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3</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2</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2</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1</a:t>
                      </a:r>
                    </a:p>
                  </a:txBody>
                  <a:tcPr marL="8991" marR="8991" marT="89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dirty="0">
                          <a:solidFill>
                            <a:srgbClr val="000000"/>
                          </a:solidFill>
                          <a:effectLst/>
                          <a:latin typeface="Calibri" panose="020F0502020204030204" pitchFamily="34" charset="0"/>
                        </a:rPr>
                        <a:t>Members in  Existing </a:t>
                      </a:r>
                      <a:r>
                        <a:rPr lang="en-US" sz="1200" b="0" i="0" u="none" strike="noStrike" dirty="0" err="1">
                          <a:solidFill>
                            <a:srgbClr val="000000"/>
                          </a:solidFill>
                          <a:effectLst/>
                          <a:latin typeface="Calibri" panose="020F0502020204030204" pitchFamily="34" charset="0"/>
                        </a:rPr>
                        <a:t>Carecells</a:t>
                      </a:r>
                      <a:endParaRPr lang="en-US" sz="1200" b="0" i="0" u="none" strike="noStrike" dirty="0">
                        <a:solidFill>
                          <a:srgbClr val="000000"/>
                        </a:solidFill>
                        <a:effectLst/>
                        <a:latin typeface="Calibri" panose="020F0502020204030204" pitchFamily="34" charset="0"/>
                      </a:endParaRP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296</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190</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60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50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50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30</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Members in  New Carecells</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0</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120</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40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30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30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New members to church from Existing CC</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277</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76</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26</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New members to church from New CC</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0</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56</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15</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15</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New members to be baptized from Existing CC</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rgbClr val="000000"/>
                          </a:solidFill>
                          <a:effectLst/>
                          <a:latin typeface="Calibri" panose="020F0502020204030204" pitchFamily="34" charset="0"/>
                        </a:rPr>
                        <a:t>10</a:t>
                      </a:r>
                      <a:endParaRPr lang="en-US" sz="1200" b="0" i="0" u="none" strike="noStrike" dirty="0">
                        <a:solidFill>
                          <a:srgbClr val="000000"/>
                        </a:solidFill>
                        <a:effectLst/>
                        <a:latin typeface="Calibri" panose="020F0502020204030204" pitchFamily="34" charset="0"/>
                      </a:endParaRP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60</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15</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15</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20</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New members  to be baptized from New CC</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Members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0</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25</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7</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LG fund  collection to support needy people </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Total Amount</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0</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Times New Roman" panose="02020603050405020304" pitchFamily="18" charset="0"/>
                        </a:rPr>
                        <a:t>60000</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15000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15000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15000</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15000</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Care cell Leaders Meet</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Meetings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 </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Times New Roman" panose="02020603050405020304" pitchFamily="18" charset="0"/>
                        </a:rPr>
                        <a:t>12</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3</a:t>
                      </a:r>
                      <a:endParaRPr lang="en-US" sz="1200" b="0" i="0" u="none" strike="noStrike" dirty="0">
                        <a:solidFill>
                          <a:srgbClr val="000000"/>
                        </a:solidFill>
                        <a:effectLst/>
                        <a:latin typeface="Calibri" panose="020F0502020204030204" pitchFamily="34" charset="0"/>
                      </a:endParaRP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3</a:t>
                      </a:r>
                      <a:endParaRPr lang="en-US" sz="1200" b="0" i="0" u="none" strike="noStrike" dirty="0">
                        <a:solidFill>
                          <a:srgbClr val="000000"/>
                        </a:solidFill>
                        <a:effectLst/>
                        <a:latin typeface="Calibri" panose="020F0502020204030204" pitchFamily="34" charset="0"/>
                      </a:endParaRP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3</a:t>
                      </a:r>
                      <a:endParaRPr lang="en-US" sz="1200" b="0" i="0" u="none" strike="noStrike" dirty="0">
                        <a:solidFill>
                          <a:srgbClr val="000000"/>
                        </a:solidFill>
                        <a:effectLst/>
                        <a:latin typeface="Calibri" panose="020F0502020204030204" pitchFamily="34" charset="0"/>
                      </a:endParaRP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3</a:t>
                      </a:r>
                      <a:endParaRPr lang="en-US" sz="1200" b="0" i="0" u="none" strike="noStrike" dirty="0">
                        <a:solidFill>
                          <a:srgbClr val="000000"/>
                        </a:solidFill>
                        <a:effectLst/>
                        <a:latin typeface="Calibri" panose="020F0502020204030204" pitchFamily="34" charset="0"/>
                      </a:endParaRP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Musical Evening</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dirty="0">
                          <a:solidFill>
                            <a:srgbClr val="000000"/>
                          </a:solidFill>
                          <a:effectLst/>
                          <a:latin typeface="Calibri" panose="020F0502020204030204" pitchFamily="34" charset="0"/>
                        </a:rPr>
                        <a:t>No of Meetings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 </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Times New Roman" panose="02020603050405020304" pitchFamily="18" charset="0"/>
                        </a:rPr>
                        <a:t>2</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Region Leaders Con-Call</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 </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50</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13</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13</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13</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11</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71047">
                <a:tc>
                  <a:txBody>
                    <a:bodyPr/>
                    <a:lstStyle/>
                    <a:p>
                      <a:pPr algn="l" fontAlgn="b"/>
                      <a:r>
                        <a:rPr lang="en-US" sz="1200" b="0" i="0" u="none" strike="noStrike">
                          <a:solidFill>
                            <a:srgbClr val="000000"/>
                          </a:solidFill>
                          <a:effectLst/>
                          <a:latin typeface="Calibri" panose="020F0502020204030204" pitchFamily="34" charset="0"/>
                        </a:rPr>
                        <a:t>Care Cell Celebration</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Nos</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 </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1</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84599">
                <a:tc>
                  <a:txBody>
                    <a:bodyPr/>
                    <a:lstStyle/>
                    <a:p>
                      <a:pPr algn="l" fontAlgn="b"/>
                      <a:r>
                        <a:rPr lang="en-US" sz="1200" b="0" i="0" u="none" strike="noStrike">
                          <a:solidFill>
                            <a:srgbClr val="000000"/>
                          </a:solidFill>
                          <a:effectLst/>
                          <a:latin typeface="Calibri" panose="020F0502020204030204" pitchFamily="34" charset="0"/>
                        </a:rPr>
                        <a:t>MAD Program</a:t>
                      </a:r>
                    </a:p>
                  </a:txBody>
                  <a:tcPr marL="8991" marR="8991" marT="899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200" b="0" i="0" u="none" strike="noStrike">
                          <a:solidFill>
                            <a:srgbClr val="000000"/>
                          </a:solidFill>
                          <a:effectLst/>
                          <a:latin typeface="Calibri" panose="020F0502020204030204" pitchFamily="34" charset="0"/>
                        </a:rPr>
                        <a:t>No of Program</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Calibri" panose="020F0502020204030204" pitchFamily="34" charset="0"/>
                        </a:rPr>
                        <a:t> </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Calibri" panose="020F0502020204030204" pitchFamily="34" charset="0"/>
                        </a:rPr>
                        <a:t>4</a:t>
                      </a:r>
                    </a:p>
                  </a:txBody>
                  <a:tcPr marL="8991" marR="8991" marT="8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8991" marR="8991" marT="89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8991" marR="8991" marT="899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00299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252728"/>
          </a:xfrm>
        </p:spPr>
        <p:txBody>
          <a:bodyPr/>
          <a:lstStyle/>
          <a:p>
            <a:r>
              <a:rPr lang="en-US" b="1" dirty="0" smtClean="0">
                <a:solidFill>
                  <a:schemeClr val="bg2">
                    <a:lumMod val="10000"/>
                  </a:schemeClr>
                </a:solidFill>
              </a:rPr>
              <a:t>Thank You</a:t>
            </a:r>
            <a:endParaRPr lang="en-US" b="1" dirty="0"/>
          </a:p>
        </p:txBody>
      </p:sp>
    </p:spTree>
    <p:extLst>
      <p:ext uri="{BB962C8B-B14F-4D97-AF65-F5344CB8AC3E}">
        <p14:creationId xmlns:p14="http://schemas.microsoft.com/office/powerpoint/2010/main" val="38545614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853</TotalTime>
  <Words>944</Words>
  <Application>Microsoft Office PowerPoint</Application>
  <PresentationFormat>On-screen Show (4:3)</PresentationFormat>
  <Paragraphs>468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PowerPoint Presentation</vt:lpstr>
      <vt:lpstr>Vision Statement</vt:lpstr>
      <vt:lpstr>Team Members</vt:lpstr>
      <vt:lpstr>2016 PLANNED Vs ACTUAL</vt:lpstr>
      <vt:lpstr>2016 Key Achievments</vt:lpstr>
      <vt:lpstr>RACI Matrix</vt:lpstr>
      <vt:lpstr>2017 Vision</vt:lpstr>
      <vt:lpstr>Thank You</vt:lpstr>
    </vt:vector>
  </TitlesOfParts>
  <Company>NDA-HCLIN-SCCM1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Johnson Daniel</dc:creator>
  <cp:lastModifiedBy>pc</cp:lastModifiedBy>
  <cp:revision>97</cp:revision>
  <dcterms:created xsi:type="dcterms:W3CDTF">2014-01-07T08:31:36Z</dcterms:created>
  <dcterms:modified xsi:type="dcterms:W3CDTF">2017-01-06T17:56:07Z</dcterms:modified>
</cp:coreProperties>
</file>