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/>
        </p:nvPicPr>
        <p:blipFill>
          <a:blip r:embed="rId14"/>
          <a:stretch/>
        </p:blipFill>
        <p:spPr>
          <a:xfrm>
            <a:off x="6553080" y="-25920"/>
            <a:ext cx="2361960" cy="32760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45000" y="84240"/>
            <a:ext cx="205560" cy="220932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70C0"/>
          </a:solidFill>
          <a:ln>
            <a:solidFill>
              <a:srgbClr val="0070C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45000" y="2373120"/>
            <a:ext cx="205560" cy="44607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5BE971C-DF3E-4E4F-B644-96EA4D50208B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08-01-2020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0BA1D57-2F9B-4C18-A3FE-13D60F4A9C7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/>
          <p:cNvPicPr/>
          <p:nvPr/>
        </p:nvPicPr>
        <p:blipFill>
          <a:blip r:embed="rId14"/>
          <a:stretch/>
        </p:blipFill>
        <p:spPr>
          <a:xfrm>
            <a:off x="6553080" y="-25920"/>
            <a:ext cx="2361960" cy="32760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45000" y="84240"/>
            <a:ext cx="205560" cy="220932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70C0"/>
          </a:solidFill>
          <a:ln>
            <a:solidFill>
              <a:srgbClr val="0070C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45000" y="2373120"/>
            <a:ext cx="205560" cy="44607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D431ED7-4EA5-4F0B-97D6-9753386E1B11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08-01-2020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104C53F-D203-4F43-9224-1B5D12C9BAB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104120" y="1655640"/>
            <a:ext cx="5824800" cy="1234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31859C"/>
                </a:solidFill>
                <a:latin typeface="Times New Roman"/>
              </a:rPr>
              <a:t>Online Customers Intention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104120" y="3353040"/>
            <a:ext cx="1702080" cy="1882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 dirty="0" smtClean="0">
                <a:solidFill>
                  <a:srgbClr val="7030A0"/>
                </a:solidFill>
                <a:latin typeface="Times New Roman"/>
              </a:rPr>
              <a:t>By:</a:t>
            </a: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IN" sz="1400" b="0" strike="noStrike" spc="-1" dirty="0">
                <a:solidFill>
                  <a:srgbClr val="8B8B8B"/>
                </a:solidFill>
                <a:latin typeface="Times New Roman"/>
              </a:rPr>
              <a:t>Arul Vishwakarma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/>
              </a:rPr>
              <a:t>							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212080" y="3353040"/>
            <a:ext cx="1716840" cy="15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1350" b="0" strike="noStrike" spc="-1">
                <a:solidFill>
                  <a:srgbClr val="7030A0"/>
                </a:solidFill>
                <a:latin typeface="Times New Roman"/>
              </a:rPr>
              <a:t>Research Supervisor :</a:t>
            </a:r>
            <a:endParaRPr lang="en-IN" sz="13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1350" b="0" strike="noStrike" spc="-1">
                <a:solidFill>
                  <a:srgbClr val="808080"/>
                </a:solidFill>
                <a:latin typeface="Calibri"/>
              </a:rPr>
              <a:t>Mr. Srikar Muppidi</a:t>
            </a:r>
            <a:r>
              <a:rPr lang="en-IN" sz="1350" b="0" strike="noStrike" spc="-1">
                <a:solidFill>
                  <a:srgbClr val="000000"/>
                </a:solidFill>
                <a:latin typeface="Times New Roman"/>
              </a:rPr>
              <a:t>							</a:t>
            </a:r>
            <a:endParaRPr lang="en-IN" sz="13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620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Exploratory Data Analysis</a:t>
            </a:r>
            <a:r>
              <a:rPr b="1"/>
              <a:t/>
            </a:r>
            <a:br>
              <a:rPr b="1"/>
            </a:b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Attribute : Browser</a:t>
            </a: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Picture 2"/>
          <p:cNvPicPr/>
          <p:nvPr/>
        </p:nvPicPr>
        <p:blipFill>
          <a:blip r:embed="rId2"/>
          <a:stretch/>
        </p:blipFill>
        <p:spPr>
          <a:xfrm>
            <a:off x="1584000" y="1706760"/>
            <a:ext cx="5488330" cy="4151132"/>
          </a:xfrm>
          <a:prstGeom prst="rect">
            <a:avLst/>
          </a:prstGeom>
          <a:ln>
            <a:noFill/>
          </a:ln>
        </p:spPr>
      </p:pic>
      <p:sp>
        <p:nvSpPr>
          <p:cNvPr id="113" name="TextShape 2"/>
          <p:cNvSpPr txBox="1"/>
          <p:nvPr/>
        </p:nvSpPr>
        <p:spPr>
          <a:xfrm>
            <a:off x="1000100" y="6072206"/>
            <a:ext cx="7056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IN" sz="1800" b="0" strike="noStrike" spc="-1" dirty="0">
                <a:latin typeface="Times New Roman"/>
              </a:rPr>
              <a:t>Most of the customers </a:t>
            </a:r>
            <a:r>
              <a:rPr lang="en-IN" sz="1800" b="0" strike="noStrike" spc="-1" dirty="0" smtClean="0">
                <a:latin typeface="Times New Roman"/>
              </a:rPr>
              <a:t>uses the same kind of Browser</a:t>
            </a:r>
            <a:endParaRPr lang="en-IN" sz="18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620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Exploratory Data Analysis</a:t>
            </a:r>
            <a:r>
              <a:rPr b="1"/>
              <a:t/>
            </a:r>
            <a:br>
              <a:rPr b="1"/>
            </a:b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Attribute : Region</a:t>
            </a: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2"/>
          <p:cNvPicPr/>
          <p:nvPr/>
        </p:nvPicPr>
        <p:blipFill>
          <a:blip r:embed="rId2"/>
          <a:stretch/>
        </p:blipFill>
        <p:spPr>
          <a:xfrm>
            <a:off x="752760" y="1720800"/>
            <a:ext cx="7819768" cy="4065654"/>
          </a:xfrm>
          <a:prstGeom prst="rect">
            <a:avLst/>
          </a:prstGeom>
          <a:ln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1000100" y="5929330"/>
            <a:ext cx="727200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IN" sz="1800" b="0" strike="noStrike" spc="-1" dirty="0">
                <a:latin typeface="Times New Roman"/>
              </a:rPr>
              <a:t>Most of the customers who visit the website are from </a:t>
            </a:r>
            <a:r>
              <a:rPr lang="en-IN" sz="1800" b="0" strike="noStrike" spc="-1" dirty="0" smtClean="0">
                <a:latin typeface="Times New Roman"/>
              </a:rPr>
              <a:t>region type-1 and none are from region 5</a:t>
            </a:r>
            <a:endParaRPr lang="en-IN" sz="18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7960" y="714356"/>
            <a:ext cx="7135874" cy="1239364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Exploratory Data Analysis</a:t>
            </a:r>
            <a:r>
              <a:rPr b="1"/>
              <a:t/>
            </a:r>
            <a:br>
              <a:rPr b="1"/>
            </a:b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Attributes : Page Leaving Rates v/s Revenue</a:t>
            </a: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Picture 2"/>
          <p:cNvPicPr/>
          <p:nvPr/>
        </p:nvPicPr>
        <p:blipFill>
          <a:blip r:embed="rId2"/>
          <a:stretch/>
        </p:blipFill>
        <p:spPr>
          <a:xfrm>
            <a:off x="966600" y="2108160"/>
            <a:ext cx="2921400" cy="2787840"/>
          </a:xfrm>
          <a:prstGeom prst="rect">
            <a:avLst/>
          </a:prstGeom>
          <a:ln>
            <a:noFill/>
          </a:ln>
        </p:spPr>
      </p:pic>
      <p:pic>
        <p:nvPicPr>
          <p:cNvPr id="119" name="Picture 3"/>
          <p:cNvPicPr/>
          <p:nvPr/>
        </p:nvPicPr>
        <p:blipFill>
          <a:blip r:embed="rId3"/>
          <a:stretch/>
        </p:blipFill>
        <p:spPr>
          <a:xfrm>
            <a:off x="5040000" y="2108160"/>
            <a:ext cx="3043080" cy="2787840"/>
          </a:xfrm>
          <a:prstGeom prst="rect">
            <a:avLst/>
          </a:prstGeom>
          <a:ln>
            <a:noFill/>
          </a:ln>
        </p:spPr>
      </p:pic>
      <p:sp>
        <p:nvSpPr>
          <p:cNvPr id="120" name="TextShape 2"/>
          <p:cNvSpPr txBox="1"/>
          <p:nvPr/>
        </p:nvSpPr>
        <p:spPr>
          <a:xfrm>
            <a:off x="928662" y="5429264"/>
            <a:ext cx="6696000" cy="84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IN" sz="1800" b="0" strike="noStrike" spc="-1" dirty="0">
                <a:latin typeface="Times New Roman"/>
              </a:rPr>
              <a:t>Lesser the bounce rates and exit rates there is a high chance for the customer to make revenue.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32000" y="720000"/>
            <a:ext cx="6447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Exploratory Data Analysis</a:t>
            </a:r>
            <a:r>
              <a:rPr b="1"/>
              <a:t/>
            </a:r>
            <a:br>
              <a:rPr b="1"/>
            </a:b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Attribute : Durations v/s Revenue</a:t>
            </a: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Picture 3"/>
          <p:cNvPicPr/>
          <p:nvPr/>
        </p:nvPicPr>
        <p:blipFill>
          <a:blip r:embed="rId2"/>
          <a:stretch/>
        </p:blipFill>
        <p:spPr>
          <a:xfrm>
            <a:off x="360000" y="2376000"/>
            <a:ext cx="2889720" cy="2134440"/>
          </a:xfrm>
          <a:prstGeom prst="rect">
            <a:avLst/>
          </a:prstGeom>
          <a:ln>
            <a:noFill/>
          </a:ln>
        </p:spPr>
      </p:pic>
      <p:pic>
        <p:nvPicPr>
          <p:cNvPr id="123" name="Picture 4"/>
          <p:cNvPicPr/>
          <p:nvPr/>
        </p:nvPicPr>
        <p:blipFill>
          <a:blip r:embed="rId3"/>
          <a:stretch/>
        </p:blipFill>
        <p:spPr>
          <a:xfrm>
            <a:off x="6142320" y="2376000"/>
            <a:ext cx="2641680" cy="2276280"/>
          </a:xfrm>
          <a:prstGeom prst="rect">
            <a:avLst/>
          </a:prstGeom>
          <a:ln>
            <a:noFill/>
          </a:ln>
        </p:spPr>
      </p:pic>
      <p:pic>
        <p:nvPicPr>
          <p:cNvPr id="124" name="Picture 5"/>
          <p:cNvPicPr/>
          <p:nvPr/>
        </p:nvPicPr>
        <p:blipFill>
          <a:blip r:embed="rId4"/>
          <a:stretch/>
        </p:blipFill>
        <p:spPr>
          <a:xfrm>
            <a:off x="3284280" y="2376000"/>
            <a:ext cx="2763720" cy="2051280"/>
          </a:xfrm>
          <a:prstGeom prst="rect">
            <a:avLst/>
          </a:prstGeom>
          <a:ln>
            <a:noFill/>
          </a:ln>
        </p:spPr>
      </p:pic>
      <p:sp>
        <p:nvSpPr>
          <p:cNvPr id="125" name="TextShape 2"/>
          <p:cNvSpPr txBox="1"/>
          <p:nvPr/>
        </p:nvSpPr>
        <p:spPr>
          <a:xfrm>
            <a:off x="642910" y="5715016"/>
            <a:ext cx="7848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IN" sz="1800" b="0" strike="noStrike" spc="-1" dirty="0">
                <a:latin typeface="Times New Roman"/>
              </a:rPr>
              <a:t>More the time spent on a particular page there is a high chance for the customer to generate revenue.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620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Exploratory Data Analysis</a:t>
            </a:r>
            <a:r>
              <a:rPr b="1"/>
              <a:t/>
            </a:r>
            <a:br>
              <a:rPr b="1"/>
            </a:b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Attribute : Month v/s Revenue</a:t>
            </a: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slide2"/>
          <p:cNvPicPr/>
          <p:nvPr/>
        </p:nvPicPr>
        <p:blipFill>
          <a:blip r:embed="rId2"/>
          <a:stretch/>
        </p:blipFill>
        <p:spPr>
          <a:xfrm>
            <a:off x="857224" y="1500174"/>
            <a:ext cx="7929618" cy="492922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28596" y="571480"/>
            <a:ext cx="7500990" cy="1267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8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Exploratory Data Analysis</a:t>
            </a:r>
            <a:r>
              <a:rPr b="1"/>
              <a:t/>
            </a:r>
            <a:br>
              <a:rPr b="1"/>
            </a:b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Bounce Rate v/s Exit Rate </a:t>
            </a:r>
            <a:r>
              <a:rPr b="1"/>
              <a:t/>
            </a:r>
            <a:br>
              <a:rPr b="1"/>
            </a:b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(Checking Revenue generation )</a:t>
            </a: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3"/>
          <p:cNvPicPr/>
          <p:nvPr/>
        </p:nvPicPr>
        <p:blipFill>
          <a:blip r:embed="rId2"/>
          <a:stretch/>
        </p:blipFill>
        <p:spPr>
          <a:xfrm>
            <a:off x="921960" y="1928802"/>
            <a:ext cx="7436254" cy="457203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714348" y="500042"/>
            <a:ext cx="6447240" cy="496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8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Pearson Correlation Plot</a:t>
            </a:r>
          </a:p>
        </p:txBody>
      </p:sp>
      <p:sp>
        <p:nvSpPr>
          <p:cNvPr id="131" name="CustomShape 2"/>
          <p:cNvSpPr/>
          <p:nvPr/>
        </p:nvSpPr>
        <p:spPr>
          <a:xfrm>
            <a:off x="1000100" y="6215082"/>
            <a:ext cx="71161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1" strike="noStrike" spc="-1" dirty="0">
                <a:solidFill>
                  <a:srgbClr val="000000"/>
                </a:solidFill>
                <a:latin typeface="Times New Roman"/>
              </a:rPr>
              <a:t>Observation : </a:t>
            </a:r>
            <a:r>
              <a:rPr lang="en-IN" sz="1200" b="0" strike="noStrike" spc="-1" dirty="0">
                <a:solidFill>
                  <a:srgbClr val="000000"/>
                </a:solidFill>
                <a:latin typeface="Times New Roman"/>
              </a:rPr>
              <a:t>There is no high correlation between Independent Numerical features apart from</a:t>
            </a:r>
            <a:endParaRPr lang="en-IN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000000"/>
                </a:solidFill>
                <a:latin typeface="Times New Roman"/>
              </a:rPr>
              <a:t> Product Related and Product Related Duration Features are highly correlated</a:t>
            </a:r>
            <a:endParaRPr lang="en-IN" sz="1200" b="0" strike="noStrike" spc="-1" dirty="0">
              <a:latin typeface="Arial"/>
            </a:endParaRPr>
          </a:p>
        </p:txBody>
      </p:sp>
      <p:pic>
        <p:nvPicPr>
          <p:cNvPr id="132" name="Picture 2"/>
          <p:cNvPicPr/>
          <p:nvPr/>
        </p:nvPicPr>
        <p:blipFill>
          <a:blip r:embed="rId2"/>
          <a:stretch/>
        </p:blipFill>
        <p:spPr>
          <a:xfrm>
            <a:off x="507960" y="1000108"/>
            <a:ext cx="7850254" cy="50006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7960" y="857160"/>
            <a:ext cx="6447240" cy="496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8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EDA – Transformation</a:t>
            </a:r>
          </a:p>
        </p:txBody>
      </p:sp>
      <p:pic>
        <p:nvPicPr>
          <p:cNvPr id="134" name="Picture 2"/>
          <p:cNvPicPr/>
          <p:nvPr/>
        </p:nvPicPr>
        <p:blipFill>
          <a:blip r:embed="rId2"/>
          <a:stretch/>
        </p:blipFill>
        <p:spPr>
          <a:xfrm>
            <a:off x="507960" y="1631160"/>
            <a:ext cx="2764440" cy="195696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1476360" y="1353960"/>
            <a:ext cx="65052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350" b="1" strike="noStrike" spc="-1">
                <a:solidFill>
                  <a:srgbClr val="000000"/>
                </a:solidFill>
                <a:latin typeface="Calibri"/>
              </a:rPr>
              <a:t>Before</a:t>
            </a:r>
            <a:endParaRPr lang="en-IN" sz="1350" b="0" strike="noStrike" spc="-1">
              <a:latin typeface="Arial"/>
            </a:endParaRPr>
          </a:p>
        </p:txBody>
      </p:sp>
      <p:pic>
        <p:nvPicPr>
          <p:cNvPr id="136" name="Picture 3"/>
          <p:cNvPicPr/>
          <p:nvPr/>
        </p:nvPicPr>
        <p:blipFill>
          <a:blip r:embed="rId3"/>
          <a:stretch/>
        </p:blipFill>
        <p:spPr>
          <a:xfrm>
            <a:off x="507960" y="3764880"/>
            <a:ext cx="2764440" cy="193896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4996440" y="1353960"/>
            <a:ext cx="53784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350" b="1" strike="noStrike" spc="-1">
                <a:solidFill>
                  <a:srgbClr val="000000"/>
                </a:solidFill>
                <a:latin typeface="Calibri"/>
              </a:rPr>
              <a:t>After</a:t>
            </a:r>
            <a:endParaRPr lang="en-IN" sz="1350" b="0" strike="noStrike" spc="-1">
              <a:latin typeface="Arial"/>
            </a:endParaRPr>
          </a:p>
        </p:txBody>
      </p:sp>
      <p:pic>
        <p:nvPicPr>
          <p:cNvPr id="138" name="Picture 4"/>
          <p:cNvPicPr/>
          <p:nvPr/>
        </p:nvPicPr>
        <p:blipFill>
          <a:blip r:embed="rId4"/>
          <a:stretch/>
        </p:blipFill>
        <p:spPr>
          <a:xfrm>
            <a:off x="4132800" y="1631160"/>
            <a:ext cx="2707200" cy="2048760"/>
          </a:xfrm>
          <a:prstGeom prst="rect">
            <a:avLst/>
          </a:prstGeom>
          <a:ln>
            <a:noFill/>
          </a:ln>
        </p:spPr>
      </p:pic>
      <p:pic>
        <p:nvPicPr>
          <p:cNvPr id="139" name="Picture 5"/>
          <p:cNvPicPr/>
          <p:nvPr/>
        </p:nvPicPr>
        <p:blipFill>
          <a:blip r:embed="rId5"/>
          <a:stretch/>
        </p:blipFill>
        <p:spPr>
          <a:xfrm>
            <a:off x="4132800" y="3764880"/>
            <a:ext cx="2640960" cy="210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7960" y="857160"/>
            <a:ext cx="6447240" cy="496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8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EDA – Transformation</a:t>
            </a:r>
          </a:p>
        </p:txBody>
      </p:sp>
      <p:sp>
        <p:nvSpPr>
          <p:cNvPr id="141" name="CustomShape 2"/>
          <p:cNvSpPr/>
          <p:nvPr/>
        </p:nvSpPr>
        <p:spPr>
          <a:xfrm>
            <a:off x="1476360" y="1353960"/>
            <a:ext cx="65052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350" b="1" strike="noStrike" spc="-1">
                <a:solidFill>
                  <a:srgbClr val="000000"/>
                </a:solidFill>
                <a:latin typeface="Calibri"/>
              </a:rPr>
              <a:t>Before</a:t>
            </a:r>
            <a:endParaRPr lang="en-IN" sz="135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996440" y="1353960"/>
            <a:ext cx="53784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350" b="1" strike="noStrike" spc="-1">
                <a:solidFill>
                  <a:srgbClr val="000000"/>
                </a:solidFill>
                <a:latin typeface="Calibri"/>
              </a:rPr>
              <a:t>After</a:t>
            </a:r>
            <a:endParaRPr lang="en-IN" sz="1350" b="0" strike="noStrike" spc="-1">
              <a:latin typeface="Arial"/>
            </a:endParaRPr>
          </a:p>
        </p:txBody>
      </p:sp>
      <p:pic>
        <p:nvPicPr>
          <p:cNvPr id="143" name="Picture 2"/>
          <p:cNvPicPr/>
          <p:nvPr/>
        </p:nvPicPr>
        <p:blipFill>
          <a:blip r:embed="rId2"/>
          <a:stretch/>
        </p:blipFill>
        <p:spPr>
          <a:xfrm>
            <a:off x="359640" y="1680120"/>
            <a:ext cx="2721240" cy="1928520"/>
          </a:xfrm>
          <a:prstGeom prst="rect">
            <a:avLst/>
          </a:prstGeom>
          <a:ln>
            <a:noFill/>
          </a:ln>
        </p:spPr>
      </p:pic>
      <p:pic>
        <p:nvPicPr>
          <p:cNvPr id="144" name="Picture 3"/>
          <p:cNvPicPr/>
          <p:nvPr/>
        </p:nvPicPr>
        <p:blipFill>
          <a:blip r:embed="rId3"/>
          <a:stretch/>
        </p:blipFill>
        <p:spPr>
          <a:xfrm>
            <a:off x="4298040" y="1680120"/>
            <a:ext cx="2657160" cy="1928520"/>
          </a:xfrm>
          <a:prstGeom prst="rect">
            <a:avLst/>
          </a:prstGeom>
          <a:ln>
            <a:noFill/>
          </a:ln>
        </p:spPr>
      </p:pic>
      <p:pic>
        <p:nvPicPr>
          <p:cNvPr id="145" name="Picture 4"/>
          <p:cNvPicPr/>
          <p:nvPr/>
        </p:nvPicPr>
        <p:blipFill>
          <a:blip r:embed="rId4"/>
          <a:stretch/>
        </p:blipFill>
        <p:spPr>
          <a:xfrm>
            <a:off x="4298040" y="3608640"/>
            <a:ext cx="2657160" cy="2045160"/>
          </a:xfrm>
          <a:prstGeom prst="rect">
            <a:avLst/>
          </a:prstGeom>
          <a:ln>
            <a:noFill/>
          </a:ln>
        </p:spPr>
      </p:pic>
      <p:pic>
        <p:nvPicPr>
          <p:cNvPr id="146" name="Picture 5"/>
          <p:cNvPicPr/>
          <p:nvPr/>
        </p:nvPicPr>
        <p:blipFill>
          <a:blip r:embed="rId5"/>
          <a:stretch/>
        </p:blipFill>
        <p:spPr>
          <a:xfrm>
            <a:off x="430920" y="3594600"/>
            <a:ext cx="2649960" cy="189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7960" y="857160"/>
            <a:ext cx="6447240" cy="496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8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EDA – Transformation</a:t>
            </a:r>
          </a:p>
        </p:txBody>
      </p:sp>
      <p:sp>
        <p:nvSpPr>
          <p:cNvPr id="148" name="CustomShape 2"/>
          <p:cNvSpPr/>
          <p:nvPr/>
        </p:nvSpPr>
        <p:spPr>
          <a:xfrm>
            <a:off x="1476360" y="1353960"/>
            <a:ext cx="65052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350" b="1" strike="noStrike" spc="-1">
                <a:solidFill>
                  <a:srgbClr val="000000"/>
                </a:solidFill>
                <a:latin typeface="Calibri"/>
              </a:rPr>
              <a:t>Before</a:t>
            </a:r>
            <a:endParaRPr lang="en-IN" sz="135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996440" y="1353960"/>
            <a:ext cx="53784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350" b="1" strike="noStrike" spc="-1">
                <a:solidFill>
                  <a:srgbClr val="000000"/>
                </a:solidFill>
                <a:latin typeface="Calibri"/>
              </a:rPr>
              <a:t>After</a:t>
            </a:r>
            <a:endParaRPr lang="en-IN" sz="1350" b="0" strike="noStrike" spc="-1">
              <a:latin typeface="Arial"/>
            </a:endParaRPr>
          </a:p>
        </p:txBody>
      </p:sp>
      <p:pic>
        <p:nvPicPr>
          <p:cNvPr id="150" name="Picture 2"/>
          <p:cNvPicPr/>
          <p:nvPr/>
        </p:nvPicPr>
        <p:blipFill>
          <a:blip r:embed="rId2"/>
          <a:stretch/>
        </p:blipFill>
        <p:spPr>
          <a:xfrm>
            <a:off x="676440" y="1696680"/>
            <a:ext cx="2707200" cy="1949760"/>
          </a:xfrm>
          <a:prstGeom prst="rect">
            <a:avLst/>
          </a:prstGeom>
          <a:ln>
            <a:noFill/>
          </a:ln>
        </p:spPr>
      </p:pic>
      <p:pic>
        <p:nvPicPr>
          <p:cNvPr id="151" name="Picture 3"/>
          <p:cNvPicPr/>
          <p:nvPr/>
        </p:nvPicPr>
        <p:blipFill>
          <a:blip r:embed="rId3"/>
          <a:stretch/>
        </p:blipFill>
        <p:spPr>
          <a:xfrm>
            <a:off x="4267440" y="3799800"/>
            <a:ext cx="2822400" cy="1780200"/>
          </a:xfrm>
          <a:prstGeom prst="rect">
            <a:avLst/>
          </a:prstGeom>
          <a:ln>
            <a:noFill/>
          </a:ln>
        </p:spPr>
      </p:pic>
      <p:pic>
        <p:nvPicPr>
          <p:cNvPr id="152" name="Picture 4"/>
          <p:cNvPicPr/>
          <p:nvPr/>
        </p:nvPicPr>
        <p:blipFill>
          <a:blip r:embed="rId4"/>
          <a:stretch/>
        </p:blipFill>
        <p:spPr>
          <a:xfrm>
            <a:off x="690480" y="3799800"/>
            <a:ext cx="2693160" cy="1718640"/>
          </a:xfrm>
          <a:prstGeom prst="rect">
            <a:avLst/>
          </a:prstGeom>
          <a:ln>
            <a:noFill/>
          </a:ln>
        </p:spPr>
      </p:pic>
      <p:pic>
        <p:nvPicPr>
          <p:cNvPr id="153" name="Picture 5"/>
          <p:cNvPicPr/>
          <p:nvPr/>
        </p:nvPicPr>
        <p:blipFill>
          <a:blip r:embed="rId5"/>
          <a:stretch/>
        </p:blipFill>
        <p:spPr>
          <a:xfrm>
            <a:off x="4267440" y="1696680"/>
            <a:ext cx="2687760" cy="196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85786" y="785794"/>
            <a:ext cx="6447240" cy="658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6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Content: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7960" y="1973520"/>
            <a:ext cx="7635940" cy="438443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6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Introduction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Problem Statement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Exploratory Data Analysis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Baseline Solution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Evaluation metrics 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Summary of Initial Findings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Challenges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Future Work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Picture 5"/>
          <p:cNvPicPr/>
          <p:nvPr/>
        </p:nvPicPr>
        <p:blipFill>
          <a:blip r:embed="rId2"/>
          <a:stretch/>
        </p:blipFill>
        <p:spPr>
          <a:xfrm>
            <a:off x="69120" y="2433600"/>
            <a:ext cx="9000" cy="11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142976" y="642918"/>
            <a:ext cx="6447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000000"/>
                </a:solidFill>
                <a:latin typeface="Times New Roman"/>
              </a:rPr>
              <a:t>Statistical Tests (w.r.t Revenue)</a:t>
            </a:r>
          </a:p>
        </p:txBody>
      </p:sp>
      <p:graphicFrame>
        <p:nvGraphicFramePr>
          <p:cNvPr id="155" name="Table 2"/>
          <p:cNvGraphicFramePr/>
          <p:nvPr/>
        </p:nvGraphicFramePr>
        <p:xfrm>
          <a:off x="1142976" y="1643050"/>
          <a:ext cx="6095520" cy="121920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2779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2 Sample T-test 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Feature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Bounce Rates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1.594197538516729e-63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78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Exit Rates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1.6626536250736147e-119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56" name="TextShape 3"/>
          <p:cNvSpPr txBox="1"/>
          <p:nvPr/>
        </p:nvSpPr>
        <p:spPr>
          <a:xfrm>
            <a:off x="785786" y="3143248"/>
            <a:ext cx="7143800" cy="3429024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500"/>
          </a:bodyPr>
          <a:lstStyle/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Bounce Rates:</a:t>
            </a:r>
            <a:endParaRPr lang="en-US" sz="1500" b="0" strike="noStrike" spc="-1" dirty="0">
              <a:solidFill>
                <a:srgbClr val="000000"/>
              </a:solidFill>
              <a:latin typeface="Calibri"/>
            </a:endParaRPr>
          </a:p>
          <a:p>
            <a:pPr marL="403560" indent="-132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500" b="0" strike="noStrike" spc="-1" dirty="0">
                <a:solidFill>
                  <a:srgbClr val="000000"/>
                </a:solidFill>
                <a:latin typeface="Times New Roman"/>
              </a:rPr>
              <a:t> Null Hypothesis : Average Bounce Rate of Users who do not generate revenue(not buy) is same as Average Bounce Rate of users who generate revenue(buy).</a:t>
            </a:r>
            <a:endParaRPr lang="en-US" sz="1500" b="0" strike="noStrike" spc="-1" dirty="0">
              <a:solidFill>
                <a:srgbClr val="000000"/>
              </a:solidFill>
              <a:latin typeface="Calibri"/>
            </a:endParaRPr>
          </a:p>
          <a:p>
            <a:pPr marL="403560" indent="-132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500" b="0" strike="noStrike" spc="-1" dirty="0">
                <a:solidFill>
                  <a:srgbClr val="000000"/>
                </a:solidFill>
                <a:latin typeface="Times New Roman"/>
              </a:rPr>
              <a:t>Alternate Hypothesis : Average Bounce Rate of Users who do not generate revenue(not buy) is different than Average Bounce Rate of users who generate revenue(buy).</a:t>
            </a:r>
            <a:endParaRPr lang="en-US" sz="1500" b="0" strike="noStrike" spc="-1" dirty="0">
              <a:solidFill>
                <a:srgbClr val="000000"/>
              </a:solidFill>
              <a:latin typeface="Calibri"/>
            </a:endParaRPr>
          </a:p>
          <a:p>
            <a:pPr marL="403560" indent="-132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500" b="0" strike="noStrike" spc="-1" dirty="0">
                <a:solidFill>
                  <a:srgbClr val="000000"/>
                </a:solidFill>
                <a:latin typeface="Times New Roman"/>
              </a:rPr>
              <a:t>Conclusion: Alternate Hypothesis is True</a:t>
            </a:r>
            <a:endParaRPr lang="en-US" sz="15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Exit Rates:</a:t>
            </a:r>
            <a:endParaRPr lang="en-US" sz="1500" b="0" strike="noStrike" spc="-1" dirty="0">
              <a:solidFill>
                <a:srgbClr val="000000"/>
              </a:solidFill>
              <a:latin typeface="Calibri"/>
            </a:endParaRPr>
          </a:p>
          <a:p>
            <a:pPr marL="403560" indent="-132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500" b="0" strike="noStrike" spc="-1" dirty="0">
                <a:solidFill>
                  <a:srgbClr val="000000"/>
                </a:solidFill>
                <a:latin typeface="Times New Roman"/>
              </a:rPr>
              <a:t> Null Hypothesis : Average Exit Rate of Users who do not generate revenue(not buy) is same as Average Exit Rate of users who generate revenue(buy).</a:t>
            </a:r>
            <a:endParaRPr lang="en-US" sz="1500" b="0" strike="noStrike" spc="-1" dirty="0">
              <a:solidFill>
                <a:srgbClr val="000000"/>
              </a:solidFill>
              <a:latin typeface="Calibri"/>
            </a:endParaRPr>
          </a:p>
          <a:p>
            <a:pPr marL="403560" indent="-132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500" b="0" strike="noStrike" spc="-1" dirty="0">
                <a:solidFill>
                  <a:srgbClr val="000000"/>
                </a:solidFill>
                <a:latin typeface="Times New Roman"/>
              </a:rPr>
              <a:t>Alternate Hypothesis : Average Exit Rate of Users who do not generate revenue(not buy) is different than Average Exit Rate of users who generate revenue(buy).</a:t>
            </a:r>
            <a:endParaRPr lang="en-US" sz="1500" b="0" strike="noStrike" spc="-1" dirty="0">
              <a:solidFill>
                <a:srgbClr val="000000"/>
              </a:solidFill>
              <a:latin typeface="Calibri"/>
            </a:endParaRPr>
          </a:p>
          <a:p>
            <a:pPr marL="403560" indent="-132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500" b="0" strike="noStrike" spc="-1" dirty="0">
                <a:solidFill>
                  <a:srgbClr val="000000"/>
                </a:solidFill>
                <a:latin typeface="Times New Roman"/>
              </a:rPr>
              <a:t>Conclusion: Alternate Hypothesis is True</a:t>
            </a:r>
            <a:endParaRPr lang="en-US" sz="15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620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Baseline Model</a:t>
            </a: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785786" y="1857364"/>
            <a:ext cx="6783480" cy="4163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-1" dirty="0">
                <a:solidFill>
                  <a:srgbClr val="000000"/>
                </a:solidFill>
                <a:latin typeface="Times New Roman"/>
              </a:rPr>
              <a:t>Algorithm</a:t>
            </a: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Logistic Regression algorithm 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100000"/>
              </a:lnSpc>
              <a:spcBef>
                <a:spcPts val="300"/>
              </a:spcBef>
            </a:pP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-1" dirty="0">
                <a:solidFill>
                  <a:srgbClr val="000000"/>
                </a:solidFill>
                <a:latin typeface="Times New Roman"/>
              </a:rPr>
              <a:t>Properties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Quick and Easy implementation for a Baseline Model building.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Very Easy to Train.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Does not require scaling.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Does not require Hyper-parameter Tuning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Gives out well calibrated predictive probabilities.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071538" y="357166"/>
            <a:ext cx="6447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1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Summary of Initial Findings</a:t>
            </a: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07960" y="1563120"/>
            <a:ext cx="6447240" cy="3541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latin typeface="Times New Roman"/>
              </a:rPr>
              <a:t>Accuracy and AUC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Experiment setting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Total samples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False: 10422 sessions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True: 1908 sessions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Train –Test split validation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Training set: 70% examples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Test set: 30% examples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61" name="Table 3"/>
          <p:cNvGraphicFramePr/>
          <p:nvPr/>
        </p:nvGraphicFramePr>
        <p:xfrm>
          <a:off x="5500694" y="1500174"/>
          <a:ext cx="2971800" cy="1645920"/>
        </p:xfrm>
        <a:graphic>
          <a:graphicData uri="http://schemas.openxmlformats.org/drawingml/2006/table">
            <a:tbl>
              <a:tblPr/>
              <a:tblGrid>
                <a:gridCol w="1466280"/>
                <a:gridCol w="1505520"/>
              </a:tblGrid>
              <a:tr h="297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Test (%)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9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Accuracy Score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88.36%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9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AUC_ROC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88.7%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9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Precision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75.02%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97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Recall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37.1%</a:t>
                      </a:r>
                      <a:endParaRPr lang="en-IN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620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4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Metrics </a:t>
            </a:r>
            <a:r>
              <a:t/>
            </a:r>
            <a:br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07960" y="2054880"/>
            <a:ext cx="6447240" cy="291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Accuracy and AUC(as per initial baseline model)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Experiment setting 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Total sessions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False: 10422 sessions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True: 1908 sessions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15-fold cross-validation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Average accuracy: 88.9%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620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pc="-1" dirty="0">
                <a:solidFill>
                  <a:srgbClr val="000000"/>
                </a:solidFill>
                <a:latin typeface="Times New Roman"/>
              </a:rPr>
              <a:t>Challenges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All Continuous features have outliers which constitutes of about 70% of the total number of sessions recorded.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Meaning of Features namely administrative, Informational and Product Related are ambiguous.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Numerical Features have many 0 values, which makes it difficult to interpret whether 0 is the real value or it is a null value denoted by 0.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620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>
                <a:solidFill>
                  <a:srgbClr val="000000"/>
                </a:solidFill>
                <a:latin typeface="Times New Roman"/>
              </a:rPr>
              <a:t>Future Work </a:t>
            </a:r>
          </a:p>
        </p:txBody>
      </p:sp>
      <p:sp>
        <p:nvSpPr>
          <p:cNvPr id="167" name="TextShape 2"/>
          <p:cNvSpPr txBox="1"/>
          <p:nvPr/>
        </p:nvSpPr>
        <p:spPr>
          <a:xfrm>
            <a:off x="642910" y="1357298"/>
            <a:ext cx="6447240" cy="291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>
              <a:lnSpc>
                <a:spcPct val="100000"/>
              </a:lnSpc>
              <a:spcBef>
                <a:spcPts val="3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Future Work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Implementing various classification algorithms for the best model selection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Use Ensemble techniques to improve the model performance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Revisiting Feature engineering /Feature selection process.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</a:rPr>
              <a:t>Hyperparameter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Tuning.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Robust Model Evaluation.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Improving Precision and Recall Scores for Minority class.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000" y="59040"/>
            <a:ext cx="205560" cy="220932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70C0"/>
          </a:solidFill>
          <a:ln>
            <a:solidFill>
              <a:srgbClr val="0070C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45000" y="2313720"/>
            <a:ext cx="205560" cy="44607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3042000" y="1958400"/>
            <a:ext cx="4730040" cy="154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457200">
              <a:lnSpc>
                <a:spcPct val="100000"/>
              </a:lnSpc>
              <a:spcBef>
                <a:spcPts val="799"/>
              </a:spcBef>
            </a:pPr>
            <a:endParaRPr lang="en-IN" sz="3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99"/>
              </a:spcBef>
            </a:pPr>
            <a:r>
              <a:rPr lang="en-IN" sz="4000" b="0" strike="noStrike" spc="-1">
                <a:solidFill>
                  <a:srgbClr val="0055A0"/>
                </a:solidFill>
                <a:latin typeface="Calibri"/>
              </a:rPr>
              <a:t>Thanks!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57158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42910" y="1214422"/>
            <a:ext cx="8143932" cy="542928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The increasing popularity of online shopping has led to the emergence of new economic activities.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To succeed in the highly competitive e-commerce environment, it is vital to understand consumer intention.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Understanding what motivates consumer intention is critical because such intention is key to survival in this fast-paced and hypercompetitive environment. Where prior research has attempted at most a limited adaptation of the information system success model, we propose a comprehensive, empirical model that separates the ‘use’ construct into ‘intention to use’ and ‘actual use’.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This makes it possible to test the importance of user intentions in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determining their online shopping behavior. 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The dataset consists of feature vectors belonging to 12,330 sessions.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The dataset was formed so that each session would belong to a different user in a 1-year period to avoid any tendency to a specific campaign, special day, user profile, or period.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620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Problem Statement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85786" y="1571612"/>
            <a:ext cx="7429552" cy="291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Times New Roman"/>
              </a:rPr>
              <a:t>The task is to predict whether a user in that session is going to buy something from the website (generate Revenue) or not.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4086000" y="5945400"/>
            <a:ext cx="50580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350" b="0" strike="noStrike" spc="-1" dirty="0">
                <a:solidFill>
                  <a:srgbClr val="000000"/>
                </a:solidFill>
                <a:latin typeface="Calibri"/>
              </a:rPr>
              <a:t>Research Papers:</a:t>
            </a:r>
            <a:endParaRPr lang="en-IN" sz="13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35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1350" b="0" strike="noStrike" spc="-1" dirty="0" err="1">
                <a:solidFill>
                  <a:srgbClr val="000000"/>
                </a:solidFill>
                <a:latin typeface="Calibri"/>
              </a:rPr>
              <a:t>Publications.waset</a:t>
            </a:r>
            <a:r>
              <a:rPr lang="en-IN" sz="1350" b="0" strike="noStrike" spc="-1" dirty="0">
                <a:solidFill>
                  <a:srgbClr val="000000"/>
                </a:solidFill>
                <a:latin typeface="Calibri"/>
              </a:rPr>
              <a:t> , </a:t>
            </a:r>
            <a:endParaRPr lang="en-IN" sz="13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350" b="0" strike="noStrike" spc="-1" dirty="0">
                <a:solidFill>
                  <a:srgbClr val="000000"/>
                </a:solidFill>
                <a:latin typeface="Calibri"/>
              </a:rPr>
              <a:t>tanfonline.com-Understanding consumer intention in online shopping,</a:t>
            </a:r>
            <a:endParaRPr lang="en-IN" sz="13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350" b="0" strike="noStrike" spc="-1" dirty="0">
                <a:solidFill>
                  <a:srgbClr val="000000"/>
                </a:solidFill>
                <a:latin typeface="Calibri"/>
              </a:rPr>
              <a:t>Researchgate.com </a:t>
            </a:r>
            <a:endParaRPr lang="en-IN" sz="135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-457200" y="76320"/>
            <a:ext cx="6447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Dataset Information</a:t>
            </a: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76840" y="927360"/>
            <a:ext cx="8367126" cy="5574512"/>
          </a:xfrm>
          <a:prstGeom prst="rect">
            <a:avLst/>
          </a:prstGeom>
          <a:noFill/>
          <a:ln>
            <a:noFill/>
          </a:ln>
        </p:spPr>
        <p:txBody>
          <a:bodyPr wrap="square" lIns="342720" tIns="34200" rIns="6876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Dataset has 12330 sessions (rows) and 18 attributes (columns).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Number of Attributes: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18 (10 continuous; 8 categorical)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Information: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472680" indent="-27000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Continuous: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1: Administrative : different values ranging from 0 to 27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2: Administrative Duration : different values ranging from 0 to 3398.75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3: Informational : different values ranging from 0 to 24.0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4: Informational Duration : different values ranging from 0 to 2549.37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5: Product Related: different values ranging from 0 to 705.0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6: Product Related Duration : different values ranging from 0 to 63973.5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7: Bounce Rates: different values ranging from 0 to 0.20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8: Exit Rates : different values ranging from 0 to 0.20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9: Page Values: different values ranging from 0 to 361.76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10: Special Day: different values ranging from 0 to 1.0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28596" y="500042"/>
            <a:ext cx="8358246" cy="50006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41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Information: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472680" indent="-27000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Categories: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1: Month : 10 months (Feb, Mar, May, Jun, July, Aug, Sep, Nov, Dec)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2: Operating Systems: 8 categories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3: Browser : 13 types of Browsers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4: Region: 9 Regions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5: Traffic Type: 20  Types of Traffic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6: Visitor Type: 3 Types of visitors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7: Weekend: Binary (Weekend = True, Not Weekend </a:t>
            </a:r>
            <a:r>
              <a:rPr lang="en-US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= False</a:t>
            </a:r>
            <a:r>
              <a:rPr lang="en-US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Attribute 8: Revenue: Binary (Bought Something = True, Did Not Buy Anything =False)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928662" y="357166"/>
            <a:ext cx="6447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Dataset Information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7960" y="1262160"/>
            <a:ext cx="7493064" cy="5310112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Missing Values: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Class Distribution (Target Variable - Revenue):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4" name="Table 3"/>
          <p:cNvGraphicFramePr/>
          <p:nvPr/>
        </p:nvGraphicFramePr>
        <p:xfrm>
          <a:off x="1357290" y="2428868"/>
          <a:ext cx="5852160" cy="989280"/>
        </p:xfrm>
        <a:graphic>
          <a:graphicData uri="http://schemas.openxmlformats.org/drawingml/2006/table">
            <a:tbl>
              <a:tblPr/>
              <a:tblGrid>
                <a:gridCol w="2926080"/>
                <a:gridCol w="2926080"/>
              </a:tblGrid>
              <a:tr h="4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Numerical  Attributes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Categorical Attributes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4"/>
          <p:cNvGraphicFramePr/>
          <p:nvPr/>
        </p:nvGraphicFramePr>
        <p:xfrm>
          <a:off x="1357290" y="5143512"/>
          <a:ext cx="5852160" cy="989280"/>
        </p:xfrm>
        <a:graphic>
          <a:graphicData uri="http://schemas.openxmlformats.org/drawingml/2006/table">
            <a:tbl>
              <a:tblPr/>
              <a:tblGrid>
                <a:gridCol w="2926080"/>
                <a:gridCol w="2926080"/>
              </a:tblGrid>
              <a:tr h="4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15.48%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84.52%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620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Pre – Processing Steps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42910" y="2143116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Deeply Visualizing the data for relational understanding of features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Outliers Treatment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Data Normalization/Transformation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Encoding of Categorical Features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Imbalanced Data Treatment: Up sampling, Down sampling and SMOTE will be tried after Building Base model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620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Exploratory Data Analysis</a:t>
            </a:r>
            <a:r>
              <a:rPr b="1"/>
              <a:t/>
            </a:r>
            <a:br>
              <a:rPr b="1"/>
            </a:b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Attribute : Visitors Type</a:t>
            </a: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Picture 3"/>
          <p:cNvPicPr/>
          <p:nvPr/>
        </p:nvPicPr>
        <p:blipFill>
          <a:blip r:embed="rId2"/>
          <a:stretch/>
        </p:blipFill>
        <p:spPr>
          <a:xfrm>
            <a:off x="1548000" y="1656000"/>
            <a:ext cx="5167140" cy="3987578"/>
          </a:xfrm>
          <a:prstGeom prst="rect">
            <a:avLst/>
          </a:prstGeom>
          <a:ln>
            <a:noFill/>
          </a:ln>
        </p:spPr>
      </p:pic>
      <p:sp>
        <p:nvSpPr>
          <p:cNvPr id="110" name="TextShape 2"/>
          <p:cNvSpPr txBox="1"/>
          <p:nvPr/>
        </p:nvSpPr>
        <p:spPr>
          <a:xfrm>
            <a:off x="857224" y="5786454"/>
            <a:ext cx="6624000" cy="84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IN" sz="1800" b="0" strike="noStrike" spc="-1" dirty="0">
                <a:latin typeface="Times New Roman"/>
              </a:rPr>
              <a:t>This describes the type of customers visiting the website as there are most of the returning customers(regular customers) who are 3/4th of the total.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7401</TotalTime>
  <Words>1101</Words>
  <Application>Neat_Office/6.2.8.2$Windows_x86 LibreOffice_project/</Application>
  <PresentationFormat>On-screen Show (4:3)</PresentationFormat>
  <Paragraphs>174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arul vishwakarma</cp:lastModifiedBy>
  <cp:revision>306</cp:revision>
  <dcterms:created xsi:type="dcterms:W3CDTF">2017-03-30T12:09:41Z</dcterms:created>
  <dcterms:modified xsi:type="dcterms:W3CDTF">2020-01-08T08:01:53Z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