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58" r:id="rId9"/>
    <p:sldId id="264" r:id="rId10"/>
    <p:sldId id="267" r:id="rId11"/>
    <p:sldId id="265" r:id="rId12"/>
    <p:sldId id="268" r:id="rId13"/>
    <p:sldId id="270" r:id="rId14"/>
    <p:sldId id="271" r:id="rId15"/>
    <p:sldId id="273" r:id="rId16"/>
    <p:sldId id="272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0CCAF-8990-9FB3-6789-F2685E7B4E85}" v="95" dt="2024-11-07T12:49:0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77FED-BD57-4C0A-9B7A-7063E130517C}" type="datetimeFigureOut"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19D1C-D0C7-426F-9622-15FE0374D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Data variables:</a:t>
            </a:r>
          </a:p>
          <a:p>
            <a:r>
              <a:rPr lang="en-US" b="1" err="1"/>
              <a:t>earth_incidence_angle</a:t>
            </a:r>
            <a:r>
              <a:rPr lang="en-US" dirty="0"/>
              <a:t> refers to the angle at which incoming solar radiation strikes the surface of the Earth. The incidence angle affects the quality and accuracy of the data collected. A higher incidence angle can lead to increased distortion and variations in surface reflectance, especially over rough terrain.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Attributes: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Satellite: GPM</a:t>
            </a:r>
            <a:r>
              <a:rPr lang="en-US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Global Precipitation Measurement mission is a joint project of NASA and JAXA (Japan Aerospace Exploration Agency) aimed at measuring global precipitation.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Sensor: GMI</a:t>
            </a:r>
            <a:r>
              <a:rPr lang="en-US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The GPM Microwave Imager (GMI) is one of the primary instruments aboard the GPM satellite. It measures precipitation, including rain, snow, and other forms of water.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Preprocessor: 2305c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This likely refers to a specific preprocessing algorithm or method used to prepare the raw GPM data for analysis. The identifier 2305c denotes a version or type of preprocessing applied.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Scan_start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timestamp indicating when the satellite began scanning a specific area of interest.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Scan_end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timestamp indicating when the scanning was completed for that specific area.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Gpm_input_file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This refers to the input file containing GPM data, which includes various variables related to precipitation, such as surface precipitation rate, radar quality index, and others.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Pixel_start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starting pixel index for processing, likely used to indicate the beginning of a subset of data from the grid.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err="1"/>
              <a:t>Pixel_end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ending pixel index for processing, marking the end of the subset of data to analyze.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19D1C-D0C7-426F-9622-15FE0374D70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Data variables: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surface_precip</a:t>
            </a:r>
            <a:r>
              <a:rPr lang="en-US" b="1" dirty="0"/>
              <a:t> (latitude, longitude) [float64]</a:t>
            </a:r>
            <a:r>
              <a:rPr lang="en-US" dirty="0"/>
              <a:t>: Surface precipitation values.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radar_quality_index</a:t>
            </a:r>
            <a:r>
              <a:rPr lang="en-US" b="1" dirty="0"/>
              <a:t> (latitude, longitude) [float64]</a:t>
            </a:r>
            <a:r>
              <a:rPr lang="en-US" dirty="0"/>
              <a:t>: A quality index for the radar data, possibly representing the reliability or accuracy of radar measurements.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gauge_correction_factor</a:t>
            </a:r>
            <a:r>
              <a:rPr lang="en-US" b="1" dirty="0"/>
              <a:t> (latitude, longitude) [float32]</a:t>
            </a:r>
            <a:r>
              <a:rPr lang="en-US" dirty="0"/>
              <a:t>: A factor to correct precipitation data using ground-based gauges.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valid_fraction</a:t>
            </a:r>
            <a:r>
              <a:rPr lang="en-US" b="1" dirty="0"/>
              <a:t> (latitude, longitude) [float64]</a:t>
            </a:r>
            <a:r>
              <a:rPr lang="en-US" dirty="0"/>
              <a:t>: Fraction of valid data points for a given location.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precip_fraction</a:t>
            </a:r>
            <a:r>
              <a:rPr lang="en-US" b="1" dirty="0"/>
              <a:t> (latitude, longitude) [float64]</a:t>
            </a:r>
            <a:r>
              <a:rPr lang="en-US" dirty="0"/>
              <a:t>: Fraction of precipitation observed over a particular area.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snow_fraction</a:t>
            </a:r>
            <a:r>
              <a:rPr lang="en-US" b="1" dirty="0"/>
              <a:t> (latitude, longitude) [float64]</a:t>
            </a:r>
            <a:r>
              <a:rPr lang="en-US" dirty="0"/>
              <a:t>: Fraction of snow precipitation.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hail_fraction</a:t>
            </a:r>
            <a:r>
              <a:rPr lang="en-US" b="1" dirty="0"/>
              <a:t> (latitude, longitude) [float64]</a:t>
            </a:r>
            <a:r>
              <a:rPr lang="en-US" dirty="0"/>
              <a:t>: Fraction of hail precipitation.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convective_fraction</a:t>
            </a:r>
            <a:r>
              <a:rPr lang="en-US" b="1" dirty="0"/>
              <a:t> (latitude, longitude) [float64]</a:t>
            </a:r>
            <a:r>
              <a:rPr lang="en-US" dirty="0"/>
              <a:t>: Fraction of convective precipitation (related to thunderstorms or strong vertical air movement).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stratiform_fraction</a:t>
            </a:r>
            <a:r>
              <a:rPr lang="en-US" b="1" dirty="0"/>
              <a:t> (latitude, longitude) [float64]</a:t>
            </a:r>
            <a:r>
              <a:rPr lang="en-US" dirty="0"/>
              <a:t>: Fraction of stratiform precipitation (related to larger, widespread precipitation systems).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time (latitude, longitude) [datetime64[ns]]</a:t>
            </a:r>
            <a:r>
              <a:rPr lang="en-US" dirty="0"/>
              <a:t>: Timestamp for each observation point.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scan_index</a:t>
            </a:r>
            <a:r>
              <a:rPr lang="en-US" b="1" dirty="0"/>
              <a:t> (latitude, longitude) [int16]</a:t>
            </a:r>
            <a:r>
              <a:rPr lang="en-US" dirty="0"/>
              <a:t>: Index of the radar scan.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pixel_index</a:t>
            </a:r>
            <a:r>
              <a:rPr lang="en-US" b="1" dirty="0"/>
              <a:t> (latitude, longitude) [int16]</a:t>
            </a:r>
            <a:r>
              <a:rPr lang="en-US" dirty="0"/>
              <a:t>: Index of the pixel in the radar image.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Attributes:</a:t>
            </a:r>
          </a:p>
          <a:p>
            <a:pPr marL="171450" indent="-171450">
              <a:buFont typeface="Arial"/>
              <a:buChar char="•"/>
            </a:pPr>
            <a:r>
              <a:rPr lang="en-US" b="1" dirty="0"/>
              <a:t>'</a:t>
            </a:r>
            <a:r>
              <a:rPr lang="en-US" b="1" dirty="0" err="1"/>
              <a:t>PrecipRate</a:t>
            </a:r>
            <a:r>
              <a:rPr lang="en-US" b="1" dirty="0"/>
              <a:t>'</a:t>
            </a:r>
            <a:r>
              <a:rPr lang="en-US" dirty="0"/>
              <a:t>: Refers to the precipitation rate at a specific time,  from satellite data.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'</a:t>
            </a:r>
            <a:r>
              <a:rPr lang="en-US" b="1" dirty="0" err="1"/>
              <a:t>RadarQualityIndex</a:t>
            </a:r>
            <a:r>
              <a:rPr lang="en-US" b="1" dirty="0"/>
              <a:t>'</a:t>
            </a:r>
            <a:r>
              <a:rPr lang="en-US" dirty="0"/>
              <a:t>: Quality index for radar data, indicating the accuracy or reliability of the radar's observations.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'</a:t>
            </a:r>
            <a:r>
              <a:rPr lang="en-US" b="1" dirty="0" err="1"/>
              <a:t>PrecipFlag</a:t>
            </a:r>
            <a:r>
              <a:rPr lang="en-US" b="1" dirty="0"/>
              <a:t>'</a:t>
            </a:r>
            <a:r>
              <a:rPr lang="en-US" dirty="0"/>
              <a:t>: Could be a flag indicating whether precipitation is present and what type (rain, snow, hail).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'</a:t>
            </a:r>
            <a:r>
              <a:rPr lang="en-US" b="1" dirty="0" err="1"/>
              <a:t>RadarOnly_QPE</a:t>
            </a:r>
            <a:r>
              <a:rPr lang="en-US" b="1" dirty="0"/>
              <a:t>'</a:t>
            </a:r>
            <a:r>
              <a:rPr lang="en-US" dirty="0"/>
              <a:t>: Radar-only Quantitative Precipitation Estimate (QPE) data, estimating the precipitation accumulation over a certain time period based only on radar observations.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'</a:t>
            </a:r>
            <a:r>
              <a:rPr lang="en-US" b="1" dirty="0" err="1"/>
              <a:t>MultiSensor_QPE</a:t>
            </a:r>
            <a:r>
              <a:rPr lang="en-US" b="1" dirty="0"/>
              <a:t>'</a:t>
            </a:r>
            <a:r>
              <a:rPr lang="en-US" dirty="0"/>
              <a:t>: Multi-sensor QPE data that integrates information from radar, rain gauges, and potentially other sources to improve the accuracy of precipitation estimates.</a:t>
            </a:r>
            <a:endParaRPr lang="en-US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19D1C-D0C7-426F-9622-15FE0374D70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 panose="020F0502020204030204"/>
                <a:cs typeface="Calibri" panose="020F0502020204030204"/>
              </a:rPr>
              <a:t>Data variables: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wet_bulb_temperature</a:t>
            </a:r>
            <a:r>
              <a:rPr lang="en-US" b="1" dirty="0"/>
              <a:t> (samples) [float64]</a:t>
            </a:r>
            <a:r>
              <a:rPr lang="en-US" dirty="0"/>
              <a:t>: The temperature of air when it is saturated with moisture, useful for understanding humidity and cooling processes.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err="1"/>
              <a:t>two_meter_temperature</a:t>
            </a:r>
            <a:r>
              <a:rPr lang="en-US" b="1"/>
              <a:t> (samples) [float64]</a:t>
            </a:r>
            <a:r>
              <a:rPr lang="en-US"/>
              <a:t>: The temperature measured at two meters above the ground, often used in weather forecasts.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lapse_rate</a:t>
            </a:r>
            <a:r>
              <a:rPr lang="en-US" b="1" dirty="0"/>
              <a:t> (samples) [float64]</a:t>
            </a:r>
            <a:r>
              <a:rPr lang="en-US" dirty="0"/>
              <a:t>: The rate at which temperature decreases with an increase in altitude, important for understanding atmospheric stability.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total_column_water_vapor</a:t>
            </a:r>
            <a:r>
              <a:rPr lang="en-US" b="1" dirty="0"/>
              <a:t> (samples) [float64]</a:t>
            </a:r>
            <a:r>
              <a:rPr lang="en-US" dirty="0"/>
              <a:t>: The total amount of water vapor present in a vertical column of the atmosphere, which is crucial for predicting precipitation and humidity levels.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surface_temperature</a:t>
            </a:r>
            <a:r>
              <a:rPr lang="en-US" b="1" dirty="0"/>
              <a:t> (samples) [float64]</a:t>
            </a:r>
            <a:r>
              <a:rPr lang="en-US" dirty="0"/>
              <a:t>: The temperature of the Earth’s surface, relevant for various environmental and weather studies.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moisture_convergence</a:t>
            </a:r>
            <a:r>
              <a:rPr lang="en-US" b="1" dirty="0"/>
              <a:t> (samples) [float32]</a:t>
            </a:r>
            <a:r>
              <a:rPr lang="en-US" dirty="0"/>
              <a:t>: The net increase of moisture in a region, which can indicate potential areas for precipitation.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leaf_area_index</a:t>
            </a:r>
            <a:r>
              <a:rPr lang="en-US" b="1" dirty="0"/>
              <a:t> (samples) [float32]</a:t>
            </a:r>
            <a:r>
              <a:rPr lang="en-US" dirty="0"/>
              <a:t>: A measure of the total leaf area relative to the ground area, important for understanding vegetation and its impact on the environment.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snow_depth</a:t>
            </a:r>
            <a:r>
              <a:rPr lang="en-US" b="1" dirty="0"/>
              <a:t> (samples) [float32]</a:t>
            </a:r>
            <a:r>
              <a:rPr lang="en-US" dirty="0"/>
              <a:t>: The depth of snow cover, which is significant for hydrology and weather forecasting.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orographic_wind</a:t>
            </a:r>
            <a:r>
              <a:rPr lang="en-US" b="1" dirty="0"/>
              <a:t> (samples) [float32]</a:t>
            </a:r>
            <a:r>
              <a:rPr lang="en-US" dirty="0"/>
              <a:t>: Wind patterns influenced by mountainous terrain, important for understanding localized weather phenomena.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10m_wind (samples) [float32]</a:t>
            </a:r>
            <a:r>
              <a:rPr lang="en-US" dirty="0"/>
              <a:t>: Wind speed and direction measured at a height of 10 meters above the ground.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surface_type</a:t>
            </a:r>
            <a:r>
              <a:rPr lang="en-US" b="1" dirty="0"/>
              <a:t> (samples) [uint8]</a:t>
            </a:r>
            <a:r>
              <a:rPr lang="en-US" dirty="0"/>
              <a:t>: Categorical data indicating the type of surface (e.g., forest, water, urban).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mountain_type</a:t>
            </a:r>
            <a:r>
              <a:rPr lang="en-US" b="1" dirty="0"/>
              <a:t> (samples) [uint8]</a:t>
            </a:r>
            <a:r>
              <a:rPr lang="en-US" dirty="0"/>
              <a:t>: Categorical data specifying the type of mountain (e.g., range, hill).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land_fraction</a:t>
            </a:r>
            <a:r>
              <a:rPr lang="en-US" b="1" dirty="0"/>
              <a:t> (samples) [uint8]</a:t>
            </a:r>
            <a:r>
              <a:rPr lang="en-US" dirty="0"/>
              <a:t>: The fraction of the area that is land.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ice_fraction</a:t>
            </a:r>
            <a:r>
              <a:rPr lang="en-US" b="1" dirty="0"/>
              <a:t> (samples) [uint8]</a:t>
            </a:r>
            <a:r>
              <a:rPr lang="en-US" dirty="0"/>
              <a:t>: The fraction of the area covered by ice, important for climate studies.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quality_flag</a:t>
            </a:r>
            <a:r>
              <a:rPr lang="en-US" b="1" dirty="0"/>
              <a:t> (samples) [uint8]</a:t>
            </a:r>
            <a:r>
              <a:rPr lang="en-US" dirty="0"/>
              <a:t>: A flag indicating the quality of the data, useful for data validation.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sunglint_angle</a:t>
            </a:r>
            <a:r>
              <a:rPr lang="en-US" b="1" dirty="0"/>
              <a:t> (samples) [float32]</a:t>
            </a:r>
            <a:r>
              <a:rPr lang="en-US" dirty="0"/>
              <a:t>: The angle at which sunlight reflects off the water surface, affecting measurements from satellites.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 err="1"/>
              <a:t>airlifting_index</a:t>
            </a:r>
            <a:r>
              <a:rPr lang="en-US" b="1" dirty="0"/>
              <a:t> (samples) [uint8]</a:t>
            </a:r>
            <a:r>
              <a:rPr lang="en-US" dirty="0"/>
              <a:t>: An index used to indicate potential for air uplift, relevant for storm development.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latitude (samples) [float32]</a:t>
            </a:r>
            <a:r>
              <a:rPr lang="en-US" dirty="0"/>
              <a:t>: Latitude of the samples, indicating geographic location.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longitude (samples) [float32]</a:t>
            </a:r>
            <a:r>
              <a:rPr lang="en-US" dirty="0"/>
              <a:t>: Longitude of the samples, also indicating geographic location.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19D1C-D0C7-426F-9622-15FE0374D70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nearest_time_step</a:t>
            </a:r>
            <a:r>
              <a:rPr lang="en-US" dirty="0"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US" dirty="0"/>
              <a:t>When we have a desired timestamp, this function will find the scan time closest to our requested timestamp. This is useful for syncing data with other sources.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When we have multiple data sources observations in time can be aligned minimizing time discrepancies.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nearest_ind</a:t>
            </a:r>
            <a:r>
              <a:rPr lang="en-US" dirty="0">
                <a:ea typeface="Calibri"/>
                <a:cs typeface="Calibri"/>
              </a:rPr>
              <a:t>:</a:t>
            </a:r>
          </a:p>
          <a:p>
            <a:r>
              <a:rPr lang="en-US" dirty="0"/>
              <a:t>It helps us in finding the index of the time point closest to a specific desired time.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19D1C-D0C7-426F-9622-15FE0374D70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nearest_time_step</a:t>
            </a:r>
            <a:r>
              <a:rPr lang="en-US" dirty="0"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US" dirty="0"/>
              <a:t>When we have a desired timestamp, this function will find the scan time closest to our requested timestamp. This is useful for syncing data with other sources.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When we have multiple data sources observations in time can be aligned minimizing time discrepancies.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nearest_ind</a:t>
            </a:r>
            <a:r>
              <a:rPr lang="en-US" dirty="0">
                <a:ea typeface="Calibri"/>
                <a:cs typeface="Calibri"/>
              </a:rPr>
              <a:t>:</a:t>
            </a:r>
          </a:p>
          <a:p>
            <a:r>
              <a:rPr lang="en-US" dirty="0"/>
              <a:t>It helps us in finding the index of the time point closest to a specific desired time.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19D1C-D0C7-426F-9622-15FE0374D70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8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0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7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94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2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11/7/2024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70972"/>
            <a:ext cx="10268712" cy="3227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IPWGML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42006"/>
            <a:ext cx="7666188" cy="4519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Attributes: </a:t>
            </a:r>
            <a:endParaRPr lang="en-US" dirty="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/>
              <a:t>Satellite : GPM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/>
              <a:t>Sensor : GMI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/>
              <a:t>Preprocessor : 2305c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Scan_start</a:t>
            </a:r>
            <a:r>
              <a:rPr lang="en-US" sz="1700" dirty="0"/>
              <a:t> 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Scan_end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Gpm_input_file</a:t>
            </a:r>
            <a:endParaRPr lang="en-US" sz="170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Lower_left_row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Lower_left_column</a:t>
            </a:r>
            <a:endParaRPr lang="en-US" sz="170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Pixel_start</a:t>
            </a:r>
            <a:endParaRPr lang="en-US" sz="170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Pixel_end</a:t>
            </a:r>
            <a:endParaRPr lang="en-US" sz="170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/>
        </p:nvSpPr>
        <p:spPr>
          <a:xfrm>
            <a:off x="7869607" y="2442006"/>
            <a:ext cx="4319567" cy="229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Data variables: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 err="1"/>
              <a:t>Earth_incidence_angle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722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20" y="2336091"/>
            <a:ext cx="7666188" cy="4519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Data variables: </a:t>
            </a:r>
            <a:endParaRPr lang="en-US" dirty="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>
                <a:ea typeface="+mn-lt"/>
                <a:cs typeface="+mn-lt"/>
              </a:rPr>
              <a:t>surface_precip</a:t>
            </a:r>
            <a:endParaRPr lang="en-US" dirty="0" err="1">
              <a:ea typeface="+mn-lt"/>
              <a:cs typeface="+mn-lt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radar_quality_index</a:t>
            </a:r>
            <a:r>
              <a:rPr lang="en-US" sz="17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gauge_correction_factor</a:t>
            </a:r>
            <a:r>
              <a:rPr lang="en-US" sz="17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>
                <a:ea typeface="+mn-lt"/>
                <a:cs typeface="+mn-lt"/>
              </a:rPr>
              <a:t>valid_fraction</a:t>
            </a:r>
            <a:r>
              <a:rPr lang="en-US" sz="1700" dirty="0">
                <a:ea typeface="+mn-lt"/>
                <a:cs typeface="+mn-lt"/>
              </a:rPr>
              <a:t> </a:t>
            </a:r>
            <a:endParaRPr lang="en-US" sz="1700" dirty="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precip_fraction</a:t>
            </a:r>
            <a:endParaRPr lang="en-US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snow_fraction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hail_fraction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convective_fraction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stratiform_fraction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time </a:t>
            </a:r>
            <a:endParaRPr lang="en-US" sz="1700" dirty="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scan_index</a:t>
            </a:r>
            <a:endParaRPr lang="en-US" sz="1700" dirty="0" err="1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 err="1">
                <a:ea typeface="+mn-lt"/>
                <a:cs typeface="+mn-lt"/>
              </a:rPr>
              <a:t>pixel_index</a:t>
            </a:r>
            <a:endParaRPr lang="en-US" sz="1700" dirty="0" err="1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/>
        </p:nvSpPr>
        <p:spPr>
          <a:xfrm>
            <a:off x="483870" y="2336092"/>
            <a:ext cx="7170813" cy="3715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Attributes: </a:t>
            </a:r>
            <a:endParaRPr lang="en-US" dirty="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Lower_left_row</a:t>
            </a:r>
            <a:endParaRPr lang="en-US" sz="170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err="1"/>
              <a:t>Lower_left_column</a:t>
            </a:r>
            <a:endParaRPr lang="en-US" sz="2400"/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mrms_input_files</a:t>
            </a:r>
            <a:r>
              <a:rPr lang="en-US" sz="1800" dirty="0">
                <a:ea typeface="+mn-lt"/>
                <a:cs typeface="+mn-lt"/>
              </a:rPr>
              <a:t>:</a:t>
            </a:r>
          </a:p>
          <a:p>
            <a:pPr lvl="1" indent="0">
              <a:buNone/>
            </a:pPr>
            <a:r>
              <a:rPr lang="en-US" sz="1800" dirty="0">
                <a:ea typeface="+mn-lt"/>
                <a:cs typeface="+mn-lt"/>
              </a:rPr>
              <a:t>['</a:t>
            </a:r>
            <a:r>
              <a:rPr lang="en-US" sz="1800" dirty="0" err="1">
                <a:ea typeface="+mn-lt"/>
                <a:cs typeface="+mn-lt"/>
              </a:rPr>
              <a:t>PrecipRate</a:t>
            </a:r>
            <a:r>
              <a:rPr lang="en-US" sz="1800" dirty="0">
                <a:ea typeface="+mn-lt"/>
                <a:cs typeface="+mn-lt"/>
              </a:rPr>
              <a:t>' ,  '</a:t>
            </a:r>
            <a:r>
              <a:rPr lang="en-US" sz="1800" dirty="0" err="1">
                <a:ea typeface="+mn-lt"/>
                <a:cs typeface="+mn-lt"/>
              </a:rPr>
              <a:t>RadarQualityIndex</a:t>
            </a:r>
            <a:r>
              <a:rPr lang="en-US" sz="1800">
                <a:ea typeface="+mn-lt"/>
                <a:cs typeface="+mn-lt"/>
              </a:rPr>
              <a:t>' ,  'PrecipFlag',  '</a:t>
            </a:r>
            <a:r>
              <a:rPr lang="en-US" sz="1800" dirty="0" err="1">
                <a:ea typeface="+mn-lt"/>
                <a:cs typeface="+mn-lt"/>
              </a:rPr>
              <a:t>RadarOnly_QPE</a:t>
            </a:r>
            <a:r>
              <a:rPr lang="en-US" sz="1800" dirty="0"/>
              <a:t>' , '</a:t>
            </a:r>
            <a:r>
              <a:rPr lang="en-US" sz="1800" dirty="0" err="1">
                <a:ea typeface="+mn-lt"/>
                <a:cs typeface="+mn-lt"/>
              </a:rPr>
              <a:t>MultiSensor_QPE</a:t>
            </a:r>
            <a:r>
              <a:rPr lang="en-US" sz="1800" dirty="0"/>
              <a:t>']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55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C91B3-8699-42D9-687E-59ABBA75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49361"/>
            <a:ext cx="3680342" cy="483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Franklin Gothic Medium"/>
                <a:ea typeface="+mn-lt"/>
                <a:cs typeface="+mn-lt"/>
              </a:rPr>
              <a:t>Data variables: </a:t>
            </a:r>
            <a:endParaRPr lang="en-US">
              <a:latin typeface="Franklin Gothic Medium"/>
              <a:ea typeface="Calibri"/>
              <a:cs typeface="Calibri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wet_bulb_temperature</a:t>
            </a:r>
            <a:r>
              <a:rPr lang="en-US" sz="1600" dirty="0">
                <a:latin typeface="Franklin Gothic Medium"/>
                <a:ea typeface="Calibri"/>
                <a:cs typeface="Calibri"/>
              </a:rPr>
              <a:t> </a:t>
            </a:r>
            <a:endParaRPr lang="en-US" sz="2800">
              <a:latin typeface="Franklin Gothic Medium"/>
              <a:ea typeface="+mn-lt"/>
              <a:cs typeface="+mn-lt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two_meter_temperature</a:t>
            </a:r>
            <a:r>
              <a:rPr lang="en-US" sz="1600" dirty="0">
                <a:latin typeface="Franklin Gothic Medium"/>
                <a:ea typeface="Calibri"/>
                <a:cs typeface="Calibri"/>
              </a:rPr>
              <a:t> 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lapse_rate</a:t>
            </a:r>
            <a:endParaRPr lang="en-US" sz="2800">
              <a:latin typeface="Franklin Gothic Medium"/>
              <a:ea typeface="+mn-lt"/>
              <a:cs typeface="+mn-lt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total_column_water_vapor</a:t>
            </a:r>
            <a:endParaRPr lang="en-US" sz="2000">
              <a:latin typeface="Franklin Gothic Medium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surface_temperature</a:t>
            </a:r>
            <a:r>
              <a:rPr lang="en-US" sz="1600" dirty="0">
                <a:latin typeface="Franklin Gothic Medium"/>
                <a:ea typeface="Calibri"/>
                <a:cs typeface="Calibri"/>
              </a:rPr>
              <a:t> </a:t>
            </a:r>
            <a:endParaRPr lang="en-US" sz="2800">
              <a:latin typeface="Franklin Gothic Medium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moisture_convergence</a:t>
            </a:r>
            <a:endParaRPr lang="en-US" sz="2000">
              <a:latin typeface="Franklin Gothic Medium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leaf_area_index</a:t>
            </a:r>
            <a:endParaRPr lang="en-US" sz="2000">
              <a:latin typeface="Franklin Gothic Medium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err="1">
                <a:latin typeface="Franklin Gothic Medium"/>
                <a:ea typeface="Calibri"/>
                <a:cs typeface="Calibri"/>
              </a:rPr>
              <a:t>snow_depth</a:t>
            </a:r>
            <a:r>
              <a:rPr lang="en-US" sz="1600" dirty="0">
                <a:latin typeface="Franklin Gothic Medium"/>
                <a:ea typeface="Calibri"/>
                <a:cs typeface="Calibri"/>
              </a:rPr>
              <a:t> </a:t>
            </a:r>
            <a:endParaRPr lang="en-US" sz="2000">
              <a:latin typeface="Franklin Gothic Medium"/>
            </a:endParaRP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orographic_wind</a:t>
            </a:r>
            <a:endParaRPr lang="en-US" sz="2000" dirty="0" err="1">
              <a:latin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89036-DBEE-ECA1-40EC-0A187F71586F}"/>
              </a:ext>
            </a:extLst>
          </p:cNvPr>
          <p:cNvSpPr txBox="1"/>
          <p:nvPr/>
        </p:nvSpPr>
        <p:spPr>
          <a:xfrm>
            <a:off x="5674064" y="2797714"/>
            <a:ext cx="4587646" cy="4427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>
                <a:latin typeface="Franklin Gothic Medium"/>
                <a:ea typeface="Calibri"/>
                <a:cs typeface="Calibri"/>
              </a:rPr>
              <a:t>10m_wind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surface_type</a:t>
            </a:r>
            <a:r>
              <a:rPr lang="en-US" sz="1600" dirty="0">
                <a:latin typeface="Franklin Gothic Medium"/>
                <a:ea typeface="Calibri"/>
                <a:cs typeface="Calibri"/>
              </a:rPr>
              <a:t> </a:t>
            </a:r>
            <a:endParaRPr lang="en-US" dirty="0"/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mountain_type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land_fraction</a:t>
            </a:r>
            <a:endParaRPr lang="en-US" sz="1600">
              <a:latin typeface="Franklin Gothic Medium"/>
              <a:ea typeface="Calibri"/>
              <a:cs typeface="Calibri"/>
            </a:endParaRP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ice_fraction</a:t>
            </a:r>
            <a:endParaRPr lang="en-US" sz="1600">
              <a:latin typeface="Franklin Gothic Medium"/>
              <a:ea typeface="Calibri"/>
              <a:cs typeface="Calibri"/>
            </a:endParaRP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quality_flag</a:t>
            </a:r>
            <a:endParaRPr lang="en-US" sz="1600">
              <a:latin typeface="Franklin Gothic Medium"/>
              <a:ea typeface="Calibri"/>
              <a:cs typeface="Calibri"/>
            </a:endParaRP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sunglint_angle</a:t>
            </a:r>
            <a:endParaRPr lang="en-US" sz="1600">
              <a:latin typeface="Franklin Gothic Medium"/>
              <a:ea typeface="Calibri"/>
              <a:cs typeface="Calibri"/>
            </a:endParaRP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 err="1">
                <a:latin typeface="Franklin Gothic Medium"/>
                <a:ea typeface="Calibri"/>
                <a:cs typeface="Calibri"/>
              </a:rPr>
              <a:t>airlifting_index</a:t>
            </a:r>
            <a:r>
              <a:rPr lang="en-US" sz="1600" dirty="0">
                <a:latin typeface="Franklin Gothic Medium"/>
                <a:ea typeface="Calibri"/>
                <a:cs typeface="Calibri"/>
              </a:rPr>
              <a:t> 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>
                <a:latin typeface="Franklin Gothic Medium"/>
                <a:ea typeface="Calibri"/>
                <a:cs typeface="Calibri"/>
              </a:rPr>
              <a:t>Latitude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 sz="1600" dirty="0">
                <a:latin typeface="Franklin Gothic Medium"/>
                <a:ea typeface="Calibri"/>
                <a:cs typeface="Calibri"/>
              </a:rPr>
              <a:t>longitude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endParaRPr lang="en-US" sz="1400" dirty="0">
              <a:latin typeface="Franklin Gothic Medium"/>
              <a:ea typeface="Calibri"/>
              <a:cs typeface="Calibri"/>
            </a:endParaRP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639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</a:t>
            </a:r>
            <a:r>
              <a:rPr lang="en-US" dirty="0"/>
              <a:t> &amp; </a:t>
            </a:r>
            <a:r>
              <a:rPr lang="en-US" dirty="0" err="1"/>
              <a:t>geo_ir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C91B3-8699-42D9-687E-59ABBA75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17090"/>
            <a:ext cx="10260315" cy="2838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Franklin Gothic Medium"/>
                <a:ea typeface="+mn-lt"/>
                <a:cs typeface="+mn-lt"/>
              </a:rPr>
              <a:t>Data variables: </a:t>
            </a:r>
          </a:p>
          <a:p>
            <a:pPr marL="342900" indent="-342900">
              <a:buChar char="•"/>
            </a:pPr>
            <a:r>
              <a:rPr lang="en-US" sz="2000" dirty="0" err="1">
                <a:latin typeface="Franklin Gothic Medium"/>
              </a:rPr>
              <a:t>nearest_time_step</a:t>
            </a:r>
            <a:r>
              <a:rPr lang="en-US" sz="2000" dirty="0">
                <a:ea typeface="+mn-lt"/>
                <a:cs typeface="+mn-lt"/>
              </a:rPr>
              <a:t>: (geo)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Interpolating or matching time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Aligning observations</a:t>
            </a:r>
          </a:p>
          <a:p>
            <a:pPr marL="342900" indent="-342900">
              <a:buChar char="•"/>
            </a:pPr>
            <a:r>
              <a:rPr lang="en-US" sz="2000" dirty="0" err="1">
                <a:latin typeface="Franklin Gothic Medium"/>
              </a:rPr>
              <a:t>nearest_ind</a:t>
            </a:r>
            <a:r>
              <a:rPr lang="en-US" sz="2000" dirty="0">
                <a:latin typeface="Franklin Gothic Medium"/>
              </a:rPr>
              <a:t>(</a:t>
            </a:r>
            <a:r>
              <a:rPr lang="en-US" sz="2000" dirty="0" err="1">
                <a:latin typeface="Franklin Gothic Medium"/>
              </a:rPr>
              <a:t>geo_ir</a:t>
            </a:r>
            <a:r>
              <a:rPr lang="en-US" sz="2000" dirty="0">
                <a:latin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26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/>
        </p:nvSpPr>
        <p:spPr>
          <a:xfrm>
            <a:off x="961863" y="2580368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Cnn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1697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C91B3-8699-42D9-687E-59ABBA75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85" y="2408172"/>
            <a:ext cx="10888450" cy="4311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Surface precipitation (surface </a:t>
            </a:r>
            <a:r>
              <a:rPr lang="en-US" sz="2000" dirty="0" err="1">
                <a:ea typeface="+mn-lt"/>
                <a:cs typeface="+mn-lt"/>
              </a:rPr>
              <a:t>precip</a:t>
            </a:r>
            <a:r>
              <a:rPr lang="en-US" sz="2000" dirty="0">
                <a:ea typeface="+mn-lt"/>
                <a:cs typeface="+mn-lt"/>
              </a:rPr>
              <a:t>) was chosen as a feature for a CNN model.</a:t>
            </a:r>
            <a:endParaRPr lang="en-US" dirty="0"/>
          </a:p>
          <a:p>
            <a:r>
              <a:rPr lang="en-US" sz="2400"/>
              <a:t>Labels:</a:t>
            </a:r>
          </a:p>
          <a:p>
            <a:pPr marL="617220" lvl="1" indent="-342900">
              <a:buFont typeface="Courier New,monospace"/>
              <a:buChar char="o"/>
            </a:pPr>
            <a:r>
              <a:rPr lang="en-US" sz="1800"/>
              <a:t>radar_quality_index </a:t>
            </a:r>
          </a:p>
          <a:p>
            <a:pPr marL="617220" lvl="1" indent="-342900">
              <a:buFont typeface="Courier New,monospace"/>
              <a:buChar char="o"/>
            </a:pPr>
            <a:r>
              <a:rPr lang="en-US" sz="1800"/>
              <a:t>gauge_correction_factor </a:t>
            </a:r>
          </a:p>
          <a:p>
            <a:pPr marL="617220" lvl="1" indent="-342900">
              <a:buFont typeface="Courier New,monospace"/>
              <a:buChar char="o"/>
            </a:pPr>
            <a:r>
              <a:rPr lang="en-US" sz="1800"/>
              <a:t>valid_fraction </a:t>
            </a:r>
          </a:p>
          <a:p>
            <a:pPr marL="617220" lvl="1" indent="-342900">
              <a:buFont typeface="Courier New,monospace"/>
              <a:buChar char="o"/>
            </a:pPr>
            <a:r>
              <a:rPr lang="en-US" sz="1800"/>
              <a:t>precip_fraction</a:t>
            </a:r>
          </a:p>
          <a:p>
            <a:pPr marL="617220" lvl="1" indent="-342900">
              <a:buFont typeface="Courier New,monospace"/>
              <a:buChar char="o"/>
            </a:pPr>
            <a:r>
              <a:rPr lang="en-US" sz="1800"/>
              <a:t>snow_fraction</a:t>
            </a:r>
          </a:p>
          <a:p>
            <a:pPr marL="617220" lvl="1" indent="-342900">
              <a:buFont typeface="Courier New,monospace"/>
              <a:buChar char="o"/>
            </a:pPr>
            <a:r>
              <a:rPr lang="en-US" sz="1800"/>
              <a:t>hail_fraction</a:t>
            </a:r>
          </a:p>
          <a:p>
            <a:pPr marL="617220" lvl="1" indent="-342900">
              <a:buFont typeface="Courier New,monospace"/>
              <a:buChar char="o"/>
            </a:pPr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7C87D-8D19-A237-FFA9-C8597B250B2B}"/>
              </a:ext>
            </a:extLst>
          </p:cNvPr>
          <p:cNvSpPr txBox="1"/>
          <p:nvPr/>
        </p:nvSpPr>
        <p:spPr>
          <a:xfrm>
            <a:off x="5048664" y="3432889"/>
            <a:ext cx="4076007" cy="2720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/>
              <a:t>convective_fraction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/>
              <a:t>stratiform_fraction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/>
              <a:t>time 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/>
              <a:t>scan_index</a:t>
            </a:r>
          </a:p>
          <a:p>
            <a:pPr marL="617220" lvl="1" indent="-3429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Courier New,monospace"/>
              <a:buChar char="o"/>
            </a:pPr>
            <a:r>
              <a:rPr lang="en-US"/>
              <a:t>pixel_index</a:t>
            </a:r>
          </a:p>
          <a:p>
            <a: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</a:pPr>
            <a:endParaRPr lang="en-US" sz="2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8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98641C3-A086-70C1-086B-13F47A1F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80" b="23762"/>
          <a:stretch/>
        </p:blipFill>
        <p:spPr>
          <a:xfrm>
            <a:off x="684509" y="535015"/>
            <a:ext cx="10822989" cy="57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/>
        </p:nvSpPr>
        <p:spPr>
          <a:xfrm>
            <a:off x="961863" y="2580368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Scatter 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82279FB6-A3F4-F9AA-F8C3-84A2C43F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18" y="0"/>
            <a:ext cx="785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267374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Satellite Precipitation Retrieval </a:t>
            </a:r>
            <a:endParaRPr lang="en-US" sz="32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Surface precipitation rates derived from ground-based precipitation radars</a:t>
            </a:r>
            <a:endParaRPr lang="en-US" sz="24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Dataset consists of two subsets:</a:t>
            </a:r>
          </a:p>
          <a:p>
            <a:pPr marL="731520" lvl="1" indent="-457200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CONUS overpasses of the GPM Microwave Imager (GMI) sensor</a:t>
            </a:r>
          </a:p>
          <a:p>
            <a:pPr marL="731520" lvl="1" indent="-457200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Overpasses of the Advanced Technology Microwave Sounder (ATMS)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97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/>
        </p:nvSpPr>
        <p:spPr>
          <a:xfrm>
            <a:off x="2413782" y="2580368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 structure</a:t>
            </a:r>
          </a:p>
        </p:txBody>
      </p:sp>
    </p:spTree>
    <p:extLst>
      <p:ext uri="{BB962C8B-B14F-4D97-AF65-F5344CB8AC3E}">
        <p14:creationId xmlns:p14="http://schemas.microsoft.com/office/powerpoint/2010/main" val="383097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04910-14C7-2D42-65BD-7F3FCC7A68EB}"/>
              </a:ext>
            </a:extLst>
          </p:cNvPr>
          <p:cNvSpPr txBox="1"/>
          <p:nvPr/>
        </p:nvSpPr>
        <p:spPr>
          <a:xfrm>
            <a:off x="4130651" y="1307815"/>
            <a:ext cx="393269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spr
 └── </a:t>
            </a:r>
            <a:r>
              <a:rPr lang="en-US" dirty="0" err="1">
                <a:latin typeface="Consolas"/>
              </a:rPr>
              <a:t>gmi</a:t>
            </a:r>
            <a:r>
              <a:rPr lang="en-US" dirty="0">
                <a:latin typeface="Consolas"/>
              </a:rPr>
              <a:t>
     ├── evaluation
         ├── gridded
         │   ├── ancillary
         │   ├── geo
         │   ├── geo_ir
         │   ├── gmi
         │   └── target
         └── on_swath
             ├── ancillary
             ├── geo
             ├── </a:t>
            </a:r>
            <a:r>
              <a:rPr lang="en-US" dirty="0" err="1">
                <a:latin typeface="Consolas"/>
              </a:rPr>
              <a:t>geo_ir</a:t>
            </a:r>
            <a:r>
              <a:rPr lang="en-US" dirty="0">
                <a:latin typeface="Consolas"/>
              </a:rPr>
              <a:t>
             ├── gmi
             └──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BA2B8AF-745C-42D6-B915-511D8779E22F}"/>
              </a:ext>
            </a:extLst>
          </p:cNvPr>
          <p:cNvSpPr txBox="1"/>
          <p:nvPr/>
        </p:nvSpPr>
        <p:spPr>
          <a:xfrm>
            <a:off x="1214639" y="1304208"/>
            <a:ext cx="5314228" cy="42473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├── testing
         ├── gridded
             ├── spatial
             │   ├── ancillary
             │   ├── geo
             │   ├── </a:t>
            </a:r>
            <a:r>
              <a:rPr lang="en-US" dirty="0" err="1">
                <a:latin typeface="Consolas"/>
              </a:rPr>
              <a:t>geo_ir</a:t>
            </a:r>
            <a:r>
              <a:rPr lang="en-US" dirty="0">
                <a:latin typeface="Consolas"/>
              </a:rPr>
              <a:t>
             │   ├── gmi
             │   └── target
             └── tabular
                 ├── ancillary
                 ├── geo
                 ├── geo_ir
                 ├── gmi
                 └── target
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15AFC-C05B-D333-4E99-25B0C2F976E6}"/>
              </a:ext>
            </a:extLst>
          </p:cNvPr>
          <p:cNvSpPr txBox="1"/>
          <p:nvPr/>
        </p:nvSpPr>
        <p:spPr>
          <a:xfrm>
            <a:off x="6912615" y="1346158"/>
            <a:ext cx="54709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── </a:t>
            </a:r>
            <a:r>
              <a:rPr lang="en-US" dirty="0" err="1">
                <a:latin typeface="Consolas"/>
              </a:rPr>
              <a:t>on_swath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spatial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ancillary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geo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</a:t>
            </a:r>
            <a:r>
              <a:rPr lang="en-US" dirty="0" err="1">
                <a:latin typeface="Consolas"/>
              </a:rPr>
              <a:t>geo_ir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</a:t>
            </a:r>
            <a:r>
              <a:rPr lang="en-US" dirty="0" err="1">
                <a:latin typeface="Consolas"/>
              </a:rPr>
              <a:t>gmi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└── target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└── tabular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ancillary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geo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</a:t>
            </a:r>
            <a:r>
              <a:rPr lang="en-US" dirty="0" err="1">
                <a:latin typeface="Consolas"/>
              </a:rPr>
              <a:t>geo_ir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</a:t>
            </a:r>
            <a:r>
              <a:rPr lang="en-US" dirty="0" err="1">
                <a:latin typeface="Consolas"/>
              </a:rPr>
              <a:t>gmi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└── target</a:t>
            </a:r>
          </a:p>
          <a:p>
            <a:pPr algn="l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B32A2-FE71-1960-6D60-77F9DB06DE38}"/>
              </a:ext>
            </a:extLst>
          </p:cNvPr>
          <p:cNvCxnSpPr/>
          <p:nvPr/>
        </p:nvCxnSpPr>
        <p:spPr>
          <a:xfrm>
            <a:off x="2804013" y="1508613"/>
            <a:ext cx="4478215" cy="11724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8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BA2B8AF-745C-42D6-B915-511D8779E22F}"/>
              </a:ext>
            </a:extLst>
          </p:cNvPr>
          <p:cNvSpPr txBox="1"/>
          <p:nvPr/>
        </p:nvSpPr>
        <p:spPr>
          <a:xfrm>
            <a:off x="1102002" y="1339377"/>
            <a:ext cx="5478351" cy="421214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├── training 
         ├── gridded
             ├── spatial
             │   ├── ancillary
             │   ├── geo
             │   ├── </a:t>
            </a:r>
            <a:r>
              <a:rPr lang="en-US" dirty="0" err="1">
                <a:latin typeface="Consolas"/>
              </a:rPr>
              <a:t>geo_ir</a:t>
            </a:r>
            <a:r>
              <a:rPr lang="en-US" dirty="0">
                <a:latin typeface="Consolas"/>
              </a:rPr>
              <a:t>
             │   ├── gmi
             │   └── target
             └── tabular
                 ├── ancillary
                 ├── geo
                 ├── geo_ir
                 ├── gmi
                 └── target
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15AFC-C05B-D333-4E99-25B0C2F976E6}"/>
              </a:ext>
            </a:extLst>
          </p:cNvPr>
          <p:cNvSpPr txBox="1"/>
          <p:nvPr/>
        </p:nvSpPr>
        <p:spPr>
          <a:xfrm>
            <a:off x="6912615" y="1346158"/>
            <a:ext cx="54709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── </a:t>
            </a:r>
            <a:r>
              <a:rPr lang="en-US" dirty="0" err="1">
                <a:latin typeface="Consolas"/>
              </a:rPr>
              <a:t>on_swath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spatial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ancillary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geo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</a:t>
            </a:r>
            <a:r>
              <a:rPr lang="en-US" dirty="0" err="1">
                <a:latin typeface="Consolas"/>
              </a:rPr>
              <a:t>geo_ir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</a:t>
            </a:r>
            <a:r>
              <a:rPr lang="en-US" dirty="0" err="1">
                <a:latin typeface="Consolas"/>
              </a:rPr>
              <a:t>gmi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└── target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└── tabular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ancillary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geo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</a:t>
            </a:r>
            <a:r>
              <a:rPr lang="en-US" dirty="0" err="1">
                <a:latin typeface="Consolas"/>
              </a:rPr>
              <a:t>geo_ir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</a:t>
            </a:r>
            <a:r>
              <a:rPr lang="en-US" dirty="0" err="1">
                <a:latin typeface="Consolas"/>
              </a:rPr>
              <a:t>gmi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└── target</a:t>
            </a:r>
          </a:p>
          <a:p>
            <a:pPr algn="l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B32A2-FE71-1960-6D60-77F9DB06DE38}"/>
              </a:ext>
            </a:extLst>
          </p:cNvPr>
          <p:cNvCxnSpPr/>
          <p:nvPr/>
        </p:nvCxnSpPr>
        <p:spPr>
          <a:xfrm>
            <a:off x="2804013" y="1508613"/>
            <a:ext cx="4478215" cy="11724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BA2B8AF-745C-42D6-B915-511D8779E22F}"/>
              </a:ext>
            </a:extLst>
          </p:cNvPr>
          <p:cNvSpPr txBox="1"/>
          <p:nvPr/>
        </p:nvSpPr>
        <p:spPr>
          <a:xfrm>
            <a:off x="909839" y="1339377"/>
            <a:ext cx="5619028" cy="421214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├── validation
         ├── gridded
             ├── spatial
             │   ├── ancillary
             │   ├── geo
             │   ├── </a:t>
            </a:r>
            <a:r>
              <a:rPr lang="en-US" dirty="0" err="1">
                <a:latin typeface="Consolas"/>
              </a:rPr>
              <a:t>geo_ir</a:t>
            </a:r>
            <a:r>
              <a:rPr lang="en-US" dirty="0">
                <a:latin typeface="Consolas"/>
              </a:rPr>
              <a:t>
             │   ├── gmi
             │   └── target
             └── tabular
                 ├── ancillary
                 ├── geo
                 ├── geo_ir
                 ├── gmi
                 └── target
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15AFC-C05B-D333-4E99-25B0C2F976E6}"/>
              </a:ext>
            </a:extLst>
          </p:cNvPr>
          <p:cNvSpPr txBox="1"/>
          <p:nvPr/>
        </p:nvSpPr>
        <p:spPr>
          <a:xfrm>
            <a:off x="6912615" y="1346158"/>
            <a:ext cx="54709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── </a:t>
            </a:r>
            <a:r>
              <a:rPr lang="en-US" dirty="0" err="1">
                <a:latin typeface="Consolas"/>
              </a:rPr>
              <a:t>on_swath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spatial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ancillary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geo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</a:t>
            </a:r>
            <a:r>
              <a:rPr lang="en-US" dirty="0" err="1">
                <a:latin typeface="Consolas"/>
              </a:rPr>
              <a:t>geo_ir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├── </a:t>
            </a:r>
            <a:r>
              <a:rPr lang="en-US" dirty="0" err="1">
                <a:latin typeface="Consolas"/>
              </a:rPr>
              <a:t>pwm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│   └── target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└── tabular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ancillary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geo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</a:t>
            </a:r>
            <a:r>
              <a:rPr lang="en-US" dirty="0" err="1">
                <a:latin typeface="Consolas"/>
              </a:rPr>
              <a:t>geo_ir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├── </a:t>
            </a:r>
            <a:r>
              <a:rPr lang="en-US" dirty="0" err="1">
                <a:latin typeface="Consolas"/>
              </a:rPr>
              <a:t>gmi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    └── target</a:t>
            </a:r>
          </a:p>
          <a:p>
            <a:pPr algn="l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B32A2-FE71-1960-6D60-77F9DB06DE38}"/>
              </a:ext>
            </a:extLst>
          </p:cNvPr>
          <p:cNvCxnSpPr/>
          <p:nvPr/>
        </p:nvCxnSpPr>
        <p:spPr>
          <a:xfrm>
            <a:off x="2804013" y="1508613"/>
            <a:ext cx="4478215" cy="11724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70130"/>
            <a:ext cx="6448415" cy="35935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Evaluation: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Target: 1000 – 2000 kb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000" dirty="0" err="1"/>
              <a:t>gmi</a:t>
            </a:r>
            <a:r>
              <a:rPr lang="en-US" sz="2000" dirty="0"/>
              <a:t>: 300 - 400 kb</a:t>
            </a:r>
          </a:p>
          <a:p>
            <a:r>
              <a:rPr lang="en-US" sz="2000" dirty="0"/>
              <a:t>Testing: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Ancillary: ~100 mb </a:t>
            </a:r>
            <a:r>
              <a:rPr lang="en-US" sz="2100" dirty="0"/>
              <a:t>[tabular]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err="1"/>
              <a:t>gmi</a:t>
            </a:r>
            <a:r>
              <a:rPr lang="en-US" sz="2000" dirty="0"/>
              <a:t>: 300 kb [spatial] | ~30 mb [tabular]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Geo: 300-600 mb </a:t>
            </a:r>
            <a:r>
              <a:rPr lang="en-US" sz="2100" dirty="0"/>
              <a:t>[tabular]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err="1"/>
              <a:t>Geo_ir</a:t>
            </a:r>
            <a:r>
              <a:rPr lang="en-US" sz="2000" dirty="0"/>
              <a:t>: 50-150 mb </a:t>
            </a:r>
            <a:r>
              <a:rPr lang="en-US" sz="2100" dirty="0"/>
              <a:t>[tabular]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Target: ~100 mb </a:t>
            </a:r>
            <a:r>
              <a:rPr lang="en-US" sz="2100" dirty="0"/>
              <a:t>[tabular]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43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8CF-D29B-5167-A56C-B72903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294-0F80-5F78-7D18-DDA0F63B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111330"/>
            <a:ext cx="5750891" cy="3397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Training:</a:t>
            </a:r>
          </a:p>
          <a:p>
            <a:pPr marL="457200" indent="-45720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Geo: 3000 – 4000 kb [spatial]  | ~2.5 Gb [tabular]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r>
              <a:rPr lang="en-US" sz="1600" dirty="0"/>
              <a:t>Ancillary: ~1 Gb [tabular]</a:t>
            </a:r>
          </a:p>
          <a:p>
            <a:pPr marL="457200" indent="-457200">
              <a:buFont typeface="Arial"/>
              <a:buChar char="•"/>
            </a:pPr>
            <a:r>
              <a:rPr lang="en-US" sz="1600" err="1"/>
              <a:t>gmi</a:t>
            </a:r>
            <a:r>
              <a:rPr lang="en-US" sz="1600" dirty="0"/>
              <a:t>: 200 - 400 kb [tabular]</a:t>
            </a:r>
          </a:p>
          <a:p>
            <a:pPr marL="457200" indent="-457200">
              <a:buFont typeface="Arial"/>
              <a:buChar char="•"/>
            </a:pPr>
            <a:r>
              <a:rPr lang="en-US" sz="1600" err="1"/>
              <a:t>Geo_ir</a:t>
            </a:r>
            <a:r>
              <a:rPr lang="en-US" sz="1600" dirty="0"/>
              <a:t>: ~500 mb [tabular]</a:t>
            </a:r>
          </a:p>
          <a:p>
            <a:pPr marL="457200" indent="-457200">
              <a:buFont typeface="Arial"/>
              <a:buChar char="•"/>
            </a:pPr>
            <a:r>
              <a:rPr lang="en-US" sz="1600" dirty="0"/>
              <a:t>Target: 300-500 mb [tabular]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7EF1F-12EC-7D86-6A79-A598E4A0B1F9}"/>
              </a:ext>
            </a:extLst>
          </p:cNvPr>
          <p:cNvSpPr txBox="1"/>
          <p:nvPr/>
        </p:nvSpPr>
        <p:spPr>
          <a:xfrm>
            <a:off x="6891139" y="3144786"/>
            <a:ext cx="5774668" cy="2910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2000" dirty="0"/>
              <a:t>Validation:</a:t>
            </a:r>
          </a:p>
          <a:p>
            <a:pPr marL="457200" indent="-4572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,Sans-Serif"/>
              <a:buChar char="•"/>
            </a:pPr>
            <a:r>
              <a:rPr lang="en-US" sz="1600" dirty="0"/>
              <a:t>Ancillary: ~1 Gb [tabular]</a:t>
            </a:r>
          </a:p>
          <a:p>
            <a:pPr marL="457200" indent="-4572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,Sans-Serif"/>
              <a:buChar char="•"/>
            </a:pPr>
            <a:r>
              <a:rPr lang="en-US" sz="1600" dirty="0"/>
              <a:t>Geo: 3 – 5 mb [spatial] | ~2.5 Gb [tabular]</a:t>
            </a:r>
          </a:p>
          <a:p>
            <a:pPr marL="457200" indent="-4572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,Sans-Serif"/>
              <a:buChar char="•"/>
            </a:pPr>
            <a:r>
              <a:rPr lang="en-US" sz="1600" dirty="0" err="1"/>
              <a:t>gmi</a:t>
            </a:r>
            <a:r>
              <a:rPr lang="en-US" sz="1600" dirty="0"/>
              <a:t>: 300 - 500 kb[spatial] | ~500 mb[tabular]</a:t>
            </a:r>
          </a:p>
          <a:p>
            <a:pPr marL="457200" indent="-4572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,Sans-Serif"/>
              <a:buChar char="•"/>
            </a:pPr>
            <a:r>
              <a:rPr lang="en-US" sz="1600" dirty="0" err="1"/>
              <a:t>Geo_ir</a:t>
            </a:r>
            <a:r>
              <a:rPr lang="en-US" sz="1600" dirty="0"/>
              <a:t>: ~500 mb [tabular]</a:t>
            </a:r>
          </a:p>
          <a:p>
            <a:pPr marL="457200" indent="-457200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,Sans-Serif"/>
              <a:buChar char="•"/>
            </a:pPr>
            <a:r>
              <a:rPr lang="en-US" sz="1600" dirty="0"/>
              <a:t>Target: ~300 mb [tabular]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070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JuxtaposeVTI</vt:lpstr>
      <vt:lpstr>IPWGML</vt:lpstr>
      <vt:lpstr>SPR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size</vt:lpstr>
      <vt:lpstr>File size</vt:lpstr>
      <vt:lpstr>gmi</vt:lpstr>
      <vt:lpstr>Target</vt:lpstr>
      <vt:lpstr>Ancillary</vt:lpstr>
      <vt:lpstr>GEo &amp; geo_ir</vt:lpstr>
      <vt:lpstr>PowerPoint Presentation</vt:lpstr>
      <vt:lpstr>CNN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IPWGML</dc:title>
  <dc:creator/>
  <cp:lastModifiedBy>item no 40 Arul</cp:lastModifiedBy>
  <cp:revision>604</cp:revision>
  <dcterms:created xsi:type="dcterms:W3CDTF">2024-10-06T17:09:02Z</dcterms:created>
  <dcterms:modified xsi:type="dcterms:W3CDTF">2024-11-07T13:28:57Z</dcterms:modified>
</cp:coreProperties>
</file>