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9"/>
  </p:notesMasterIdLst>
  <p:handoutMasterIdLst>
    <p:handoutMasterId r:id="rId50"/>
  </p:handoutMasterIdLst>
  <p:sldIdLst>
    <p:sldId id="258" r:id="rId2"/>
    <p:sldId id="391" r:id="rId3"/>
    <p:sldId id="394" r:id="rId4"/>
    <p:sldId id="392" r:id="rId5"/>
    <p:sldId id="330" r:id="rId6"/>
    <p:sldId id="396" r:id="rId7"/>
    <p:sldId id="290" r:id="rId8"/>
    <p:sldId id="403" r:id="rId9"/>
    <p:sldId id="404" r:id="rId10"/>
    <p:sldId id="292" r:id="rId11"/>
    <p:sldId id="401" r:id="rId12"/>
    <p:sldId id="406" r:id="rId13"/>
    <p:sldId id="407" r:id="rId14"/>
    <p:sldId id="408" r:id="rId15"/>
    <p:sldId id="293" r:id="rId16"/>
    <p:sldId id="409" r:id="rId17"/>
    <p:sldId id="459" r:id="rId18"/>
    <p:sldId id="320" r:id="rId19"/>
    <p:sldId id="416" r:id="rId20"/>
    <p:sldId id="411" r:id="rId21"/>
    <p:sldId id="412" r:id="rId22"/>
    <p:sldId id="413" r:id="rId23"/>
    <p:sldId id="414" r:id="rId24"/>
    <p:sldId id="415" r:id="rId25"/>
    <p:sldId id="419" r:id="rId26"/>
    <p:sldId id="421" r:id="rId27"/>
    <p:sldId id="422" r:id="rId28"/>
    <p:sldId id="423" r:id="rId29"/>
    <p:sldId id="451" r:id="rId30"/>
    <p:sldId id="424" r:id="rId31"/>
    <p:sldId id="460" r:id="rId32"/>
    <p:sldId id="425" r:id="rId33"/>
    <p:sldId id="426" r:id="rId34"/>
    <p:sldId id="427" r:id="rId35"/>
    <p:sldId id="434" r:id="rId36"/>
    <p:sldId id="435" r:id="rId37"/>
    <p:sldId id="461" r:id="rId38"/>
    <p:sldId id="462" r:id="rId39"/>
    <p:sldId id="463" r:id="rId40"/>
    <p:sldId id="464" r:id="rId41"/>
    <p:sldId id="465" r:id="rId42"/>
    <p:sldId id="466" r:id="rId43"/>
    <p:sldId id="467" r:id="rId44"/>
    <p:sldId id="468" r:id="rId45"/>
    <p:sldId id="469" r:id="rId46"/>
    <p:sldId id="470" r:id="rId47"/>
    <p:sldId id="471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514" autoAdjust="0"/>
    <p:restoredTop sz="94558" autoAdjust="0"/>
  </p:normalViewPr>
  <p:slideViewPr>
    <p:cSldViewPr>
      <p:cViewPr varScale="1">
        <p:scale>
          <a:sx n="121" d="100"/>
          <a:sy n="121" d="100"/>
        </p:scale>
        <p:origin x="1360" y="17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64FB57-5ADC-4A77-9AE2-6BFC61A60758}" type="datetimeFigureOut">
              <a:rPr lang="en-US" smtClean="0"/>
              <a:pPr/>
              <a:t>1/9/25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A28946-A035-4FFF-BB0C-A9A98F2F06C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8D5600-BF12-42FC-AD16-46AE6108DD56}" type="datetimeFigureOut">
              <a:rPr lang="en-US" smtClean="0"/>
              <a:pPr/>
              <a:t>1/9/25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4AEF63-8247-4489-A31A-E765D565D43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0575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4AEF63-8247-4489-A31A-E765D565D43C}" type="slidenum">
              <a:rPr lang="en-IN" smtClean="0"/>
              <a:pPr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7132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97536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1800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9990667" y="2992438"/>
            <a:ext cx="1784351" cy="2189162"/>
            <a:chOff x="4704" y="1885"/>
            <a:chExt cx="843" cy="1379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/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406400" y="2819400"/>
            <a:ext cx="109728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180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21217" y="466725"/>
            <a:ext cx="90424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132417" y="3049588"/>
            <a:ext cx="83312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0BEE2F6-D48C-4883-AA98-F8C5BB66AD88}" type="datetimeFigureOut">
              <a:rPr lang="en-US" smtClean="0"/>
              <a:pPr/>
              <a:t>1/9/25</a:t>
            </a:fld>
            <a:endParaRPr lang="en-US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0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F35ECA-3149-4CBF-A5CB-5DD4F4CF53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298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BEE2F6-D48C-4883-AA98-F8C5BB66AD88}" type="datetimeFigureOut">
              <a:rPr lang="en-US" smtClean="0"/>
              <a:pPr/>
              <a:t>1/9/25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F35ECA-3149-4CBF-A5CB-5DD4F4CF53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208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22239"/>
            <a:ext cx="27432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22239"/>
            <a:ext cx="80264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BEE2F6-D48C-4883-AA98-F8C5BB66AD88}" type="datetimeFigureOut">
              <a:rPr lang="en-US" smtClean="0"/>
              <a:pPr/>
              <a:t>1/9/25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F35ECA-3149-4CBF-A5CB-5DD4F4CF53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542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BEE2F6-D48C-4883-AA98-F8C5BB66AD88}" type="datetimeFigureOut">
              <a:rPr lang="en-US" smtClean="0"/>
              <a:pPr/>
              <a:t>1/9/25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F35ECA-3149-4CBF-A5CB-5DD4F4CF53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124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BEE2F6-D48C-4883-AA98-F8C5BB66AD88}" type="datetimeFigureOut">
              <a:rPr lang="en-US" smtClean="0"/>
              <a:pPr/>
              <a:t>1/9/25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F35ECA-3149-4CBF-A5CB-5DD4F4CF53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637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19263"/>
            <a:ext cx="53848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BEE2F6-D48C-4883-AA98-F8C5BB66AD88}" type="datetimeFigureOut">
              <a:rPr lang="en-US" smtClean="0"/>
              <a:pPr/>
              <a:t>1/9/25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F35ECA-3149-4CBF-A5CB-5DD4F4CF53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751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BEE2F6-D48C-4883-AA98-F8C5BB66AD88}" type="datetimeFigureOut">
              <a:rPr lang="en-US" smtClean="0"/>
              <a:pPr/>
              <a:t>1/9/25</a:t>
            </a:fld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F35ECA-3149-4CBF-A5CB-5DD4F4CF53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161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BEE2F6-D48C-4883-AA98-F8C5BB66AD88}" type="datetimeFigureOut">
              <a:rPr lang="en-US" smtClean="0"/>
              <a:pPr/>
              <a:t>1/9/25</a:t>
            </a:fld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F35ECA-3149-4CBF-A5CB-5DD4F4CF53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342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BEE2F6-D48C-4883-AA98-F8C5BB66AD88}" type="datetimeFigureOut">
              <a:rPr lang="en-US" smtClean="0"/>
              <a:pPr/>
              <a:t>1/9/25</a:t>
            </a:fld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F35ECA-3149-4CBF-A5CB-5DD4F4CF53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431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BEE2F6-D48C-4883-AA98-F8C5BB66AD88}" type="datetimeFigureOut">
              <a:rPr lang="en-US" smtClean="0"/>
              <a:pPr/>
              <a:t>1/9/25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F35ECA-3149-4CBF-A5CB-5DD4F4CF53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267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BEE2F6-D48C-4883-AA98-F8C5BB66AD88}" type="datetimeFigureOut">
              <a:rPr lang="en-US" smtClean="0"/>
              <a:pPr/>
              <a:t>1/9/25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F35ECA-3149-4CBF-A5CB-5DD4F4CF53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491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"/>
          <p:cNvSpPr>
            <a:spLocks noChangeShapeType="1"/>
          </p:cNvSpPr>
          <p:nvPr/>
        </p:nvSpPr>
        <p:spPr bwMode="auto">
          <a:xfrm>
            <a:off x="106172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180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22238"/>
            <a:ext cx="10058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719263"/>
            <a:ext cx="10972800" cy="441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fld id="{20BEE2F6-D48C-4883-AA98-F8C5BB66AD88}" type="datetimeFigureOut">
              <a:rPr lang="en-US" smtClean="0"/>
              <a:pPr/>
              <a:t>1/9/25</a:t>
            </a:fld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1FF35ECA-3149-4CBF-A5CB-5DD4F4CF5380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0871201" y="152400"/>
            <a:ext cx="1056217" cy="1295400"/>
            <a:chOff x="5136" y="960"/>
            <a:chExt cx="528" cy="864"/>
          </a:xfrm>
        </p:grpSpPr>
        <p:sp>
          <p:nvSpPr>
            <p:cNvPr id="410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0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0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76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0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0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1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76" cy="7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1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73" cy="7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1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73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1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79" cy="73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1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76" cy="73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1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73" cy="73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1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73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1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1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1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76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2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73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2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2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2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76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2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73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2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2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2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2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76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2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73" cy="79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3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75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3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79" cy="75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3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76" cy="75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3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73" cy="75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3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3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73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462724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www.w3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132417" y="1295400"/>
            <a:ext cx="8331200" cy="2133600"/>
          </a:xfrm>
        </p:spPr>
        <p:txBody>
          <a:bodyPr/>
          <a:lstStyle/>
          <a:p>
            <a:r>
              <a:rPr lang="en-US" dirty="0"/>
              <a:t>Web Technology-20CS2056</a:t>
            </a:r>
            <a:br>
              <a:rPr lang="en-US" dirty="0"/>
            </a:br>
            <a:r>
              <a:rPr lang="en-US" dirty="0"/>
              <a:t>Introduction to HTML</a:t>
            </a:r>
            <a:br>
              <a:rPr lang="en-US" dirty="0"/>
            </a:br>
            <a:endParaRPr lang="en-IN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Hyper Text Markup Language)</a:t>
            </a:r>
          </a:p>
          <a:p>
            <a:endParaRPr lang="en-US" dirty="0"/>
          </a:p>
          <a:p>
            <a:r>
              <a:rPr lang="en-US" dirty="0"/>
              <a:t>Dr. Arul Xavier V M</a:t>
            </a:r>
          </a:p>
          <a:p>
            <a:r>
              <a:rPr lang="en-US" dirty="0"/>
              <a:t>Assistant Professor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89560"/>
            <a:ext cx="7543800" cy="1295400"/>
          </a:xfrm>
        </p:spPr>
        <p:txBody>
          <a:bodyPr/>
          <a:lstStyle/>
          <a:p>
            <a:r>
              <a:rPr lang="en-US" dirty="0"/>
              <a:t>HTML Document Structure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1447800"/>
            <a:ext cx="9906000" cy="4785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Oval Callout 4"/>
          <p:cNvSpPr/>
          <p:nvPr/>
        </p:nvSpPr>
        <p:spPr>
          <a:xfrm>
            <a:off x="6096000" y="1295400"/>
            <a:ext cx="4610100" cy="1417320"/>
          </a:xfrm>
          <a:prstGeom prst="wedgeEllipseCallout">
            <a:avLst>
              <a:gd name="adj1" fmla="val -77706"/>
              <a:gd name="adj2" fmla="val -2321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defines this document to be HTML5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D5D76-8135-4293-857B-C954EA262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&lt;!</a:t>
            </a:r>
            <a:r>
              <a:rPr lang="en-US" dirty="0">
                <a:solidFill>
                  <a:srgbClr val="FF0000"/>
                </a:solidFill>
              </a:rPr>
              <a:t>DOCTYPE</a:t>
            </a:r>
            <a:r>
              <a:rPr lang="en-US" dirty="0"/>
              <a:t> HTML&gt;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6D1A0-1747-4A45-9B76-F0D12C824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19263"/>
            <a:ext cx="10972800" cy="2624137"/>
          </a:xfrm>
        </p:spPr>
        <p:txBody>
          <a:bodyPr/>
          <a:lstStyle/>
          <a:p>
            <a:pPr algn="just"/>
            <a:r>
              <a:rPr lang="en-US" dirty="0"/>
              <a:t>All HTML documents must start with a &lt;!DOCTYPE&gt; declaration.</a:t>
            </a:r>
          </a:p>
          <a:p>
            <a:pPr algn="just"/>
            <a:r>
              <a:rPr lang="en-US" dirty="0"/>
              <a:t>The declaration is not an HTML tag. </a:t>
            </a:r>
          </a:p>
          <a:p>
            <a:pPr algn="just"/>
            <a:r>
              <a:rPr lang="en-US" dirty="0"/>
              <a:t>It is an </a:t>
            </a:r>
            <a:r>
              <a:rPr lang="en-US" dirty="0">
                <a:solidFill>
                  <a:srgbClr val="FF0000"/>
                </a:solidFill>
              </a:rPr>
              <a:t>"information" </a:t>
            </a:r>
            <a:r>
              <a:rPr lang="en-US" dirty="0"/>
              <a:t>to the browser that the document type to be as </a:t>
            </a:r>
            <a:r>
              <a:rPr lang="en-US" dirty="0">
                <a:solidFill>
                  <a:srgbClr val="FF0000"/>
                </a:solidFill>
              </a:rPr>
              <a:t>HTML 5 standard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40818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70BBA-1BCE-4C9C-9687-785A34ED2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644" y="144816"/>
            <a:ext cx="10058400" cy="1295400"/>
          </a:xfrm>
        </p:spPr>
        <p:txBody>
          <a:bodyPr/>
          <a:lstStyle/>
          <a:p>
            <a:r>
              <a:rPr lang="en-US" dirty="0"/>
              <a:t>Structure HTML Page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8AB444-93CE-446A-BB0E-AD6731792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811" y="965024"/>
            <a:ext cx="9221611" cy="5643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97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4C0E3-C044-4619-8239-B917D789F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40606"/>
            <a:ext cx="10058400" cy="1295400"/>
          </a:xfrm>
        </p:spPr>
        <p:txBody>
          <a:bodyPr/>
          <a:lstStyle/>
          <a:p>
            <a:r>
              <a:rPr lang="en-US" dirty="0"/>
              <a:t>Structure of HTML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E910B-3046-4A18-9C33-A6350A17A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867" y="1064508"/>
            <a:ext cx="9979378" cy="4411662"/>
          </a:xfrm>
        </p:spPr>
        <p:txBody>
          <a:bodyPr/>
          <a:lstStyle/>
          <a:p>
            <a:pPr algn="just"/>
            <a:r>
              <a:rPr lang="en-US" sz="2400" dirty="0">
                <a:solidFill>
                  <a:srgbClr val="C00000"/>
                </a:solidFill>
              </a:rPr>
              <a:t>&lt;!DOCTYPE html&gt; </a:t>
            </a:r>
          </a:p>
          <a:p>
            <a:pPr lvl="1" algn="just"/>
            <a:r>
              <a:rPr lang="en-US" sz="2000" dirty="0"/>
              <a:t>declaration defines that this document is an HTML5 document</a:t>
            </a:r>
          </a:p>
          <a:p>
            <a:pPr algn="just"/>
            <a:r>
              <a:rPr lang="en-US" sz="2400" dirty="0">
                <a:solidFill>
                  <a:srgbClr val="C00000"/>
                </a:solidFill>
              </a:rPr>
              <a:t>&lt;html&gt;</a:t>
            </a:r>
            <a:r>
              <a:rPr lang="en-US" sz="2400" dirty="0"/>
              <a:t> </a:t>
            </a:r>
          </a:p>
          <a:p>
            <a:pPr lvl="1" algn="just"/>
            <a:r>
              <a:rPr lang="en-US" sz="2000" dirty="0"/>
              <a:t>element is the root element of an HTML page</a:t>
            </a:r>
          </a:p>
          <a:p>
            <a:pPr algn="just"/>
            <a:r>
              <a:rPr lang="en-US" sz="2400" dirty="0">
                <a:solidFill>
                  <a:srgbClr val="C00000"/>
                </a:solidFill>
              </a:rPr>
              <a:t>&lt;head&gt; </a:t>
            </a:r>
          </a:p>
          <a:p>
            <a:pPr lvl="1" algn="just"/>
            <a:r>
              <a:rPr lang="en-US" sz="2000" dirty="0"/>
              <a:t>element contains meta information about the HTML page</a:t>
            </a:r>
          </a:p>
          <a:p>
            <a:pPr algn="just"/>
            <a:r>
              <a:rPr lang="en-US" sz="2400" dirty="0">
                <a:solidFill>
                  <a:srgbClr val="C00000"/>
                </a:solidFill>
              </a:rPr>
              <a:t>&lt;title&gt;</a:t>
            </a:r>
          </a:p>
          <a:p>
            <a:pPr lvl="1" algn="just"/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sz="2000" dirty="0"/>
              <a:t>element specifies a title for the HTML page (which is shown in the browser's title bar or in the page's tab)</a:t>
            </a:r>
          </a:p>
          <a:p>
            <a:pPr algn="just"/>
            <a:r>
              <a:rPr lang="en-US" sz="2400" dirty="0">
                <a:solidFill>
                  <a:srgbClr val="C00000"/>
                </a:solidFill>
              </a:rPr>
              <a:t>&lt;meta&gt; </a:t>
            </a:r>
          </a:p>
          <a:p>
            <a:pPr lvl="1" algn="just"/>
            <a:r>
              <a:rPr lang="en-US" sz="2000" dirty="0"/>
              <a:t>element tells browser about page settings.</a:t>
            </a:r>
          </a:p>
          <a:p>
            <a:pPr algn="just"/>
            <a:r>
              <a:rPr lang="en-US" sz="2400" dirty="0">
                <a:solidFill>
                  <a:srgbClr val="C00000"/>
                </a:solidFill>
              </a:rPr>
              <a:t>&lt;body&gt;</a:t>
            </a:r>
          </a:p>
          <a:p>
            <a:pPr lvl="1" algn="just"/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sz="2000" dirty="0"/>
              <a:t>element defines the document's body, and is a container for all the visible contents, such as headings, paragraphs, images, hyperlinks, tables, lists, etc.</a:t>
            </a:r>
          </a:p>
        </p:txBody>
      </p:sp>
    </p:spTree>
    <p:extLst>
      <p:ext uri="{BB962C8B-B14F-4D97-AF65-F5344CB8AC3E}">
        <p14:creationId xmlns:p14="http://schemas.microsoft.com/office/powerpoint/2010/main" val="66656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A5A7E-A767-4E1B-8696-A84122268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356" y="282337"/>
            <a:ext cx="10058400" cy="1295400"/>
          </a:xfrm>
        </p:spPr>
        <p:txBody>
          <a:bodyPr/>
          <a:lstStyle/>
          <a:p>
            <a:r>
              <a:rPr lang="en-US" dirty="0"/>
              <a:t>HTML comment tag</a:t>
            </a:r>
            <a:br>
              <a:rPr lang="en-US" dirty="0"/>
            </a:b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C34F4A-9650-4D76-8615-76B41B5BD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793" y="1030641"/>
            <a:ext cx="10972800" cy="4411662"/>
          </a:xfrm>
        </p:spPr>
        <p:txBody>
          <a:bodyPr/>
          <a:lstStyle/>
          <a:p>
            <a:r>
              <a:rPr lang="en-US" dirty="0"/>
              <a:t>&lt;!-- some comments --&gt;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FD4AB7-DB8F-46D6-A447-9393F9242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673" y="1875781"/>
            <a:ext cx="7383815" cy="4853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3520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-461961"/>
            <a:ext cx="10058400" cy="1295400"/>
          </a:xfrm>
        </p:spPr>
        <p:txBody>
          <a:bodyPr/>
          <a:lstStyle/>
          <a:p>
            <a:r>
              <a:rPr lang="en-US" dirty="0"/>
              <a:t>Header(&lt;head&gt;)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02495"/>
            <a:ext cx="8229600" cy="795337"/>
          </a:xfrm>
        </p:spPr>
        <p:txBody>
          <a:bodyPr/>
          <a:lstStyle/>
          <a:p>
            <a:r>
              <a:rPr lang="en-US" dirty="0"/>
              <a:t>Use the &lt;title&gt; tag for the title of the page.</a:t>
            </a:r>
            <a:endParaRPr lang="en-IN" dirty="0"/>
          </a:p>
        </p:txBody>
      </p:sp>
      <p:sp>
        <p:nvSpPr>
          <p:cNvPr id="7" name="Down Arrow 6"/>
          <p:cNvSpPr/>
          <p:nvPr/>
        </p:nvSpPr>
        <p:spPr>
          <a:xfrm>
            <a:off x="6477000" y="3733800"/>
            <a:ext cx="228600" cy="6096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698969"/>
            <a:ext cx="7000875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91400" y="4038600"/>
            <a:ext cx="4572000" cy="2590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E38D2-BEEC-46EC-AF3F-3C6FD384C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378" y="675394"/>
            <a:ext cx="10058400" cy="12954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&lt;meta&gt; </a:t>
            </a:r>
            <a:r>
              <a:rPr lang="en-US" dirty="0"/>
              <a:t>tag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A0C63-00FA-4375-9721-F91A0457C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9246" y="1629569"/>
            <a:ext cx="9685866" cy="4411662"/>
          </a:xfrm>
        </p:spPr>
        <p:txBody>
          <a:bodyPr/>
          <a:lstStyle/>
          <a:p>
            <a:pPr algn="just"/>
            <a:r>
              <a:rPr lang="en-US" sz="2800" b="1" dirty="0">
                <a:solidFill>
                  <a:srgbClr val="FF0000"/>
                </a:solidFill>
              </a:rPr>
              <a:t>&lt;meta&gt; </a:t>
            </a:r>
            <a:r>
              <a:rPr lang="en-US" sz="2800" dirty="0"/>
              <a:t>tag defines metadata about an HTML document.</a:t>
            </a:r>
          </a:p>
          <a:p>
            <a:pPr algn="just"/>
            <a:r>
              <a:rPr lang="en-US" sz="2800" b="1" dirty="0">
                <a:solidFill>
                  <a:srgbClr val="FF0000"/>
                </a:solidFill>
              </a:rPr>
              <a:t>&lt;meta&gt; </a:t>
            </a:r>
            <a:r>
              <a:rPr lang="en-US" sz="2800" dirty="0"/>
              <a:t>tags always go inside the &lt;head&gt; element, and are typically used to specify </a:t>
            </a:r>
          </a:p>
          <a:p>
            <a:pPr lvl="1" algn="just"/>
            <a:r>
              <a:rPr lang="en-US" sz="2400" dirty="0"/>
              <a:t>character set</a:t>
            </a:r>
          </a:p>
          <a:p>
            <a:pPr lvl="1" algn="just"/>
            <a:r>
              <a:rPr lang="en-US" sz="2400" dirty="0"/>
              <a:t>page description </a:t>
            </a:r>
          </a:p>
          <a:p>
            <a:pPr lvl="1" algn="just"/>
            <a:r>
              <a:rPr lang="en-US" sz="2400" dirty="0"/>
              <a:t>keywords </a:t>
            </a:r>
          </a:p>
          <a:p>
            <a:pPr lvl="1" algn="just"/>
            <a:r>
              <a:rPr lang="en-US" sz="2400" dirty="0"/>
              <a:t>author of the document</a:t>
            </a:r>
          </a:p>
          <a:p>
            <a:pPr lvl="1" algn="just"/>
            <a:r>
              <a:rPr lang="en-US" sz="2400" dirty="0"/>
              <a:t>viewport settings</a:t>
            </a:r>
          </a:p>
          <a:p>
            <a:pPr lvl="1" algn="just"/>
            <a:r>
              <a:rPr lang="en-US" sz="2400" dirty="0"/>
              <a:t>Refresh time limit</a:t>
            </a:r>
          </a:p>
        </p:txBody>
      </p:sp>
    </p:spTree>
    <p:extLst>
      <p:ext uri="{BB962C8B-B14F-4D97-AF65-F5344CB8AC3E}">
        <p14:creationId xmlns:p14="http://schemas.microsoft.com/office/powerpoint/2010/main" val="32950230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00" y="1752600"/>
            <a:ext cx="11430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&lt;!DOCTYPE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html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&lt;html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lang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"en"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&lt;head&gt;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&lt;meta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charset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"UTF-8"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&lt;meta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http-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equiv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"refresh"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content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"10"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&lt;meta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"viewport"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content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"width=device-width, initial-scale=1.0"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&lt;meta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"description"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content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mobile,tv,gadgets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&lt;title&gt;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Document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&lt;/title&gt;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&lt;/head&gt;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&lt;body&gt;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&lt;/body&gt;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&lt;/html&gt;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&lt;meta&gt; tag</a:t>
            </a:r>
          </a:p>
        </p:txBody>
      </p:sp>
    </p:spTree>
    <p:extLst>
      <p:ext uri="{BB962C8B-B14F-4D97-AF65-F5344CB8AC3E}">
        <p14:creationId xmlns:p14="http://schemas.microsoft.com/office/powerpoint/2010/main" val="34422216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10058400" cy="1295400"/>
          </a:xfrm>
        </p:spPr>
        <p:txBody>
          <a:bodyPr/>
          <a:lstStyle/>
          <a:p>
            <a:r>
              <a:rPr lang="en-US" dirty="0"/>
              <a:t>Setting Viewport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3900" y="1447800"/>
            <a:ext cx="10744200" cy="4530725"/>
          </a:xfrm>
        </p:spPr>
        <p:txBody>
          <a:bodyPr/>
          <a:lstStyle/>
          <a:p>
            <a:r>
              <a:rPr lang="en-IN" b="1" dirty="0"/>
              <a:t>What is The Viewport?</a:t>
            </a:r>
          </a:p>
          <a:p>
            <a:pPr lvl="1"/>
            <a:r>
              <a:rPr lang="en-IN" dirty="0"/>
              <a:t>The viewport is the user's visible area of a web page.</a:t>
            </a:r>
          </a:p>
          <a:p>
            <a:pPr lvl="1"/>
            <a:r>
              <a:rPr lang="en-IN" dirty="0"/>
              <a:t>The viewport varies with the device, and will be smaller on a mobile phone than on a computer screen.</a:t>
            </a:r>
          </a:p>
          <a:p>
            <a:pPr>
              <a:buNone/>
            </a:pPr>
            <a:endParaRPr lang="en-IN" sz="2800" dirty="0"/>
          </a:p>
          <a:p>
            <a:pPr>
              <a:buNone/>
            </a:pPr>
            <a:r>
              <a:rPr lang="en-IN" sz="2800" dirty="0"/>
              <a:t>&lt;</a:t>
            </a:r>
            <a:r>
              <a:rPr lang="en-IN" sz="2800" b="1" dirty="0"/>
              <a:t>meta</a:t>
            </a:r>
            <a:r>
              <a:rPr lang="en-IN" sz="2800" dirty="0"/>
              <a:t> name="viewport" </a:t>
            </a:r>
          </a:p>
          <a:p>
            <a:pPr>
              <a:buNone/>
            </a:pPr>
            <a:r>
              <a:rPr lang="en-IN" sz="2800" dirty="0"/>
              <a:t>            content="width=device-width, initial-scale=1.0"&gt;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Body ( &lt;body&gt; )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contents of the web page (mainly text)</a:t>
            </a:r>
          </a:p>
          <a:p>
            <a:pPr lvl="1"/>
            <a:r>
              <a:rPr lang="en-US" dirty="0"/>
              <a:t>Headings</a:t>
            </a:r>
          </a:p>
          <a:p>
            <a:pPr lvl="1"/>
            <a:r>
              <a:rPr lang="en-US" dirty="0"/>
              <a:t>Paragraphs, division and line breaks</a:t>
            </a:r>
          </a:p>
          <a:p>
            <a:pPr lvl="1"/>
            <a:r>
              <a:rPr lang="en-US" dirty="0"/>
              <a:t>Text Formatting</a:t>
            </a:r>
          </a:p>
          <a:p>
            <a:pPr lvl="1"/>
            <a:r>
              <a:rPr lang="en-US" dirty="0"/>
              <a:t>Links and Images</a:t>
            </a:r>
          </a:p>
          <a:p>
            <a:pPr lvl="1"/>
            <a:r>
              <a:rPr lang="en-US" dirty="0"/>
              <a:t>Tables</a:t>
            </a:r>
          </a:p>
          <a:p>
            <a:pPr lvl="1"/>
            <a:r>
              <a:rPr lang="en-US" dirty="0"/>
              <a:t>Fonts and Colors</a:t>
            </a:r>
          </a:p>
          <a:p>
            <a:pPr lvl="1"/>
            <a:r>
              <a:rPr lang="en-US" dirty="0"/>
              <a:t>Comments and etc</a:t>
            </a:r>
          </a:p>
          <a:p>
            <a:r>
              <a:rPr lang="en-US" dirty="0"/>
              <a:t>The above tags are used inside </a:t>
            </a:r>
            <a:r>
              <a:rPr lang="en-US" b="1" dirty="0">
                <a:solidFill>
                  <a:srgbClr val="0070C0"/>
                </a:solidFill>
              </a:rPr>
              <a:t>&lt;body&gt; </a:t>
            </a:r>
            <a:r>
              <a:rPr lang="en-US" dirty="0"/>
              <a:t>tag.</a:t>
            </a:r>
            <a:endParaRPr lang="en-IN" dirty="0"/>
          </a:p>
          <a:p>
            <a:pPr lvl="1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577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9352B-FAD8-4431-BF88-42EF7036D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79375"/>
            <a:ext cx="10058400" cy="1295400"/>
          </a:xfrm>
        </p:spPr>
        <p:txBody>
          <a:bodyPr/>
          <a:lstStyle/>
          <a:p>
            <a:r>
              <a:rPr lang="en-US" dirty="0"/>
              <a:t>Internet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81A1D-B854-4A43-A3DE-6E6C7EA24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411662"/>
          </a:xfrm>
        </p:spPr>
        <p:txBody>
          <a:bodyPr/>
          <a:lstStyle/>
          <a:p>
            <a:pPr algn="just"/>
            <a:r>
              <a:rPr lang="en-US" dirty="0"/>
              <a:t>The Internet is a </a:t>
            </a:r>
            <a:r>
              <a:rPr lang="en-US" b="1" dirty="0"/>
              <a:t>“network of networks”</a:t>
            </a:r>
            <a:r>
              <a:rPr lang="en-US" dirty="0"/>
              <a:t> is the largest computer network in the world that connects billions of computer users.</a:t>
            </a:r>
          </a:p>
          <a:p>
            <a:pPr algn="just"/>
            <a:r>
              <a:rPr lang="en-US" dirty="0"/>
              <a:t>Father of Internet</a:t>
            </a:r>
          </a:p>
          <a:p>
            <a:pPr lvl="1" algn="just"/>
            <a:r>
              <a:rPr lang="en-US" dirty="0"/>
              <a:t>Vinton Cerf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1C1361-706A-4993-BA90-06B475F32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2895599"/>
            <a:ext cx="3581400" cy="3594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9397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10FF6-E01D-4BFE-9C10-2748EDCFC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199" y="-419629"/>
            <a:ext cx="10058400" cy="1295400"/>
          </a:xfrm>
        </p:spPr>
        <p:txBody>
          <a:bodyPr/>
          <a:lstStyle/>
          <a:p>
            <a:r>
              <a:rPr lang="en-US" dirty="0"/>
              <a:t>HTML Headings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60601-C5E6-479C-A294-C2EA37D0E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424" y="875771"/>
            <a:ext cx="10058400" cy="4411662"/>
          </a:xfrm>
        </p:spPr>
        <p:txBody>
          <a:bodyPr/>
          <a:lstStyle/>
          <a:p>
            <a:r>
              <a:rPr lang="en-US" sz="2800" dirty="0"/>
              <a:t>HTML headings are defined with the </a:t>
            </a:r>
            <a:r>
              <a:rPr lang="en-US" sz="2800" dirty="0">
                <a:solidFill>
                  <a:srgbClr val="C00000"/>
                </a:solidFill>
              </a:rPr>
              <a:t>&lt;h1&gt;</a:t>
            </a:r>
            <a:r>
              <a:rPr lang="en-US" sz="2800" dirty="0"/>
              <a:t> to </a:t>
            </a:r>
            <a:r>
              <a:rPr lang="en-US" sz="2800" dirty="0">
                <a:solidFill>
                  <a:srgbClr val="C00000"/>
                </a:solidFill>
              </a:rPr>
              <a:t>&lt;h6&gt; </a:t>
            </a:r>
            <a:r>
              <a:rPr lang="en-US" sz="2800" dirty="0"/>
              <a:t>tags.</a:t>
            </a:r>
          </a:p>
          <a:p>
            <a:r>
              <a:rPr lang="en-US" sz="2800" dirty="0"/>
              <a:t>&lt;h1&gt; defines the bigger heading. </a:t>
            </a:r>
          </a:p>
          <a:p>
            <a:r>
              <a:rPr lang="en-US" sz="2800" dirty="0"/>
              <a:t>&lt;h6&gt; defines the smaller heading: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16D0EC1-9E8A-415C-A8B5-7C475FC25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8314" y="2577240"/>
            <a:ext cx="7801681" cy="411566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86849D6-6DF6-41D3-9B27-5411EB373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424" y="2687318"/>
            <a:ext cx="1332087" cy="38955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CC4D960-40AF-444B-BC75-111E49EAE8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4454" y="2730957"/>
            <a:ext cx="1122659" cy="380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2044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A480E-FA74-4AD8-A3FD-931ED33B1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-532517"/>
            <a:ext cx="10058400" cy="1295400"/>
          </a:xfrm>
        </p:spPr>
        <p:txBody>
          <a:bodyPr/>
          <a:lstStyle/>
          <a:p>
            <a:r>
              <a:rPr lang="en-US" dirty="0"/>
              <a:t>Paragraph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12449-FF9F-4681-874B-61A967C246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289" y="762883"/>
            <a:ext cx="10058400" cy="4411662"/>
          </a:xfrm>
        </p:spPr>
        <p:txBody>
          <a:bodyPr/>
          <a:lstStyle/>
          <a:p>
            <a:r>
              <a:rPr lang="en-US" dirty="0"/>
              <a:t>HTML </a:t>
            </a:r>
            <a:r>
              <a:rPr lang="en-US" b="1" dirty="0">
                <a:solidFill>
                  <a:srgbClr val="C00000"/>
                </a:solidFill>
              </a:rPr>
              <a:t>&lt;p&gt;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Tag</a:t>
            </a:r>
          </a:p>
          <a:p>
            <a:pPr lvl="1"/>
            <a:r>
              <a:rPr lang="en-US" dirty="0"/>
              <a:t>Used to display any paragraph of text content in a web page.</a:t>
            </a:r>
          </a:p>
          <a:p>
            <a:pPr lvl="1"/>
            <a:r>
              <a:rPr lang="en-US" dirty="0"/>
              <a:t>Browsers automatically add a single blank line before and after each </a:t>
            </a:r>
            <a:r>
              <a:rPr lang="en-US" b="1" dirty="0">
                <a:solidFill>
                  <a:srgbClr val="C00000"/>
                </a:solidFill>
              </a:rPr>
              <a:t>&lt;p&gt;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element.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70E1C1-9179-48EC-B788-C79D917D1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303" y="2726620"/>
            <a:ext cx="7453488" cy="3854802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F10ED7F-0976-4EF3-AEA5-EC8AA374D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1670" y="2968714"/>
            <a:ext cx="4496152" cy="16573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4258788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69262-4815-4D23-BFF6-98A065014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334" y="-442206"/>
            <a:ext cx="10058400" cy="1295400"/>
          </a:xfrm>
        </p:spPr>
        <p:txBody>
          <a:bodyPr/>
          <a:lstStyle/>
          <a:p>
            <a:r>
              <a:rPr lang="en-US" dirty="0"/>
              <a:t>Line break using </a:t>
            </a:r>
            <a:r>
              <a:rPr lang="en-US" dirty="0">
                <a:solidFill>
                  <a:srgbClr val="FF0000"/>
                </a:solidFill>
              </a:rPr>
              <a:t>&lt;</a:t>
            </a:r>
            <a:r>
              <a:rPr lang="en-US" dirty="0" err="1">
                <a:solidFill>
                  <a:srgbClr val="FF0000"/>
                </a:solidFill>
              </a:rPr>
              <a:t>br</a:t>
            </a:r>
            <a:r>
              <a:rPr lang="en-US" dirty="0">
                <a:solidFill>
                  <a:srgbClr val="FF0000"/>
                </a:solidFill>
              </a:rPr>
              <a:t>&gt; </a:t>
            </a:r>
            <a:r>
              <a:rPr lang="en-US" dirty="0"/>
              <a:t>tag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5A3AF-614F-45BA-9D86-CEB2891AD6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53219"/>
            <a:ext cx="10972800" cy="4411662"/>
          </a:xfrm>
        </p:spPr>
        <p:txBody>
          <a:bodyPr/>
          <a:lstStyle/>
          <a:p>
            <a:r>
              <a:rPr lang="en-US" sz="2000" dirty="0"/>
              <a:t>The </a:t>
            </a:r>
            <a:r>
              <a:rPr lang="en-US" sz="2000" dirty="0">
                <a:solidFill>
                  <a:srgbClr val="FF0000"/>
                </a:solidFill>
              </a:rPr>
              <a:t>&lt;</a:t>
            </a:r>
            <a:r>
              <a:rPr lang="en-US" sz="2000" dirty="0" err="1">
                <a:solidFill>
                  <a:srgbClr val="FF0000"/>
                </a:solidFill>
              </a:rPr>
              <a:t>br</a:t>
            </a:r>
            <a:r>
              <a:rPr lang="en-US" sz="2000" dirty="0">
                <a:solidFill>
                  <a:srgbClr val="FF0000"/>
                </a:solidFill>
              </a:rPr>
              <a:t>&gt; </a:t>
            </a:r>
            <a:r>
              <a:rPr lang="en-US" sz="2000" dirty="0"/>
              <a:t>tag inserts a single line break.</a:t>
            </a:r>
          </a:p>
          <a:p>
            <a:r>
              <a:rPr lang="en-US" sz="2000" dirty="0"/>
              <a:t>The </a:t>
            </a:r>
            <a:r>
              <a:rPr lang="en-US" sz="2000" dirty="0">
                <a:solidFill>
                  <a:srgbClr val="FF0000"/>
                </a:solidFill>
              </a:rPr>
              <a:t>&lt;</a:t>
            </a:r>
            <a:r>
              <a:rPr lang="en-US" sz="2000" dirty="0" err="1">
                <a:solidFill>
                  <a:srgbClr val="FF0000"/>
                </a:solidFill>
              </a:rPr>
              <a:t>br</a:t>
            </a:r>
            <a:r>
              <a:rPr lang="en-US" sz="2000" dirty="0">
                <a:solidFill>
                  <a:srgbClr val="FF0000"/>
                </a:solidFill>
              </a:rPr>
              <a:t>&gt; </a:t>
            </a:r>
            <a:r>
              <a:rPr lang="en-US" sz="2000" dirty="0"/>
              <a:t>tag is useful for writing addresses or poems.</a:t>
            </a:r>
          </a:p>
          <a:p>
            <a:r>
              <a:rPr lang="en-US" sz="2000" dirty="0"/>
              <a:t>The </a:t>
            </a:r>
            <a:r>
              <a:rPr lang="en-US" sz="2000" dirty="0">
                <a:solidFill>
                  <a:srgbClr val="FF0000"/>
                </a:solidFill>
              </a:rPr>
              <a:t>&lt;</a:t>
            </a:r>
            <a:r>
              <a:rPr lang="en-US" sz="2000" dirty="0" err="1">
                <a:solidFill>
                  <a:srgbClr val="FF0000"/>
                </a:solidFill>
              </a:rPr>
              <a:t>br</a:t>
            </a:r>
            <a:r>
              <a:rPr lang="en-US" sz="2000" dirty="0">
                <a:solidFill>
                  <a:srgbClr val="FF0000"/>
                </a:solidFill>
              </a:rPr>
              <a:t>&gt; </a:t>
            </a:r>
            <a:r>
              <a:rPr lang="en-US" sz="2000" dirty="0"/>
              <a:t>tag is an empty tag which means that it has no end tag.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234C85-0C2B-4211-A4DA-9F86BAC28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378516"/>
            <a:ext cx="9972675" cy="27287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7FBC2A3-3252-4B8A-A3D8-5A549F5F4E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6375" y="4780403"/>
            <a:ext cx="5295900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1906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C1B26-7203-42A8-A856-430BA8945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0419"/>
            <a:ext cx="10058400" cy="1295400"/>
          </a:xfrm>
        </p:spPr>
        <p:txBody>
          <a:bodyPr/>
          <a:lstStyle/>
          <a:p>
            <a:r>
              <a:rPr lang="en-US" dirty="0"/>
              <a:t>Add Section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A04FE-9D3D-43E8-962C-83D6EB549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473" y="670940"/>
            <a:ext cx="10182578" cy="169126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&lt;div&gt;</a:t>
            </a:r>
            <a:r>
              <a:rPr lang="en-US" dirty="0"/>
              <a:t> tag defines a division or a section in an HTML document.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&lt;div&gt; </a:t>
            </a:r>
            <a:r>
              <a:rPr lang="en-US" dirty="0"/>
              <a:t>tag is used as a container for HTML elements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3B4651C-6962-4841-8D12-BADBB5256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079" y="2590800"/>
            <a:ext cx="4467225" cy="37338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A05C07E-BC95-4BD3-8E5D-6705649CF1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114896"/>
            <a:ext cx="5766126" cy="196770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25642167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DEA8F-1E7D-4CC6-8514-F5170B275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177" y="-566422"/>
            <a:ext cx="10058400" cy="129540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&lt;div&gt;</a:t>
            </a:r>
            <a:r>
              <a:rPr lang="en-US" dirty="0"/>
              <a:t> tag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27613-C720-49B8-97F5-63D61870C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734" y="838698"/>
            <a:ext cx="9731022" cy="4411662"/>
          </a:xfrm>
        </p:spPr>
        <p:txBody>
          <a:bodyPr/>
          <a:lstStyle/>
          <a:p>
            <a:pPr algn="just"/>
            <a:r>
              <a:rPr lang="en-US" sz="2400" dirty="0"/>
              <a:t>Any sort of content can be put inside the </a:t>
            </a:r>
            <a:r>
              <a:rPr lang="en-US" sz="2400" b="1" dirty="0">
                <a:solidFill>
                  <a:srgbClr val="C00000"/>
                </a:solidFill>
              </a:rPr>
              <a:t>&lt;div&gt; </a:t>
            </a:r>
            <a:r>
              <a:rPr lang="en-US" sz="2400" dirty="0"/>
              <a:t>tag! </a:t>
            </a:r>
          </a:p>
          <a:p>
            <a:pPr algn="just"/>
            <a:r>
              <a:rPr lang="en-US" sz="2400" dirty="0"/>
              <a:t>It is a container element.</a:t>
            </a:r>
          </a:p>
          <a:p>
            <a:pPr algn="just"/>
            <a:r>
              <a:rPr lang="en-US" sz="2400" dirty="0"/>
              <a:t>By default, browsers always place a line break before and after the </a:t>
            </a:r>
            <a:r>
              <a:rPr lang="en-US" sz="2400" b="1" dirty="0">
                <a:solidFill>
                  <a:srgbClr val="C00000"/>
                </a:solidFill>
              </a:rPr>
              <a:t>&lt;div&gt; </a:t>
            </a:r>
            <a:r>
              <a:rPr lang="en-US" sz="2400" dirty="0"/>
              <a:t>element.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27F340-4ADA-4A0C-ADDE-86BC3AD53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265" y="2540315"/>
            <a:ext cx="9763125" cy="26003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83B0B8D-4329-42C6-907E-70B6EF9979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9831" y="5250360"/>
            <a:ext cx="8139994" cy="144991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27265915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C689D-ACDE-48F2-98FF-C3C62CB43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333" y="122238"/>
            <a:ext cx="10058400" cy="1295400"/>
          </a:xfrm>
        </p:spPr>
        <p:txBody>
          <a:bodyPr/>
          <a:lstStyle/>
          <a:p>
            <a:r>
              <a:rPr lang="en-US" dirty="0"/>
              <a:t>Horizontal Divider Line:  </a:t>
            </a:r>
            <a:r>
              <a:rPr lang="en-US" dirty="0">
                <a:solidFill>
                  <a:srgbClr val="FF0000"/>
                </a:solidFill>
              </a:rPr>
              <a:t>&lt;</a:t>
            </a:r>
            <a:r>
              <a:rPr lang="en-US" dirty="0" err="1">
                <a:solidFill>
                  <a:srgbClr val="FF0000"/>
                </a:solidFill>
              </a:rPr>
              <a:t>hr</a:t>
            </a:r>
            <a:r>
              <a:rPr lang="en-US" dirty="0">
                <a:solidFill>
                  <a:srgbClr val="FF0000"/>
                </a:solidFill>
              </a:rPr>
              <a:t>&gt; </a:t>
            </a:r>
            <a:r>
              <a:rPr lang="en-US" dirty="0"/>
              <a:t>tag</a:t>
            </a:r>
            <a:br>
              <a:rPr lang="en-US" dirty="0"/>
            </a:b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3525CF-CC0B-48F8-BB97-522516353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378" y="884238"/>
            <a:ext cx="10634133" cy="26241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89BB5EA-79D7-43CF-979A-1F0B17F6A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1975" y="3707870"/>
            <a:ext cx="8246397" cy="270051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38925821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92C8F-856F-41B8-9EA3-AD335759D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222" y="-72231"/>
            <a:ext cx="10058400" cy="1295400"/>
          </a:xfrm>
        </p:spPr>
        <p:txBody>
          <a:bodyPr/>
          <a:lstStyle/>
          <a:p>
            <a:r>
              <a:rPr lang="en-US" dirty="0"/>
              <a:t>HTML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D6687-1149-47A8-80A6-37B6FED44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219" y="1524111"/>
            <a:ext cx="9731023" cy="4411662"/>
          </a:xfrm>
        </p:spPr>
        <p:txBody>
          <a:bodyPr/>
          <a:lstStyle/>
          <a:p>
            <a:r>
              <a:rPr lang="en-US" sz="2400" dirty="0"/>
              <a:t>HTML attributes provide additional information for HTML </a:t>
            </a:r>
            <a:r>
              <a:rPr lang="en-US" sz="2400" dirty="0">
                <a:solidFill>
                  <a:srgbClr val="C00000"/>
                </a:solidFill>
              </a:rPr>
              <a:t>elements </a:t>
            </a:r>
            <a:r>
              <a:rPr lang="en-US" sz="2400" dirty="0"/>
              <a:t>or </a:t>
            </a:r>
            <a:r>
              <a:rPr lang="en-US" sz="2400" dirty="0">
                <a:solidFill>
                  <a:srgbClr val="C00000"/>
                </a:solidFill>
              </a:rPr>
              <a:t>tag</a:t>
            </a:r>
            <a:r>
              <a:rPr lang="en-US" sz="2400" dirty="0"/>
              <a:t>.</a:t>
            </a:r>
          </a:p>
          <a:p>
            <a:r>
              <a:rPr lang="en-US" sz="2400" dirty="0"/>
              <a:t>All HTML elements can have </a:t>
            </a:r>
            <a:r>
              <a:rPr lang="en-US" sz="2400" dirty="0">
                <a:solidFill>
                  <a:srgbClr val="C00000"/>
                </a:solidFill>
              </a:rPr>
              <a:t>attributes</a:t>
            </a:r>
          </a:p>
          <a:p>
            <a:r>
              <a:rPr lang="en-US" sz="2400" dirty="0"/>
              <a:t>Attributes are always specified in the </a:t>
            </a:r>
            <a:r>
              <a:rPr lang="en-US" sz="2400" dirty="0">
                <a:solidFill>
                  <a:srgbClr val="C00000"/>
                </a:solidFill>
              </a:rPr>
              <a:t>start tag</a:t>
            </a:r>
          </a:p>
          <a:p>
            <a:r>
              <a:rPr lang="en-US" sz="2400" dirty="0"/>
              <a:t>Attributes usually come in name/value pairs like: </a:t>
            </a:r>
            <a:r>
              <a:rPr lang="en-US" sz="2400" dirty="0">
                <a:solidFill>
                  <a:srgbClr val="C00000"/>
                </a:solidFill>
              </a:rPr>
              <a:t>name="value“</a:t>
            </a:r>
          </a:p>
          <a:p>
            <a:r>
              <a:rPr lang="en-US" sz="2400" dirty="0">
                <a:solidFill>
                  <a:srgbClr val="C00000"/>
                </a:solidFill>
              </a:rPr>
              <a:t>Example attributes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</a:rPr>
              <a:t>lang   - </a:t>
            </a:r>
            <a:r>
              <a:rPr lang="en-US" sz="2000" dirty="0"/>
              <a:t>to set the language of web page </a:t>
            </a:r>
            <a:endParaRPr lang="en-US" sz="2000" dirty="0">
              <a:solidFill>
                <a:srgbClr val="C00000"/>
              </a:solidFill>
            </a:endParaRPr>
          </a:p>
          <a:p>
            <a:pPr lvl="1"/>
            <a:r>
              <a:rPr lang="en-US" sz="2000" dirty="0" err="1">
                <a:solidFill>
                  <a:srgbClr val="C00000"/>
                </a:solidFill>
              </a:rPr>
              <a:t>bgcolor</a:t>
            </a:r>
            <a:r>
              <a:rPr lang="en-US" sz="2000" dirty="0">
                <a:solidFill>
                  <a:srgbClr val="C00000"/>
                </a:solidFill>
              </a:rPr>
              <a:t> – </a:t>
            </a:r>
            <a:r>
              <a:rPr lang="en-US" sz="2000" dirty="0"/>
              <a:t>to set the background color of a web page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</a:rPr>
              <a:t>text  - </a:t>
            </a:r>
            <a:r>
              <a:rPr lang="en-US" sz="2000" dirty="0"/>
              <a:t>to set the text color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</a:rPr>
              <a:t>title - </a:t>
            </a:r>
            <a:r>
              <a:rPr lang="en-US" sz="2000" dirty="0"/>
              <a:t>to give information about a particular element</a:t>
            </a:r>
          </a:p>
          <a:p>
            <a:pPr lvl="1"/>
            <a:endParaRPr lang="en-US" sz="2000" dirty="0">
              <a:solidFill>
                <a:srgbClr val="C00000"/>
              </a:solidFill>
            </a:endParaRPr>
          </a:p>
          <a:p>
            <a:pPr lvl="1"/>
            <a:endParaRPr lang="en-US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2931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33464-111F-4A1D-AA8D-C7AD34D3F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34484"/>
            <a:ext cx="10058400" cy="1295400"/>
          </a:xfrm>
        </p:spPr>
        <p:txBody>
          <a:bodyPr/>
          <a:lstStyle/>
          <a:p>
            <a:r>
              <a:rPr lang="en-US" sz="2000" dirty="0"/>
              <a:t>HTML Attribute- Example</a:t>
            </a:r>
            <a:br>
              <a:rPr lang="en-US" dirty="0"/>
            </a:b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F23C34-486D-4ACC-B67A-D4E138360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178" y="1186555"/>
            <a:ext cx="7919994" cy="45688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pic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5C8FF996-565E-4B20-85D9-B9AC2AA3DFD5}"/>
              </a:ext>
            </a:extLst>
          </p:cNvPr>
          <p:cNvSpPr/>
          <p:nvPr/>
        </p:nvSpPr>
        <p:spPr>
          <a:xfrm>
            <a:off x="4310506" y="549362"/>
            <a:ext cx="1437388" cy="462988"/>
          </a:xfrm>
          <a:prstGeom prst="wedgeRoundRectCallout">
            <a:avLst>
              <a:gd name="adj1" fmla="val -99051"/>
              <a:gd name="adj2" fmla="val 172500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en</a:t>
            </a:r>
            <a:r>
              <a:rPr lang="en-US" dirty="0"/>
              <a:t>-English</a:t>
            </a: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AE55B7FD-1D0A-48BA-B5E6-86BFB77896CD}"/>
              </a:ext>
            </a:extLst>
          </p:cNvPr>
          <p:cNvSpPr/>
          <p:nvPr/>
        </p:nvSpPr>
        <p:spPr>
          <a:xfrm>
            <a:off x="7258984" y="2265140"/>
            <a:ext cx="2868390" cy="598991"/>
          </a:xfrm>
          <a:prstGeom prst="wedgeRoundRectCallout">
            <a:avLst>
              <a:gd name="adj1" fmla="val -84202"/>
              <a:gd name="adj2" fmla="val 48115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Character set – Universal Transfer Format  </a:t>
            </a: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42B4ACB1-CBD6-46A0-A14C-F0253418FA7D}"/>
              </a:ext>
            </a:extLst>
          </p:cNvPr>
          <p:cNvSpPr/>
          <p:nvPr/>
        </p:nvSpPr>
        <p:spPr>
          <a:xfrm>
            <a:off x="8421511" y="3155126"/>
            <a:ext cx="3052685" cy="834773"/>
          </a:xfrm>
          <a:prstGeom prst="wedgeRoundRectCallout">
            <a:avLst>
              <a:gd name="adj1" fmla="val -72738"/>
              <a:gd name="adj2" fmla="val -16681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Attributes: background color and text color</a:t>
            </a:r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28B01EE0-353A-40E8-B5B1-467C8CF49127}"/>
              </a:ext>
            </a:extLst>
          </p:cNvPr>
          <p:cNvSpPr/>
          <p:nvPr/>
        </p:nvSpPr>
        <p:spPr>
          <a:xfrm>
            <a:off x="4345278" y="5066106"/>
            <a:ext cx="4994495" cy="834773"/>
          </a:xfrm>
          <a:prstGeom prst="wedgeRoundRectCallout">
            <a:avLst>
              <a:gd name="adj1" fmla="val -18117"/>
              <a:gd name="adj2" fmla="val -48828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The title attribute value will be displayed when you keep the mouse over the div element.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65DC5B3-1383-4F4B-9454-C4EB8E12C26C}"/>
              </a:ext>
            </a:extLst>
          </p:cNvPr>
          <p:cNvCxnSpPr/>
          <p:nvPr/>
        </p:nvCxnSpPr>
        <p:spPr>
          <a:xfrm>
            <a:off x="6096000" y="4154311"/>
            <a:ext cx="0" cy="993422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E0CF2933-29F6-4853-8E5A-18428EB25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897" y="63165"/>
            <a:ext cx="4829734" cy="20652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24892179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94C53-2D62-41F0-AB2B-7162E1A5C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647700"/>
            <a:ext cx="10058400" cy="1295400"/>
          </a:xfrm>
        </p:spPr>
        <p:txBody>
          <a:bodyPr/>
          <a:lstStyle/>
          <a:p>
            <a:r>
              <a:rPr lang="en-US" dirty="0"/>
              <a:t>Other basic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73F2B-8DEE-4993-AD29-BC30DF9EE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244" y="737747"/>
            <a:ext cx="10972800" cy="4411662"/>
          </a:xfrm>
        </p:spPr>
        <p:txBody>
          <a:bodyPr/>
          <a:lstStyle/>
          <a:p>
            <a:r>
              <a:rPr lang="en-US" sz="2400" dirty="0">
                <a:solidFill>
                  <a:srgbClr val="C00000"/>
                </a:solidFill>
              </a:rPr>
              <a:t>align</a:t>
            </a:r>
            <a:r>
              <a:rPr lang="en-US" sz="2400" dirty="0"/>
              <a:t> – to set the alignment of text content</a:t>
            </a:r>
          </a:p>
          <a:p>
            <a:r>
              <a:rPr lang="en-US" sz="2400" dirty="0">
                <a:solidFill>
                  <a:srgbClr val="C00000"/>
                </a:solidFill>
              </a:rPr>
              <a:t>id</a:t>
            </a:r>
            <a:r>
              <a:rPr lang="en-US" sz="2400" dirty="0"/>
              <a:t> – to set unique identifier to the tag or element(also used to style)</a:t>
            </a:r>
          </a:p>
          <a:p>
            <a:r>
              <a:rPr lang="en-US" sz="2400" dirty="0">
                <a:solidFill>
                  <a:srgbClr val="C00000"/>
                </a:solidFill>
              </a:rPr>
              <a:t>class</a:t>
            </a:r>
            <a:r>
              <a:rPr lang="en-US" sz="2400" dirty="0"/>
              <a:t> – to set one or more class names to style the element.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77CDD3-395E-43E1-8B0B-9B6177BA4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867" y="2038525"/>
            <a:ext cx="7633738" cy="36623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BB405FC-78F4-4793-8151-5CDAFA4F12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4121" y="5149409"/>
            <a:ext cx="7216883" cy="160134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6358925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C8AA744-63A1-4586-8302-CC942D1F66A9}"/>
              </a:ext>
            </a:extLst>
          </p:cNvPr>
          <p:cNvSpPr txBox="1"/>
          <p:nvPr/>
        </p:nvSpPr>
        <p:spPr>
          <a:xfrm>
            <a:off x="152399" y="217015"/>
            <a:ext cx="12186063" cy="63440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&lt;!DOCTYPE html&gt;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&lt;html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lang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0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000" b="1" dirty="0" err="1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sz="20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0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&lt;head&gt;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0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&lt;title&gt;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 Website</a:t>
            </a:r>
            <a:r>
              <a:rPr lang="en-US" sz="20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&lt;/title&gt;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0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&lt;meta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charset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0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"UTF-8"</a:t>
            </a:r>
            <a:r>
              <a:rPr lang="en-US" sz="20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0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&lt;meta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0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"viewport"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0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"width=device-</a:t>
            </a:r>
            <a:r>
              <a:rPr lang="en-US" sz="2000" b="1" dirty="0" err="1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width,initial</a:t>
            </a:r>
            <a:r>
              <a:rPr lang="en-US" sz="20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-scale=1.0"</a:t>
            </a:r>
            <a:r>
              <a:rPr lang="en-US" sz="20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0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&lt;meta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http-</a:t>
            </a:r>
            <a:r>
              <a:rPr lang="en-US" sz="200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equiv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0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"refresh"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0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"10"</a:t>
            </a:r>
            <a:r>
              <a:rPr lang="en-US" sz="20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&lt;/head&gt;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&lt;body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bgcolor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0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"yellow"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0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"blue"</a:t>
            </a:r>
            <a:r>
              <a:rPr lang="en-US" sz="20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0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&lt;div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0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"Division1"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align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0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"center"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0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"d1"</a:t>
            </a:r>
            <a:r>
              <a:rPr lang="en-US" sz="20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20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&lt;p&gt;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is sample text1</a:t>
            </a:r>
            <a:r>
              <a:rPr lang="en-US" sz="20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&lt;/p&gt;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20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&lt;p&gt;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is sample text2</a:t>
            </a:r>
            <a:r>
              <a:rPr lang="en-US" sz="20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&lt;/p&gt;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0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&lt;/div&gt;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0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&lt;div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0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"Division2"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align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0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"left"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0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"d2"</a:t>
            </a:r>
            <a:r>
              <a:rPr lang="en-US" sz="20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20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&lt;p&gt;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is sample text1</a:t>
            </a:r>
            <a:r>
              <a:rPr lang="en-US" sz="20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&lt;/p&gt;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20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&lt;p&gt;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is sample text2</a:t>
            </a:r>
            <a:r>
              <a:rPr lang="en-US" sz="20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&lt;/p&gt;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0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&lt;/div&gt;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732023-04BF-4752-8B2F-46E36EA40DEF}"/>
              </a:ext>
            </a:extLst>
          </p:cNvPr>
          <p:cNvSpPr txBox="1"/>
          <p:nvPr/>
        </p:nvSpPr>
        <p:spPr>
          <a:xfrm>
            <a:off x="6022770" y="217015"/>
            <a:ext cx="21712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Example Program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46409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234EC-811F-4998-BE81-8906BFB39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190500"/>
            <a:ext cx="10058400" cy="1295400"/>
          </a:xfrm>
        </p:spPr>
        <p:txBody>
          <a:bodyPr/>
          <a:lstStyle/>
          <a:p>
            <a:r>
              <a:rPr lang="en-US" dirty="0"/>
              <a:t>WWW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1B640-8E0B-4DF8-8CF8-DA3450728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223169"/>
            <a:ext cx="10058400" cy="4411662"/>
          </a:xfrm>
        </p:spPr>
        <p:txBody>
          <a:bodyPr/>
          <a:lstStyle/>
          <a:p>
            <a:pPr algn="just"/>
            <a:r>
              <a:rPr lang="en-US" sz="2800" dirty="0"/>
              <a:t>The </a:t>
            </a:r>
            <a:r>
              <a:rPr lang="en-US" sz="2800" dirty="0">
                <a:solidFill>
                  <a:srgbClr val="FF0000"/>
                </a:solidFill>
              </a:rPr>
              <a:t>World Wide Web</a:t>
            </a:r>
            <a:r>
              <a:rPr lang="en-US" sz="2800" dirty="0"/>
              <a:t>, commonly known as the Web, is a system of information repository that interlinked hypertext/hypermedia documents accessed via the Internet from all over the world.</a:t>
            </a:r>
          </a:p>
          <a:p>
            <a:pPr algn="just"/>
            <a:r>
              <a:rPr lang="en-US" dirty="0"/>
              <a:t>Creator: </a:t>
            </a:r>
          </a:p>
          <a:p>
            <a:pPr lvl="1" algn="just"/>
            <a:r>
              <a:rPr lang="en-US" dirty="0"/>
              <a:t>Tim Berners-Lee,</a:t>
            </a:r>
          </a:p>
        </p:txBody>
      </p:sp>
      <p:pic>
        <p:nvPicPr>
          <p:cNvPr id="1026" name="Picture 2" descr="Credit: Getty Images/Andreas Rentz">
            <a:extLst>
              <a:ext uri="{FF2B5EF4-FFF2-40B4-BE49-F238E27FC236}">
                <a16:creationId xmlns:a16="http://schemas.microsoft.com/office/drawing/2014/main" id="{BC399344-BC95-4531-BD64-8E37B9727E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3276600"/>
            <a:ext cx="2743200" cy="338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98829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A09FC-6E2D-4368-AB2F-97EB6C32F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466" y="0"/>
            <a:ext cx="10058400" cy="1295400"/>
          </a:xfrm>
        </p:spPr>
        <p:txBody>
          <a:bodyPr/>
          <a:lstStyle/>
          <a:p>
            <a:r>
              <a:rPr lang="en-US" dirty="0"/>
              <a:t>Text Formatting Tags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EB6C0-4FAD-4EDC-9B0B-7E1F4F550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769938"/>
            <a:ext cx="10972800" cy="6088062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&lt;b&gt; </a:t>
            </a:r>
            <a:r>
              <a:rPr lang="en-US" dirty="0"/>
              <a:t>- Bold text</a:t>
            </a:r>
          </a:p>
          <a:p>
            <a:r>
              <a:rPr lang="en-US" dirty="0">
                <a:solidFill>
                  <a:srgbClr val="FF0000"/>
                </a:solidFill>
              </a:rPr>
              <a:t>&lt;u&gt;</a:t>
            </a:r>
            <a:r>
              <a:rPr lang="en-US" dirty="0"/>
              <a:t> - Underlined text</a:t>
            </a:r>
          </a:p>
          <a:p>
            <a:r>
              <a:rPr lang="en-US" dirty="0">
                <a:solidFill>
                  <a:srgbClr val="FF0000"/>
                </a:solidFill>
              </a:rPr>
              <a:t>&lt;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&gt; </a:t>
            </a:r>
            <a:r>
              <a:rPr lang="en-US" dirty="0"/>
              <a:t>- Italic text</a:t>
            </a:r>
          </a:p>
          <a:p>
            <a:r>
              <a:rPr lang="en-US" dirty="0">
                <a:solidFill>
                  <a:srgbClr val="FF0000"/>
                </a:solidFill>
              </a:rPr>
              <a:t>&lt;strong&gt; </a:t>
            </a:r>
            <a:r>
              <a:rPr lang="en-US" dirty="0"/>
              <a:t>- Important text (similar to </a:t>
            </a:r>
            <a:r>
              <a:rPr lang="en-US" dirty="0">
                <a:solidFill>
                  <a:srgbClr val="FF0000"/>
                </a:solidFill>
              </a:rPr>
              <a:t>&lt;b&gt;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rgbClr val="FF0000"/>
                </a:solidFill>
              </a:rPr>
              <a:t>&lt;</a:t>
            </a:r>
            <a:r>
              <a:rPr lang="en-US" dirty="0" err="1">
                <a:solidFill>
                  <a:srgbClr val="FF0000"/>
                </a:solidFill>
              </a:rPr>
              <a:t>em</a:t>
            </a:r>
            <a:r>
              <a:rPr lang="en-US" dirty="0">
                <a:solidFill>
                  <a:srgbClr val="FF0000"/>
                </a:solidFill>
              </a:rPr>
              <a:t>&gt; </a:t>
            </a:r>
            <a:r>
              <a:rPr lang="en-US" dirty="0"/>
              <a:t>- Emphasized text (similar to </a:t>
            </a:r>
            <a:r>
              <a:rPr lang="en-US" dirty="0">
                <a:solidFill>
                  <a:srgbClr val="FF0000"/>
                </a:solidFill>
              </a:rPr>
              <a:t>&lt;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&gt;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rgbClr val="FF0000"/>
                </a:solidFill>
              </a:rPr>
              <a:t>&lt;mark&gt; </a:t>
            </a:r>
            <a:r>
              <a:rPr lang="en-US" dirty="0"/>
              <a:t>- Marked text</a:t>
            </a:r>
          </a:p>
          <a:p>
            <a:r>
              <a:rPr lang="en-US" dirty="0">
                <a:solidFill>
                  <a:srgbClr val="FF0000"/>
                </a:solidFill>
              </a:rPr>
              <a:t>&lt;del&gt; </a:t>
            </a:r>
            <a:r>
              <a:rPr lang="en-US" dirty="0"/>
              <a:t>- Deleted text</a:t>
            </a:r>
          </a:p>
          <a:p>
            <a:r>
              <a:rPr lang="en-US" dirty="0">
                <a:solidFill>
                  <a:srgbClr val="FF0000"/>
                </a:solidFill>
              </a:rPr>
              <a:t>&lt;ins&gt; </a:t>
            </a:r>
            <a:r>
              <a:rPr lang="en-US" dirty="0"/>
              <a:t>- Inserted text (similar to </a:t>
            </a:r>
            <a:r>
              <a:rPr lang="en-US" dirty="0">
                <a:solidFill>
                  <a:srgbClr val="FF0000"/>
                </a:solidFill>
              </a:rPr>
              <a:t>&lt;u&gt;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rgbClr val="FF0000"/>
                </a:solidFill>
              </a:rPr>
              <a:t>&lt;sub&gt; </a:t>
            </a:r>
            <a:r>
              <a:rPr lang="en-US" dirty="0"/>
              <a:t>- Subscript text</a:t>
            </a:r>
          </a:p>
          <a:p>
            <a:r>
              <a:rPr lang="en-US" dirty="0">
                <a:solidFill>
                  <a:srgbClr val="FF0000"/>
                </a:solidFill>
              </a:rPr>
              <a:t>&lt;sup&gt; </a:t>
            </a:r>
            <a:r>
              <a:rPr lang="en-US" dirty="0"/>
              <a:t>- Superscript text</a:t>
            </a:r>
          </a:p>
        </p:txBody>
      </p:sp>
    </p:spTree>
    <p:extLst>
      <p:ext uri="{BB962C8B-B14F-4D97-AF65-F5344CB8AC3E}">
        <p14:creationId xmlns:p14="http://schemas.microsoft.com/office/powerpoint/2010/main" val="4743068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F7025D-506F-4287-A99C-9C7454BC2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600200"/>
            <a:ext cx="10243279" cy="4572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4966812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40F74-96D8-47A3-ACC1-AC8244CDF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170419"/>
            <a:ext cx="10058400" cy="1295400"/>
          </a:xfrm>
        </p:spPr>
        <p:txBody>
          <a:bodyPr/>
          <a:lstStyle/>
          <a:p>
            <a:r>
              <a:rPr lang="en-US" dirty="0"/>
              <a:t>Text Formatting Tags - Example</a:t>
            </a:r>
            <a:br>
              <a:rPr lang="en-US" dirty="0"/>
            </a:b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17E80F-C770-4207-BD2D-1DE1CF59A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37" y="1098389"/>
            <a:ext cx="10942419" cy="20962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1F7025D-506F-4287-A99C-9C7454BC2B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0279" y="3194612"/>
            <a:ext cx="7810500" cy="348615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0347737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4B6EE-AB04-40EE-8C12-BA2F07322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Alternate tag for </a:t>
            </a:r>
            <a:r>
              <a:rPr lang="en-US" dirty="0">
                <a:solidFill>
                  <a:srgbClr val="FF0000"/>
                </a:solidFill>
              </a:rPr>
              <a:t>&lt;del&gt;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65531-7B50-4AA2-9417-3EAAEE229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&lt;s&gt;  </a:t>
            </a:r>
            <a:r>
              <a:rPr lang="en-US" dirty="0"/>
              <a:t>tag specifies text that is no longer correct, The text will be displayed with a line through it.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D37A60-D098-48E7-BC4A-F5915803A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051880"/>
            <a:ext cx="10972800" cy="3552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1743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5C693-3A9A-4DF2-9E5E-E4DAD46C7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Alternate tag for </a:t>
            </a:r>
            <a:r>
              <a:rPr lang="en-US" dirty="0">
                <a:solidFill>
                  <a:srgbClr val="FF0000"/>
                </a:solidFill>
              </a:rPr>
              <a:t>&lt;b&gt;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DACED-683F-415A-A0FE-A0BC24D6F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&lt;strong&gt; </a:t>
            </a:r>
            <a:r>
              <a:rPr lang="en-US" b="1" dirty="0"/>
              <a:t>used to indicate a text in bold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75978A-15B8-4070-88C3-B74175442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593975"/>
            <a:ext cx="10858500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5534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685800"/>
            <a:ext cx="10463284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6159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066800"/>
            <a:ext cx="10134600" cy="4851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1479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10058400" cy="1295400"/>
          </a:xfrm>
        </p:spPr>
        <p:txBody>
          <a:bodyPr/>
          <a:lstStyle/>
          <a:p>
            <a:r>
              <a:rPr lang="en-US" dirty="0"/>
              <a:t>HTML Block and Inline Elements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23984"/>
            <a:ext cx="10210800" cy="4411662"/>
          </a:xfrm>
        </p:spPr>
        <p:txBody>
          <a:bodyPr/>
          <a:lstStyle/>
          <a:p>
            <a:r>
              <a:rPr lang="en-US" sz="2400" dirty="0"/>
              <a:t>Every HTML element has a default display value, depending on what type of element it is.</a:t>
            </a:r>
          </a:p>
          <a:p>
            <a:r>
              <a:rPr lang="en-US" sz="2400" dirty="0"/>
              <a:t>There are two display values: </a:t>
            </a:r>
          </a:p>
          <a:p>
            <a:pPr lvl="1"/>
            <a:r>
              <a:rPr lang="en-US" b="1" dirty="0"/>
              <a:t>Block element</a:t>
            </a:r>
          </a:p>
          <a:p>
            <a:pPr lvl="2"/>
            <a:r>
              <a:rPr lang="en-US" dirty="0"/>
              <a:t>A block-level element always starts on a new line.</a:t>
            </a:r>
          </a:p>
          <a:p>
            <a:pPr lvl="2"/>
            <a:r>
              <a:rPr lang="en-US" dirty="0"/>
              <a:t>A block-level element always takes up the full width available.</a:t>
            </a:r>
          </a:p>
          <a:p>
            <a:pPr lvl="2"/>
            <a:r>
              <a:rPr lang="en-US" dirty="0"/>
              <a:t>A block level element has a top and a bottom margin, whereas an inline element does not.</a:t>
            </a:r>
          </a:p>
          <a:p>
            <a:pPr lvl="2"/>
            <a:r>
              <a:rPr lang="en-US" dirty="0">
                <a:solidFill>
                  <a:srgbClr val="0070C0"/>
                </a:solidFill>
              </a:rPr>
              <a:t>Example: &lt;h1&gt; to &lt;h6&gt;, &lt;p&gt;,&lt;div&gt; and etc..</a:t>
            </a:r>
          </a:p>
          <a:p>
            <a:pPr lvl="1"/>
            <a:r>
              <a:rPr lang="en-US" b="1" dirty="0"/>
              <a:t>Inline element</a:t>
            </a:r>
          </a:p>
          <a:p>
            <a:pPr lvl="2"/>
            <a:r>
              <a:rPr lang="en-US" dirty="0"/>
              <a:t>An inline element does not start on a new line.</a:t>
            </a:r>
          </a:p>
          <a:p>
            <a:pPr lvl="2"/>
            <a:r>
              <a:rPr lang="en-US" dirty="0"/>
              <a:t>An inline element only takes up as much width as necessary.</a:t>
            </a:r>
          </a:p>
          <a:p>
            <a:pPr lvl="2"/>
            <a:r>
              <a:rPr lang="en-US" dirty="0">
                <a:solidFill>
                  <a:srgbClr val="0070C0"/>
                </a:solidFill>
              </a:rPr>
              <a:t>Example:  &lt;span&gt;, &lt;a&gt;, &lt;</a:t>
            </a:r>
            <a:r>
              <a:rPr lang="en-US" dirty="0" err="1">
                <a:solidFill>
                  <a:srgbClr val="0070C0"/>
                </a:solidFill>
              </a:rPr>
              <a:t>img</a:t>
            </a:r>
            <a:r>
              <a:rPr lang="en-US" dirty="0">
                <a:solidFill>
                  <a:srgbClr val="0070C0"/>
                </a:solidFill>
              </a:rPr>
              <a:t>&gt;, and etc..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3815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10058400" cy="1295400"/>
          </a:xfrm>
        </p:spPr>
        <p:txBody>
          <a:bodyPr/>
          <a:lstStyle/>
          <a:p>
            <a:r>
              <a:rPr lang="en-US" dirty="0"/>
              <a:t>HTML </a:t>
            </a:r>
            <a:r>
              <a:rPr lang="en-US" dirty="0">
                <a:solidFill>
                  <a:srgbClr val="FF0000"/>
                </a:solidFill>
              </a:rPr>
              <a:t>&lt;span&gt;</a:t>
            </a:r>
            <a:r>
              <a:rPr lang="en-US" dirty="0"/>
              <a:t> Tag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9601200" cy="3886200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just"/>
            <a:r>
              <a:rPr lang="en-IN" sz="2400" dirty="0"/>
              <a:t>The </a:t>
            </a:r>
            <a:r>
              <a:rPr lang="en-IN" sz="2400" b="1" dirty="0">
                <a:solidFill>
                  <a:srgbClr val="FF0000"/>
                </a:solidFill>
              </a:rPr>
              <a:t>&lt;span&gt; </a:t>
            </a:r>
            <a:r>
              <a:rPr lang="en-IN" sz="2400" dirty="0"/>
              <a:t>tag is used to group inline-elements in a document.</a:t>
            </a:r>
          </a:p>
          <a:p>
            <a:pPr algn="just"/>
            <a:r>
              <a:rPr lang="en-IN" sz="2400" dirty="0"/>
              <a:t>The </a:t>
            </a:r>
            <a:r>
              <a:rPr lang="en-IN" sz="2400" b="1" dirty="0">
                <a:solidFill>
                  <a:srgbClr val="FF0000"/>
                </a:solidFill>
              </a:rPr>
              <a:t>&lt;span&gt; </a:t>
            </a:r>
            <a:r>
              <a:rPr lang="en-IN" sz="2400" dirty="0"/>
              <a:t>tag provides no visual change by itself.</a:t>
            </a:r>
          </a:p>
          <a:p>
            <a:pPr algn="just"/>
            <a:r>
              <a:rPr lang="en-US" sz="2400" dirty="0"/>
              <a:t>The </a:t>
            </a:r>
            <a:r>
              <a:rPr lang="en-US" sz="2400" b="1" dirty="0">
                <a:solidFill>
                  <a:srgbClr val="FF0000"/>
                </a:solidFill>
              </a:rPr>
              <a:t>&lt;span&gt; </a:t>
            </a:r>
            <a:r>
              <a:rPr lang="en-US" sz="2400" dirty="0"/>
              <a:t>tag provides a way to add a hook to a part of a text or a part of a document.</a:t>
            </a:r>
            <a:endParaRPr lang="en-IN" sz="2400" dirty="0"/>
          </a:p>
          <a:p>
            <a:pPr algn="just"/>
            <a:r>
              <a:rPr lang="en-US" sz="2400" dirty="0"/>
              <a:t>Example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3381375"/>
            <a:ext cx="10210861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ounded Rectangular Callout 5"/>
          <p:cNvSpPr/>
          <p:nvPr/>
        </p:nvSpPr>
        <p:spPr>
          <a:xfrm>
            <a:off x="7696200" y="4914900"/>
            <a:ext cx="2743200" cy="1600200"/>
          </a:xfrm>
          <a:prstGeom prst="wedgeRoundRectCallout">
            <a:avLst>
              <a:gd name="adj1" fmla="val 1058"/>
              <a:gd name="adj2" fmla="val -74813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b="1" dirty="0"/>
              <a:t>span</a:t>
            </a:r>
            <a:r>
              <a:rPr lang="en-US" dirty="0"/>
              <a:t> is used to format and manage a part of content. </a:t>
            </a:r>
          </a:p>
        </p:txBody>
      </p:sp>
    </p:spTree>
    <p:extLst>
      <p:ext uri="{BB962C8B-B14F-4D97-AF65-F5344CB8AC3E}">
        <p14:creationId xmlns:p14="http://schemas.microsoft.com/office/powerpoint/2010/main" val="4201898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C4156-E7C2-46A6-9CDA-74C28085A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 data in List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EAF81-EB13-45C7-BBF2-266A766D5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lists allow web developers to group a set of related items in lists.</a:t>
            </a:r>
          </a:p>
          <a:p>
            <a:r>
              <a:rPr lang="en-US" dirty="0"/>
              <a:t>Types of List in HTML</a:t>
            </a:r>
          </a:p>
          <a:p>
            <a:pPr lvl="1"/>
            <a:r>
              <a:rPr lang="en-US" dirty="0"/>
              <a:t>Ordered List</a:t>
            </a:r>
          </a:p>
          <a:p>
            <a:pPr lvl="1"/>
            <a:r>
              <a:rPr lang="en-US" dirty="0"/>
              <a:t>Unordered List</a:t>
            </a:r>
          </a:p>
          <a:p>
            <a:pPr lvl="1"/>
            <a:r>
              <a:rPr lang="en-US" dirty="0"/>
              <a:t>Description List</a:t>
            </a:r>
          </a:p>
        </p:txBody>
      </p:sp>
    </p:spTree>
    <p:extLst>
      <p:ext uri="{BB962C8B-B14F-4D97-AF65-F5344CB8AC3E}">
        <p14:creationId xmlns:p14="http://schemas.microsoft.com/office/powerpoint/2010/main" val="211051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06466-174A-44E0-AD21-CA8DF85FA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Web Technology?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FF929-BFEA-46DC-8A5C-9F659E40E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Web technology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refers to the means by which computers communicate with each other using </a:t>
            </a:r>
            <a:r>
              <a:rPr lang="en-US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markup languages 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and multimedia packages. </a:t>
            </a:r>
          </a:p>
          <a:p>
            <a:pPr algn="just"/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It gives us a way to interact with hosted information, like websites. </a:t>
            </a:r>
          </a:p>
          <a:p>
            <a:pPr algn="just"/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Web technology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involves the use of hypertext markup language (HTML), cascading style sheets (CSS), Java Script, PHP, Angular JS, Node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Js</a:t>
            </a:r>
            <a:r>
              <a:rPr lang="en-US" b="0" i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, MongoDB 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etc..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4965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406BE-C792-4B6C-928B-A4167D14B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74473"/>
            <a:ext cx="10058400" cy="1295400"/>
          </a:xfrm>
        </p:spPr>
        <p:txBody>
          <a:bodyPr/>
          <a:lstStyle/>
          <a:p>
            <a:r>
              <a:rPr lang="en-US" dirty="0"/>
              <a:t>Display data in List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53341-4EB3-471A-9C94-5BA44DB4D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20927"/>
            <a:ext cx="9956800" cy="4411662"/>
          </a:xfrm>
        </p:spPr>
        <p:txBody>
          <a:bodyPr/>
          <a:lstStyle/>
          <a:p>
            <a:r>
              <a:rPr lang="en-US" dirty="0"/>
              <a:t>Ordered List</a:t>
            </a:r>
          </a:p>
          <a:p>
            <a:pPr lvl="1"/>
            <a:r>
              <a:rPr lang="en-US" dirty="0"/>
              <a:t>An ordered list starts with the </a:t>
            </a:r>
            <a:r>
              <a:rPr lang="en-US" dirty="0">
                <a:solidFill>
                  <a:srgbClr val="FF0000"/>
                </a:solidFill>
              </a:rPr>
              <a:t>&lt;</a:t>
            </a:r>
            <a:r>
              <a:rPr lang="en-US" dirty="0" err="1">
                <a:solidFill>
                  <a:srgbClr val="FF0000"/>
                </a:solidFill>
              </a:rPr>
              <a:t>ol</a:t>
            </a:r>
            <a:r>
              <a:rPr lang="en-US" dirty="0">
                <a:solidFill>
                  <a:srgbClr val="FF0000"/>
                </a:solidFill>
              </a:rPr>
              <a:t>&gt; </a:t>
            </a:r>
            <a:r>
              <a:rPr lang="en-US" dirty="0"/>
              <a:t>tag. Each list item starts with the </a:t>
            </a:r>
            <a:r>
              <a:rPr lang="en-US" dirty="0">
                <a:solidFill>
                  <a:srgbClr val="FF0000"/>
                </a:solidFill>
              </a:rPr>
              <a:t>&lt;li&gt; </a:t>
            </a:r>
            <a:r>
              <a:rPr lang="en-US" dirty="0"/>
              <a:t>tag.</a:t>
            </a:r>
          </a:p>
          <a:p>
            <a:pPr lvl="1"/>
            <a:r>
              <a:rPr lang="en-US" dirty="0"/>
              <a:t>The list items will be marked with numbers by default: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551333-FB41-4E7F-ABF9-FFA0EAAC71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108" y="3126758"/>
            <a:ext cx="5088892" cy="33388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92DF996-F5D1-4F4E-8B63-A89FA42546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3508" y="3126758"/>
            <a:ext cx="5103431" cy="32514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3212319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451EF-6001-4263-B56D-1839687B9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222" y="-442206"/>
            <a:ext cx="10058400" cy="1295400"/>
          </a:xfrm>
        </p:spPr>
        <p:txBody>
          <a:bodyPr/>
          <a:lstStyle/>
          <a:p>
            <a:r>
              <a:rPr lang="en-US" dirty="0"/>
              <a:t>Display data in List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091DD-87B6-4EB0-9A18-F45246D00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111" y="962908"/>
            <a:ext cx="10972800" cy="4411662"/>
          </a:xfrm>
        </p:spPr>
        <p:txBody>
          <a:bodyPr/>
          <a:lstStyle/>
          <a:p>
            <a:r>
              <a:rPr lang="en-US" dirty="0"/>
              <a:t>Ordered List – Change the start value and type marker</a:t>
            </a:r>
          </a:p>
          <a:p>
            <a:r>
              <a:rPr lang="en-US" dirty="0"/>
              <a:t>Attributes:  </a:t>
            </a:r>
            <a:r>
              <a:rPr lang="en-US" dirty="0">
                <a:solidFill>
                  <a:srgbClr val="FF0000"/>
                </a:solidFill>
              </a:rPr>
              <a:t>start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type</a:t>
            </a:r>
            <a:r>
              <a:rPr lang="en-US" dirty="0"/>
              <a:t>= 1,A,a,I,i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BFAB79-0B73-41E9-A1C7-AFF408EA3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448" y="2137480"/>
            <a:ext cx="3257550" cy="2266950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06650031-99D7-4C8D-B9EA-92BF5D59065E}"/>
              </a:ext>
            </a:extLst>
          </p:cNvPr>
          <p:cNvSpPr/>
          <p:nvPr/>
        </p:nvSpPr>
        <p:spPr>
          <a:xfrm>
            <a:off x="4075288" y="2841362"/>
            <a:ext cx="1806223" cy="3273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236C8F-ED05-4F68-BC68-733A662C03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8197" y="2137480"/>
            <a:ext cx="4324350" cy="20859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D7C9448-613E-4E3E-AB2E-43EB51A678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8197" y="4358392"/>
            <a:ext cx="4162425" cy="21907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E51AC8B-14E4-4695-8508-4D66A4DD7E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448" y="4431239"/>
            <a:ext cx="3467100" cy="2295525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5C255957-9AAD-48DE-AA15-5BB04DB4B9BC}"/>
              </a:ext>
            </a:extLst>
          </p:cNvPr>
          <p:cNvSpPr/>
          <p:nvPr/>
        </p:nvSpPr>
        <p:spPr>
          <a:xfrm>
            <a:off x="4289777" y="5320595"/>
            <a:ext cx="1806223" cy="3273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2472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451EF-6001-4263-B56D-1839687B9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222" y="-442206"/>
            <a:ext cx="10058400" cy="1295400"/>
          </a:xfrm>
        </p:spPr>
        <p:txBody>
          <a:bodyPr/>
          <a:lstStyle/>
          <a:p>
            <a:r>
              <a:rPr lang="en-US" dirty="0"/>
              <a:t>Display data in List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091DD-87B6-4EB0-9A18-F45246D00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111" y="962908"/>
            <a:ext cx="10972800" cy="4411662"/>
          </a:xfrm>
        </p:spPr>
        <p:txBody>
          <a:bodyPr/>
          <a:lstStyle/>
          <a:p>
            <a:r>
              <a:rPr lang="en-US" dirty="0"/>
              <a:t>Ordered List – Change the start value and type marker</a:t>
            </a:r>
          </a:p>
          <a:p>
            <a:r>
              <a:rPr lang="en-US" dirty="0"/>
              <a:t>Attributes:  </a:t>
            </a:r>
            <a:r>
              <a:rPr lang="en-US" dirty="0">
                <a:solidFill>
                  <a:srgbClr val="FF0000"/>
                </a:solidFill>
              </a:rPr>
              <a:t>start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type</a:t>
            </a:r>
            <a:r>
              <a:rPr lang="en-US" dirty="0"/>
              <a:t>= 1,A,a,I,i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06650031-99D7-4C8D-B9EA-92BF5D59065E}"/>
              </a:ext>
            </a:extLst>
          </p:cNvPr>
          <p:cNvSpPr/>
          <p:nvPr/>
        </p:nvSpPr>
        <p:spPr>
          <a:xfrm>
            <a:off x="4276900" y="2832279"/>
            <a:ext cx="1806223" cy="3273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4D5E06-89D2-4431-922D-8B5D44EC8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1123" y="2009601"/>
            <a:ext cx="4067175" cy="21145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366CB45-7536-46ED-93AB-9A09041C2E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613" y="2270567"/>
            <a:ext cx="3114675" cy="18764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E6A96AD-0BE8-42DF-87A2-F40662E0A5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713" y="4240257"/>
            <a:ext cx="3076575" cy="2019300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CF075C19-C48A-4B81-9CEC-200554ACD197}"/>
              </a:ext>
            </a:extLst>
          </p:cNvPr>
          <p:cNvSpPr/>
          <p:nvPr/>
        </p:nvSpPr>
        <p:spPr>
          <a:xfrm>
            <a:off x="4289777" y="4990375"/>
            <a:ext cx="1806223" cy="3273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DB78BA6-DEE9-4D7F-9D8F-A23AAB42A3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1123" y="4240257"/>
            <a:ext cx="3971925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6143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B5EAA-A25C-4FA8-B544-369C705DF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 data in List format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3CC12-CE2C-4FE5-896F-67488A6EA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644" y="1019352"/>
            <a:ext cx="10972800" cy="4411662"/>
          </a:xfrm>
        </p:spPr>
        <p:txBody>
          <a:bodyPr/>
          <a:lstStyle/>
          <a:p>
            <a:r>
              <a:rPr lang="en-US" dirty="0"/>
              <a:t>Unordered List</a:t>
            </a:r>
          </a:p>
          <a:p>
            <a:pPr lvl="1"/>
            <a:r>
              <a:rPr lang="en-US" dirty="0"/>
              <a:t>The</a:t>
            </a:r>
            <a:r>
              <a:rPr lang="en-US" dirty="0">
                <a:solidFill>
                  <a:srgbClr val="FF0000"/>
                </a:solidFill>
              </a:rPr>
              <a:t> &lt;ul&gt; </a:t>
            </a:r>
            <a:r>
              <a:rPr lang="en-US" dirty="0"/>
              <a:t>tag defines an unordered (bulleted) list.</a:t>
            </a:r>
          </a:p>
          <a:p>
            <a:pPr lvl="1"/>
            <a:r>
              <a:rPr lang="en-US" dirty="0"/>
              <a:t>Use the </a:t>
            </a:r>
            <a:r>
              <a:rPr lang="en-US" dirty="0">
                <a:solidFill>
                  <a:srgbClr val="FF0000"/>
                </a:solidFill>
              </a:rPr>
              <a:t>&lt;ul&gt; </a:t>
            </a:r>
            <a:r>
              <a:rPr lang="en-US" dirty="0"/>
              <a:t>tag together with the </a:t>
            </a:r>
            <a:r>
              <a:rPr lang="en-US" dirty="0">
                <a:solidFill>
                  <a:srgbClr val="FF0000"/>
                </a:solidFill>
              </a:rPr>
              <a:t>&lt;li&gt; </a:t>
            </a:r>
            <a:r>
              <a:rPr lang="en-US" dirty="0"/>
              <a:t>tag to create unordered lists.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AA86B6-A12E-46C7-91D6-A150C53C5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3980" y="2769391"/>
            <a:ext cx="4104730" cy="33700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165DA5-42E5-4C6B-A8D8-892DFF0C89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644" y="3047439"/>
            <a:ext cx="5058380" cy="2813933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32C78EDD-EBBB-451D-992F-E223B8A08CB7}"/>
              </a:ext>
            </a:extLst>
          </p:cNvPr>
          <p:cNvSpPr/>
          <p:nvPr/>
        </p:nvSpPr>
        <p:spPr>
          <a:xfrm>
            <a:off x="5634779" y="4318595"/>
            <a:ext cx="1140179" cy="2716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652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B5EAA-A25C-4FA8-B544-369C705DF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10" y="45842"/>
            <a:ext cx="10058400" cy="1295400"/>
          </a:xfrm>
        </p:spPr>
        <p:txBody>
          <a:bodyPr/>
          <a:lstStyle/>
          <a:p>
            <a:r>
              <a:rPr lang="en-US" dirty="0"/>
              <a:t>Display data in List format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3CC12-CE2C-4FE5-896F-67488A6EA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313" y="784657"/>
            <a:ext cx="11526131" cy="4411662"/>
          </a:xfrm>
        </p:spPr>
        <p:txBody>
          <a:bodyPr/>
          <a:lstStyle/>
          <a:p>
            <a:r>
              <a:rPr lang="en-US" dirty="0"/>
              <a:t>Unordered List</a:t>
            </a:r>
          </a:p>
          <a:p>
            <a:pPr lvl="1"/>
            <a:r>
              <a:rPr lang="en-US" dirty="0"/>
              <a:t>The</a:t>
            </a:r>
            <a:r>
              <a:rPr lang="en-US" dirty="0">
                <a:solidFill>
                  <a:srgbClr val="FF0000"/>
                </a:solidFill>
              </a:rPr>
              <a:t> &lt;ul&gt; </a:t>
            </a:r>
            <a:r>
              <a:rPr lang="en-US" dirty="0"/>
              <a:t>tag has attribute called</a:t>
            </a:r>
            <a:r>
              <a:rPr lang="en-US" dirty="0">
                <a:solidFill>
                  <a:srgbClr val="FF0000"/>
                </a:solidFill>
              </a:rPr>
              <a:t> type </a:t>
            </a:r>
            <a:r>
              <a:rPr lang="en-US" dirty="0"/>
              <a:t>to change the bulletin mark.</a:t>
            </a:r>
          </a:p>
          <a:p>
            <a:pPr lvl="1"/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type</a:t>
            </a:r>
            <a:r>
              <a:rPr lang="en-US" dirty="0"/>
              <a:t> may be disc(default), circle, or square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E3B11A-1A5C-4FAB-AE40-94FCFC471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9189" y="2603482"/>
            <a:ext cx="2167467" cy="19598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D54204F-BD09-4257-9DF4-85F2D647A0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3079" y="2595650"/>
            <a:ext cx="3512533" cy="20440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EAAD0F4-9DE9-4B2F-A78B-7EE09BEC39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2158" y="4639733"/>
            <a:ext cx="2167467" cy="21724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427C522-71CF-482A-A656-448AD92F8A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9726" y="4737453"/>
            <a:ext cx="3250318" cy="1878211"/>
          </a:xfrm>
          <a:prstGeom prst="rect">
            <a:avLst/>
          </a:prstGeom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7BD2C6FE-F7F2-464A-A2B9-7A71A6D3CFFF}"/>
              </a:ext>
            </a:extLst>
          </p:cNvPr>
          <p:cNvSpPr/>
          <p:nvPr/>
        </p:nvSpPr>
        <p:spPr>
          <a:xfrm>
            <a:off x="5068710" y="3481881"/>
            <a:ext cx="1140179" cy="2716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4CD478C8-9DB6-46FE-90A9-BC8A6E690800}"/>
              </a:ext>
            </a:extLst>
          </p:cNvPr>
          <p:cNvSpPr/>
          <p:nvPr/>
        </p:nvSpPr>
        <p:spPr>
          <a:xfrm>
            <a:off x="5040081" y="5474240"/>
            <a:ext cx="1140179" cy="2716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5270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62B44-F4FA-494A-90AD-C1E17EB7A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177" y="167394"/>
            <a:ext cx="10058400" cy="1295400"/>
          </a:xfrm>
        </p:spPr>
        <p:txBody>
          <a:bodyPr/>
          <a:lstStyle/>
          <a:p>
            <a:r>
              <a:rPr lang="en-US" dirty="0"/>
              <a:t>Display data in List format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B4251-782E-4DB4-90BC-CC9AB4605F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177" y="951949"/>
            <a:ext cx="10972800" cy="4411662"/>
          </a:xfrm>
        </p:spPr>
        <p:txBody>
          <a:bodyPr/>
          <a:lstStyle/>
          <a:p>
            <a:r>
              <a:rPr lang="en-US" sz="2400" dirty="0"/>
              <a:t>Description List</a:t>
            </a:r>
          </a:p>
          <a:p>
            <a:pPr lvl="1"/>
            <a:r>
              <a:rPr lang="en-US" sz="2000" dirty="0"/>
              <a:t>A description list is a list of items with a description or definition of each item. The description list is created using </a:t>
            </a:r>
            <a:r>
              <a:rPr lang="en-US" sz="2000" dirty="0">
                <a:solidFill>
                  <a:srgbClr val="FF0000"/>
                </a:solidFill>
              </a:rPr>
              <a:t>&lt;dl&gt;</a:t>
            </a:r>
            <a:r>
              <a:rPr lang="en-US" sz="2000" dirty="0"/>
              <a:t> element.</a:t>
            </a:r>
          </a:p>
          <a:p>
            <a:pPr lvl="1"/>
            <a:r>
              <a:rPr lang="en-US" sz="2000" dirty="0"/>
              <a:t>The </a:t>
            </a:r>
            <a:r>
              <a:rPr lang="en-US" sz="2000" dirty="0">
                <a:solidFill>
                  <a:srgbClr val="FF0000"/>
                </a:solidFill>
              </a:rPr>
              <a:t>&lt;dl&gt; </a:t>
            </a:r>
            <a:r>
              <a:rPr lang="en-US" sz="2000" dirty="0"/>
              <a:t>element is used in conjunction with the </a:t>
            </a:r>
            <a:r>
              <a:rPr lang="en-US" sz="2000" dirty="0">
                <a:solidFill>
                  <a:srgbClr val="FF0000"/>
                </a:solidFill>
              </a:rPr>
              <a:t>&lt;dt&gt; </a:t>
            </a:r>
            <a:r>
              <a:rPr lang="en-US" sz="2000" dirty="0"/>
              <a:t>element which specify a term, and the </a:t>
            </a:r>
            <a:r>
              <a:rPr lang="en-US" sz="2000" dirty="0">
                <a:solidFill>
                  <a:srgbClr val="FF0000"/>
                </a:solidFill>
              </a:rPr>
              <a:t>&lt;dd&gt; </a:t>
            </a:r>
            <a:r>
              <a:rPr lang="en-US" sz="2000" dirty="0"/>
              <a:t>element which specify the term's definition.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177603-B811-4B3C-99D9-90F691512F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684" y="3204083"/>
            <a:ext cx="8762838" cy="31464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C062F8-1026-442F-B339-1BD7DACA0B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3898" y="2693238"/>
            <a:ext cx="4733925" cy="1828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157281231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List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999319-3CB1-4F12-88EB-358F7912C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1600200"/>
            <a:ext cx="4289721" cy="474354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5158886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E67A3-DBCD-427D-B343-8BE347187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Lists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D6755-A53E-4E2C-843C-FA8E8C6AF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85485"/>
            <a:ext cx="10972800" cy="518312"/>
          </a:xfrm>
        </p:spPr>
        <p:txBody>
          <a:bodyPr/>
          <a:lstStyle/>
          <a:p>
            <a:r>
              <a:rPr lang="en-US" dirty="0"/>
              <a:t>A list inside another list is called as nested list.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479587-A675-4ACF-95B0-A48B522489E9}"/>
              </a:ext>
            </a:extLst>
          </p:cNvPr>
          <p:cNvSpPr txBox="1"/>
          <p:nvPr/>
        </p:nvSpPr>
        <p:spPr>
          <a:xfrm>
            <a:off x="722491" y="1503797"/>
            <a:ext cx="4809066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ol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b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&lt;li&gt;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BreakFast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600" b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b="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ul</a:t>
            </a:r>
            <a:r>
              <a:rPr lang="en-US" sz="1600" b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1600" b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&lt;li&gt;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Dosai</a:t>
            </a:r>
            <a:r>
              <a:rPr lang="en-US" sz="1600" b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&lt;/li&gt;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1600" b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&lt;li&gt;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Idly</a:t>
            </a:r>
            <a:r>
              <a:rPr lang="en-US" sz="1600" b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&lt;/li&gt;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600" b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1600" b="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ul</a:t>
            </a:r>
            <a:r>
              <a:rPr lang="en-US" sz="1600" b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b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&lt;/li&gt;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b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&lt;li&gt;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Lunch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600" b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b="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ul</a:t>
            </a:r>
            <a:r>
              <a:rPr lang="en-US" sz="1600" b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1600" b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&lt;li&gt;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White Rice</a:t>
            </a:r>
            <a:r>
              <a:rPr lang="en-US" sz="1600" b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&lt;/li&gt;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1600" b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&lt;li&gt;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Briyani</a:t>
            </a:r>
            <a:r>
              <a:rPr lang="en-US" sz="1600" b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&lt;/li&gt;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600" b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1600" b="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ul</a:t>
            </a:r>
            <a:r>
              <a:rPr lang="en-US" sz="1600" b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b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&lt;/li&gt;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b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&lt;li&gt;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Dinner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600" b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b="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ul</a:t>
            </a:r>
            <a:r>
              <a:rPr lang="en-US" sz="1600" b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1600" b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&lt;li&gt;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Chappathi</a:t>
            </a:r>
            <a:r>
              <a:rPr lang="en-US" sz="1600" b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&lt;/li&gt;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1600" b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&lt;li&gt;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Parotta</a:t>
            </a:r>
            <a:r>
              <a:rPr lang="en-US" sz="1600" b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&lt;/li&gt;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600" b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1600" b="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ul</a:t>
            </a:r>
            <a:r>
              <a:rPr lang="en-US" sz="1600" b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b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&lt;/li&gt;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1600" b="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ol</a:t>
            </a:r>
            <a:r>
              <a:rPr lang="en-US" sz="1600" b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600" dirty="0">
              <a:latin typeface="Consolas" panose="020B06090202040302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4999319-3CB1-4F12-88EB-358F7912C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0798" y="1777010"/>
            <a:ext cx="4289721" cy="474354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165583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10058400" cy="1295400"/>
          </a:xfrm>
        </p:spPr>
        <p:txBody>
          <a:bodyPr/>
          <a:lstStyle/>
          <a:p>
            <a:r>
              <a:rPr lang="en-US" dirty="0"/>
              <a:t>Website and Web Application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09932"/>
            <a:ext cx="10896600" cy="4586068"/>
          </a:xfrm>
        </p:spPr>
        <p:txBody>
          <a:bodyPr/>
          <a:lstStyle/>
          <a:p>
            <a:pPr algn="just"/>
            <a:r>
              <a:rPr lang="en-US" b="1" dirty="0"/>
              <a:t>Website</a:t>
            </a:r>
          </a:p>
          <a:p>
            <a:pPr lvl="1" algn="just"/>
            <a:r>
              <a:rPr lang="en-US" dirty="0"/>
              <a:t>Collection of Web Pages and other files</a:t>
            </a:r>
          </a:p>
          <a:p>
            <a:pPr lvl="2" algn="just"/>
            <a:r>
              <a:rPr lang="en-US" dirty="0"/>
              <a:t>A </a:t>
            </a:r>
            <a:r>
              <a:rPr lang="en-US" b="1" dirty="0"/>
              <a:t>web page</a:t>
            </a:r>
            <a:r>
              <a:rPr lang="en-US" dirty="0"/>
              <a:t> (also written as </a:t>
            </a:r>
            <a:r>
              <a:rPr lang="en-US" b="1" dirty="0"/>
              <a:t>webpage</a:t>
            </a:r>
            <a:r>
              <a:rPr lang="en-US" dirty="0"/>
              <a:t>) is a document that is suitable for the World Wide </a:t>
            </a:r>
            <a:r>
              <a:rPr lang="en-US" b="1" dirty="0"/>
              <a:t>Web</a:t>
            </a:r>
            <a:r>
              <a:rPr lang="en-US" dirty="0"/>
              <a:t> and </a:t>
            </a:r>
            <a:r>
              <a:rPr lang="en-US" b="1" dirty="0"/>
              <a:t>web </a:t>
            </a:r>
            <a:r>
              <a:rPr lang="en-US" dirty="0"/>
              <a:t>browsers. </a:t>
            </a:r>
          </a:p>
          <a:p>
            <a:pPr lvl="2" algn="just"/>
            <a:r>
              <a:rPr lang="en-US" dirty="0"/>
              <a:t>A </a:t>
            </a:r>
            <a:r>
              <a:rPr lang="en-US" b="1" dirty="0"/>
              <a:t>web</a:t>
            </a:r>
            <a:r>
              <a:rPr lang="en-US" dirty="0"/>
              <a:t> browser displays a </a:t>
            </a:r>
            <a:r>
              <a:rPr lang="en-US" b="1" dirty="0"/>
              <a:t>web page</a:t>
            </a:r>
            <a:r>
              <a:rPr lang="en-US" dirty="0"/>
              <a:t> on a monitor or mobile device.</a:t>
            </a:r>
          </a:p>
          <a:p>
            <a:pPr algn="just"/>
            <a:r>
              <a:rPr lang="en-US" b="1" dirty="0"/>
              <a:t>Web Application</a:t>
            </a:r>
          </a:p>
          <a:p>
            <a:pPr lvl="2" algn="just"/>
            <a:r>
              <a:rPr lang="en-US" dirty="0"/>
              <a:t>A </a:t>
            </a:r>
            <a:r>
              <a:rPr lang="en-US" b="1" dirty="0"/>
              <a:t>Web application</a:t>
            </a:r>
            <a:r>
              <a:rPr lang="en-US" dirty="0"/>
              <a:t> (</a:t>
            </a:r>
            <a:r>
              <a:rPr lang="en-US" b="1" dirty="0"/>
              <a:t>Web app</a:t>
            </a:r>
            <a:r>
              <a:rPr lang="en-US" dirty="0"/>
              <a:t>) is an </a:t>
            </a:r>
            <a:r>
              <a:rPr lang="en-US" b="1" dirty="0"/>
              <a:t>application</a:t>
            </a:r>
            <a:r>
              <a:rPr lang="en-US" dirty="0"/>
              <a:t> program that is stored on a remote server and delivered over the Internet through a browser interface.</a:t>
            </a:r>
          </a:p>
          <a:p>
            <a:pPr lvl="2" algn="just"/>
            <a:r>
              <a:rPr lang="en-US" dirty="0"/>
              <a:t>The user makes HTTP request via browser and it is processed by server side program and generates the HTTP response to browser.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C433D-7506-4CC6-8976-25EE2DBE1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2BD5F-9421-48B9-B386-FFDD8CB41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web page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or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webpage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is a document, commonly written in HTML, that is viewed in an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Internet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browser. </a:t>
            </a:r>
          </a:p>
          <a:p>
            <a:pPr algn="just"/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web page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can be accessed by entering a URL address into a browser's address bar. </a:t>
            </a:r>
          </a:p>
          <a:p>
            <a:pPr algn="just"/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web page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may contain text, graphics, and hyperlinks to other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web pages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and files.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48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32825"/>
            <a:ext cx="7543800" cy="1295400"/>
          </a:xfrm>
        </p:spPr>
        <p:txBody>
          <a:bodyPr/>
          <a:lstStyle/>
          <a:p>
            <a:r>
              <a:rPr lang="en-US" dirty="0"/>
              <a:t>What is HTML?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76400"/>
            <a:ext cx="11353800" cy="4910137"/>
          </a:xfrm>
        </p:spPr>
        <p:txBody>
          <a:bodyPr/>
          <a:lstStyle/>
          <a:p>
            <a:r>
              <a:rPr lang="en-IN" sz="2800" dirty="0"/>
              <a:t>HTML is a </a:t>
            </a:r>
            <a:r>
              <a:rPr lang="en-IN" sz="2800" b="1" dirty="0" err="1"/>
              <a:t>markup</a:t>
            </a:r>
            <a:r>
              <a:rPr lang="en-IN" sz="2800" dirty="0"/>
              <a:t> language for </a:t>
            </a:r>
            <a:r>
              <a:rPr lang="en-IN" sz="2800" b="1" dirty="0"/>
              <a:t>describing</a:t>
            </a:r>
            <a:r>
              <a:rPr lang="en-IN" sz="2800" dirty="0"/>
              <a:t> the structure of web documents (web pages).</a:t>
            </a:r>
          </a:p>
          <a:p>
            <a:pPr lvl="1"/>
            <a:r>
              <a:rPr lang="en-IN" sz="2800" dirty="0"/>
              <a:t>HTML stands for </a:t>
            </a:r>
            <a:r>
              <a:rPr lang="en-IN" sz="2800" b="1" dirty="0"/>
              <a:t>H</a:t>
            </a:r>
            <a:r>
              <a:rPr lang="en-IN" sz="2800" dirty="0"/>
              <a:t>yper </a:t>
            </a:r>
            <a:r>
              <a:rPr lang="en-IN" sz="2800" b="1" dirty="0"/>
              <a:t>T</a:t>
            </a:r>
            <a:r>
              <a:rPr lang="en-IN" sz="2800" dirty="0"/>
              <a:t>ext </a:t>
            </a:r>
            <a:r>
              <a:rPr lang="en-IN" sz="2800" b="1" dirty="0" err="1"/>
              <a:t>M</a:t>
            </a:r>
            <a:r>
              <a:rPr lang="en-IN" sz="2800" dirty="0" err="1"/>
              <a:t>arkup</a:t>
            </a:r>
            <a:r>
              <a:rPr lang="en-IN" sz="2800" dirty="0"/>
              <a:t> </a:t>
            </a:r>
            <a:r>
              <a:rPr lang="en-IN" sz="2800" b="1" dirty="0"/>
              <a:t>L</a:t>
            </a:r>
            <a:r>
              <a:rPr lang="en-IN" sz="2800" dirty="0"/>
              <a:t>anguage</a:t>
            </a:r>
          </a:p>
          <a:p>
            <a:pPr lvl="1"/>
            <a:r>
              <a:rPr lang="en-IN" sz="2800" dirty="0"/>
              <a:t>A </a:t>
            </a:r>
            <a:r>
              <a:rPr lang="en-IN" sz="2800" dirty="0" err="1"/>
              <a:t>markup</a:t>
            </a:r>
            <a:r>
              <a:rPr lang="en-IN" sz="2800" dirty="0"/>
              <a:t> language is a set of </a:t>
            </a:r>
            <a:r>
              <a:rPr lang="en-IN" sz="2800" b="1" dirty="0" err="1"/>
              <a:t>markup</a:t>
            </a:r>
            <a:r>
              <a:rPr lang="en-IN" sz="2800" b="1" dirty="0"/>
              <a:t> tags</a:t>
            </a:r>
            <a:endParaRPr lang="en-IN" sz="2800" dirty="0"/>
          </a:p>
          <a:p>
            <a:pPr lvl="1"/>
            <a:r>
              <a:rPr lang="en-IN" sz="2800" dirty="0"/>
              <a:t>HTML documents are described by </a:t>
            </a:r>
            <a:r>
              <a:rPr lang="en-IN" sz="2800" b="1" dirty="0"/>
              <a:t>HTML Elements(tags).</a:t>
            </a:r>
            <a:endParaRPr lang="en-IN" sz="2800" dirty="0"/>
          </a:p>
          <a:p>
            <a:pPr lvl="1"/>
            <a:r>
              <a:rPr lang="en-IN" sz="2800" dirty="0"/>
              <a:t>Each HTML tag </a:t>
            </a:r>
            <a:r>
              <a:rPr lang="en-IN" sz="2800" b="1" dirty="0"/>
              <a:t>describes</a:t>
            </a:r>
            <a:r>
              <a:rPr lang="en-IN" sz="2800" dirty="0"/>
              <a:t> different document content</a:t>
            </a:r>
          </a:p>
          <a:p>
            <a:pPr lvl="1"/>
            <a:r>
              <a:rPr lang="en-US" sz="2800" dirty="0"/>
              <a:t>Html document must be stored with an extension </a:t>
            </a:r>
            <a:r>
              <a:rPr lang="en-US" sz="2800" b="1" dirty="0"/>
              <a:t>“.html”</a:t>
            </a:r>
            <a:endParaRPr lang="en-IN" sz="2800" b="1" dirty="0"/>
          </a:p>
          <a:p>
            <a:pPr>
              <a:buNone/>
            </a:pPr>
            <a:endParaRPr lang="en-IN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77FB9-666C-4714-9816-95294D7FB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54F19-C9A9-484F-ADBC-B2B400429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An HTML element is defined by a start tag, some content, and an end tag: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The HTML element is everything from the start tag to the end tag:</a:t>
            </a:r>
          </a:p>
          <a:p>
            <a:pPr lvl="1" algn="just"/>
            <a:r>
              <a:rPr lang="en-US" dirty="0"/>
              <a:t>Example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D0B882-037E-4A2B-94E0-0EFADBD37954}"/>
              </a:ext>
            </a:extLst>
          </p:cNvPr>
          <p:cNvSpPr txBox="1"/>
          <p:nvPr/>
        </p:nvSpPr>
        <p:spPr>
          <a:xfrm>
            <a:off x="1614310" y="2905780"/>
            <a:ext cx="88053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dirty="0">
                <a:solidFill>
                  <a:srgbClr val="0000CD"/>
                </a:solidFill>
                <a:effectLst/>
                <a:latin typeface="Verdana" panose="020B0604030504040204" pitchFamily="34" charset="0"/>
              </a:rPr>
              <a:t>&lt;</a:t>
            </a:r>
            <a:r>
              <a:rPr lang="en-US" sz="2800" b="0" i="0" dirty="0" err="1">
                <a:solidFill>
                  <a:srgbClr val="A52A2A"/>
                </a:solidFill>
                <a:effectLst/>
                <a:latin typeface="Verdana" panose="020B0604030504040204" pitchFamily="34" charset="0"/>
              </a:rPr>
              <a:t>tagname</a:t>
            </a:r>
            <a:r>
              <a:rPr lang="en-US" sz="2800" b="0" i="0" dirty="0">
                <a:solidFill>
                  <a:srgbClr val="0000CD"/>
                </a:solidFill>
                <a:effectLst/>
                <a:latin typeface="Verdana" panose="020B0604030504040204" pitchFamily="34" charset="0"/>
              </a:rPr>
              <a:t>&gt;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Content goes here...</a:t>
            </a:r>
            <a:r>
              <a:rPr lang="en-US" sz="2800" b="0" i="0" dirty="0">
                <a:solidFill>
                  <a:srgbClr val="0000CD"/>
                </a:solidFill>
                <a:effectLst/>
                <a:latin typeface="Verdana" panose="020B0604030504040204" pitchFamily="34" charset="0"/>
              </a:rPr>
              <a:t>&lt;</a:t>
            </a:r>
            <a:r>
              <a:rPr lang="en-US" sz="2800" b="0" i="0" dirty="0">
                <a:solidFill>
                  <a:srgbClr val="A52A2A"/>
                </a:solidFill>
                <a:effectLst/>
                <a:latin typeface="Verdana" panose="020B0604030504040204" pitchFamily="34" charset="0"/>
              </a:rPr>
              <a:t>/</a:t>
            </a:r>
            <a:r>
              <a:rPr lang="en-US" sz="2800" b="0" i="0" dirty="0" err="1">
                <a:solidFill>
                  <a:srgbClr val="A52A2A"/>
                </a:solidFill>
                <a:effectLst/>
                <a:latin typeface="Verdana" panose="020B0604030504040204" pitchFamily="34" charset="0"/>
              </a:rPr>
              <a:t>tagname</a:t>
            </a:r>
            <a:r>
              <a:rPr lang="en-US" sz="2800" b="0" i="0" dirty="0">
                <a:solidFill>
                  <a:srgbClr val="0000CD"/>
                </a:solidFill>
                <a:effectLst/>
                <a:latin typeface="Verdana" panose="020B0604030504040204" pitchFamily="34" charset="0"/>
              </a:rPr>
              <a:t>&gt;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13753A-5AE8-484E-A32C-BB1EFA13ECD4}"/>
              </a:ext>
            </a:extLst>
          </p:cNvPr>
          <p:cNvSpPr txBox="1"/>
          <p:nvPr/>
        </p:nvSpPr>
        <p:spPr>
          <a:xfrm>
            <a:off x="2590800" y="5232221"/>
            <a:ext cx="782884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0" i="0" dirty="0">
                <a:solidFill>
                  <a:srgbClr val="0000CD"/>
                </a:solidFill>
                <a:effectLst/>
                <a:latin typeface="Verdana" panose="020B0604030504040204" pitchFamily="34" charset="0"/>
              </a:rPr>
              <a:t>&lt;</a:t>
            </a:r>
            <a:r>
              <a:rPr lang="en-US" sz="2400" dirty="0">
                <a:solidFill>
                  <a:srgbClr val="A52A2A"/>
                </a:solidFill>
                <a:latin typeface="Verdana" panose="020B0604030504040204" pitchFamily="34" charset="0"/>
              </a:rPr>
              <a:t>html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Verdana" panose="020B0604030504040204" pitchFamily="34" charset="0"/>
              </a:rPr>
              <a:t>&gt;&lt;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Verdana" panose="020B0604030504040204" pitchFamily="34" charset="0"/>
              </a:rPr>
              <a:t>/html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Verdana" panose="020B0604030504040204" pitchFamily="34" charset="0"/>
              </a:rPr>
              <a:t>&gt;</a:t>
            </a:r>
          </a:p>
          <a:p>
            <a:pPr algn="l"/>
            <a:endParaRPr lang="en-US" sz="24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/>
            <a:r>
              <a:rPr lang="en-US" sz="2400" b="0" i="0" dirty="0">
                <a:solidFill>
                  <a:srgbClr val="0000CD"/>
                </a:solidFill>
                <a:effectLst/>
                <a:latin typeface="Verdana" panose="020B0604030504040204" pitchFamily="34" charset="0"/>
              </a:rPr>
              <a:t>&lt;</a:t>
            </a:r>
            <a:r>
              <a:rPr lang="en-US" sz="2400" dirty="0">
                <a:solidFill>
                  <a:srgbClr val="A52A2A"/>
                </a:solidFill>
                <a:latin typeface="Verdana" panose="020B0604030504040204" pitchFamily="34" charset="0"/>
              </a:rPr>
              <a:t>body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Verdana" panose="020B0604030504040204" pitchFamily="34" charset="0"/>
              </a:rPr>
              <a:t>&gt;</a:t>
            </a:r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Visual Content Goes Here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Verdana" panose="020B0604030504040204" pitchFamily="34" charset="0"/>
              </a:rPr>
              <a:t>&lt;/</a:t>
            </a:r>
            <a:r>
              <a:rPr lang="en-US" sz="2400" dirty="0">
                <a:solidFill>
                  <a:srgbClr val="A52A2A"/>
                </a:solidFill>
                <a:latin typeface="Verdana" panose="020B0604030504040204" pitchFamily="34" charset="0"/>
              </a:rPr>
              <a:t>body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Verdana" panose="020B0604030504040204" pitchFamily="34" charset="0"/>
              </a:rPr>
              <a:t>&gt;</a:t>
            </a:r>
            <a:endParaRPr lang="en-US" sz="24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7633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7B8A1-81AE-4D2B-9899-7AC058CEB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22238"/>
            <a:ext cx="10058400" cy="1295400"/>
          </a:xfrm>
        </p:spPr>
        <p:txBody>
          <a:bodyPr/>
          <a:lstStyle/>
          <a:p>
            <a:r>
              <a:rPr lang="en-US" dirty="0"/>
              <a:t>Who invented HTML?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00D2B-0331-46BF-A896-7A215F682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17638"/>
            <a:ext cx="10972800" cy="4411662"/>
          </a:xfrm>
        </p:spPr>
        <p:txBody>
          <a:bodyPr/>
          <a:lstStyle/>
          <a:p>
            <a:r>
              <a:rPr lang="en-US" dirty="0"/>
              <a:t>Tim Berners-Lee </a:t>
            </a:r>
          </a:p>
          <a:p>
            <a:pPr lvl="1"/>
            <a:r>
              <a:rPr lang="en-US" dirty="0"/>
              <a:t>He invented world wide web(www) in 1989.</a:t>
            </a:r>
          </a:p>
          <a:p>
            <a:pPr lvl="1"/>
            <a:r>
              <a:rPr lang="en-US" dirty="0"/>
              <a:t>He invented HTML in 1991</a:t>
            </a:r>
          </a:p>
          <a:p>
            <a:pPr lvl="1"/>
            <a:r>
              <a:rPr lang="en-US" dirty="0"/>
              <a:t>Later, it was enhanced by W3C</a:t>
            </a:r>
          </a:p>
          <a:p>
            <a:pPr lvl="2"/>
            <a:r>
              <a:rPr lang="en-US" dirty="0"/>
              <a:t>The </a:t>
            </a:r>
            <a:r>
              <a:rPr lang="en-US" dirty="0">
                <a:solidFill>
                  <a:srgbClr val="C00000"/>
                </a:solidFill>
              </a:rPr>
              <a:t>World Wide Web Consortium (W3C) </a:t>
            </a:r>
            <a:r>
              <a:rPr lang="en-US" dirty="0"/>
              <a:t>is an international community that develops open standards to ensure the long-term growth of the Web and it is Led by Web inventor and Director </a:t>
            </a:r>
            <a:r>
              <a:rPr lang="en-US" dirty="0">
                <a:solidFill>
                  <a:srgbClr val="C00000"/>
                </a:solidFill>
              </a:rPr>
              <a:t>Tim Berners-Lee</a:t>
            </a:r>
          </a:p>
          <a:p>
            <a:pPr lvl="3"/>
            <a:r>
              <a:rPr lang="en-US" dirty="0">
                <a:hlinkClick r:id="rId2"/>
              </a:rPr>
              <a:t>https://www.w3.org/</a:t>
            </a:r>
            <a:endParaRPr lang="en-US" dirty="0"/>
          </a:p>
          <a:p>
            <a:pPr lvl="2"/>
            <a:r>
              <a:rPr lang="en-US" dirty="0"/>
              <a:t>HTML5 is the latest evolution of the standard that defines HTML</a:t>
            </a:r>
          </a:p>
        </p:txBody>
      </p:sp>
      <p:pic>
        <p:nvPicPr>
          <p:cNvPr id="4" name="Picture 2" descr="D:\Arul\CLASS\web tech 2017\images\pic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77200" y="250048"/>
            <a:ext cx="2362200" cy="23351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56990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eme1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9C2DBFA5-4C35-41D0-90E4-FF0C5C678F02}" vid="{E45F66E3-9141-4B6D-B340-77ACC3A2FD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4097</TotalTime>
  <Words>2215</Words>
  <Application>Microsoft Macintosh PowerPoint</Application>
  <PresentationFormat>Widescreen</PresentationFormat>
  <Paragraphs>263</Paragraphs>
  <Slides>47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5" baseType="lpstr">
      <vt:lpstr>arial</vt:lpstr>
      <vt:lpstr>arial</vt:lpstr>
      <vt:lpstr>Calibri</vt:lpstr>
      <vt:lpstr>Consolas</vt:lpstr>
      <vt:lpstr>Courier New</vt:lpstr>
      <vt:lpstr>Verdana</vt:lpstr>
      <vt:lpstr>Wingdings</vt:lpstr>
      <vt:lpstr>Theme1</vt:lpstr>
      <vt:lpstr>Web Technology-20CS2056 Introduction to HTML </vt:lpstr>
      <vt:lpstr>Internet</vt:lpstr>
      <vt:lpstr>WWW</vt:lpstr>
      <vt:lpstr>What is Web Technology?</vt:lpstr>
      <vt:lpstr>Website and Web Application </vt:lpstr>
      <vt:lpstr>Web Page</vt:lpstr>
      <vt:lpstr>What is HTML?</vt:lpstr>
      <vt:lpstr>HTML Elements</vt:lpstr>
      <vt:lpstr>Who invented HTML?</vt:lpstr>
      <vt:lpstr>HTML Document Structure</vt:lpstr>
      <vt:lpstr>&lt;!DOCTYPE HTML&gt;</vt:lpstr>
      <vt:lpstr>Structure HTML Page </vt:lpstr>
      <vt:lpstr>Structure of HTML Page</vt:lpstr>
      <vt:lpstr>HTML comment tag </vt:lpstr>
      <vt:lpstr>Header(&lt;head&gt;)</vt:lpstr>
      <vt:lpstr>&lt;meta&gt; tag </vt:lpstr>
      <vt:lpstr>&lt;meta&gt; tag</vt:lpstr>
      <vt:lpstr>Setting Viewport</vt:lpstr>
      <vt:lpstr>Body ( &lt;body&gt; ) </vt:lpstr>
      <vt:lpstr>HTML Headings</vt:lpstr>
      <vt:lpstr>Paragraph</vt:lpstr>
      <vt:lpstr>Line break using &lt;br&gt; tag</vt:lpstr>
      <vt:lpstr>Add Section  </vt:lpstr>
      <vt:lpstr>The &lt;div&gt; tag</vt:lpstr>
      <vt:lpstr>Horizontal Divider Line:  &lt;hr&gt; tag </vt:lpstr>
      <vt:lpstr>HTML Attributes</vt:lpstr>
      <vt:lpstr>HTML Attribute- Example </vt:lpstr>
      <vt:lpstr>Other basic attributes</vt:lpstr>
      <vt:lpstr>PowerPoint Presentation</vt:lpstr>
      <vt:lpstr>Text Formatting Tags </vt:lpstr>
      <vt:lpstr>Exercise</vt:lpstr>
      <vt:lpstr>Text Formatting Tags - Example </vt:lpstr>
      <vt:lpstr>Alternate tag for &lt;del&gt;</vt:lpstr>
      <vt:lpstr>Alternate tag for &lt;b&gt; </vt:lpstr>
      <vt:lpstr>PowerPoint Presentation</vt:lpstr>
      <vt:lpstr>PowerPoint Presentation</vt:lpstr>
      <vt:lpstr>HTML Block and Inline Elements </vt:lpstr>
      <vt:lpstr>HTML &lt;span&gt; Tag </vt:lpstr>
      <vt:lpstr>Display data in List format</vt:lpstr>
      <vt:lpstr>Display data in List format</vt:lpstr>
      <vt:lpstr>Display data in List format</vt:lpstr>
      <vt:lpstr>Display data in List format</vt:lpstr>
      <vt:lpstr>Display data in List format </vt:lpstr>
      <vt:lpstr>Display data in List format </vt:lpstr>
      <vt:lpstr>Display data in List format </vt:lpstr>
      <vt:lpstr>Nested List</vt:lpstr>
      <vt:lpstr>Nested Lists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About HTML…..</dc:title>
  <dc:creator>Manimurgan</dc:creator>
  <cp:lastModifiedBy>Microsoft Office User</cp:lastModifiedBy>
  <cp:revision>330</cp:revision>
  <dcterms:created xsi:type="dcterms:W3CDTF">2010-07-07T03:55:14Z</dcterms:created>
  <dcterms:modified xsi:type="dcterms:W3CDTF">2025-01-09T06:17:40Z</dcterms:modified>
</cp:coreProperties>
</file>