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22" r:id="rId18"/>
    <p:sldId id="1323"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2" d="100"/>
          <a:sy n="102" d="100"/>
        </p:scale>
        <p:origin x="1085" y="77"/>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4910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ARUN 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i="0" u="none" strike="noStrike" cap="none" dirty="0">
                <a:solidFill>
                  <a:srgbClr val="7030A0"/>
                </a:solidFill>
                <a:latin typeface="Arial" panose="020B0604020202020204"/>
                <a:ea typeface="Arial" panose="020B0604020202020204"/>
                <a:cs typeface="Arial" panose="020B0604020202020204"/>
                <a:sym typeface="Arial" panose="020B0604020202020204"/>
              </a:rPr>
              <a:t>au814721104007</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p>
        </p:txBody>
      </p:sp>
      <p:pic>
        <p:nvPicPr>
          <p:cNvPr id="4" name="Picture 3"/>
          <p:cNvPicPr>
            <a:picLocks noChangeAspect="1"/>
          </p:cNvPicPr>
          <p:nvPr/>
        </p:nvPicPr>
        <p:blipFill rotWithShape="1">
          <a:blip r:embed="rId3"/>
          <a:srcRect b="5875"/>
          <a:stretch/>
        </p:blipFill>
        <p:spPr>
          <a:xfrm>
            <a:off x="1088319" y="1149350"/>
            <a:ext cx="6846711" cy="36250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4" name="Picture 3"/>
          <p:cNvPicPr>
            <a:picLocks noChangeAspect="1"/>
          </p:cNvPicPr>
          <p:nvPr/>
        </p:nvPicPr>
        <p:blipFill rotWithShape="1">
          <a:blip r:embed="rId2"/>
          <a:srcRect b="5785"/>
          <a:stretch/>
        </p:blipFill>
        <p:spPr>
          <a:xfrm>
            <a:off x="1095362" y="1267649"/>
            <a:ext cx="6952826" cy="36847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p>
        </p:txBody>
      </p:sp>
      <p:pic>
        <p:nvPicPr>
          <p:cNvPr id="4" name="Picture 3"/>
          <p:cNvPicPr>
            <a:picLocks noChangeAspect="1"/>
          </p:cNvPicPr>
          <p:nvPr/>
        </p:nvPicPr>
        <p:blipFill rotWithShape="1">
          <a:blip r:embed="rId2"/>
          <a:srcRect b="5716"/>
          <a:stretch/>
        </p:blipFill>
        <p:spPr>
          <a:xfrm>
            <a:off x="1266366" y="1172845"/>
            <a:ext cx="6804942" cy="36090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p>
        </p:txBody>
      </p:sp>
      <p:pic>
        <p:nvPicPr>
          <p:cNvPr id="4" name="Picture 3"/>
          <p:cNvPicPr>
            <a:picLocks noChangeAspect="1"/>
          </p:cNvPicPr>
          <p:nvPr/>
        </p:nvPicPr>
        <p:blipFill rotWithShape="1">
          <a:blip r:embed="rId2"/>
          <a:srcRect b="6068"/>
          <a:stretch/>
        </p:blipFill>
        <p:spPr>
          <a:xfrm>
            <a:off x="1154747" y="1148715"/>
            <a:ext cx="6847840" cy="36181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715645"/>
          </a:xfrm>
        </p:spPr>
        <p:txBody>
          <a:bodyPr/>
          <a:lstStyle/>
          <a:p>
            <a:pPr algn="ctr"/>
            <a:r>
              <a:rPr lang="en-US" sz="2400" b="1">
                <a:solidFill>
                  <a:srgbClr val="00B0F0"/>
                </a:solidFill>
              </a:rPr>
              <a:t>No access</a:t>
            </a:r>
          </a:p>
        </p:txBody>
      </p:sp>
      <p:pic>
        <p:nvPicPr>
          <p:cNvPr id="5" name="Picture 4"/>
          <p:cNvPicPr>
            <a:picLocks noChangeAspect="1"/>
          </p:cNvPicPr>
          <p:nvPr/>
        </p:nvPicPr>
        <p:blipFill rotWithShape="1">
          <a:blip r:embed="rId2"/>
          <a:srcRect b="5690"/>
          <a:stretch/>
        </p:blipFill>
        <p:spPr>
          <a:xfrm>
            <a:off x="803204" y="871168"/>
            <a:ext cx="7537591" cy="39986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25" y="501182"/>
            <a:ext cx="7886700" cy="471805"/>
          </a:xfrm>
        </p:spPr>
        <p:txBody>
          <a:bodyPr/>
          <a:lstStyle/>
          <a:p>
            <a:pPr algn="ctr"/>
            <a:r>
              <a:rPr lang="en-US" sz="2400" b="1" dirty="0">
                <a:solidFill>
                  <a:srgbClr val="00B0F0"/>
                </a:solidFill>
              </a:rPr>
              <a:t>404 error</a:t>
            </a:r>
          </a:p>
        </p:txBody>
      </p:sp>
      <p:pic>
        <p:nvPicPr>
          <p:cNvPr id="5" name="Picture 4"/>
          <p:cNvPicPr>
            <a:picLocks noChangeAspect="1"/>
          </p:cNvPicPr>
          <p:nvPr/>
        </p:nvPicPr>
        <p:blipFill rotWithShape="1">
          <a:blip r:embed="rId2"/>
          <a:srcRect b="5076"/>
          <a:stretch/>
        </p:blipFill>
        <p:spPr>
          <a:xfrm>
            <a:off x="791691" y="915575"/>
            <a:ext cx="7560168" cy="40366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6769"/>
          </a:xfrm>
          <a:prstGeom prst="rect">
            <a:avLst/>
          </a:prstGeom>
          <a:noFill/>
        </p:spPr>
        <p:txBody>
          <a:bodyPr wrap="square" rtlCol="0">
            <a:spAutoFit/>
          </a:bodyPr>
          <a:lstStyle/>
          <a:p>
            <a:pPr marL="285750" indent="-285750">
              <a:buFont typeface="Arial" panose="020B0604020202020204" pitchFamily="34" charset="0"/>
              <a:buChar char="•"/>
            </a:pPr>
            <a:r>
              <a:rPr lang="en-US" dirty="0"/>
              <a:t>Enhanced Security Measures</a:t>
            </a:r>
          </a:p>
          <a:p>
            <a:pPr marL="285750" indent="-285750">
              <a:buFont typeface="Arial" panose="020B0604020202020204" pitchFamily="34" charset="0"/>
              <a:buChar char="•"/>
            </a:pPr>
            <a:r>
              <a:rPr lang="en-US" dirty="0"/>
              <a:t>Accessibility Features</a:t>
            </a:r>
          </a:p>
          <a:p>
            <a:pPr marL="285750" indent="-285750">
              <a:buFont typeface="Arial" panose="020B0604020202020204" pitchFamily="34" charset="0"/>
              <a:buChar char="•"/>
            </a:pPr>
            <a:r>
              <a:rPr lang="en-US" dirty="0"/>
              <a:t>Community and User Feedback Integration</a:t>
            </a:r>
          </a:p>
          <a:p>
            <a:pPr marL="285750" indent="-285750">
              <a:buFont typeface="Arial" panose="020B0604020202020204" pitchFamily="34" charset="0"/>
              <a:buChar char="•"/>
            </a:pPr>
            <a:r>
              <a:rPr lang="en-US" dirty="0"/>
              <a:t>Mobile Application Support</a:t>
            </a:r>
          </a:p>
          <a:p>
            <a:pPr marL="285750" indent="-285750">
              <a:buFont typeface="Arial" panose="020B0604020202020204" pitchFamily="34" charset="0"/>
              <a:buChar char="•"/>
            </a:pPr>
            <a:r>
              <a:rPr lang="en-US" dirty="0"/>
              <a:t>Offline Access and Synchronization</a:t>
            </a:r>
          </a:p>
          <a:p>
            <a:pPr marL="285750" indent="-285750">
              <a:buFont typeface="Arial" panose="020B0604020202020204" pitchFamily="34" charset="0"/>
              <a:buChar char="•"/>
            </a:pPr>
            <a:r>
              <a:rPr lang="en-US" dirty="0"/>
              <a:t>Customizable Templates and Workflows</a:t>
            </a:r>
          </a:p>
          <a:p>
            <a:pPr marL="285750" indent="-285750">
              <a:buFont typeface="Arial" panose="020B0604020202020204" pitchFamily="34" charset="0"/>
              <a:buChar char="•"/>
            </a:pPr>
            <a:r>
              <a:rPr lang="en-US" dirty="0"/>
              <a:t>Analytics and Insights</a:t>
            </a:r>
          </a:p>
          <a:p>
            <a:pPr marL="285750" indent="-285750">
              <a:buFont typeface="Arial" panose="020B0604020202020204" pitchFamily="34" charset="0"/>
              <a:buChar char="•"/>
            </a:pPr>
            <a:r>
              <a:rPr lang="en-US" dirty="0"/>
              <a:t>Advanced Collaboration Features</a:t>
            </a:r>
          </a:p>
          <a:p>
            <a:pPr marL="285750" indent="-285750">
              <a:buFont typeface="Arial" panose="020B0604020202020204" pitchFamily="34" charset="0"/>
              <a:buChar char="•"/>
            </a:pPr>
            <a:r>
              <a:rPr lang="en-US" dirty="0"/>
              <a:t>Integration with External Tools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lstStyle/>
          <a:p>
            <a:pPr algn="just"/>
            <a:r>
              <a:rPr lang="en-US" dirty="0"/>
              <a:t>The </a:t>
            </a:r>
            <a:r>
              <a:rPr lang="en-US" dirty="0" err="1"/>
              <a:t>NoteFlare</a:t>
            </a:r>
            <a:r>
              <a:rPr lang="en-US" dirty="0"/>
              <a:t>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dirty="0"/>
          </a:p>
          <a:p>
            <a:pPr algn="just"/>
            <a:r>
              <a:rPr lang="en-US" dirty="0"/>
              <a:t>Overall, the </a:t>
            </a:r>
            <a:r>
              <a:rPr lang="en-US" dirty="0" err="1"/>
              <a:t>NoteFlare</a:t>
            </a:r>
            <a:r>
              <a:rPr lang="en-US" dirty="0"/>
              <a:t>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dirty="0">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2462213"/>
          </a:xfrm>
          <a:prstGeom prst="rect">
            <a:avLst/>
          </a:prstGeom>
          <a:noFill/>
        </p:spPr>
        <p:txBody>
          <a:bodyPr wrap="square" rtlCol="0">
            <a:spAutoFit/>
          </a:bodyPr>
          <a:lstStyle/>
          <a:p>
            <a:pPr algn="just"/>
            <a:r>
              <a:rPr lang="en-US" dirty="0" err="1"/>
              <a:t>Noteflare</a:t>
            </a:r>
            <a:r>
              <a:rPr lang="en-US" dirty="0"/>
              <a:t> is a cutting-edge web application designed on the Django framework, aimed at revolutionizing note-sharing experiences. </a:t>
            </a:r>
          </a:p>
          <a:p>
            <a:pPr algn="just"/>
            <a:endParaRPr lang="en-US" dirty="0"/>
          </a:p>
          <a:p>
            <a:pPr algn="just"/>
            <a:r>
              <a:rPr lang="en-US" dirty="0"/>
              <a:t>This platform empowers users to effortlessly create, upload, view, and share notes, fostering seamless collaboration and knowledge exchange. </a:t>
            </a:r>
          </a:p>
          <a:p>
            <a:pPr algn="just"/>
            <a:endParaRPr lang="en-US" dirty="0"/>
          </a:p>
          <a:p>
            <a:pPr algn="just"/>
            <a:r>
              <a:rPr lang="en-US" dirty="0"/>
              <a:t>With robust security measures at its core, including secure user authentication, data encryption, and granular permission controls, </a:t>
            </a:r>
            <a:r>
              <a:rPr lang="en-US" dirty="0" err="1"/>
              <a:t>Noteflare</a:t>
            </a:r>
            <a:r>
              <a:rPr lang="en-US" dirty="0"/>
              <a:t> prioritizes user privacy and data protection. Whether for academic, professional, or personal purposes, </a:t>
            </a:r>
            <a:r>
              <a:rPr lang="en-US" dirty="0" err="1"/>
              <a:t>Noteflare</a:t>
            </a:r>
            <a:r>
              <a:rPr lang="en-US" dirty="0"/>
              <a:t> provides a secure and intuitive space for users to manage their notes and engage in collaborative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dirty="0">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3323987"/>
          </a:xfrm>
          <a:prstGeom prst="rect">
            <a:avLst/>
          </a:prstGeom>
          <a:noFill/>
        </p:spPr>
        <p:txBody>
          <a:bodyPr wrap="square" rtlCol="0">
            <a:spAutoFit/>
          </a:bodyPr>
          <a:lstStyle/>
          <a:p>
            <a:pPr algn="just"/>
            <a:r>
              <a:rPr lang="en-US" dirty="0"/>
              <a:t>In today's digital age, individuals often struggle to efficiently manage and share their notes in a secure and user-friendly manner. Existing platforms may lack adequate security measures, leading to concerns about data privacy and unauthorized access. Moreover, the absence of seamless collaboration features impedes effective knowledge exchange among users.</a:t>
            </a:r>
          </a:p>
          <a:p>
            <a:pPr algn="just"/>
            <a:endParaRPr lang="en-US" dirty="0"/>
          </a:p>
          <a:p>
            <a:pPr algn="just"/>
            <a:r>
              <a:rPr lang="en-US" b="1" dirty="0"/>
              <a:t>Existing note-sharing platforms lack sufficient security measures, raising concerns about data privacy and unauthorized access.</a:t>
            </a:r>
          </a:p>
          <a:p>
            <a:pPr algn="just"/>
            <a:endParaRPr lang="en-US" b="1" dirty="0"/>
          </a:p>
          <a:p>
            <a:pPr algn="just"/>
            <a:r>
              <a:rPr lang="en-US" b="1" dirty="0"/>
              <a:t>Collaboration features are often limited or absent, hindering effective knowledge exchange among users.</a:t>
            </a:r>
          </a:p>
          <a:p>
            <a:pPr algn="just"/>
            <a:endParaRPr lang="en-US" b="1" dirty="0"/>
          </a:p>
          <a:p>
            <a:pPr algn="just"/>
            <a:r>
              <a:rPr lang="en-US" b="1" dirty="0" err="1"/>
              <a:t>Noteflare</a:t>
            </a:r>
            <a:r>
              <a:rPr lang="en-US" b="1" dirty="0"/>
              <a:t> addresses these issues by providing a secure, intuitive platform for note creation, sharing, and collaboration, prioritizing both user experience and data protection.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r>
              <a:rPr lang="en-US" dirty="0"/>
              <a:t>The </a:t>
            </a:r>
            <a:r>
              <a:rPr lang="en-US" dirty="0" err="1"/>
              <a:t>Noteflare</a:t>
            </a:r>
            <a:r>
              <a:rPr lang="en-US" dirty="0"/>
              <a:t> project aims to develop a robust web application built on the Django framework, facilitating efficient note-sharing and collaboration among users. Key features of the platform include secure user authentication, encrypted data storage, and granular permission management to ensure user privacy and data security.</a:t>
            </a:r>
          </a:p>
          <a:p>
            <a:endParaRPr lang="en-US" dirty="0"/>
          </a:p>
          <a:p>
            <a:r>
              <a:rPr lang="en-US" b="1" dirty="0"/>
              <a:t>Fragmented Tools: </a:t>
            </a:r>
            <a:r>
              <a:rPr lang="en-US" dirty="0"/>
              <a:t>Users often resort to using multiple applications or tools for note-taking, organization, and sharing, resulting in fragmented workflows and inefficiencies.</a:t>
            </a:r>
          </a:p>
          <a:p>
            <a:endParaRPr lang="en-US" b="1" dirty="0"/>
          </a:p>
          <a:p>
            <a:r>
              <a:rPr lang="en-US" b="1" dirty="0"/>
              <a:t>User Experience Challenges</a:t>
            </a:r>
            <a:r>
              <a:rPr lang="en-US" dirty="0"/>
              <a:t>: Navigating between different platforms with varied interfaces and features complicates the note-taking and sharing process, leading to potential information loss or overlook.</a:t>
            </a:r>
          </a:p>
          <a:p>
            <a:endParaRPr lang="en-US" b="1" dirty="0"/>
          </a:p>
          <a:p>
            <a:r>
              <a:rPr lang="en-US" b="1" dirty="0"/>
              <a:t>Security Concerns</a:t>
            </a:r>
            <a:r>
              <a:rPr lang="en-US" dirty="0"/>
              <a:t>: Many existing note-sharing platforms lack robust security measures, leaving user data vulnerable to breaches or unauthorized access. Inadequate encryption and authentication mechanisms further exacerbate privacy concerns, hindering user trust and adoption of such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368935" y="1105002"/>
            <a:ext cx="8406130" cy="3930371"/>
          </a:xfrm>
          <a:prstGeom prst="rect">
            <a:avLst/>
          </a:prstGeom>
          <a:noFill/>
        </p:spPr>
        <p:txBody>
          <a:bodyPr wrap="square">
            <a:spAutoFit/>
          </a:bodyPr>
          <a:lstStyle/>
          <a:p>
            <a:pPr algn="just">
              <a:lnSpc>
                <a:spcPct val="150000"/>
              </a:lnSpc>
            </a:pPr>
            <a:r>
              <a:rPr lang="en-US" b="1" i="0" dirty="0">
                <a:solidFill>
                  <a:schemeClr val="tx1"/>
                </a:solidFill>
                <a:effectLst/>
                <a:latin typeface="+mj-lt"/>
                <a:cs typeface="Times New Roman" panose="02020603050405020304" pitchFamily="18" charset="0"/>
              </a:rPr>
              <a:t>Unified Note-Sharing Platform</a:t>
            </a:r>
            <a:r>
              <a:rPr lang="en-US" b="0" i="0" dirty="0">
                <a:solidFill>
                  <a:schemeClr val="tx1"/>
                </a:solidFill>
                <a:effectLst/>
                <a:latin typeface="+mj-lt"/>
                <a:cs typeface="Times New Roman" panose="02020603050405020304" pitchFamily="18" charset="0"/>
              </a:rPr>
              <a:t>: Develop a comprehensive web application like </a:t>
            </a:r>
            <a:r>
              <a:rPr lang="en-US" b="0" i="0" dirty="0" err="1">
                <a:solidFill>
                  <a:schemeClr val="tx1"/>
                </a:solidFill>
                <a:effectLst/>
                <a:latin typeface="+mj-lt"/>
                <a:cs typeface="Times New Roman" panose="02020603050405020304" pitchFamily="18" charset="0"/>
              </a:rPr>
              <a:t>Noteflare</a:t>
            </a:r>
            <a:r>
              <a:rPr lang="en-US" b="0" i="0" dirty="0">
                <a:solidFill>
                  <a:schemeClr val="tx1"/>
                </a:solidFill>
                <a:effectLst/>
                <a:latin typeface="+mj-lt"/>
                <a:cs typeface="Times New Roman" panose="02020603050405020304" pitchFamily="18" charset="0"/>
              </a:rPr>
              <a:t> that integrates note-taking, organization, and sharing functionalities into a single, cohesive platform. This approach eliminates the need for users to juggle multiple tools, streamlining their workflows and enhancing overall efficiency.</a:t>
            </a:r>
          </a:p>
          <a:p>
            <a:pPr algn="just">
              <a:lnSpc>
                <a:spcPct val="150000"/>
              </a:lnSpc>
            </a:pPr>
            <a:r>
              <a:rPr lang="en-US" b="1" i="0" dirty="0">
                <a:solidFill>
                  <a:schemeClr val="tx1"/>
                </a:solidFill>
                <a:effectLst/>
                <a:latin typeface="+mj-lt"/>
                <a:cs typeface="Times New Roman" panose="02020603050405020304" pitchFamily="18" charset="0"/>
              </a:rPr>
              <a:t>Enhanced User Experience</a:t>
            </a:r>
            <a:r>
              <a:rPr lang="en-US" b="0" i="0" dirty="0">
                <a:solidFill>
                  <a:schemeClr val="tx1"/>
                </a:solidFill>
                <a:effectLst/>
                <a:latin typeface="+mj-lt"/>
                <a:cs typeface="Times New Roman" panose="02020603050405020304" pitchFamily="18" charset="0"/>
              </a:rPr>
              <a:t>: Prioritize user experience by designing an intuitive and user-friendly interface that simplifies the note-taking and sharing process. Implement features such as seamless navigation, unified search functionality, and customizable organization options to provide users with a smooth and efficient experience.</a:t>
            </a:r>
          </a:p>
          <a:p>
            <a:pPr algn="just">
              <a:lnSpc>
                <a:spcPct val="150000"/>
              </a:lnSpc>
            </a:pPr>
            <a:r>
              <a:rPr lang="en-US" b="1" i="0" dirty="0">
                <a:solidFill>
                  <a:schemeClr val="tx1"/>
                </a:solidFill>
                <a:effectLst/>
                <a:latin typeface="+mj-lt"/>
                <a:cs typeface="Times New Roman" panose="02020603050405020304" pitchFamily="18" charset="0"/>
              </a:rPr>
              <a:t>Robust Security Measures</a:t>
            </a:r>
            <a:r>
              <a:rPr lang="en-US" b="0" i="0" dirty="0">
                <a:solidFill>
                  <a:schemeClr val="tx1"/>
                </a:solidFill>
                <a:effectLst/>
                <a:latin typeface="+mj-lt"/>
                <a:cs typeface="Times New Roman" panose="02020603050405020304" pitchFamily="18" charset="0"/>
              </a:rPr>
              <a:t>: Implement robust security measures, including end-to-end encryption, secure user authentication, and stringent access controls, to safeguard user data and protect against potential breaches or unauthorized access. By prioritizing data security and privacy, the proposed solution instills confidence in users and encourages widespread adoption of the platform.</a:t>
            </a: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dirty="0">
                <a:solidFill>
                  <a:srgbClr val="00B0F0"/>
                </a:solidFill>
              </a:rPr>
              <a:t>Modelling &amp; Results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137602" y="1262384"/>
            <a:ext cx="6868795" cy="3323987"/>
          </a:xfrm>
          <a:prstGeom prst="rect">
            <a:avLst/>
          </a:prstGeom>
          <a:noFill/>
        </p:spPr>
        <p:txBody>
          <a:bodyPr wrap="square" rtlCol="0">
            <a:spAutoFit/>
          </a:bodyPr>
          <a:lstStyle/>
          <a:p>
            <a:r>
              <a:rPr lang="en-US" b="1" dirty="0"/>
              <a:t>Modeling:</a:t>
            </a:r>
          </a:p>
          <a:p>
            <a:r>
              <a:rPr lang="en-US" dirty="0"/>
              <a:t>Database Structure:</a:t>
            </a:r>
          </a:p>
          <a:p>
            <a:r>
              <a:rPr lang="en-US" dirty="0"/>
              <a:t>Utilizing Django's ORM, the application's data model is crafted to specify the layout of database tables, ensuring efficient storage and retrieval of information.</a:t>
            </a:r>
          </a:p>
          <a:p>
            <a:endParaRPr lang="en-US" dirty="0"/>
          </a:p>
          <a:p>
            <a:r>
              <a:rPr lang="en-US" b="1" dirty="0"/>
              <a:t>Search and Navigation:</a:t>
            </a:r>
          </a:p>
          <a:p>
            <a:r>
              <a:rPr lang="en-US" dirty="0"/>
              <a:t>An advanced search feature enables users to locate notes effortlessly by employing various parameters such as keywords, titles, categories, or tags, facilitating efficient organization and access.</a:t>
            </a:r>
          </a:p>
          <a:p>
            <a:endParaRPr lang="en-US" dirty="0"/>
          </a:p>
          <a:p>
            <a:r>
              <a:rPr lang="en-US" b="1" dirty="0"/>
              <a:t>Outcomes:</a:t>
            </a:r>
          </a:p>
          <a:p>
            <a:r>
              <a:rPr lang="en-US" dirty="0"/>
              <a:t>The Notes Sharing Web Application, developed on Django, offers users a centralized hub for creating, arranging, and distributing notes with ease. Seamless collaboration functionalities allow users to work together on notes, monitor revisions, and engage in real-time communication with collaborators.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p>
        </p:txBody>
      </p:sp>
      <p:pic>
        <p:nvPicPr>
          <p:cNvPr id="4" name="Picture 3"/>
          <p:cNvPicPr>
            <a:picLocks noChangeAspect="1"/>
          </p:cNvPicPr>
          <p:nvPr/>
        </p:nvPicPr>
        <p:blipFill rotWithShape="1">
          <a:blip r:embed="rId2"/>
          <a:srcRect b="5996"/>
          <a:stretch/>
        </p:blipFill>
        <p:spPr>
          <a:xfrm>
            <a:off x="1022445" y="1065075"/>
            <a:ext cx="7099110" cy="375380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56</TotalTime>
  <Words>884</Words>
  <Application>Microsoft Office PowerPoint</Application>
  <PresentationFormat>On-screen Show (16:9)</PresentationFormat>
  <Paragraphs>75</Paragraphs>
  <Slides>18</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404 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Arun A</cp:lastModifiedBy>
  <cp:revision>15</cp:revision>
  <dcterms:created xsi:type="dcterms:W3CDTF">2024-04-10T04:16:53Z</dcterms:created>
  <dcterms:modified xsi:type="dcterms:W3CDTF">2024-04-10T13:54:14Z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