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6" r:id="rId3"/>
    <p:sldId id="267" r:id="rId4"/>
    <p:sldId id="261" r:id="rId5"/>
    <p:sldId id="262" r:id="rId6"/>
    <p:sldId id="263" r:id="rId7"/>
    <p:sldId id="264" r:id="rId8"/>
    <p:sldId id="265" r:id="rId9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758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4169" y="7800395"/>
            <a:ext cx="1612673" cy="30514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94169" y="7800395"/>
            <a:ext cx="1612673" cy="30514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7004" y="503047"/>
            <a:ext cx="13098525" cy="16663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51103" y="1388973"/>
            <a:ext cx="7074534" cy="2112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-1"/>
            <a:ext cx="548640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130"/>
              </a:spcBef>
            </a:pPr>
            <a:r>
              <a:rPr spc="60" dirty="0"/>
              <a:t>Agentic</a:t>
            </a:r>
            <a:r>
              <a:rPr spc="-140" dirty="0"/>
              <a:t> </a:t>
            </a:r>
            <a:r>
              <a:rPr spc="65" dirty="0"/>
              <a:t>RAG</a:t>
            </a:r>
            <a:r>
              <a:rPr spc="-135" dirty="0"/>
              <a:t> </a:t>
            </a:r>
            <a:r>
              <a:rPr spc="55" dirty="0"/>
              <a:t>Chatbot</a:t>
            </a:r>
            <a:r>
              <a:rPr spc="-125" dirty="0"/>
              <a:t> </a:t>
            </a:r>
            <a:r>
              <a:rPr spc="-25" dirty="0"/>
              <a:t>for </a:t>
            </a:r>
            <a:r>
              <a:rPr spc="-30" dirty="0"/>
              <a:t>Multi-</a:t>
            </a:r>
            <a:r>
              <a:rPr spc="65" dirty="0"/>
              <a:t>Format</a:t>
            </a:r>
            <a:r>
              <a:rPr spc="-110" dirty="0"/>
              <a:t> </a:t>
            </a:r>
            <a:r>
              <a:rPr spc="135" dirty="0"/>
              <a:t>Document</a:t>
            </a:r>
            <a:r>
              <a:rPr spc="-90" dirty="0"/>
              <a:t> </a:t>
            </a:r>
            <a:r>
              <a:rPr spc="175" dirty="0"/>
              <a:t>QA </a:t>
            </a:r>
            <a:r>
              <a:rPr i="1" spc="-370" dirty="0">
                <a:solidFill>
                  <a:srgbClr val="3C3838"/>
                </a:solidFill>
                <a:latin typeface="Arial"/>
                <a:cs typeface="Arial"/>
              </a:rPr>
              <a:t>Using</a:t>
            </a:r>
            <a:r>
              <a:rPr i="1" spc="-3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i="1" spc="-315" dirty="0">
                <a:solidFill>
                  <a:srgbClr val="3C3838"/>
                </a:solidFill>
                <a:latin typeface="Arial"/>
                <a:cs typeface="Arial"/>
              </a:rPr>
              <a:t>Model</a:t>
            </a:r>
            <a:r>
              <a:rPr i="1" spc="-3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i="1" spc="-320" dirty="0">
                <a:solidFill>
                  <a:srgbClr val="3C3838"/>
                </a:solidFill>
                <a:latin typeface="Arial"/>
                <a:cs typeface="Arial"/>
              </a:rPr>
              <a:t>Context</a:t>
            </a:r>
            <a:r>
              <a:rPr i="1" spc="-31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i="1" spc="-295" dirty="0">
                <a:solidFill>
                  <a:srgbClr val="3C3838"/>
                </a:solidFill>
                <a:latin typeface="Arial"/>
                <a:cs typeface="Arial"/>
              </a:rPr>
              <a:t>Protocol</a:t>
            </a:r>
            <a:r>
              <a:rPr i="1" spc="-3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i="1" spc="-395" dirty="0">
                <a:solidFill>
                  <a:srgbClr val="3C3838"/>
                </a:solidFill>
                <a:latin typeface="Arial"/>
                <a:cs typeface="Arial"/>
              </a:rPr>
              <a:t>(MCP)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51103" y="4189221"/>
            <a:ext cx="7854950" cy="1993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i="1" spc="-285" dirty="0">
                <a:solidFill>
                  <a:srgbClr val="3C3838"/>
                </a:solidFill>
                <a:latin typeface="Arial"/>
                <a:cs typeface="Arial"/>
              </a:rPr>
              <a:t>Coding</a:t>
            </a:r>
            <a:r>
              <a:rPr sz="3000" b="1" i="1" spc="-26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3000" b="1" i="1" spc="-254" dirty="0">
                <a:solidFill>
                  <a:srgbClr val="3C3838"/>
                </a:solidFill>
                <a:latin typeface="Arial"/>
                <a:cs typeface="Arial"/>
              </a:rPr>
              <a:t>Test</a:t>
            </a:r>
            <a:r>
              <a:rPr sz="3000" b="1" i="1" spc="-26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3000" b="1" i="1" spc="-315" dirty="0">
                <a:solidFill>
                  <a:srgbClr val="3C3838"/>
                </a:solidFill>
                <a:latin typeface="Arial"/>
                <a:cs typeface="Arial"/>
              </a:rPr>
              <a:t>Submission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3000">
              <a:latin typeface="Arial"/>
              <a:cs typeface="Arial"/>
            </a:endParaRPr>
          </a:p>
          <a:p>
            <a:pPr marL="3799840">
              <a:lnSpc>
                <a:spcPct val="100000"/>
              </a:lnSpc>
            </a:pPr>
            <a:r>
              <a:rPr sz="3400" b="1" i="1" spc="-459" dirty="0">
                <a:solidFill>
                  <a:srgbClr val="3C3838"/>
                </a:solidFill>
                <a:latin typeface="Arial"/>
                <a:cs typeface="Arial"/>
              </a:rPr>
              <a:t>By</a:t>
            </a:r>
            <a:r>
              <a:rPr sz="3400" b="1" i="1" spc="-25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3400" b="1" i="1" spc="-380" dirty="0">
                <a:solidFill>
                  <a:srgbClr val="3C3838"/>
                </a:solidFill>
                <a:latin typeface="Arial"/>
                <a:cs typeface="Arial"/>
              </a:rPr>
              <a:t>Arun</a:t>
            </a:r>
            <a:r>
              <a:rPr sz="3400" b="1" i="1" spc="-26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3400" b="1" i="1" spc="-190" dirty="0">
                <a:solidFill>
                  <a:srgbClr val="3C3838"/>
                </a:solidFill>
                <a:latin typeface="Arial"/>
                <a:cs typeface="Arial"/>
              </a:rPr>
              <a:t>Chinthalapally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08EC2-C3FE-00A6-9A2A-96F5996B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04" y="503047"/>
            <a:ext cx="13098525" cy="553998"/>
          </a:xfrm>
        </p:spPr>
        <p:txBody>
          <a:bodyPr/>
          <a:lstStyle/>
          <a:p>
            <a:r>
              <a:rPr lang="en-IN" sz="3600" dirty="0"/>
              <a:t>Agent-Based</a:t>
            </a:r>
            <a:r>
              <a:rPr lang="en-IN" sz="3600" spc="170" dirty="0"/>
              <a:t> </a:t>
            </a:r>
            <a:r>
              <a:rPr lang="en-IN" sz="3600" dirty="0"/>
              <a:t>Architecture</a:t>
            </a:r>
            <a:r>
              <a:rPr lang="en-IN" sz="3600" spc="170" dirty="0"/>
              <a:t> </a:t>
            </a:r>
            <a:r>
              <a:rPr lang="en-IN" sz="3600" spc="-10" dirty="0"/>
              <a:t>with MCP integration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F63EB-1A02-9538-3C57-C7475CF71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6800" y="1371600"/>
            <a:ext cx="5943600" cy="5124480"/>
          </a:xfrm>
        </p:spPr>
        <p:txBody>
          <a:bodyPr/>
          <a:lstStyle/>
          <a:p>
            <a:r>
              <a:rPr lang="en-IN" sz="2200" dirty="0"/>
              <a:t>CoordinatorAgent → </a:t>
            </a:r>
            <a:r>
              <a:rPr lang="en-IN" sz="2200" b="0" dirty="0"/>
              <a:t>Orchestrates pipeline, manages workflow, and routes messages</a:t>
            </a:r>
          </a:p>
          <a:p>
            <a:endParaRPr lang="en-IN" sz="2200" b="0" dirty="0"/>
          </a:p>
          <a:p>
            <a:r>
              <a:rPr lang="en-IN" sz="2200" dirty="0" err="1"/>
              <a:t>IngestionAgent</a:t>
            </a:r>
            <a:r>
              <a:rPr lang="en-IN" sz="2200" dirty="0"/>
              <a:t> → </a:t>
            </a:r>
            <a:r>
              <a:rPr lang="en-IN" sz="2200" b="0" dirty="0"/>
              <a:t>Parses &amp; preprocesses multi-format documents (PDF, PPTX, DOCX, CSV, TXT)</a:t>
            </a:r>
          </a:p>
          <a:p>
            <a:endParaRPr lang="en-IN" sz="2200" b="0" dirty="0"/>
          </a:p>
          <a:p>
            <a:r>
              <a:rPr lang="en-IN" sz="2200" dirty="0" err="1"/>
              <a:t>RetrievalAgent</a:t>
            </a:r>
            <a:r>
              <a:rPr lang="en-IN" sz="2200" dirty="0"/>
              <a:t> → </a:t>
            </a:r>
            <a:r>
              <a:rPr lang="en-IN" sz="2200" b="0" dirty="0"/>
              <a:t>Embeds chunks, performs FAISS-based semantic retrieval</a:t>
            </a:r>
          </a:p>
          <a:p>
            <a:endParaRPr lang="en-IN" sz="2200" b="0" dirty="0"/>
          </a:p>
          <a:p>
            <a:r>
              <a:rPr lang="en-IN" sz="2200" dirty="0" err="1"/>
              <a:t>LLMResponseAgent</a:t>
            </a:r>
            <a:r>
              <a:rPr lang="en-IN" sz="2200" dirty="0"/>
              <a:t> → </a:t>
            </a:r>
            <a:r>
              <a:rPr lang="en-IN" sz="2200" b="0" dirty="0"/>
              <a:t>Generates final answers using retrieved context (stub or LLM API)</a:t>
            </a:r>
          </a:p>
          <a:p>
            <a:endParaRPr lang="en-IN" sz="2200" b="0" dirty="0"/>
          </a:p>
          <a:p>
            <a:r>
              <a:rPr lang="en-IN" sz="2200" dirty="0"/>
              <a:t>MCP Protocol → </a:t>
            </a:r>
            <a:r>
              <a:rPr lang="en-IN" sz="2200" b="0" dirty="0"/>
              <a:t>Standardized JSON message passing ensures traceability and modular communication</a:t>
            </a:r>
          </a:p>
          <a:p>
            <a:endParaRPr lang="en-IN" sz="2500" b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DC550A-3552-41C0-ADB2-83603737C1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371600"/>
            <a:ext cx="8458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42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0DD4A-B5D2-41DD-EA25-A0A892394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04" y="503047"/>
            <a:ext cx="13098525" cy="538609"/>
          </a:xfrm>
        </p:spPr>
        <p:txBody>
          <a:bodyPr/>
          <a:lstStyle/>
          <a:p>
            <a:r>
              <a:rPr lang="en-IN" dirty="0"/>
              <a:t>System flow diagram (with Message Passing)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150337-1ED4-2326-5DD2-A0A624BEF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0"/>
            <a:ext cx="8077200" cy="6705600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11019F5D-68CE-54D4-5005-526A0F475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10600" y="1340121"/>
            <a:ext cx="586740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Query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Entered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CoordinatorAgent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Orchestrates workflow &amp; routes MCP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IngestionAgent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Parses multi-format docs (PDF, PPTX, DOCX, CSV, TXT) and  sends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DOCUMENT_PARSED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RetrievalAgent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Performs semantic search (FAISS + embeddings) </a:t>
            </a:r>
            <a:r>
              <a:rPr lang="en-US" altLang="en-US" sz="2000" b="0" dirty="0">
                <a:latin typeface="Arial" panose="020B0604020202020204" pitchFamily="34" charset="0"/>
              </a:rPr>
              <a:t>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sends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RETRIEVAL_RESULT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LLMResponseAgent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Generates contextual answers with sources </a:t>
            </a:r>
            <a:r>
              <a:rPr lang="en-US" altLang="en-US" sz="2000" b="0" dirty="0">
                <a:latin typeface="Arial" panose="020B0604020202020204" pitchFamily="34" charset="0"/>
              </a:rPr>
              <a:t>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to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FINAL_RESPONSE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MCP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Provides structured JSON message passing for traceability</a:t>
            </a:r>
            <a:r>
              <a:rPr lang="en-US" altLang="en-US" sz="2000" b="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modular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80777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7600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9968" y="3320288"/>
            <a:ext cx="8693150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50" dirty="0"/>
              <a:t>Technical</a:t>
            </a:r>
            <a:r>
              <a:rPr sz="3950" spc="-114" dirty="0"/>
              <a:t> </a:t>
            </a:r>
            <a:r>
              <a:rPr sz="3950" dirty="0"/>
              <a:t>Stack</a:t>
            </a:r>
            <a:r>
              <a:rPr sz="3950" spc="-95" dirty="0"/>
              <a:t> </a:t>
            </a:r>
            <a:r>
              <a:rPr sz="3950" spc="-465" dirty="0"/>
              <a:t>&amp;</a:t>
            </a:r>
            <a:r>
              <a:rPr sz="3950" spc="-70" dirty="0"/>
              <a:t> </a:t>
            </a:r>
            <a:r>
              <a:rPr sz="3950" spc="-10" dirty="0"/>
              <a:t>Implementation</a:t>
            </a:r>
            <a:endParaRPr sz="3950"/>
          </a:p>
        </p:txBody>
      </p:sp>
      <p:sp>
        <p:nvSpPr>
          <p:cNvPr id="4" name="object 4"/>
          <p:cNvSpPr txBox="1"/>
          <p:nvPr/>
        </p:nvSpPr>
        <p:spPr>
          <a:xfrm>
            <a:off x="759968" y="4523994"/>
            <a:ext cx="232981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dirty="0">
                <a:latin typeface="Tahoma"/>
                <a:cs typeface="Tahoma"/>
              </a:rPr>
              <a:t>Core</a:t>
            </a:r>
            <a:r>
              <a:rPr sz="1950" b="1" spc="-15" dirty="0">
                <a:latin typeface="Tahoma"/>
                <a:cs typeface="Tahoma"/>
              </a:rPr>
              <a:t> </a:t>
            </a:r>
            <a:r>
              <a:rPr sz="1950" b="1" spc="-10" dirty="0">
                <a:latin typeface="Tahoma"/>
                <a:cs typeface="Tahoma"/>
              </a:rPr>
              <a:t>Technologies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9968" y="4947386"/>
            <a:ext cx="4732020" cy="16605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5600" algn="l"/>
              </a:tabLst>
            </a:pPr>
            <a:r>
              <a:rPr sz="1700" b="1" i="1" spc="-150" dirty="0">
                <a:solidFill>
                  <a:srgbClr val="3C3838"/>
                </a:solidFill>
                <a:latin typeface="Arial"/>
                <a:cs typeface="Arial"/>
              </a:rPr>
              <a:t>Python </a:t>
            </a:r>
            <a:r>
              <a:rPr sz="1700" b="1" i="1" spc="-130" dirty="0">
                <a:solidFill>
                  <a:srgbClr val="3C3838"/>
                </a:solidFill>
                <a:latin typeface="Arial"/>
                <a:cs typeface="Arial"/>
              </a:rPr>
              <a:t>3.8+</a:t>
            </a:r>
            <a:r>
              <a:rPr sz="1700" b="1" i="1" spc="-13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55" dirty="0">
                <a:solidFill>
                  <a:srgbClr val="3C3838"/>
                </a:solidFill>
                <a:latin typeface="Arial"/>
                <a:cs typeface="Arial"/>
              </a:rPr>
              <a:t>Primary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language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5600" algn="l"/>
              </a:tabLst>
            </a:pPr>
            <a:r>
              <a:rPr sz="1700" b="1" i="1" spc="-100" dirty="0">
                <a:solidFill>
                  <a:srgbClr val="3C3838"/>
                </a:solidFill>
                <a:latin typeface="Arial"/>
                <a:cs typeface="Arial"/>
              </a:rPr>
              <a:t>Streamlit</a:t>
            </a:r>
            <a:r>
              <a:rPr sz="1700" b="1" i="1" spc="-13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45" dirty="0">
                <a:solidFill>
                  <a:srgbClr val="3C3838"/>
                </a:solidFill>
                <a:latin typeface="Arial"/>
                <a:cs typeface="Arial"/>
              </a:rPr>
              <a:t>Interactive</a:t>
            </a:r>
            <a:r>
              <a:rPr sz="1700" i="1" spc="-14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30" dirty="0">
                <a:solidFill>
                  <a:srgbClr val="3C3838"/>
                </a:solidFill>
                <a:latin typeface="Arial"/>
                <a:cs typeface="Arial"/>
              </a:rPr>
              <a:t>UI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framework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5600" algn="l"/>
              </a:tabLst>
            </a:pPr>
            <a:r>
              <a:rPr sz="1700" b="1" i="1" spc="-250" dirty="0">
                <a:solidFill>
                  <a:srgbClr val="3C3838"/>
                </a:solidFill>
                <a:latin typeface="Arial"/>
                <a:cs typeface="Arial"/>
              </a:rPr>
              <a:t>FAISS</a:t>
            </a:r>
            <a:r>
              <a:rPr sz="1700" b="1" i="1" spc="-13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Vector</a:t>
            </a:r>
            <a:r>
              <a:rPr sz="1700" i="1" spc="-12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database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sz="1700" i="1" spc="-1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semantic</a:t>
            </a:r>
            <a:r>
              <a:rPr sz="1700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search</a:t>
            </a:r>
            <a:endParaRPr sz="17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5600" algn="l"/>
              </a:tabLst>
            </a:pPr>
            <a:r>
              <a:rPr sz="1700" b="1" i="1" spc="-150" dirty="0">
                <a:solidFill>
                  <a:srgbClr val="3C3838"/>
                </a:solidFill>
                <a:latin typeface="Arial"/>
                <a:cs typeface="Arial"/>
              </a:rPr>
              <a:t>HuggingFace</a:t>
            </a:r>
            <a:r>
              <a:rPr sz="1700" b="1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4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SentenceTransformers</a:t>
            </a:r>
            <a:r>
              <a:rPr sz="170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40" dirty="0">
                <a:solidFill>
                  <a:srgbClr val="3C3838"/>
                </a:solidFill>
                <a:latin typeface="Arial"/>
                <a:cs typeface="Arial"/>
              </a:rPr>
              <a:t>embedding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0121" y="4523994"/>
            <a:ext cx="2809875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b="1" spc="70" dirty="0">
                <a:latin typeface="Tahoma"/>
                <a:cs typeface="Tahoma"/>
              </a:rPr>
              <a:t>Document</a:t>
            </a:r>
            <a:r>
              <a:rPr sz="1950" b="1" spc="-90" dirty="0">
                <a:latin typeface="Tahoma"/>
                <a:cs typeface="Tahoma"/>
              </a:rPr>
              <a:t> </a:t>
            </a:r>
            <a:r>
              <a:rPr sz="1950" b="1" spc="-10" dirty="0">
                <a:latin typeface="Tahoma"/>
                <a:cs typeface="Tahoma"/>
              </a:rPr>
              <a:t>Processing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0121" y="4947386"/>
            <a:ext cx="3738245" cy="166052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75"/>
              </a:spcBef>
              <a:buFont typeface="Arial"/>
              <a:buChar char="•"/>
              <a:tabLst>
                <a:tab pos="354965" algn="l"/>
              </a:tabLst>
            </a:pPr>
            <a:r>
              <a:rPr sz="1700" b="1" i="1" spc="-210" dirty="0">
                <a:solidFill>
                  <a:srgbClr val="3C3838"/>
                </a:solidFill>
                <a:latin typeface="Arial"/>
                <a:cs typeface="Arial"/>
              </a:rPr>
              <a:t>PyMuPDF</a:t>
            </a:r>
            <a:r>
              <a:rPr sz="1700" b="1" i="1" spc="-14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29" dirty="0">
                <a:solidFill>
                  <a:srgbClr val="3C3838"/>
                </a:solidFill>
                <a:latin typeface="Arial"/>
                <a:cs typeface="Arial"/>
              </a:rPr>
              <a:t>PDF</a:t>
            </a:r>
            <a:r>
              <a:rPr sz="1700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35" dirty="0">
                <a:solidFill>
                  <a:srgbClr val="3C3838"/>
                </a:solidFill>
                <a:latin typeface="Arial"/>
                <a:cs typeface="Arial"/>
              </a:rPr>
              <a:t>text</a:t>
            </a:r>
            <a:r>
              <a:rPr sz="1700" i="1" spc="-12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extraction</a:t>
            </a:r>
            <a:endParaRPr sz="17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</a:tabLst>
            </a:pPr>
            <a:r>
              <a:rPr sz="1700" b="1" i="1" spc="-125" dirty="0">
                <a:solidFill>
                  <a:srgbClr val="3C3838"/>
                </a:solidFill>
                <a:latin typeface="Arial"/>
                <a:cs typeface="Arial"/>
              </a:rPr>
              <a:t>python-</a:t>
            </a:r>
            <a:r>
              <a:rPr sz="1700" b="1" i="1" spc="-195" dirty="0">
                <a:solidFill>
                  <a:srgbClr val="3C3838"/>
                </a:solidFill>
                <a:latin typeface="Arial"/>
                <a:cs typeface="Arial"/>
              </a:rPr>
              <a:t>docx</a:t>
            </a:r>
            <a:r>
              <a:rPr sz="1700" b="1" i="1" spc="-13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14" dirty="0">
                <a:solidFill>
                  <a:srgbClr val="3C3838"/>
                </a:solidFill>
                <a:latin typeface="Arial"/>
                <a:cs typeface="Arial"/>
              </a:rPr>
              <a:t>Word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70" dirty="0">
                <a:solidFill>
                  <a:srgbClr val="3C3838"/>
                </a:solidFill>
                <a:latin typeface="Arial"/>
                <a:cs typeface="Arial"/>
              </a:rPr>
              <a:t>document</a:t>
            </a:r>
            <a:r>
              <a:rPr sz="1700" i="1" spc="-1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parsing</a:t>
            </a:r>
            <a:endParaRPr sz="17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175"/>
              </a:spcBef>
              <a:buFont typeface="Arial"/>
              <a:buChar char="•"/>
              <a:tabLst>
                <a:tab pos="354965" algn="l"/>
              </a:tabLst>
            </a:pPr>
            <a:r>
              <a:rPr sz="1700" b="1" i="1" spc="-125" dirty="0">
                <a:solidFill>
                  <a:srgbClr val="3C3838"/>
                </a:solidFill>
                <a:latin typeface="Arial"/>
                <a:cs typeface="Arial"/>
              </a:rPr>
              <a:t>python-</a:t>
            </a:r>
            <a:r>
              <a:rPr sz="1700" b="1" i="1" spc="-135" dirty="0">
                <a:solidFill>
                  <a:srgbClr val="3C3838"/>
                </a:solidFill>
                <a:latin typeface="Arial"/>
                <a:cs typeface="Arial"/>
              </a:rPr>
              <a:t>pptx</a:t>
            </a:r>
            <a:r>
              <a:rPr sz="1700" b="1" i="1" spc="-14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70" dirty="0">
                <a:solidFill>
                  <a:srgbClr val="3C3838"/>
                </a:solidFill>
                <a:latin typeface="Arial"/>
                <a:cs typeface="Arial"/>
              </a:rPr>
              <a:t>PowerPoint</a:t>
            </a:r>
            <a:r>
              <a:rPr sz="1700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processing</a:t>
            </a:r>
            <a:endParaRPr sz="17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180"/>
              </a:spcBef>
              <a:buFont typeface="Arial"/>
              <a:buChar char="•"/>
              <a:tabLst>
                <a:tab pos="354965" algn="l"/>
              </a:tabLst>
            </a:pPr>
            <a:r>
              <a:rPr sz="1700" b="1" i="1" spc="-130" dirty="0">
                <a:solidFill>
                  <a:srgbClr val="3C3838"/>
                </a:solidFill>
                <a:latin typeface="Arial"/>
                <a:cs typeface="Arial"/>
              </a:rPr>
              <a:t>pandas</a:t>
            </a:r>
            <a:r>
              <a:rPr sz="1700" b="1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5" dirty="0">
                <a:solidFill>
                  <a:srgbClr val="3C3838"/>
                </a:solidFill>
                <a:latin typeface="Arial"/>
                <a:cs typeface="Arial"/>
              </a:rPr>
              <a:t>-</a:t>
            </a:r>
            <a:r>
              <a:rPr sz="1700" i="1" spc="-14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95" dirty="0">
                <a:solidFill>
                  <a:srgbClr val="3C3838"/>
                </a:solidFill>
                <a:latin typeface="Arial"/>
                <a:cs typeface="Arial"/>
              </a:rPr>
              <a:t>CSV</a:t>
            </a:r>
            <a:r>
              <a:rPr sz="1700" i="1" spc="-12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3C3838"/>
                </a:solidFill>
                <a:latin typeface="Arial"/>
                <a:cs typeface="Arial"/>
              </a:rPr>
              <a:t>data</a:t>
            </a:r>
            <a:r>
              <a:rPr sz="1700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handling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9968" y="6898944"/>
            <a:ext cx="12946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400"/>
              </a:lnSpc>
              <a:spcBef>
                <a:spcPts val="100"/>
              </a:spcBef>
            </a:pPr>
            <a:r>
              <a:rPr sz="1700" b="1" i="1" spc="-210" dirty="0">
                <a:solidFill>
                  <a:srgbClr val="3C3838"/>
                </a:solidFill>
                <a:latin typeface="Arial"/>
                <a:cs typeface="Arial"/>
              </a:rPr>
              <a:t>API</a:t>
            </a:r>
            <a:r>
              <a:rPr sz="1700" b="1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b="1" i="1" spc="-105" dirty="0">
                <a:solidFill>
                  <a:srgbClr val="3C3838"/>
                </a:solidFill>
                <a:latin typeface="Arial"/>
                <a:cs typeface="Arial"/>
              </a:rPr>
              <a:t>Integration:</a:t>
            </a:r>
            <a:r>
              <a:rPr sz="1700" b="1" i="1" spc="-12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20" dirty="0">
                <a:solidFill>
                  <a:srgbClr val="3C3838"/>
                </a:solidFill>
                <a:latin typeface="Arial"/>
                <a:cs typeface="Arial"/>
              </a:rPr>
              <a:t>Groq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90" dirty="0">
                <a:solidFill>
                  <a:srgbClr val="3C3838"/>
                </a:solidFill>
                <a:latin typeface="Arial"/>
                <a:cs typeface="Arial"/>
              </a:rPr>
              <a:t>API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700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3C3838"/>
                </a:solidFill>
                <a:latin typeface="Arial"/>
                <a:cs typeface="Arial"/>
              </a:rPr>
              <a:t>intelligent</a:t>
            </a:r>
            <a:r>
              <a:rPr sz="1700" i="1" spc="-13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regex-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based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60" dirty="0">
                <a:solidFill>
                  <a:srgbClr val="3C3838"/>
                </a:solidFill>
                <a:latin typeface="Arial"/>
                <a:cs typeface="Arial"/>
              </a:rPr>
              <a:t>stub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mode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5" dirty="0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45" dirty="0">
                <a:solidFill>
                  <a:srgbClr val="3C3838"/>
                </a:solidFill>
                <a:latin typeface="Arial"/>
                <a:cs typeface="Arial"/>
              </a:rPr>
              <a:t>testing</a:t>
            </a:r>
            <a:r>
              <a:rPr sz="1700" i="1" spc="-12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0" dirty="0">
                <a:solidFill>
                  <a:srgbClr val="3C3838"/>
                </a:solidFill>
                <a:latin typeface="Arial"/>
                <a:cs typeface="Arial"/>
              </a:rPr>
              <a:t>without</a:t>
            </a:r>
            <a:r>
              <a:rPr sz="1700" i="1" spc="-1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80" dirty="0">
                <a:solidFill>
                  <a:srgbClr val="3C3838"/>
                </a:solidFill>
                <a:latin typeface="Arial"/>
                <a:cs typeface="Arial"/>
              </a:rPr>
              <a:t>API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5" dirty="0">
                <a:solidFill>
                  <a:srgbClr val="3C3838"/>
                </a:solidFill>
                <a:latin typeface="Arial"/>
                <a:cs typeface="Arial"/>
              </a:rPr>
              <a:t>keys.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5" dirty="0">
                <a:solidFill>
                  <a:srgbClr val="3C3838"/>
                </a:solidFill>
                <a:latin typeface="Arial"/>
                <a:cs typeface="Arial"/>
              </a:rPr>
              <a:t>Custom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45" dirty="0">
                <a:solidFill>
                  <a:srgbClr val="3C3838"/>
                </a:solidFill>
                <a:latin typeface="Arial"/>
                <a:cs typeface="Arial"/>
              </a:rPr>
              <a:t>MCP</a:t>
            </a:r>
            <a:r>
              <a:rPr sz="170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40" dirty="0">
                <a:solidFill>
                  <a:srgbClr val="3C3838"/>
                </a:solidFill>
                <a:latin typeface="Arial"/>
                <a:cs typeface="Arial"/>
              </a:rPr>
              <a:t>protocol</a:t>
            </a:r>
            <a:r>
              <a:rPr sz="170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45" dirty="0">
                <a:solidFill>
                  <a:srgbClr val="3C3838"/>
                </a:solidFill>
                <a:latin typeface="Arial"/>
                <a:cs typeface="Arial"/>
              </a:rPr>
              <a:t>uses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35" dirty="0">
                <a:solidFill>
                  <a:srgbClr val="3C3838"/>
                </a:solidFill>
                <a:latin typeface="Arial"/>
                <a:cs typeface="Arial"/>
              </a:rPr>
              <a:t>in-</a:t>
            </a:r>
            <a:r>
              <a:rPr sz="1700" i="1" spc="-75" dirty="0">
                <a:solidFill>
                  <a:srgbClr val="3C3838"/>
                </a:solidFill>
                <a:latin typeface="Arial"/>
                <a:cs typeface="Arial"/>
              </a:rPr>
              <a:t>memory</a:t>
            </a:r>
            <a:r>
              <a:rPr sz="170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200" dirty="0">
                <a:solidFill>
                  <a:srgbClr val="3C3838"/>
                </a:solidFill>
                <a:latin typeface="Arial"/>
                <a:cs typeface="Arial"/>
              </a:rPr>
              <a:t>JSON</a:t>
            </a:r>
            <a:r>
              <a:rPr sz="1700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50" dirty="0">
                <a:solidFill>
                  <a:srgbClr val="3C3838"/>
                </a:solidFill>
                <a:latin typeface="Arial"/>
                <a:cs typeface="Arial"/>
              </a:rPr>
              <a:t>messages </a:t>
            </a:r>
            <a:r>
              <a:rPr sz="1700" i="1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700" i="1" spc="-13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50" dirty="0">
                <a:solidFill>
                  <a:srgbClr val="3C3838"/>
                </a:solidFill>
                <a:latin typeface="Arial"/>
                <a:cs typeface="Arial"/>
              </a:rPr>
              <a:t>trace_id</a:t>
            </a:r>
            <a:r>
              <a:rPr sz="1700" i="1" spc="-14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700" i="1" spc="-10" dirty="0">
                <a:solidFill>
                  <a:srgbClr val="3C3838"/>
                </a:solidFill>
                <a:latin typeface="Arial"/>
                <a:cs typeface="Arial"/>
              </a:rPr>
              <a:t>tracking.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6"/>
            <a:ext cx="5486400" cy="822959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6452" y="503047"/>
            <a:ext cx="6709409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Key</a:t>
            </a:r>
            <a:r>
              <a:rPr spc="-10" dirty="0"/>
              <a:t> </a:t>
            </a:r>
            <a:r>
              <a:rPr dirty="0"/>
              <a:t>Implementation</a:t>
            </a:r>
            <a:r>
              <a:rPr spc="-15" dirty="0"/>
              <a:t> </a:t>
            </a:r>
            <a:r>
              <a:rPr spc="-10" dirty="0"/>
              <a:t>Features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66280" y="1384553"/>
            <a:ext cx="7800340" cy="1450975"/>
            <a:chOff x="666280" y="1384553"/>
            <a:chExt cx="7800340" cy="1450975"/>
          </a:xfrm>
        </p:grpSpPr>
        <p:sp>
          <p:nvSpPr>
            <p:cNvPr id="5" name="object 5"/>
            <p:cNvSpPr/>
            <p:nvPr/>
          </p:nvSpPr>
          <p:spPr>
            <a:xfrm>
              <a:off x="689140" y="1395983"/>
              <a:ext cx="7766050" cy="1428115"/>
            </a:xfrm>
            <a:custGeom>
              <a:avLst/>
              <a:gdLst/>
              <a:ahLst/>
              <a:cxnLst/>
              <a:rect l="l" t="t" r="r" b="b"/>
              <a:pathLst>
                <a:path w="7766050" h="1428114">
                  <a:moveTo>
                    <a:pt x="0" y="109727"/>
                  </a:moveTo>
                  <a:lnTo>
                    <a:pt x="8622" y="67026"/>
                  </a:lnTo>
                  <a:lnTo>
                    <a:pt x="32135" y="32146"/>
                  </a:lnTo>
                  <a:lnTo>
                    <a:pt x="67010" y="8626"/>
                  </a:lnTo>
                  <a:lnTo>
                    <a:pt x="109715" y="0"/>
                  </a:lnTo>
                  <a:lnTo>
                    <a:pt x="7656029" y="0"/>
                  </a:lnTo>
                  <a:lnTo>
                    <a:pt x="7698731" y="8626"/>
                  </a:lnTo>
                  <a:lnTo>
                    <a:pt x="7733611" y="32146"/>
                  </a:lnTo>
                  <a:lnTo>
                    <a:pt x="7757131" y="67026"/>
                  </a:lnTo>
                  <a:lnTo>
                    <a:pt x="7765757" y="109727"/>
                  </a:lnTo>
                  <a:lnTo>
                    <a:pt x="7765757" y="1318133"/>
                  </a:lnTo>
                  <a:lnTo>
                    <a:pt x="7757131" y="1360834"/>
                  </a:lnTo>
                  <a:lnTo>
                    <a:pt x="7733611" y="1395714"/>
                  </a:lnTo>
                  <a:lnTo>
                    <a:pt x="7698731" y="1419234"/>
                  </a:lnTo>
                  <a:lnTo>
                    <a:pt x="7656029" y="1427861"/>
                  </a:lnTo>
                  <a:lnTo>
                    <a:pt x="109715" y="1427861"/>
                  </a:lnTo>
                  <a:lnTo>
                    <a:pt x="67010" y="1419234"/>
                  </a:lnTo>
                  <a:lnTo>
                    <a:pt x="32135" y="1395714"/>
                  </a:lnTo>
                  <a:lnTo>
                    <a:pt x="8622" y="1360834"/>
                  </a:lnTo>
                  <a:lnTo>
                    <a:pt x="0" y="1318133"/>
                  </a:lnTo>
                  <a:lnTo>
                    <a:pt x="0" y="109727"/>
                  </a:lnTo>
                  <a:close/>
                </a:path>
              </a:pathLst>
            </a:custGeom>
            <a:ln w="22860">
              <a:solidFill>
                <a:srgbClr val="D7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6280" y="1395983"/>
              <a:ext cx="91440" cy="1428115"/>
            </a:xfrm>
            <a:custGeom>
              <a:avLst/>
              <a:gdLst/>
              <a:ahLst/>
              <a:cxnLst/>
              <a:rect l="l" t="t" r="r" b="b"/>
              <a:pathLst>
                <a:path w="91440" h="1428114">
                  <a:moveTo>
                    <a:pt x="61899" y="0"/>
                  </a:moveTo>
                  <a:lnTo>
                    <a:pt x="29527" y="0"/>
                  </a:lnTo>
                  <a:lnTo>
                    <a:pt x="18034" y="2319"/>
                  </a:lnTo>
                  <a:lnTo>
                    <a:pt x="8648" y="8651"/>
                  </a:lnTo>
                  <a:lnTo>
                    <a:pt x="2320" y="18055"/>
                  </a:lnTo>
                  <a:lnTo>
                    <a:pt x="0" y="29591"/>
                  </a:lnTo>
                  <a:lnTo>
                    <a:pt x="0" y="1398270"/>
                  </a:lnTo>
                  <a:lnTo>
                    <a:pt x="2320" y="1409805"/>
                  </a:lnTo>
                  <a:lnTo>
                    <a:pt x="8648" y="1419209"/>
                  </a:lnTo>
                  <a:lnTo>
                    <a:pt x="18034" y="1425541"/>
                  </a:lnTo>
                  <a:lnTo>
                    <a:pt x="29527" y="1427861"/>
                  </a:lnTo>
                  <a:lnTo>
                    <a:pt x="61899" y="1427861"/>
                  </a:lnTo>
                  <a:lnTo>
                    <a:pt x="73394" y="1425541"/>
                  </a:lnTo>
                  <a:lnTo>
                    <a:pt x="82784" y="1419209"/>
                  </a:lnTo>
                  <a:lnTo>
                    <a:pt x="89117" y="1409805"/>
                  </a:lnTo>
                  <a:lnTo>
                    <a:pt x="91439" y="1398270"/>
                  </a:lnTo>
                  <a:lnTo>
                    <a:pt x="91439" y="29591"/>
                  </a:lnTo>
                  <a:lnTo>
                    <a:pt x="89117" y="18055"/>
                  </a:lnTo>
                  <a:lnTo>
                    <a:pt x="82784" y="8651"/>
                  </a:lnTo>
                  <a:lnTo>
                    <a:pt x="73394" y="2319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2C2D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64793" y="1591183"/>
            <a:ext cx="7028815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10" dirty="0">
                <a:solidFill>
                  <a:srgbClr val="3C3838"/>
                </a:solidFill>
                <a:latin typeface="Tahoma"/>
                <a:cs typeface="Tahoma"/>
              </a:rPr>
              <a:t>Multi-</a:t>
            </a:r>
            <a:r>
              <a:rPr sz="1750" b="1" dirty="0">
                <a:solidFill>
                  <a:srgbClr val="3C3838"/>
                </a:solidFill>
                <a:latin typeface="Tahoma"/>
                <a:cs typeface="Tahoma"/>
              </a:rPr>
              <a:t>Format</a:t>
            </a:r>
            <a:r>
              <a:rPr sz="1750" b="1" spc="155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1750" b="1" spc="-10" dirty="0">
                <a:solidFill>
                  <a:srgbClr val="3C3838"/>
                </a:solidFill>
                <a:latin typeface="Tahoma"/>
                <a:cs typeface="Tahoma"/>
              </a:rPr>
              <a:t>Parsing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5200"/>
              </a:lnSpc>
              <a:spcBef>
                <a:spcPts val="775"/>
              </a:spcBef>
            </a:pP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Robust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document</a:t>
            </a:r>
            <a:r>
              <a:rPr sz="1550" i="1" spc="-6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80" dirty="0">
                <a:solidFill>
                  <a:srgbClr val="3C3838"/>
                </a:solidFill>
                <a:latin typeface="Arial"/>
                <a:cs typeface="Arial"/>
              </a:rPr>
              <a:t>processing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handles</a:t>
            </a:r>
            <a:r>
              <a:rPr sz="1550" i="1" spc="-6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edge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20" dirty="0">
                <a:solidFill>
                  <a:srgbClr val="3C3838"/>
                </a:solidFill>
                <a:latin typeface="Arial"/>
                <a:cs typeface="Arial"/>
              </a:rPr>
              <a:t>cases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across</a:t>
            </a:r>
            <a:r>
              <a:rPr sz="1550" i="1" spc="-6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80" dirty="0">
                <a:solidFill>
                  <a:srgbClr val="3C3838"/>
                </a:solidFill>
                <a:latin typeface="Arial"/>
                <a:cs typeface="Arial"/>
              </a:rPr>
              <a:t>PDF,</a:t>
            </a:r>
            <a:r>
              <a:rPr sz="15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20" dirty="0">
                <a:solidFill>
                  <a:srgbClr val="3C3838"/>
                </a:solidFill>
                <a:latin typeface="Arial"/>
                <a:cs typeface="Arial"/>
              </a:rPr>
              <a:t>DOCX,</a:t>
            </a:r>
            <a:r>
              <a:rPr sz="15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85" dirty="0">
                <a:solidFill>
                  <a:srgbClr val="3C3838"/>
                </a:solidFill>
                <a:latin typeface="Arial"/>
                <a:cs typeface="Arial"/>
              </a:rPr>
              <a:t>PPTX,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25" dirty="0">
                <a:solidFill>
                  <a:srgbClr val="3C3838"/>
                </a:solidFill>
                <a:latin typeface="Arial"/>
                <a:cs typeface="Arial"/>
              </a:rPr>
              <a:t>CSV,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50" dirty="0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TXT </a:t>
            </a:r>
            <a:r>
              <a:rPr sz="1550" i="1" spc="-40" dirty="0">
                <a:solidFill>
                  <a:srgbClr val="3C3838"/>
                </a:solidFill>
                <a:latin typeface="Arial"/>
                <a:cs typeface="Arial"/>
              </a:rPr>
              <a:t>formats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40" dirty="0">
                <a:solidFill>
                  <a:srgbClr val="3C3838"/>
                </a:solidFill>
                <a:latin typeface="Arial"/>
                <a:cs typeface="Arial"/>
              </a:rPr>
              <a:t>error</a:t>
            </a:r>
            <a:r>
              <a:rPr sz="15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handling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66280" y="3009138"/>
            <a:ext cx="7800340" cy="1450975"/>
            <a:chOff x="666280" y="3009138"/>
            <a:chExt cx="7800340" cy="1450975"/>
          </a:xfrm>
        </p:grpSpPr>
        <p:sp>
          <p:nvSpPr>
            <p:cNvPr id="9" name="object 9"/>
            <p:cNvSpPr/>
            <p:nvPr/>
          </p:nvSpPr>
          <p:spPr>
            <a:xfrm>
              <a:off x="689140" y="3020568"/>
              <a:ext cx="7766050" cy="1428115"/>
            </a:xfrm>
            <a:custGeom>
              <a:avLst/>
              <a:gdLst/>
              <a:ahLst/>
              <a:cxnLst/>
              <a:rect l="l" t="t" r="r" b="b"/>
              <a:pathLst>
                <a:path w="7766050" h="1428114">
                  <a:moveTo>
                    <a:pt x="0" y="109728"/>
                  </a:moveTo>
                  <a:lnTo>
                    <a:pt x="8622" y="67026"/>
                  </a:lnTo>
                  <a:lnTo>
                    <a:pt x="32135" y="32146"/>
                  </a:lnTo>
                  <a:lnTo>
                    <a:pt x="67010" y="8626"/>
                  </a:lnTo>
                  <a:lnTo>
                    <a:pt x="109715" y="0"/>
                  </a:lnTo>
                  <a:lnTo>
                    <a:pt x="7656029" y="0"/>
                  </a:lnTo>
                  <a:lnTo>
                    <a:pt x="7698731" y="8626"/>
                  </a:lnTo>
                  <a:lnTo>
                    <a:pt x="7733611" y="32146"/>
                  </a:lnTo>
                  <a:lnTo>
                    <a:pt x="7757131" y="67026"/>
                  </a:lnTo>
                  <a:lnTo>
                    <a:pt x="7765757" y="109728"/>
                  </a:lnTo>
                  <a:lnTo>
                    <a:pt x="7765757" y="1318133"/>
                  </a:lnTo>
                  <a:lnTo>
                    <a:pt x="7757131" y="1360834"/>
                  </a:lnTo>
                  <a:lnTo>
                    <a:pt x="7733611" y="1395714"/>
                  </a:lnTo>
                  <a:lnTo>
                    <a:pt x="7698731" y="1419234"/>
                  </a:lnTo>
                  <a:lnTo>
                    <a:pt x="7656029" y="1427861"/>
                  </a:lnTo>
                  <a:lnTo>
                    <a:pt x="109715" y="1427861"/>
                  </a:lnTo>
                  <a:lnTo>
                    <a:pt x="67010" y="1419234"/>
                  </a:lnTo>
                  <a:lnTo>
                    <a:pt x="32135" y="1395714"/>
                  </a:lnTo>
                  <a:lnTo>
                    <a:pt x="8622" y="1360834"/>
                  </a:lnTo>
                  <a:lnTo>
                    <a:pt x="0" y="1318133"/>
                  </a:lnTo>
                  <a:lnTo>
                    <a:pt x="0" y="109728"/>
                  </a:lnTo>
                  <a:close/>
                </a:path>
              </a:pathLst>
            </a:custGeom>
            <a:ln w="22860">
              <a:solidFill>
                <a:srgbClr val="D7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6280" y="3020568"/>
              <a:ext cx="91440" cy="1428115"/>
            </a:xfrm>
            <a:custGeom>
              <a:avLst/>
              <a:gdLst/>
              <a:ahLst/>
              <a:cxnLst/>
              <a:rect l="l" t="t" r="r" b="b"/>
              <a:pathLst>
                <a:path w="91440" h="1428114">
                  <a:moveTo>
                    <a:pt x="61899" y="0"/>
                  </a:moveTo>
                  <a:lnTo>
                    <a:pt x="29527" y="0"/>
                  </a:lnTo>
                  <a:lnTo>
                    <a:pt x="18034" y="2319"/>
                  </a:lnTo>
                  <a:lnTo>
                    <a:pt x="8648" y="8651"/>
                  </a:lnTo>
                  <a:lnTo>
                    <a:pt x="2320" y="18055"/>
                  </a:lnTo>
                  <a:lnTo>
                    <a:pt x="0" y="29591"/>
                  </a:lnTo>
                  <a:lnTo>
                    <a:pt x="0" y="1398270"/>
                  </a:lnTo>
                  <a:lnTo>
                    <a:pt x="2320" y="1409805"/>
                  </a:lnTo>
                  <a:lnTo>
                    <a:pt x="8648" y="1419209"/>
                  </a:lnTo>
                  <a:lnTo>
                    <a:pt x="18034" y="1425541"/>
                  </a:lnTo>
                  <a:lnTo>
                    <a:pt x="29527" y="1427861"/>
                  </a:lnTo>
                  <a:lnTo>
                    <a:pt x="61899" y="1427861"/>
                  </a:lnTo>
                  <a:lnTo>
                    <a:pt x="73394" y="1425541"/>
                  </a:lnTo>
                  <a:lnTo>
                    <a:pt x="82784" y="1419209"/>
                  </a:lnTo>
                  <a:lnTo>
                    <a:pt x="89117" y="1409805"/>
                  </a:lnTo>
                  <a:lnTo>
                    <a:pt x="91439" y="1398270"/>
                  </a:lnTo>
                  <a:lnTo>
                    <a:pt x="91439" y="29591"/>
                  </a:lnTo>
                  <a:lnTo>
                    <a:pt x="89117" y="18055"/>
                  </a:lnTo>
                  <a:lnTo>
                    <a:pt x="82784" y="8651"/>
                  </a:lnTo>
                  <a:lnTo>
                    <a:pt x="73394" y="2319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2C2D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64793" y="3216020"/>
            <a:ext cx="7160259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dirty="0">
                <a:solidFill>
                  <a:srgbClr val="3C3838"/>
                </a:solidFill>
                <a:latin typeface="Tahoma"/>
                <a:cs typeface="Tahoma"/>
              </a:rPr>
              <a:t>Smart</a:t>
            </a:r>
            <a:r>
              <a:rPr sz="1750" b="1" spc="-50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1750" b="1" spc="-10" dirty="0">
                <a:solidFill>
                  <a:srgbClr val="3C3838"/>
                </a:solidFill>
                <a:latin typeface="Tahoma"/>
                <a:cs typeface="Tahoma"/>
              </a:rPr>
              <a:t>Chunking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5200"/>
              </a:lnSpc>
              <a:spcBef>
                <a:spcPts val="775"/>
              </a:spcBef>
            </a:pP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Fixed-</a:t>
            </a:r>
            <a:r>
              <a:rPr sz="1550" i="1" spc="-110" dirty="0">
                <a:solidFill>
                  <a:srgbClr val="3C3838"/>
                </a:solidFill>
                <a:latin typeface="Arial"/>
                <a:cs typeface="Arial"/>
              </a:rPr>
              <a:t>size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45" dirty="0">
                <a:solidFill>
                  <a:srgbClr val="3C3838"/>
                </a:solidFill>
                <a:latin typeface="Arial"/>
                <a:cs typeface="Arial"/>
              </a:rPr>
              <a:t>content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60" dirty="0">
                <a:solidFill>
                  <a:srgbClr val="3C3838"/>
                </a:solidFill>
                <a:latin typeface="Arial"/>
                <a:cs typeface="Arial"/>
              </a:rPr>
              <a:t>chunking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550" i="1" spc="-6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85" dirty="0">
                <a:solidFill>
                  <a:srgbClr val="3C3838"/>
                </a:solidFill>
                <a:latin typeface="Arial"/>
                <a:cs typeface="Arial"/>
              </a:rPr>
              <a:t>preserved</a:t>
            </a:r>
            <a:r>
              <a:rPr sz="1550" i="1" spc="-4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30" dirty="0">
                <a:solidFill>
                  <a:srgbClr val="3C3838"/>
                </a:solidFill>
                <a:latin typeface="Arial"/>
                <a:cs typeface="Arial"/>
              </a:rPr>
              <a:t>metadata</a:t>
            </a:r>
            <a:r>
              <a:rPr sz="15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enables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40" dirty="0">
                <a:solidFill>
                  <a:srgbClr val="3C3838"/>
                </a:solidFill>
                <a:latin typeface="Arial"/>
                <a:cs typeface="Arial"/>
              </a:rPr>
              <a:t>efficient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 semantic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retrieval </a:t>
            </a:r>
            <a:r>
              <a:rPr sz="1550" i="1" spc="-50" dirty="0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55" dirty="0">
                <a:solidFill>
                  <a:srgbClr val="3C3838"/>
                </a:solidFill>
                <a:latin typeface="Arial"/>
                <a:cs typeface="Arial"/>
              </a:rPr>
              <a:t>context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preservation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6280" y="4633848"/>
            <a:ext cx="7800340" cy="1450975"/>
            <a:chOff x="666280" y="4633848"/>
            <a:chExt cx="7800340" cy="1450975"/>
          </a:xfrm>
        </p:grpSpPr>
        <p:sp>
          <p:nvSpPr>
            <p:cNvPr id="13" name="object 13"/>
            <p:cNvSpPr/>
            <p:nvPr/>
          </p:nvSpPr>
          <p:spPr>
            <a:xfrm>
              <a:off x="689140" y="4645278"/>
              <a:ext cx="7766050" cy="1428115"/>
            </a:xfrm>
            <a:custGeom>
              <a:avLst/>
              <a:gdLst/>
              <a:ahLst/>
              <a:cxnLst/>
              <a:rect l="l" t="t" r="r" b="b"/>
              <a:pathLst>
                <a:path w="7766050" h="1428114">
                  <a:moveTo>
                    <a:pt x="0" y="109728"/>
                  </a:moveTo>
                  <a:lnTo>
                    <a:pt x="8622" y="66972"/>
                  </a:lnTo>
                  <a:lnTo>
                    <a:pt x="32135" y="32099"/>
                  </a:lnTo>
                  <a:lnTo>
                    <a:pt x="67010" y="8608"/>
                  </a:lnTo>
                  <a:lnTo>
                    <a:pt x="109715" y="0"/>
                  </a:lnTo>
                  <a:lnTo>
                    <a:pt x="7656029" y="0"/>
                  </a:lnTo>
                  <a:lnTo>
                    <a:pt x="7698731" y="8608"/>
                  </a:lnTo>
                  <a:lnTo>
                    <a:pt x="7733611" y="32099"/>
                  </a:lnTo>
                  <a:lnTo>
                    <a:pt x="7757131" y="66972"/>
                  </a:lnTo>
                  <a:lnTo>
                    <a:pt x="7765757" y="109728"/>
                  </a:lnTo>
                  <a:lnTo>
                    <a:pt x="7765757" y="1318006"/>
                  </a:lnTo>
                  <a:lnTo>
                    <a:pt x="7757131" y="1360707"/>
                  </a:lnTo>
                  <a:lnTo>
                    <a:pt x="7733611" y="1395587"/>
                  </a:lnTo>
                  <a:lnTo>
                    <a:pt x="7698731" y="1419107"/>
                  </a:lnTo>
                  <a:lnTo>
                    <a:pt x="7656029" y="1427734"/>
                  </a:lnTo>
                  <a:lnTo>
                    <a:pt x="109715" y="1427734"/>
                  </a:lnTo>
                  <a:lnTo>
                    <a:pt x="67010" y="1419107"/>
                  </a:lnTo>
                  <a:lnTo>
                    <a:pt x="32135" y="1395587"/>
                  </a:lnTo>
                  <a:lnTo>
                    <a:pt x="8622" y="1360707"/>
                  </a:lnTo>
                  <a:lnTo>
                    <a:pt x="0" y="1318006"/>
                  </a:lnTo>
                  <a:lnTo>
                    <a:pt x="0" y="109728"/>
                  </a:lnTo>
                  <a:close/>
                </a:path>
              </a:pathLst>
            </a:custGeom>
            <a:ln w="22860">
              <a:solidFill>
                <a:srgbClr val="D7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6280" y="4645278"/>
              <a:ext cx="91440" cy="1428115"/>
            </a:xfrm>
            <a:custGeom>
              <a:avLst/>
              <a:gdLst/>
              <a:ahLst/>
              <a:cxnLst/>
              <a:rect l="l" t="t" r="r" b="b"/>
              <a:pathLst>
                <a:path w="91440" h="1428114">
                  <a:moveTo>
                    <a:pt x="61899" y="0"/>
                  </a:moveTo>
                  <a:lnTo>
                    <a:pt x="29527" y="0"/>
                  </a:lnTo>
                  <a:lnTo>
                    <a:pt x="18034" y="2317"/>
                  </a:lnTo>
                  <a:lnTo>
                    <a:pt x="8648" y="8636"/>
                  </a:lnTo>
                  <a:lnTo>
                    <a:pt x="2320" y="18002"/>
                  </a:lnTo>
                  <a:lnTo>
                    <a:pt x="0" y="29463"/>
                  </a:lnTo>
                  <a:lnTo>
                    <a:pt x="0" y="1398143"/>
                  </a:lnTo>
                  <a:lnTo>
                    <a:pt x="2320" y="1409678"/>
                  </a:lnTo>
                  <a:lnTo>
                    <a:pt x="8648" y="1419082"/>
                  </a:lnTo>
                  <a:lnTo>
                    <a:pt x="18034" y="1425414"/>
                  </a:lnTo>
                  <a:lnTo>
                    <a:pt x="29527" y="1427734"/>
                  </a:lnTo>
                  <a:lnTo>
                    <a:pt x="61899" y="1427734"/>
                  </a:lnTo>
                  <a:lnTo>
                    <a:pt x="73394" y="1425414"/>
                  </a:lnTo>
                  <a:lnTo>
                    <a:pt x="82784" y="1419082"/>
                  </a:lnTo>
                  <a:lnTo>
                    <a:pt x="89117" y="1409678"/>
                  </a:lnTo>
                  <a:lnTo>
                    <a:pt x="91439" y="1398143"/>
                  </a:lnTo>
                  <a:lnTo>
                    <a:pt x="91439" y="29463"/>
                  </a:lnTo>
                  <a:lnTo>
                    <a:pt x="89117" y="18002"/>
                  </a:lnTo>
                  <a:lnTo>
                    <a:pt x="82784" y="8636"/>
                  </a:lnTo>
                  <a:lnTo>
                    <a:pt x="73394" y="2317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2C2D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64793" y="4840985"/>
            <a:ext cx="6964680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35" dirty="0">
                <a:solidFill>
                  <a:srgbClr val="3C3838"/>
                </a:solidFill>
                <a:latin typeface="Tahoma"/>
                <a:cs typeface="Tahoma"/>
              </a:rPr>
              <a:t>Real-</a:t>
            </a:r>
            <a:r>
              <a:rPr sz="1750" b="1" dirty="0">
                <a:solidFill>
                  <a:srgbClr val="3C3838"/>
                </a:solidFill>
                <a:latin typeface="Tahoma"/>
                <a:cs typeface="Tahoma"/>
              </a:rPr>
              <a:t>Time</a:t>
            </a:r>
            <a:r>
              <a:rPr sz="1750" b="1" spc="25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1750" b="1" spc="-10" dirty="0">
                <a:solidFill>
                  <a:srgbClr val="3C3838"/>
                </a:solidFill>
                <a:latin typeface="Tahoma"/>
                <a:cs typeface="Tahoma"/>
              </a:rPr>
              <a:t>Tracing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5200"/>
              </a:lnSpc>
              <a:spcBef>
                <a:spcPts val="775"/>
              </a:spcBef>
            </a:pPr>
            <a:r>
              <a:rPr sz="1550" i="1" spc="-229" dirty="0">
                <a:solidFill>
                  <a:srgbClr val="3C3838"/>
                </a:solidFill>
                <a:latin typeface="Arial"/>
                <a:cs typeface="Arial"/>
              </a:rPr>
              <a:t>MCP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5" dirty="0">
                <a:solidFill>
                  <a:srgbClr val="3C3838"/>
                </a:solidFill>
                <a:latin typeface="Arial"/>
                <a:cs typeface="Arial"/>
              </a:rPr>
              <a:t>message</a:t>
            </a:r>
            <a:r>
              <a:rPr sz="1550" i="1" spc="-5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35" dirty="0">
                <a:solidFill>
                  <a:srgbClr val="3C3838"/>
                </a:solidFill>
                <a:latin typeface="Arial"/>
                <a:cs typeface="Arial"/>
              </a:rPr>
              <a:t>logging</a:t>
            </a:r>
            <a:r>
              <a:rPr sz="1550" i="1" spc="-5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5" dirty="0">
                <a:solidFill>
                  <a:srgbClr val="3C3838"/>
                </a:solidFill>
                <a:latin typeface="Arial"/>
                <a:cs typeface="Arial"/>
              </a:rPr>
              <a:t>in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35" dirty="0">
                <a:solidFill>
                  <a:srgbClr val="3C3838"/>
                </a:solidFill>
                <a:latin typeface="Arial"/>
                <a:cs typeface="Arial"/>
              </a:rPr>
              <a:t>Streamlit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60" dirty="0">
                <a:solidFill>
                  <a:srgbClr val="3C3838"/>
                </a:solidFill>
                <a:latin typeface="Arial"/>
                <a:cs typeface="Arial"/>
              </a:rPr>
              <a:t>sidebar</a:t>
            </a: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provides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35" dirty="0">
                <a:solidFill>
                  <a:srgbClr val="3C3838"/>
                </a:solidFill>
                <a:latin typeface="Arial"/>
                <a:cs typeface="Arial"/>
              </a:rPr>
              <a:t>transparent</a:t>
            </a:r>
            <a:r>
              <a:rPr sz="155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30" dirty="0">
                <a:solidFill>
                  <a:srgbClr val="3C3838"/>
                </a:solidFill>
                <a:latin typeface="Arial"/>
                <a:cs typeface="Arial"/>
              </a:rPr>
              <a:t>workflow</a:t>
            </a:r>
            <a:r>
              <a:rPr sz="1550" i="1" spc="-25" dirty="0">
                <a:solidFill>
                  <a:srgbClr val="3C3838"/>
                </a:solidFill>
                <a:latin typeface="Arial"/>
                <a:cs typeface="Arial"/>
              </a:rPr>
              <a:t> visibility</a:t>
            </a:r>
            <a:r>
              <a:rPr sz="1550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5" dirty="0">
                <a:solidFill>
                  <a:srgbClr val="3C3838"/>
                </a:solidFill>
                <a:latin typeface="Arial"/>
                <a:cs typeface="Arial"/>
              </a:rPr>
              <a:t>and </a:t>
            </a:r>
            <a:r>
              <a:rPr sz="1550" i="1" spc="-55" dirty="0">
                <a:solidFill>
                  <a:srgbClr val="3C3838"/>
                </a:solidFill>
                <a:latin typeface="Arial"/>
                <a:cs typeface="Arial"/>
              </a:rPr>
              <a:t>debugging</a:t>
            </a:r>
            <a:r>
              <a:rPr sz="1550" i="1" spc="-4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capabilities</a:t>
            </a:r>
            <a:endParaRPr sz="155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66280" y="6258433"/>
            <a:ext cx="7800340" cy="1450975"/>
            <a:chOff x="666280" y="6258433"/>
            <a:chExt cx="7800340" cy="1450975"/>
          </a:xfrm>
        </p:grpSpPr>
        <p:sp>
          <p:nvSpPr>
            <p:cNvPr id="17" name="object 17"/>
            <p:cNvSpPr/>
            <p:nvPr/>
          </p:nvSpPr>
          <p:spPr>
            <a:xfrm>
              <a:off x="689140" y="6269863"/>
              <a:ext cx="7766050" cy="1428115"/>
            </a:xfrm>
            <a:custGeom>
              <a:avLst/>
              <a:gdLst/>
              <a:ahLst/>
              <a:cxnLst/>
              <a:rect l="l" t="t" r="r" b="b"/>
              <a:pathLst>
                <a:path w="7766050" h="1428115">
                  <a:moveTo>
                    <a:pt x="0" y="109728"/>
                  </a:moveTo>
                  <a:lnTo>
                    <a:pt x="8622" y="67026"/>
                  </a:lnTo>
                  <a:lnTo>
                    <a:pt x="32135" y="32146"/>
                  </a:lnTo>
                  <a:lnTo>
                    <a:pt x="67010" y="8626"/>
                  </a:lnTo>
                  <a:lnTo>
                    <a:pt x="109715" y="0"/>
                  </a:lnTo>
                  <a:lnTo>
                    <a:pt x="7656029" y="0"/>
                  </a:lnTo>
                  <a:lnTo>
                    <a:pt x="7698731" y="8626"/>
                  </a:lnTo>
                  <a:lnTo>
                    <a:pt x="7733611" y="32146"/>
                  </a:lnTo>
                  <a:lnTo>
                    <a:pt x="7757131" y="67026"/>
                  </a:lnTo>
                  <a:lnTo>
                    <a:pt x="7765757" y="109728"/>
                  </a:lnTo>
                  <a:lnTo>
                    <a:pt x="7765757" y="1318044"/>
                  </a:lnTo>
                  <a:lnTo>
                    <a:pt x="7757131" y="1360749"/>
                  </a:lnTo>
                  <a:lnTo>
                    <a:pt x="7733611" y="1395623"/>
                  </a:lnTo>
                  <a:lnTo>
                    <a:pt x="7698731" y="1419137"/>
                  </a:lnTo>
                  <a:lnTo>
                    <a:pt x="7656029" y="1427759"/>
                  </a:lnTo>
                  <a:lnTo>
                    <a:pt x="109715" y="1427759"/>
                  </a:lnTo>
                  <a:lnTo>
                    <a:pt x="67010" y="1419137"/>
                  </a:lnTo>
                  <a:lnTo>
                    <a:pt x="32135" y="1395623"/>
                  </a:lnTo>
                  <a:lnTo>
                    <a:pt x="8622" y="1360749"/>
                  </a:lnTo>
                  <a:lnTo>
                    <a:pt x="0" y="1318044"/>
                  </a:lnTo>
                  <a:lnTo>
                    <a:pt x="0" y="109728"/>
                  </a:lnTo>
                  <a:close/>
                </a:path>
              </a:pathLst>
            </a:custGeom>
            <a:ln w="22860">
              <a:solidFill>
                <a:srgbClr val="D7D3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6280" y="6269863"/>
              <a:ext cx="91440" cy="1428115"/>
            </a:xfrm>
            <a:custGeom>
              <a:avLst/>
              <a:gdLst/>
              <a:ahLst/>
              <a:cxnLst/>
              <a:rect l="l" t="t" r="r" b="b"/>
              <a:pathLst>
                <a:path w="91440" h="1428115">
                  <a:moveTo>
                    <a:pt x="61899" y="0"/>
                  </a:moveTo>
                  <a:lnTo>
                    <a:pt x="29527" y="0"/>
                  </a:lnTo>
                  <a:lnTo>
                    <a:pt x="18034" y="2317"/>
                  </a:lnTo>
                  <a:lnTo>
                    <a:pt x="8648" y="8635"/>
                  </a:lnTo>
                  <a:lnTo>
                    <a:pt x="2320" y="18002"/>
                  </a:lnTo>
                  <a:lnTo>
                    <a:pt x="0" y="29463"/>
                  </a:lnTo>
                  <a:lnTo>
                    <a:pt x="0" y="1398231"/>
                  </a:lnTo>
                  <a:lnTo>
                    <a:pt x="2320" y="1409725"/>
                  </a:lnTo>
                  <a:lnTo>
                    <a:pt x="8648" y="1419110"/>
                  </a:lnTo>
                  <a:lnTo>
                    <a:pt x="18034" y="1425438"/>
                  </a:lnTo>
                  <a:lnTo>
                    <a:pt x="29527" y="1427759"/>
                  </a:lnTo>
                  <a:lnTo>
                    <a:pt x="61899" y="1427759"/>
                  </a:lnTo>
                  <a:lnTo>
                    <a:pt x="73394" y="1425438"/>
                  </a:lnTo>
                  <a:lnTo>
                    <a:pt x="82784" y="1419110"/>
                  </a:lnTo>
                  <a:lnTo>
                    <a:pt x="89117" y="1409725"/>
                  </a:lnTo>
                  <a:lnTo>
                    <a:pt x="91439" y="1398231"/>
                  </a:lnTo>
                  <a:lnTo>
                    <a:pt x="91439" y="29463"/>
                  </a:lnTo>
                  <a:lnTo>
                    <a:pt x="89117" y="18002"/>
                  </a:lnTo>
                  <a:lnTo>
                    <a:pt x="82784" y="8636"/>
                  </a:lnTo>
                  <a:lnTo>
                    <a:pt x="73394" y="2317"/>
                  </a:lnTo>
                  <a:lnTo>
                    <a:pt x="61899" y="0"/>
                  </a:lnTo>
                  <a:close/>
                </a:path>
              </a:pathLst>
            </a:custGeom>
            <a:solidFill>
              <a:srgbClr val="2C2D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64793" y="6465823"/>
            <a:ext cx="7079615" cy="982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b="1" spc="-10" dirty="0">
                <a:solidFill>
                  <a:srgbClr val="3C3838"/>
                </a:solidFill>
                <a:latin typeface="Tahoma"/>
                <a:cs typeface="Tahoma"/>
              </a:rPr>
              <a:t>Session</a:t>
            </a:r>
            <a:r>
              <a:rPr sz="1750" b="1" spc="-114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1750" b="1" spc="-10" dirty="0">
                <a:solidFill>
                  <a:srgbClr val="3C3838"/>
                </a:solidFill>
                <a:latin typeface="Tahoma"/>
                <a:cs typeface="Tahoma"/>
              </a:rPr>
              <a:t>Management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5200"/>
              </a:lnSpc>
              <a:spcBef>
                <a:spcPts val="775"/>
              </a:spcBef>
            </a:pPr>
            <a:r>
              <a:rPr sz="1550" i="1" spc="-35" dirty="0">
                <a:solidFill>
                  <a:srgbClr val="3C3838"/>
                </a:solidFill>
                <a:latin typeface="Arial"/>
                <a:cs typeface="Arial"/>
              </a:rPr>
              <a:t>Multi-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turn</a:t>
            </a: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40" dirty="0">
                <a:solidFill>
                  <a:srgbClr val="3C3838"/>
                </a:solidFill>
                <a:latin typeface="Arial"/>
                <a:cs typeface="Arial"/>
              </a:rPr>
              <a:t>chat</a:t>
            </a:r>
            <a:r>
              <a:rPr sz="15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10" dirty="0">
                <a:solidFill>
                  <a:srgbClr val="3C3838"/>
                </a:solidFill>
                <a:latin typeface="Arial"/>
                <a:cs typeface="Arial"/>
              </a:rPr>
              <a:t>sessions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0" dirty="0">
                <a:solidFill>
                  <a:srgbClr val="3C3838"/>
                </a:solidFill>
                <a:latin typeface="Arial"/>
                <a:cs typeface="Arial"/>
              </a:rPr>
              <a:t>intelligent</a:t>
            </a:r>
            <a:r>
              <a:rPr sz="15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50" dirty="0">
                <a:solidFill>
                  <a:srgbClr val="3C3838"/>
                </a:solidFill>
                <a:latin typeface="Arial"/>
                <a:cs typeface="Arial"/>
              </a:rPr>
              <a:t>stub</a:t>
            </a:r>
            <a:r>
              <a:rPr sz="15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answers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65" dirty="0">
                <a:solidFill>
                  <a:srgbClr val="3C3838"/>
                </a:solidFill>
                <a:latin typeface="Arial"/>
                <a:cs typeface="Arial"/>
              </a:rPr>
              <a:t>using</a:t>
            </a:r>
            <a:r>
              <a:rPr sz="15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90" dirty="0">
                <a:solidFill>
                  <a:srgbClr val="3C3838"/>
                </a:solidFill>
                <a:latin typeface="Arial"/>
                <a:cs typeface="Arial"/>
              </a:rPr>
              <a:t>regex</a:t>
            </a:r>
            <a:r>
              <a:rPr sz="1550" i="1" spc="-5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40" dirty="0">
                <a:solidFill>
                  <a:srgbClr val="3C3838"/>
                </a:solidFill>
                <a:latin typeface="Arial"/>
                <a:cs typeface="Arial"/>
              </a:rPr>
              <a:t>extraction</a:t>
            </a:r>
            <a:r>
              <a:rPr sz="15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5" dirty="0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sz="15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35" dirty="0">
                <a:solidFill>
                  <a:srgbClr val="3C3838"/>
                </a:solidFill>
                <a:latin typeface="Arial"/>
                <a:cs typeface="Arial"/>
              </a:rPr>
              <a:t>revenue, </a:t>
            </a:r>
            <a:r>
              <a:rPr sz="1550" i="1" spc="-180" dirty="0">
                <a:solidFill>
                  <a:srgbClr val="3C3838"/>
                </a:solidFill>
                <a:latin typeface="Arial"/>
                <a:cs typeface="Arial"/>
              </a:rPr>
              <a:t>NPS,</a:t>
            </a:r>
            <a:r>
              <a:rPr sz="155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50" dirty="0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sz="1550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275" dirty="0">
                <a:solidFill>
                  <a:srgbClr val="3C3838"/>
                </a:solidFill>
                <a:latin typeface="Arial"/>
                <a:cs typeface="Arial"/>
              </a:rPr>
              <a:t>CAC</a:t>
            </a:r>
            <a:r>
              <a:rPr sz="155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3C3838"/>
                </a:solidFill>
                <a:latin typeface="Arial"/>
                <a:cs typeface="Arial"/>
              </a:rPr>
              <a:t>queries</a:t>
            </a:r>
            <a:endParaRPr sz="1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7855" rIns="0" bIns="0" rtlCol="0">
            <a:spAutoFit/>
          </a:bodyPr>
          <a:lstStyle/>
          <a:p>
            <a:pPr marL="168275">
              <a:lnSpc>
                <a:spcPct val="100000"/>
              </a:lnSpc>
              <a:spcBef>
                <a:spcPts val="95"/>
              </a:spcBef>
            </a:pPr>
            <a:r>
              <a:rPr sz="4250" dirty="0"/>
              <a:t>System</a:t>
            </a:r>
            <a:r>
              <a:rPr sz="4250" spc="-155" dirty="0"/>
              <a:t> </a:t>
            </a:r>
            <a:r>
              <a:rPr sz="4250" spc="195" dirty="0"/>
              <a:t>Demo</a:t>
            </a:r>
            <a:r>
              <a:rPr sz="4250" spc="-110" dirty="0"/>
              <a:t> </a:t>
            </a:r>
            <a:r>
              <a:rPr sz="4250" spc="-500" dirty="0"/>
              <a:t>&amp;</a:t>
            </a:r>
            <a:r>
              <a:rPr sz="4250" spc="-110" dirty="0"/>
              <a:t> </a:t>
            </a:r>
            <a:r>
              <a:rPr sz="4250" dirty="0"/>
              <a:t>User</a:t>
            </a:r>
            <a:r>
              <a:rPr sz="4250" spc="-114" dirty="0"/>
              <a:t> </a:t>
            </a:r>
            <a:r>
              <a:rPr sz="4250" spc="-60" dirty="0"/>
              <a:t>Interface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822756" y="4915280"/>
            <a:ext cx="4105275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70" dirty="0">
                <a:solidFill>
                  <a:srgbClr val="3C3838"/>
                </a:solidFill>
                <a:latin typeface="Tahoma"/>
                <a:cs typeface="Tahoma"/>
              </a:rPr>
              <a:t>Document</a:t>
            </a:r>
            <a:r>
              <a:rPr sz="2100" b="1" spc="15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3C3838"/>
                </a:solidFill>
                <a:latin typeface="Tahoma"/>
                <a:cs typeface="Tahoma"/>
              </a:rPr>
              <a:t>Upload</a:t>
            </a:r>
            <a:r>
              <a:rPr sz="2100" b="1" spc="15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2100" b="1" spc="-10" dirty="0">
                <a:solidFill>
                  <a:srgbClr val="3C3838"/>
                </a:solidFill>
                <a:latin typeface="Tahoma"/>
                <a:cs typeface="Tahoma"/>
              </a:rPr>
              <a:t>Interface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1850" i="1" spc="-30" dirty="0">
                <a:solidFill>
                  <a:srgbClr val="3C3838"/>
                </a:solidFill>
                <a:latin typeface="Arial"/>
                <a:cs typeface="Arial"/>
              </a:rPr>
              <a:t>Intuitive</a:t>
            </a:r>
            <a:r>
              <a:rPr sz="18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45" dirty="0">
                <a:solidFill>
                  <a:srgbClr val="3C3838"/>
                </a:solidFill>
                <a:latin typeface="Arial"/>
                <a:cs typeface="Arial"/>
              </a:rPr>
              <a:t>Streamlit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30" dirty="0">
                <a:solidFill>
                  <a:srgbClr val="3C3838"/>
                </a:solidFill>
                <a:latin typeface="Arial"/>
                <a:cs typeface="Arial"/>
              </a:rPr>
              <a:t>file</a:t>
            </a:r>
            <a:r>
              <a:rPr sz="1850" i="1" spc="-7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55" dirty="0">
                <a:solidFill>
                  <a:srgbClr val="3C3838"/>
                </a:solidFill>
                <a:latin typeface="Arial"/>
                <a:cs typeface="Arial"/>
              </a:rPr>
              <a:t>uploader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20" dirty="0">
                <a:solidFill>
                  <a:srgbClr val="3C3838"/>
                </a:solidFill>
                <a:latin typeface="Arial"/>
                <a:cs typeface="Arial"/>
              </a:rPr>
              <a:t>supporting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1850" i="1" spc="-25" dirty="0">
                <a:solidFill>
                  <a:srgbClr val="3C3838"/>
                </a:solidFill>
                <a:latin typeface="Arial"/>
                <a:cs typeface="Arial"/>
              </a:rPr>
              <a:t>multiple</a:t>
            </a:r>
            <a:r>
              <a:rPr sz="18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45" dirty="0">
                <a:solidFill>
                  <a:srgbClr val="3C3838"/>
                </a:solidFill>
                <a:latin typeface="Arial"/>
                <a:cs typeface="Arial"/>
              </a:rPr>
              <a:t>formats</a:t>
            </a:r>
            <a:r>
              <a:rPr sz="185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850" i="1" spc="-90" dirty="0">
                <a:solidFill>
                  <a:srgbClr val="3C3838"/>
                </a:solidFill>
                <a:latin typeface="Arial"/>
                <a:cs typeface="Arial"/>
              </a:rPr>
              <a:t> progress</a:t>
            </a:r>
            <a:r>
              <a:rPr sz="1850" i="1" spc="-10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" dirty="0">
                <a:solidFill>
                  <a:srgbClr val="3C3838"/>
                </a:solidFill>
                <a:latin typeface="Arial"/>
                <a:cs typeface="Arial"/>
              </a:rPr>
              <a:t>indicators</a:t>
            </a:r>
            <a:endParaRPr sz="18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42305" y="4896104"/>
            <a:ext cx="3458210" cy="1221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-50" dirty="0">
                <a:solidFill>
                  <a:srgbClr val="3C3838"/>
                </a:solidFill>
                <a:latin typeface="Tahoma"/>
                <a:cs typeface="Tahoma"/>
              </a:rPr>
              <a:t>Interactive</a:t>
            </a:r>
            <a:r>
              <a:rPr sz="2100" b="1" spc="-20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3C3838"/>
                </a:solidFill>
                <a:latin typeface="Tahoma"/>
                <a:cs typeface="Tahoma"/>
              </a:rPr>
              <a:t>Chat</a:t>
            </a:r>
            <a:r>
              <a:rPr sz="2100" b="1" spc="-15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2100" b="1" spc="-10" dirty="0">
                <a:solidFill>
                  <a:srgbClr val="3C3838"/>
                </a:solidFill>
                <a:latin typeface="Tahoma"/>
                <a:cs typeface="Tahoma"/>
              </a:rPr>
              <a:t>Window</a:t>
            </a:r>
            <a:endParaRPr sz="2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1850" i="1" spc="-114" dirty="0">
                <a:solidFill>
                  <a:srgbClr val="3C3838"/>
                </a:solidFill>
                <a:latin typeface="Arial"/>
                <a:cs typeface="Arial"/>
              </a:rPr>
              <a:t>Real-</a:t>
            </a:r>
            <a:r>
              <a:rPr sz="1850" i="1" spc="-35" dirty="0">
                <a:solidFill>
                  <a:srgbClr val="3C3838"/>
                </a:solidFill>
                <a:latin typeface="Arial"/>
                <a:cs typeface="Arial"/>
              </a:rPr>
              <a:t>time</a:t>
            </a:r>
            <a:r>
              <a:rPr sz="18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254" dirty="0">
                <a:solidFill>
                  <a:srgbClr val="3C3838"/>
                </a:solidFill>
                <a:latin typeface="Arial"/>
                <a:cs typeface="Arial"/>
              </a:rPr>
              <a:t>Q&amp;A</a:t>
            </a:r>
            <a:r>
              <a:rPr sz="1850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50" dirty="0">
                <a:solidFill>
                  <a:srgbClr val="3C3838"/>
                </a:solidFill>
                <a:latin typeface="Arial"/>
                <a:cs typeface="Arial"/>
              </a:rPr>
              <a:t>interface</a:t>
            </a:r>
            <a:r>
              <a:rPr sz="18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" dirty="0">
                <a:solidFill>
                  <a:srgbClr val="3C3838"/>
                </a:solidFill>
                <a:latin typeface="Arial"/>
                <a:cs typeface="Arial"/>
              </a:rPr>
              <a:t>with</a:t>
            </a:r>
            <a:r>
              <a:rPr sz="18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65" dirty="0">
                <a:solidFill>
                  <a:srgbClr val="3C3838"/>
                </a:solidFill>
                <a:latin typeface="Arial"/>
                <a:cs typeface="Arial"/>
              </a:rPr>
              <a:t>source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50" i="1" spc="-40" dirty="0">
                <a:solidFill>
                  <a:srgbClr val="3C3838"/>
                </a:solidFill>
                <a:latin typeface="Arial"/>
                <a:cs typeface="Arial"/>
              </a:rPr>
              <a:t>citations</a:t>
            </a:r>
            <a:r>
              <a:rPr sz="18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55" dirty="0">
                <a:solidFill>
                  <a:srgbClr val="3C3838"/>
                </a:solidFill>
                <a:latin typeface="Arial"/>
                <a:cs typeface="Arial"/>
              </a:rPr>
              <a:t>and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75" dirty="0">
                <a:solidFill>
                  <a:srgbClr val="3C3838"/>
                </a:solidFill>
                <a:latin typeface="Arial"/>
                <a:cs typeface="Arial"/>
              </a:rPr>
              <a:t>conversation</a:t>
            </a:r>
            <a:r>
              <a:rPr sz="1850" i="1" spc="-8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" dirty="0">
                <a:solidFill>
                  <a:srgbClr val="3C3838"/>
                </a:solidFill>
                <a:latin typeface="Arial"/>
                <a:cs typeface="Arial"/>
              </a:rPr>
              <a:t>history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73970" y="1811527"/>
            <a:ext cx="4121785" cy="3037840"/>
            <a:chOff x="9673970" y="1811527"/>
            <a:chExt cx="4121785" cy="30378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3970" y="1811527"/>
              <a:ext cx="4121277" cy="25471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3970" y="1811527"/>
              <a:ext cx="4121277" cy="30378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9662286" y="4896104"/>
            <a:ext cx="299021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spc="114" dirty="0">
                <a:solidFill>
                  <a:srgbClr val="3C3838"/>
                </a:solidFill>
                <a:latin typeface="Tahoma"/>
                <a:cs typeface="Tahoma"/>
              </a:rPr>
              <a:t>MCP</a:t>
            </a:r>
            <a:r>
              <a:rPr sz="2100" b="1" spc="-20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2100" b="1" dirty="0">
                <a:solidFill>
                  <a:srgbClr val="3C3838"/>
                </a:solidFill>
                <a:latin typeface="Tahoma"/>
                <a:cs typeface="Tahoma"/>
              </a:rPr>
              <a:t>Message</a:t>
            </a:r>
            <a:r>
              <a:rPr sz="2100" b="1" spc="-45" dirty="0">
                <a:solidFill>
                  <a:srgbClr val="3C3838"/>
                </a:solidFill>
                <a:latin typeface="Tahoma"/>
                <a:cs typeface="Tahoma"/>
              </a:rPr>
              <a:t> </a:t>
            </a:r>
            <a:r>
              <a:rPr sz="2100" b="1" spc="-10" dirty="0">
                <a:solidFill>
                  <a:srgbClr val="3C3838"/>
                </a:solidFill>
                <a:latin typeface="Tahoma"/>
                <a:cs typeface="Tahoma"/>
              </a:rPr>
              <a:t>Tracing</a:t>
            </a:r>
            <a:endParaRPr sz="21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62286" y="5445709"/>
            <a:ext cx="3674110" cy="74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8099"/>
              </a:lnSpc>
              <a:spcBef>
                <a:spcPts val="100"/>
              </a:spcBef>
            </a:pPr>
            <a:r>
              <a:rPr sz="1850" i="1" spc="-85" dirty="0">
                <a:solidFill>
                  <a:srgbClr val="3C3838"/>
                </a:solidFill>
                <a:latin typeface="Arial"/>
                <a:cs typeface="Arial"/>
              </a:rPr>
              <a:t>Sidebar</a:t>
            </a:r>
            <a:r>
              <a:rPr sz="18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50" dirty="0">
                <a:solidFill>
                  <a:srgbClr val="3C3838"/>
                </a:solidFill>
                <a:latin typeface="Arial"/>
                <a:cs typeface="Arial"/>
              </a:rPr>
              <a:t>displaying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45" dirty="0">
                <a:solidFill>
                  <a:srgbClr val="3C3838"/>
                </a:solidFill>
                <a:latin typeface="Arial"/>
                <a:cs typeface="Arial"/>
              </a:rPr>
              <a:t>real-</a:t>
            </a:r>
            <a:r>
              <a:rPr sz="1850" i="1" spc="-35" dirty="0">
                <a:solidFill>
                  <a:srgbClr val="3C3838"/>
                </a:solidFill>
                <a:latin typeface="Arial"/>
                <a:cs typeface="Arial"/>
              </a:rPr>
              <a:t>time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20" dirty="0">
                <a:solidFill>
                  <a:srgbClr val="3C3838"/>
                </a:solidFill>
                <a:latin typeface="Arial"/>
                <a:cs typeface="Arial"/>
              </a:rPr>
              <a:t>JSON </a:t>
            </a:r>
            <a:r>
              <a:rPr sz="1850" i="1" spc="-120" dirty="0">
                <a:solidFill>
                  <a:srgbClr val="3C3838"/>
                </a:solidFill>
                <a:latin typeface="Arial"/>
                <a:cs typeface="Arial"/>
              </a:rPr>
              <a:t>message</a:t>
            </a:r>
            <a:r>
              <a:rPr sz="1850" i="1" spc="-13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75" dirty="0">
                <a:solidFill>
                  <a:srgbClr val="3C3838"/>
                </a:solidFill>
                <a:latin typeface="Arial"/>
                <a:cs typeface="Arial"/>
              </a:rPr>
              <a:t>logs</a:t>
            </a:r>
            <a:r>
              <a:rPr sz="1850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30" dirty="0">
                <a:solidFill>
                  <a:srgbClr val="3C3838"/>
                </a:solidFill>
                <a:latin typeface="Arial"/>
                <a:cs typeface="Arial"/>
              </a:rPr>
              <a:t>for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5" dirty="0">
                <a:solidFill>
                  <a:srgbClr val="3C3838"/>
                </a:solidFill>
                <a:latin typeface="Arial"/>
                <a:cs typeface="Arial"/>
              </a:rPr>
              <a:t>system</a:t>
            </a:r>
            <a:r>
              <a:rPr sz="1850" i="1" spc="-12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55" dirty="0">
                <a:solidFill>
                  <a:srgbClr val="3C3838"/>
                </a:solidFill>
                <a:latin typeface="Arial"/>
                <a:cs typeface="Arial"/>
              </a:rPr>
              <a:t>transparency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80591" y="6755645"/>
            <a:ext cx="12028170" cy="74930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50" b="1" i="1" spc="-165" dirty="0">
                <a:solidFill>
                  <a:srgbClr val="3C3838"/>
                </a:solidFill>
                <a:latin typeface="Arial"/>
                <a:cs typeface="Arial"/>
              </a:rPr>
              <a:t>Example</a:t>
            </a:r>
            <a:r>
              <a:rPr sz="1850" b="1" i="1" spc="-14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b="1" i="1" spc="-180" dirty="0">
                <a:solidFill>
                  <a:srgbClr val="3C3838"/>
                </a:solidFill>
                <a:latin typeface="Arial"/>
                <a:cs typeface="Arial"/>
              </a:rPr>
              <a:t>Query:</a:t>
            </a:r>
            <a:r>
              <a:rPr sz="1850" b="1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65" dirty="0">
                <a:solidFill>
                  <a:srgbClr val="3C3838"/>
                </a:solidFill>
                <a:latin typeface="Arial"/>
                <a:cs typeface="Arial"/>
              </a:rPr>
              <a:t>"What</a:t>
            </a:r>
            <a:r>
              <a:rPr sz="1850" i="1" spc="-13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95" dirty="0">
                <a:solidFill>
                  <a:srgbClr val="3C3838"/>
                </a:solidFill>
                <a:latin typeface="Arial"/>
                <a:cs typeface="Arial"/>
              </a:rPr>
              <a:t>was</a:t>
            </a:r>
            <a:r>
              <a:rPr sz="1850" i="1" spc="-11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20" dirty="0">
                <a:solidFill>
                  <a:srgbClr val="3C3838"/>
                </a:solidFill>
                <a:latin typeface="Arial"/>
                <a:cs typeface="Arial"/>
              </a:rPr>
              <a:t>Acme's </a:t>
            </a:r>
            <a:r>
              <a:rPr sz="1850" i="1" spc="-105" dirty="0">
                <a:solidFill>
                  <a:srgbClr val="3C3838"/>
                </a:solidFill>
                <a:latin typeface="Arial"/>
                <a:cs typeface="Arial"/>
              </a:rPr>
              <a:t>revenue </a:t>
            </a:r>
            <a:r>
              <a:rPr sz="1850" i="1" spc="-30" dirty="0">
                <a:solidFill>
                  <a:srgbClr val="3C3838"/>
                </a:solidFill>
                <a:latin typeface="Arial"/>
                <a:cs typeface="Arial"/>
              </a:rPr>
              <a:t>in</a:t>
            </a:r>
            <a:r>
              <a:rPr sz="18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45" dirty="0">
                <a:solidFill>
                  <a:srgbClr val="3C3838"/>
                </a:solidFill>
                <a:latin typeface="Arial"/>
                <a:cs typeface="Arial"/>
              </a:rPr>
              <a:t>2024?"</a:t>
            </a:r>
            <a:r>
              <a:rPr sz="1850" b="1" i="1" spc="-145" dirty="0">
                <a:solidFill>
                  <a:srgbClr val="3C3838"/>
                </a:solidFill>
                <a:latin typeface="Arial"/>
                <a:cs typeface="Arial"/>
              </a:rPr>
              <a:t>Stub</a:t>
            </a:r>
            <a:r>
              <a:rPr sz="1850" b="1" i="1" spc="-14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b="1" i="1" spc="-204" dirty="0">
                <a:solidFill>
                  <a:srgbClr val="3C3838"/>
                </a:solidFill>
                <a:latin typeface="Arial"/>
                <a:cs typeface="Arial"/>
              </a:rPr>
              <a:t>Response:</a:t>
            </a:r>
            <a:r>
              <a:rPr sz="1850" b="1" i="1" spc="-114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60" dirty="0">
                <a:solidFill>
                  <a:srgbClr val="3C3838"/>
                </a:solidFill>
                <a:latin typeface="Arial"/>
                <a:cs typeface="Arial"/>
              </a:rPr>
              <a:t>"(Stub</a:t>
            </a:r>
            <a:r>
              <a:rPr sz="1850" i="1" spc="-114" dirty="0">
                <a:solidFill>
                  <a:srgbClr val="3C3838"/>
                </a:solidFill>
                <a:latin typeface="Arial"/>
                <a:cs typeface="Arial"/>
              </a:rPr>
              <a:t> Answer)</a:t>
            </a:r>
            <a:r>
              <a:rPr sz="1850" i="1" spc="-12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50" dirty="0">
                <a:solidFill>
                  <a:srgbClr val="3C3838"/>
                </a:solidFill>
                <a:latin typeface="Arial"/>
                <a:cs typeface="Arial"/>
              </a:rPr>
              <a:t>Revenue</a:t>
            </a:r>
            <a:r>
              <a:rPr sz="1850" i="1" spc="-9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30" dirty="0">
                <a:solidFill>
                  <a:srgbClr val="3C3838"/>
                </a:solidFill>
                <a:latin typeface="Arial"/>
                <a:cs typeface="Arial"/>
              </a:rPr>
              <a:t>in</a:t>
            </a:r>
            <a:r>
              <a:rPr sz="1850" i="1" spc="-9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50" dirty="0">
                <a:solidFill>
                  <a:srgbClr val="3C3838"/>
                </a:solidFill>
                <a:latin typeface="Arial"/>
                <a:cs typeface="Arial"/>
              </a:rPr>
              <a:t>2024</a:t>
            </a:r>
            <a:r>
              <a:rPr sz="1850" i="1" spc="-1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90" dirty="0">
                <a:solidFill>
                  <a:srgbClr val="3C3838"/>
                </a:solidFill>
                <a:latin typeface="Arial"/>
                <a:cs typeface="Arial"/>
              </a:rPr>
              <a:t>was</a:t>
            </a:r>
            <a:r>
              <a:rPr sz="1850" i="1" spc="-1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35" dirty="0">
                <a:solidFill>
                  <a:srgbClr val="3C3838"/>
                </a:solidFill>
                <a:latin typeface="Arial"/>
                <a:cs typeface="Arial"/>
              </a:rPr>
              <a:t>$4.8</a:t>
            </a:r>
            <a:r>
              <a:rPr sz="1850" i="1" spc="-10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" dirty="0">
                <a:solidFill>
                  <a:srgbClr val="3C3838"/>
                </a:solidFill>
                <a:latin typeface="Arial"/>
                <a:cs typeface="Arial"/>
              </a:rPr>
              <a:t>billion</a:t>
            </a:r>
            <a:r>
              <a:rPr sz="1850" i="1" spc="-80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95" dirty="0">
                <a:solidFill>
                  <a:srgbClr val="3C3838"/>
                </a:solidFill>
                <a:latin typeface="Arial"/>
                <a:cs typeface="Arial"/>
              </a:rPr>
              <a:t>based</a:t>
            </a:r>
            <a:r>
              <a:rPr sz="1850" i="1" spc="-12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25" dirty="0">
                <a:solidFill>
                  <a:srgbClr val="3C3838"/>
                </a:solidFill>
                <a:latin typeface="Arial"/>
                <a:cs typeface="Arial"/>
              </a:rPr>
              <a:t>on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850" i="1" spc="-70" dirty="0">
                <a:solidFill>
                  <a:srgbClr val="3C3838"/>
                </a:solidFill>
                <a:latin typeface="Arial"/>
                <a:cs typeface="Arial"/>
              </a:rPr>
              <a:t>document</a:t>
            </a:r>
            <a:r>
              <a:rPr sz="1850" i="1" spc="-75" dirty="0">
                <a:solidFill>
                  <a:srgbClr val="3C3838"/>
                </a:solidFill>
                <a:latin typeface="Arial"/>
                <a:cs typeface="Arial"/>
              </a:rPr>
              <a:t> </a:t>
            </a:r>
            <a:r>
              <a:rPr sz="1850" i="1" spc="-10" dirty="0">
                <a:solidFill>
                  <a:srgbClr val="3C3838"/>
                </a:solidFill>
                <a:latin typeface="Arial"/>
                <a:cs typeface="Arial"/>
              </a:rPr>
              <a:t>analysis"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0686" y="6622936"/>
            <a:ext cx="30480" cy="1252855"/>
          </a:xfrm>
          <a:custGeom>
            <a:avLst/>
            <a:gdLst/>
            <a:ahLst/>
            <a:cxnLst/>
            <a:rect l="l" t="t" r="r" b="b"/>
            <a:pathLst>
              <a:path w="30480" h="1252854">
                <a:moveTo>
                  <a:pt x="30480" y="0"/>
                </a:moveTo>
                <a:lnTo>
                  <a:pt x="0" y="0"/>
                </a:lnTo>
                <a:lnTo>
                  <a:pt x="0" y="1252778"/>
                </a:lnTo>
                <a:lnTo>
                  <a:pt x="30480" y="1252778"/>
                </a:lnTo>
                <a:lnTo>
                  <a:pt x="30480" y="0"/>
                </a:lnTo>
                <a:close/>
              </a:path>
            </a:pathLst>
          </a:custGeom>
          <a:solidFill>
            <a:srgbClr val="2C2D3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5228" y="1811527"/>
            <a:ext cx="4121150" cy="303784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54625" y="1811527"/>
            <a:ext cx="4121150" cy="303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4644" y="802893"/>
            <a:ext cx="6989445" cy="13665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400"/>
              </a:lnSpc>
            </a:pPr>
            <a:r>
              <a:rPr sz="4300" spc="75" dirty="0"/>
              <a:t>Development</a:t>
            </a:r>
            <a:r>
              <a:rPr sz="4300" spc="-125" dirty="0"/>
              <a:t> </a:t>
            </a:r>
            <a:r>
              <a:rPr sz="4300" spc="-10" dirty="0"/>
              <a:t>Challenges </a:t>
            </a:r>
            <a:r>
              <a:rPr sz="4300" spc="-505" dirty="0"/>
              <a:t>&amp;</a:t>
            </a:r>
            <a:r>
              <a:rPr sz="4300" spc="-145" dirty="0"/>
              <a:t> </a:t>
            </a:r>
            <a:r>
              <a:rPr sz="4300" spc="-10" dirty="0"/>
              <a:t>Solutions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834644" y="2799333"/>
            <a:ext cx="2931160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dirty="0">
                <a:latin typeface="Tahoma"/>
                <a:cs typeface="Tahoma"/>
              </a:rPr>
              <a:t>Technical</a:t>
            </a:r>
            <a:r>
              <a:rPr sz="2150" b="1" spc="-90" dirty="0">
                <a:latin typeface="Tahoma"/>
                <a:cs typeface="Tahoma"/>
              </a:rPr>
              <a:t> </a:t>
            </a:r>
            <a:r>
              <a:rPr sz="2150" b="1" spc="-10" dirty="0">
                <a:latin typeface="Tahoma"/>
                <a:cs typeface="Tahoma"/>
              </a:rPr>
              <a:t>Challenges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4644" y="3341171"/>
            <a:ext cx="3813556" cy="4394921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42265" marR="405765" indent="-342265" algn="l">
              <a:lnSpc>
                <a:spcPct val="100000"/>
              </a:lnSpc>
              <a:spcBef>
                <a:spcPts val="765"/>
              </a:spcBef>
              <a:buChar char="•"/>
              <a:tabLst>
                <a:tab pos="342265" algn="l"/>
              </a:tabLst>
            </a:pPr>
            <a:r>
              <a:rPr lang="en-US" sz="1850" i="1" spc="-55" dirty="0">
                <a:solidFill>
                  <a:srgbClr val="3C3838"/>
                </a:solidFill>
                <a:latin typeface="Arial"/>
                <a:cs typeface="Arial"/>
              </a:rPr>
              <a:t>Ensuring scalable architecture while coordinating multiple agents in real time.</a:t>
            </a:r>
          </a:p>
          <a:p>
            <a:pPr marL="355600" marR="444500" indent="-342900">
              <a:lnSpc>
                <a:spcPct val="128200"/>
              </a:lnSpc>
              <a:spcBef>
                <a:spcPts val="520"/>
              </a:spcBef>
              <a:buChar char="•"/>
              <a:tabLst>
                <a:tab pos="355600" algn="l"/>
              </a:tabLst>
            </a:pPr>
            <a:r>
              <a:rPr lang="en-US" sz="1850" i="1" spc="-95" dirty="0">
                <a:solidFill>
                  <a:srgbClr val="3C3838"/>
                </a:solidFill>
                <a:latin typeface="Arial"/>
                <a:cs typeface="Arial"/>
              </a:rPr>
              <a:t>Managing large document sizes without exceeding memory or processing limits.</a:t>
            </a:r>
          </a:p>
          <a:p>
            <a:pPr marL="355600" marR="592455" indent="-342900">
              <a:lnSpc>
                <a:spcPct val="128200"/>
              </a:lnSpc>
              <a:spcBef>
                <a:spcPts val="480"/>
              </a:spcBef>
              <a:buChar char="•"/>
              <a:tabLst>
                <a:tab pos="355600" algn="l"/>
              </a:tabLst>
            </a:pPr>
            <a:r>
              <a:rPr lang="en-US" sz="1850" i="1" spc="-80" dirty="0">
                <a:solidFill>
                  <a:srgbClr val="3C3838"/>
                </a:solidFill>
                <a:latin typeface="Arial"/>
                <a:cs typeface="Arial"/>
              </a:rPr>
              <a:t>Maintaining traceability of queries using unique </a:t>
            </a:r>
            <a:r>
              <a:rPr lang="en-US" sz="1850" i="1" spc="-80" dirty="0" err="1">
                <a:solidFill>
                  <a:srgbClr val="3C3838"/>
                </a:solidFill>
                <a:latin typeface="Arial"/>
                <a:cs typeface="Arial"/>
              </a:rPr>
              <a:t>trace_id</a:t>
            </a:r>
            <a:r>
              <a:rPr lang="en-US" sz="1850" i="1" spc="-80" dirty="0">
                <a:solidFill>
                  <a:srgbClr val="3C3838"/>
                </a:solidFill>
                <a:latin typeface="Arial"/>
                <a:cs typeface="Arial"/>
              </a:rPr>
              <a:t> across MCP messages.</a:t>
            </a:r>
          </a:p>
          <a:p>
            <a:pPr marL="355600" marR="5080" indent="-342900">
              <a:lnSpc>
                <a:spcPct val="129000"/>
              </a:lnSpc>
              <a:spcBef>
                <a:spcPts val="465"/>
              </a:spcBef>
              <a:buChar char="•"/>
              <a:tabLst>
                <a:tab pos="355600" algn="l"/>
              </a:tabLst>
            </a:pPr>
            <a:r>
              <a:rPr lang="en-US" sz="1850" i="1" spc="-65" dirty="0">
                <a:solidFill>
                  <a:srgbClr val="3C3838"/>
                </a:solidFill>
                <a:latin typeface="Arial"/>
                <a:cs typeface="Arial"/>
              </a:rPr>
              <a:t>Designing a responsive </a:t>
            </a:r>
            <a:r>
              <a:rPr lang="en-US" sz="1850" i="1" spc="-65" dirty="0" err="1">
                <a:solidFill>
                  <a:srgbClr val="3C3838"/>
                </a:solidFill>
                <a:latin typeface="Arial"/>
                <a:cs typeface="Arial"/>
              </a:rPr>
              <a:t>Streamlit</a:t>
            </a:r>
            <a:r>
              <a:rPr lang="en-US" sz="1850" i="1" spc="-65" dirty="0">
                <a:solidFill>
                  <a:srgbClr val="3C3838"/>
                </a:solidFill>
                <a:latin typeface="Arial"/>
                <a:cs typeface="Arial"/>
              </a:rPr>
              <a:t> UI that handles file uploads and multi-turn chats smoothly.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862576" y="2799333"/>
            <a:ext cx="3126105" cy="353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150" b="1" dirty="0">
                <a:latin typeface="Tahoma"/>
                <a:cs typeface="Tahoma"/>
              </a:rPr>
              <a:t>Future</a:t>
            </a:r>
            <a:r>
              <a:rPr sz="2150" b="1" spc="50" dirty="0">
                <a:latin typeface="Tahoma"/>
                <a:cs typeface="Tahoma"/>
              </a:rPr>
              <a:t> </a:t>
            </a:r>
            <a:r>
              <a:rPr sz="2150" b="1" spc="40" dirty="0">
                <a:latin typeface="Tahoma"/>
                <a:cs typeface="Tahoma"/>
              </a:rPr>
              <a:t>Enhancements</a:t>
            </a:r>
            <a:endParaRPr sz="21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2576" y="3341171"/>
            <a:ext cx="4065418" cy="4358694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</a:tabLst>
            </a:pPr>
            <a:r>
              <a:rPr lang="en-US" sz="1900" i="1" spc="-80" dirty="0">
                <a:solidFill>
                  <a:srgbClr val="3C3838"/>
                </a:solidFill>
                <a:latin typeface="Arial"/>
                <a:cs typeface="Arial"/>
              </a:rPr>
              <a:t>Cloud deployment with containerization (Docker/Kubernetes) for production scaling</a:t>
            </a:r>
          </a:p>
          <a:p>
            <a:pPr marL="342265" marR="580390" indent="-342265" algn="l">
              <a:lnSpc>
                <a:spcPct val="100000"/>
              </a:lnSpc>
              <a:spcBef>
                <a:spcPts val="1165"/>
              </a:spcBef>
              <a:buChar char="•"/>
              <a:tabLst>
                <a:tab pos="342265" algn="l"/>
              </a:tabLst>
            </a:pPr>
            <a:r>
              <a:rPr lang="en-US" sz="1900" i="1" spc="-90" dirty="0">
                <a:solidFill>
                  <a:srgbClr val="3C3838"/>
                </a:solidFill>
                <a:latin typeface="Arial"/>
                <a:cs typeface="Arial"/>
              </a:rPr>
              <a:t>Integration with vector databases (Pinecone, Weaviate, Milvus) instead of local FAISS</a:t>
            </a:r>
          </a:p>
          <a:p>
            <a:pPr marL="355600" marR="5080" indent="-342900">
              <a:lnSpc>
                <a:spcPct val="128899"/>
              </a:lnSpc>
              <a:spcBef>
                <a:spcPts val="509"/>
              </a:spcBef>
              <a:buChar char="•"/>
              <a:tabLst>
                <a:tab pos="355600" algn="l"/>
              </a:tabLst>
            </a:pPr>
            <a:r>
              <a:rPr lang="en-US" sz="1900" i="1" spc="-55" dirty="0">
                <a:solidFill>
                  <a:srgbClr val="3C3838"/>
                </a:solidFill>
                <a:latin typeface="Arial"/>
                <a:cs typeface="Arial"/>
              </a:rPr>
              <a:t>Support for collaborative multi-user sessions with secure role-based access control</a:t>
            </a:r>
          </a:p>
          <a:p>
            <a:pPr marL="355600" marR="5080" indent="-342900">
              <a:lnSpc>
                <a:spcPct val="128899"/>
              </a:lnSpc>
              <a:spcBef>
                <a:spcPts val="509"/>
              </a:spcBef>
              <a:buChar char="•"/>
              <a:tabLst>
                <a:tab pos="355600" algn="l"/>
              </a:tabLst>
            </a:pPr>
            <a:r>
              <a:rPr lang="en-US" sz="1900" i="1" spc="-95" dirty="0">
                <a:solidFill>
                  <a:srgbClr val="3C3838"/>
                </a:solidFill>
                <a:latin typeface="Arial"/>
                <a:cs typeface="Arial"/>
              </a:rPr>
              <a:t>Adding real-time monitoring &amp; logging for system performance and agent behavior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004" y="503047"/>
            <a:ext cx="13098525" cy="1231362"/>
          </a:xfrm>
          <a:prstGeom prst="rect">
            <a:avLst/>
          </a:prstGeom>
        </p:spPr>
        <p:txBody>
          <a:bodyPr vert="horz" wrap="square" lIns="0" tIns="150240" rIns="0" bIns="0" rtlCol="0">
            <a:spAutoFit/>
          </a:bodyPr>
          <a:lstStyle/>
          <a:p>
            <a:pPr marL="5511800" marR="5080">
              <a:lnSpc>
                <a:spcPts val="4410"/>
              </a:lnSpc>
            </a:pPr>
            <a:r>
              <a:rPr lang="en-IN" dirty="0"/>
              <a:t>Project Completion &amp; Key Takeaways</a:t>
            </a: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6364351" y="2285237"/>
            <a:ext cx="3330575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100"/>
              </a:spcBef>
              <a:buFont typeface="Segoe UI Symbol"/>
              <a:buChar char="✓"/>
              <a:tabLst>
                <a:tab pos="236854" algn="l"/>
              </a:tabLst>
            </a:pPr>
            <a:r>
              <a:rPr sz="1750" b="1" dirty="0">
                <a:solidFill>
                  <a:srgbClr val="FFFFFF"/>
                </a:solidFill>
                <a:latin typeface="Tahoma"/>
                <a:cs typeface="Tahoma"/>
              </a:rPr>
              <a:t>Fully</a:t>
            </a:r>
            <a:r>
              <a:rPr sz="1750" b="1" spc="-1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b="1" spc="-10" dirty="0" err="1">
                <a:solidFill>
                  <a:srgbClr val="FFFFFF"/>
                </a:solidFill>
                <a:latin typeface="Tahoma"/>
                <a:cs typeface="Tahoma"/>
              </a:rPr>
              <a:t>Implemented</a:t>
            </a:r>
            <a:r>
              <a:rPr sz="1550" i="1" spc="-70" dirty="0" err="1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55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60" dirty="0">
                <a:solidFill>
                  <a:srgbClr val="FFFFFF"/>
                </a:solidFill>
                <a:latin typeface="Arial"/>
                <a:cs typeface="Arial"/>
              </a:rPr>
              <a:t>requirements </a:t>
            </a:r>
            <a:r>
              <a:rPr sz="1550" i="1" spc="-40" dirty="0">
                <a:solidFill>
                  <a:srgbClr val="FFFFFF"/>
                </a:solidFill>
                <a:latin typeface="Arial"/>
                <a:cs typeface="Arial"/>
              </a:rPr>
              <a:t>met</a:t>
            </a:r>
            <a:r>
              <a:rPr sz="155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550" i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50" dirty="0" err="1">
                <a:solidFill>
                  <a:srgbClr val="FFFFFF"/>
                </a:solidFill>
                <a:latin typeface="Arial"/>
                <a:cs typeface="Arial"/>
              </a:rPr>
              <a:t>robus</a:t>
            </a:r>
            <a:r>
              <a:rPr sz="155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10" dirty="0">
                <a:solidFill>
                  <a:srgbClr val="FFFFFF"/>
                </a:solidFill>
                <a:latin typeface="Arial"/>
                <a:cs typeface="Arial"/>
              </a:rPr>
              <a:t>multi- </a:t>
            </a:r>
            <a:r>
              <a:rPr sz="1550" i="1" spc="-20" dirty="0">
                <a:solidFill>
                  <a:srgbClr val="FFFFFF"/>
                </a:solidFill>
                <a:latin typeface="Arial"/>
                <a:cs typeface="Arial"/>
              </a:rPr>
              <a:t>format</a:t>
            </a:r>
            <a:r>
              <a:rPr sz="155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65" dirty="0">
                <a:solidFill>
                  <a:srgbClr val="FFFFFF"/>
                </a:solidFill>
                <a:latin typeface="Arial"/>
                <a:cs typeface="Arial"/>
              </a:rPr>
              <a:t>document</a:t>
            </a:r>
            <a:r>
              <a:rPr sz="155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80" dirty="0">
                <a:solidFill>
                  <a:srgbClr val="FFFFFF"/>
                </a:solidFill>
                <a:latin typeface="Arial"/>
                <a:cs typeface="Arial"/>
              </a:rPr>
              <a:t>processing</a:t>
            </a:r>
            <a:r>
              <a:rPr sz="155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5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25" dirty="0">
                <a:solidFill>
                  <a:srgbClr val="FFFFFF"/>
                </a:solidFill>
                <a:latin typeface="Arial"/>
                <a:cs typeface="Arial"/>
              </a:rPr>
              <a:t>agentic </a:t>
            </a:r>
            <a:r>
              <a:rPr sz="1550" i="1" spc="-10" dirty="0">
                <a:solidFill>
                  <a:srgbClr val="FFFFFF"/>
                </a:solidFill>
                <a:latin typeface="Arial"/>
                <a:cs typeface="Arial"/>
              </a:rPr>
              <a:t>architecture</a:t>
            </a:r>
            <a:endParaRPr sz="15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43133" y="2285237"/>
            <a:ext cx="3364865" cy="1276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indent="-224154">
              <a:lnSpc>
                <a:spcPct val="100000"/>
              </a:lnSpc>
              <a:spcBef>
                <a:spcPts val="100"/>
              </a:spcBef>
              <a:buFont typeface="Segoe UI Symbol"/>
              <a:buChar char="✓"/>
              <a:tabLst>
                <a:tab pos="236854" algn="l"/>
              </a:tabLst>
            </a:pPr>
            <a:r>
              <a:rPr sz="1750" b="1" dirty="0">
                <a:solidFill>
                  <a:srgbClr val="FFFFFF"/>
                </a:solidFill>
                <a:latin typeface="Tahoma"/>
                <a:cs typeface="Tahoma"/>
              </a:rPr>
              <a:t>Production</a:t>
            </a:r>
            <a:r>
              <a:rPr sz="1750" b="1" spc="1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750" b="1" spc="-20" dirty="0">
                <a:solidFill>
                  <a:srgbClr val="FFFFFF"/>
                </a:solidFill>
                <a:latin typeface="Tahoma"/>
                <a:cs typeface="Tahoma"/>
              </a:rPr>
              <a:t>Ready</a:t>
            </a:r>
            <a:endParaRPr sz="1750">
              <a:latin typeface="Tahoma"/>
              <a:cs typeface="Tahoma"/>
            </a:endParaRPr>
          </a:p>
          <a:p>
            <a:pPr marL="12700" marR="5080">
              <a:lnSpc>
                <a:spcPct val="124500"/>
              </a:lnSpc>
              <a:spcBef>
                <a:spcPts val="805"/>
              </a:spcBef>
            </a:pPr>
            <a:r>
              <a:rPr sz="1550" i="1" spc="-95" dirty="0">
                <a:solidFill>
                  <a:srgbClr val="FFFFFF"/>
                </a:solidFill>
                <a:latin typeface="Arial"/>
                <a:cs typeface="Arial"/>
              </a:rPr>
              <a:t>Comprehensive</a:t>
            </a:r>
            <a:r>
              <a:rPr sz="155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40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155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40" dirty="0">
                <a:solidFill>
                  <a:srgbClr val="FFFFFF"/>
                </a:solidFill>
                <a:latin typeface="Arial"/>
                <a:cs typeface="Arial"/>
              </a:rPr>
              <a:t>handling,</a:t>
            </a:r>
            <a:r>
              <a:rPr sz="1550" i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20" dirty="0">
                <a:solidFill>
                  <a:srgbClr val="FFFFFF"/>
                </a:solidFill>
                <a:latin typeface="Arial"/>
                <a:cs typeface="Arial"/>
              </a:rPr>
              <a:t>user- </a:t>
            </a:r>
            <a:r>
              <a:rPr sz="1550" i="1" spc="-35" dirty="0">
                <a:solidFill>
                  <a:srgbClr val="FFFFFF"/>
                </a:solidFill>
                <a:latin typeface="Arial"/>
                <a:cs typeface="Arial"/>
              </a:rPr>
              <a:t>friendly</a:t>
            </a:r>
            <a:r>
              <a:rPr sz="1550" i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45" dirty="0">
                <a:solidFill>
                  <a:srgbClr val="FFFFFF"/>
                </a:solidFill>
                <a:latin typeface="Arial"/>
                <a:cs typeface="Arial"/>
              </a:rPr>
              <a:t>interface,</a:t>
            </a:r>
            <a:r>
              <a:rPr sz="155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55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35" dirty="0">
                <a:solidFill>
                  <a:srgbClr val="FFFFFF"/>
                </a:solidFill>
                <a:latin typeface="Arial"/>
                <a:cs typeface="Arial"/>
              </a:rPr>
              <a:t>fallback</a:t>
            </a:r>
            <a:r>
              <a:rPr sz="155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50" dirty="0">
                <a:solidFill>
                  <a:srgbClr val="FFFFFF"/>
                </a:solidFill>
                <a:latin typeface="Arial"/>
                <a:cs typeface="Arial"/>
              </a:rPr>
              <a:t>stub</a:t>
            </a:r>
            <a:r>
              <a:rPr sz="155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50" i="1" spc="-45" dirty="0">
                <a:solidFill>
                  <a:srgbClr val="FFFFFF"/>
                </a:solidFill>
                <a:latin typeface="Arial"/>
                <a:cs typeface="Arial"/>
              </a:rPr>
              <a:t>mode </a:t>
            </a:r>
            <a:r>
              <a:rPr sz="1550" i="1" spc="-10" dirty="0">
                <a:solidFill>
                  <a:srgbClr val="FFFFFF"/>
                </a:solidFill>
                <a:latin typeface="Arial"/>
                <a:cs typeface="Arial"/>
              </a:rPr>
              <a:t>functionality</a:t>
            </a:r>
            <a:endParaRPr sz="15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238238" y="1734409"/>
            <a:ext cx="7759700" cy="4132991"/>
          </a:xfrm>
          <a:custGeom>
            <a:avLst/>
            <a:gdLst/>
            <a:ahLst/>
            <a:cxnLst/>
            <a:rect l="l" t="t" r="r" b="b"/>
            <a:pathLst>
              <a:path w="7759700" h="1388745">
                <a:moveTo>
                  <a:pt x="7730109" y="0"/>
                </a:moveTo>
                <a:lnTo>
                  <a:pt x="29590" y="0"/>
                </a:lnTo>
                <a:lnTo>
                  <a:pt x="18055" y="2339"/>
                </a:lnTo>
                <a:lnTo>
                  <a:pt x="8651" y="8715"/>
                </a:lnTo>
                <a:lnTo>
                  <a:pt x="2319" y="18162"/>
                </a:lnTo>
                <a:lnTo>
                  <a:pt x="0" y="29718"/>
                </a:lnTo>
                <a:lnTo>
                  <a:pt x="0" y="1358646"/>
                </a:lnTo>
                <a:lnTo>
                  <a:pt x="2319" y="1370181"/>
                </a:lnTo>
                <a:lnTo>
                  <a:pt x="8651" y="1379585"/>
                </a:lnTo>
                <a:lnTo>
                  <a:pt x="18055" y="1385917"/>
                </a:lnTo>
                <a:lnTo>
                  <a:pt x="29590" y="1388237"/>
                </a:lnTo>
                <a:lnTo>
                  <a:pt x="7730109" y="1388237"/>
                </a:lnTo>
                <a:lnTo>
                  <a:pt x="7741644" y="1385917"/>
                </a:lnTo>
                <a:lnTo>
                  <a:pt x="7751048" y="1379585"/>
                </a:lnTo>
                <a:lnTo>
                  <a:pt x="7757380" y="1370181"/>
                </a:lnTo>
                <a:lnTo>
                  <a:pt x="7759700" y="1358646"/>
                </a:lnTo>
                <a:lnTo>
                  <a:pt x="7759700" y="29718"/>
                </a:lnTo>
                <a:lnTo>
                  <a:pt x="7757380" y="18162"/>
                </a:lnTo>
                <a:lnTo>
                  <a:pt x="7751048" y="8715"/>
                </a:lnTo>
                <a:lnTo>
                  <a:pt x="7741644" y="2339"/>
                </a:lnTo>
                <a:lnTo>
                  <a:pt x="7730109" y="0"/>
                </a:lnTo>
                <a:close/>
              </a:path>
            </a:pathLst>
          </a:custGeom>
          <a:solidFill>
            <a:srgbClr val="2C2D3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6358489" y="6099103"/>
            <a:ext cx="7903209" cy="21884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751840">
              <a:lnSpc>
                <a:spcPct val="124500"/>
              </a:lnSpc>
              <a:spcBef>
                <a:spcPts val="85"/>
              </a:spcBef>
            </a:pPr>
            <a:r>
              <a:rPr lang="en-IN" b="1" dirty="0"/>
              <a:t>Conclusion:</a:t>
            </a:r>
            <a:endParaRPr lang="en-US" b="1" dirty="0"/>
          </a:p>
          <a:p>
            <a:pPr marL="12700" marR="751840">
              <a:lnSpc>
                <a:spcPct val="124500"/>
              </a:lnSpc>
              <a:spcBef>
                <a:spcPts val="85"/>
              </a:spcBef>
            </a:pPr>
            <a:r>
              <a:rPr lang="en-US" sz="1600" dirty="0"/>
              <a:t>This project demonstrates a complete, agent-based RAG chatbot with MCP integration, meeting all requirements with clarity and robustness. </a:t>
            </a:r>
          </a:p>
          <a:p>
            <a:pPr marL="12700" marR="751840">
              <a:lnSpc>
                <a:spcPct val="124500"/>
              </a:lnSpc>
              <a:spcBef>
                <a:spcPts val="85"/>
              </a:spcBef>
            </a:pPr>
            <a:r>
              <a:rPr lang="en-US" sz="1600" dirty="0"/>
              <a:t>Thank you for the opportunity to design and present this solution </a:t>
            </a:r>
          </a:p>
          <a:p>
            <a:pPr marL="12700" marR="751840" algn="r">
              <a:lnSpc>
                <a:spcPct val="124500"/>
              </a:lnSpc>
              <a:spcBef>
                <a:spcPts val="85"/>
              </a:spcBef>
            </a:pPr>
            <a:r>
              <a:rPr lang="en-US" sz="1600" b="1" dirty="0"/>
              <a:t>— I look forward to your evaluation.</a:t>
            </a:r>
            <a:endParaRPr sz="1600" b="1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5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i="1" spc="-1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CFE24BA-2EEC-6985-C8D7-882E125CB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238" y="1807798"/>
            <a:ext cx="77597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End-to-End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Built a fully functional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Agentic RAG Chatbot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supporting PDFs, PPTX, DOCX, CSV, and TXT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Advanced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Multi-agent orchestration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MCP (Model Context Protocol)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traceable JSON messages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Smart Retrieval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FAISS-based semantic search + embeddings ensures accurate and context-rich answers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Production-Ready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User-friendly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UI, stub fallback mode, error handling, modular architecture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Excellence in Delivery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→ Cleanly documented, interview-ready codebase that aligns with real-world AI engineering practices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666</Words>
  <Application>Microsoft Office PowerPoint</Application>
  <PresentationFormat>Custom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Unicode MS</vt:lpstr>
      <vt:lpstr>Segoe UI Symbol</vt:lpstr>
      <vt:lpstr>Tahoma</vt:lpstr>
      <vt:lpstr>Office Theme</vt:lpstr>
      <vt:lpstr>PowerPoint Presentation</vt:lpstr>
      <vt:lpstr>Agent-Based Architecture with MCP integration</vt:lpstr>
      <vt:lpstr>System flow diagram (with Message Passing)</vt:lpstr>
      <vt:lpstr>Technical Stack &amp; Implementation</vt:lpstr>
      <vt:lpstr>Key Implementation Features</vt:lpstr>
      <vt:lpstr>System Demo &amp; User Interface</vt:lpstr>
      <vt:lpstr>Development Challenges &amp; Solutions</vt:lpstr>
      <vt:lpstr>Project Completion &amp;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Arun Chinthalaplly</cp:lastModifiedBy>
  <cp:revision>2</cp:revision>
  <dcterms:created xsi:type="dcterms:W3CDTF">2025-09-26T06:18:08Z</dcterms:created>
  <dcterms:modified xsi:type="dcterms:W3CDTF">2025-09-27T02:56:31Z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2025-09-26T00:00:00Z</vt:filetime>
  </property>
  <property fmtid="{D5CDD505-2E9C-101B-9397-08002B2CF9AE}" pid="5" name="Producer">
    <vt:lpwstr>Microsoft® PowerPoint® 2019</vt:lpwstr>
  </property>
</Properties>
</file>