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4169" y="7800395"/>
            <a:ext cx="1612673" cy="3051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94169" y="7800395"/>
            <a:ext cx="1612673" cy="3051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4" y="503047"/>
            <a:ext cx="13098525" cy="16663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1103" y="1388973"/>
            <a:ext cx="7074534" cy="2112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30"/>
              </a:spcBef>
            </a:pPr>
            <a:r>
              <a:rPr dirty="0" spc="60"/>
              <a:t>Agentic</a:t>
            </a:r>
            <a:r>
              <a:rPr dirty="0" spc="-140"/>
              <a:t> </a:t>
            </a:r>
            <a:r>
              <a:rPr dirty="0" spc="65"/>
              <a:t>RAG</a:t>
            </a:r>
            <a:r>
              <a:rPr dirty="0" spc="-135"/>
              <a:t> </a:t>
            </a:r>
            <a:r>
              <a:rPr dirty="0" spc="55"/>
              <a:t>Chatbot</a:t>
            </a:r>
            <a:r>
              <a:rPr dirty="0" spc="-125"/>
              <a:t> </a:t>
            </a:r>
            <a:r>
              <a:rPr dirty="0" spc="-25"/>
              <a:t>for </a:t>
            </a:r>
            <a:r>
              <a:rPr dirty="0" spc="-30"/>
              <a:t>Multi-</a:t>
            </a:r>
            <a:r>
              <a:rPr dirty="0" spc="65"/>
              <a:t>Format</a:t>
            </a:r>
            <a:r>
              <a:rPr dirty="0" spc="-110"/>
              <a:t> </a:t>
            </a:r>
            <a:r>
              <a:rPr dirty="0" spc="135"/>
              <a:t>Document</a:t>
            </a:r>
            <a:r>
              <a:rPr dirty="0" spc="-90"/>
              <a:t> </a:t>
            </a:r>
            <a:r>
              <a:rPr dirty="0" spc="175"/>
              <a:t>QA </a:t>
            </a:r>
            <a:r>
              <a:rPr dirty="0" spc="-370" i="1">
                <a:solidFill>
                  <a:srgbClr val="3C3838"/>
                </a:solidFill>
                <a:latin typeface="Arial"/>
                <a:cs typeface="Arial"/>
              </a:rPr>
              <a:t>Using</a:t>
            </a:r>
            <a:r>
              <a:rPr dirty="0" spc="-31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pc="-315" i="1">
                <a:solidFill>
                  <a:srgbClr val="3C3838"/>
                </a:solidFill>
                <a:latin typeface="Arial"/>
                <a:cs typeface="Arial"/>
              </a:rPr>
              <a:t>Model</a:t>
            </a:r>
            <a:r>
              <a:rPr dirty="0" spc="-3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pc="-320" i="1">
                <a:solidFill>
                  <a:srgbClr val="3C3838"/>
                </a:solidFill>
                <a:latin typeface="Arial"/>
                <a:cs typeface="Arial"/>
              </a:rPr>
              <a:t>Context</a:t>
            </a:r>
            <a:r>
              <a:rPr dirty="0" spc="-31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pc="-295" i="1">
                <a:solidFill>
                  <a:srgbClr val="3C3838"/>
                </a:solidFill>
                <a:latin typeface="Arial"/>
                <a:cs typeface="Arial"/>
              </a:rPr>
              <a:t>Protocol</a:t>
            </a:r>
            <a:r>
              <a:rPr dirty="0" spc="-30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pc="-395" i="1">
                <a:solidFill>
                  <a:srgbClr val="3C3838"/>
                </a:solidFill>
                <a:latin typeface="Arial"/>
                <a:cs typeface="Arial"/>
              </a:rPr>
              <a:t>(MCP)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51103" y="4189221"/>
            <a:ext cx="7854950" cy="19932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85" b="1" i="1">
                <a:solidFill>
                  <a:srgbClr val="3C3838"/>
                </a:solidFill>
                <a:latin typeface="Arial"/>
                <a:cs typeface="Arial"/>
              </a:rPr>
              <a:t>Coding</a:t>
            </a:r>
            <a:r>
              <a:rPr dirty="0" sz="3000" spc="-265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3000" spc="-254" b="1" i="1">
                <a:solidFill>
                  <a:srgbClr val="3C3838"/>
                </a:solidFill>
                <a:latin typeface="Arial"/>
                <a:cs typeface="Arial"/>
              </a:rPr>
              <a:t>Test</a:t>
            </a:r>
            <a:r>
              <a:rPr dirty="0" sz="3000" spc="-260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3000" spc="-315" b="1" i="1">
                <a:solidFill>
                  <a:srgbClr val="3C3838"/>
                </a:solidFill>
                <a:latin typeface="Arial"/>
                <a:cs typeface="Arial"/>
              </a:rPr>
              <a:t>Submission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3000">
              <a:latin typeface="Arial"/>
              <a:cs typeface="Arial"/>
            </a:endParaRPr>
          </a:p>
          <a:p>
            <a:pPr marL="3799840">
              <a:lnSpc>
                <a:spcPct val="100000"/>
              </a:lnSpc>
            </a:pPr>
            <a:r>
              <a:rPr dirty="0" sz="3400" spc="-459" b="1" i="1">
                <a:solidFill>
                  <a:srgbClr val="3C3838"/>
                </a:solidFill>
                <a:latin typeface="Arial"/>
                <a:cs typeface="Arial"/>
              </a:rPr>
              <a:t>By</a:t>
            </a:r>
            <a:r>
              <a:rPr dirty="0" sz="3400" spc="-250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3400" spc="-380" b="1" i="1">
                <a:solidFill>
                  <a:srgbClr val="3C3838"/>
                </a:solidFill>
                <a:latin typeface="Arial"/>
                <a:cs typeface="Arial"/>
              </a:rPr>
              <a:t>Arun</a:t>
            </a:r>
            <a:r>
              <a:rPr dirty="0" sz="3400" spc="-260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3400" spc="-190" b="1" i="1">
                <a:solidFill>
                  <a:srgbClr val="3C3838"/>
                </a:solidFill>
                <a:latin typeface="Arial"/>
                <a:cs typeface="Arial"/>
              </a:rPr>
              <a:t>Chinthalapally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0240" rIns="0" bIns="0" rtlCol="0" vert="horz">
            <a:spAutoFit/>
          </a:bodyPr>
          <a:lstStyle/>
          <a:p>
            <a:pPr marL="5511800" marR="5080">
              <a:lnSpc>
                <a:spcPts val="4410"/>
              </a:lnSpc>
            </a:pPr>
            <a:r>
              <a:rPr dirty="0"/>
              <a:t>Project</a:t>
            </a:r>
            <a:r>
              <a:rPr dirty="0" spc="-170"/>
              <a:t> </a:t>
            </a:r>
            <a:r>
              <a:rPr dirty="0" spc="60"/>
              <a:t>Completion</a:t>
            </a:r>
            <a:r>
              <a:rPr dirty="0" spc="-140"/>
              <a:t> </a:t>
            </a:r>
            <a:r>
              <a:rPr dirty="0" spc="-415"/>
              <a:t>&amp;</a:t>
            </a:r>
            <a:r>
              <a:rPr dirty="0" spc="-100"/>
              <a:t> </a:t>
            </a:r>
            <a:r>
              <a:rPr dirty="0" spc="-10"/>
              <a:t>Assessment Ready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178550" y="2111755"/>
            <a:ext cx="3781425" cy="1685289"/>
          </a:xfrm>
          <a:custGeom>
            <a:avLst/>
            <a:gdLst/>
            <a:ahLst/>
            <a:cxnLst/>
            <a:rect l="l" t="t" r="r" b="b"/>
            <a:pathLst>
              <a:path w="3781425" h="1685289">
                <a:moveTo>
                  <a:pt x="3751199" y="0"/>
                </a:moveTo>
                <a:lnTo>
                  <a:pt x="29590" y="0"/>
                </a:lnTo>
                <a:lnTo>
                  <a:pt x="18055" y="2339"/>
                </a:lnTo>
                <a:lnTo>
                  <a:pt x="8651" y="8715"/>
                </a:lnTo>
                <a:lnTo>
                  <a:pt x="2319" y="18162"/>
                </a:lnTo>
                <a:lnTo>
                  <a:pt x="0" y="29718"/>
                </a:lnTo>
                <a:lnTo>
                  <a:pt x="0" y="1655191"/>
                </a:lnTo>
                <a:lnTo>
                  <a:pt x="2319" y="1666746"/>
                </a:lnTo>
                <a:lnTo>
                  <a:pt x="8651" y="1676193"/>
                </a:lnTo>
                <a:lnTo>
                  <a:pt x="18055" y="1682569"/>
                </a:lnTo>
                <a:lnTo>
                  <a:pt x="29590" y="1684909"/>
                </a:lnTo>
                <a:lnTo>
                  <a:pt x="3751199" y="1684909"/>
                </a:lnTo>
                <a:lnTo>
                  <a:pt x="3762754" y="1682569"/>
                </a:lnTo>
                <a:lnTo>
                  <a:pt x="3772201" y="1676193"/>
                </a:lnTo>
                <a:lnTo>
                  <a:pt x="3778577" y="1666746"/>
                </a:lnTo>
                <a:lnTo>
                  <a:pt x="3780917" y="1655191"/>
                </a:lnTo>
                <a:lnTo>
                  <a:pt x="3780917" y="29718"/>
                </a:lnTo>
                <a:lnTo>
                  <a:pt x="3778577" y="18162"/>
                </a:lnTo>
                <a:lnTo>
                  <a:pt x="3772201" y="8715"/>
                </a:lnTo>
                <a:lnTo>
                  <a:pt x="3762754" y="2339"/>
                </a:lnTo>
                <a:lnTo>
                  <a:pt x="3751199" y="0"/>
                </a:lnTo>
                <a:close/>
              </a:path>
            </a:pathLst>
          </a:custGeom>
          <a:solidFill>
            <a:srgbClr val="2C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364351" y="2285237"/>
            <a:ext cx="3330575" cy="1276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100"/>
              </a:spcBef>
              <a:buFont typeface="Segoe UI Symbol"/>
              <a:buChar char="✓"/>
              <a:tabLst>
                <a:tab pos="236854" algn="l"/>
              </a:tabLst>
            </a:pPr>
            <a:r>
              <a:rPr dirty="0" sz="1750" b="1">
                <a:solidFill>
                  <a:srgbClr val="FFFFFF"/>
                </a:solidFill>
                <a:latin typeface="Tahoma"/>
                <a:cs typeface="Tahoma"/>
              </a:rPr>
              <a:t>Fully</a:t>
            </a:r>
            <a:r>
              <a:rPr dirty="0" sz="1750" spc="-1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50" spc="-10" b="1">
                <a:solidFill>
                  <a:srgbClr val="FFFFFF"/>
                </a:solidFill>
                <a:latin typeface="Tahoma"/>
                <a:cs typeface="Tahoma"/>
              </a:rPr>
              <a:t>Implemented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4500"/>
              </a:lnSpc>
              <a:spcBef>
                <a:spcPts val="805"/>
              </a:spcBef>
            </a:pPr>
            <a:r>
              <a:rPr dirty="0" sz="1550" spc="-70" i="1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dirty="0" sz="1550" spc="-8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60" i="1">
                <a:solidFill>
                  <a:srgbClr val="FFFFFF"/>
                </a:solidFill>
                <a:latin typeface="Arial"/>
                <a:cs typeface="Arial"/>
              </a:rPr>
              <a:t>requirements </a:t>
            </a:r>
            <a:r>
              <a:rPr dirty="0" sz="1550" spc="-40" i="1">
                <a:solidFill>
                  <a:srgbClr val="FFFFFF"/>
                </a:solidFill>
                <a:latin typeface="Arial"/>
                <a:cs typeface="Arial"/>
              </a:rPr>
              <a:t>met</a:t>
            </a:r>
            <a:r>
              <a:rPr dirty="0" sz="1550" spc="-8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i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550" spc="-9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50" i="1">
                <a:solidFill>
                  <a:srgbClr val="FFFFFF"/>
                </a:solidFill>
                <a:latin typeface="Arial"/>
                <a:cs typeface="Arial"/>
              </a:rPr>
              <a:t>robust</a:t>
            </a:r>
            <a:r>
              <a:rPr dirty="0" sz="1550" spc="-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i="1">
                <a:solidFill>
                  <a:srgbClr val="FFFFFF"/>
                </a:solidFill>
                <a:latin typeface="Arial"/>
                <a:cs typeface="Arial"/>
              </a:rPr>
              <a:t>multi- </a:t>
            </a:r>
            <a:r>
              <a:rPr dirty="0" sz="1550" spc="-20" i="1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dirty="0" sz="1550" spc="-7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65" i="1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dirty="0" sz="1550" spc="-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80" i="1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r>
              <a:rPr dirty="0" sz="1550" spc="-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50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-8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25" i="1">
                <a:solidFill>
                  <a:srgbClr val="FFFFFF"/>
                </a:solidFill>
                <a:latin typeface="Arial"/>
                <a:cs typeface="Arial"/>
              </a:rPr>
              <a:t>agentic </a:t>
            </a:r>
            <a:r>
              <a:rPr dirty="0" sz="1550" spc="-10" i="1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157206" y="2111755"/>
            <a:ext cx="3781425" cy="1685289"/>
          </a:xfrm>
          <a:custGeom>
            <a:avLst/>
            <a:gdLst/>
            <a:ahLst/>
            <a:cxnLst/>
            <a:rect l="l" t="t" r="r" b="b"/>
            <a:pathLst>
              <a:path w="3781425" h="1685289">
                <a:moveTo>
                  <a:pt x="3751453" y="0"/>
                </a:moveTo>
                <a:lnTo>
                  <a:pt x="29718" y="0"/>
                </a:lnTo>
                <a:lnTo>
                  <a:pt x="18162" y="2339"/>
                </a:lnTo>
                <a:lnTo>
                  <a:pt x="8715" y="8715"/>
                </a:lnTo>
                <a:lnTo>
                  <a:pt x="2339" y="18162"/>
                </a:lnTo>
                <a:lnTo>
                  <a:pt x="0" y="29718"/>
                </a:lnTo>
                <a:lnTo>
                  <a:pt x="0" y="1655191"/>
                </a:lnTo>
                <a:lnTo>
                  <a:pt x="2339" y="1666746"/>
                </a:lnTo>
                <a:lnTo>
                  <a:pt x="8715" y="1676193"/>
                </a:lnTo>
                <a:lnTo>
                  <a:pt x="18162" y="1682569"/>
                </a:lnTo>
                <a:lnTo>
                  <a:pt x="29718" y="1684909"/>
                </a:lnTo>
                <a:lnTo>
                  <a:pt x="3751453" y="1684909"/>
                </a:lnTo>
                <a:lnTo>
                  <a:pt x="3762988" y="1682569"/>
                </a:lnTo>
                <a:lnTo>
                  <a:pt x="3772392" y="1676193"/>
                </a:lnTo>
                <a:lnTo>
                  <a:pt x="3778724" y="1666746"/>
                </a:lnTo>
                <a:lnTo>
                  <a:pt x="3781044" y="1655191"/>
                </a:lnTo>
                <a:lnTo>
                  <a:pt x="3781044" y="29718"/>
                </a:lnTo>
                <a:lnTo>
                  <a:pt x="3778724" y="18162"/>
                </a:lnTo>
                <a:lnTo>
                  <a:pt x="3772392" y="8715"/>
                </a:lnTo>
                <a:lnTo>
                  <a:pt x="3762988" y="2339"/>
                </a:lnTo>
                <a:lnTo>
                  <a:pt x="3751453" y="0"/>
                </a:lnTo>
                <a:close/>
              </a:path>
            </a:pathLst>
          </a:custGeom>
          <a:solidFill>
            <a:srgbClr val="2C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343133" y="2285237"/>
            <a:ext cx="3364865" cy="1276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100"/>
              </a:spcBef>
              <a:buFont typeface="Segoe UI Symbol"/>
              <a:buChar char="✓"/>
              <a:tabLst>
                <a:tab pos="236854" algn="l"/>
              </a:tabLst>
            </a:pPr>
            <a:r>
              <a:rPr dirty="0" sz="1750" b="1">
                <a:solidFill>
                  <a:srgbClr val="FFFFFF"/>
                </a:solidFill>
                <a:latin typeface="Tahoma"/>
                <a:cs typeface="Tahoma"/>
              </a:rPr>
              <a:t>Production</a:t>
            </a:r>
            <a:r>
              <a:rPr dirty="0" sz="1750" spc="16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50" spc="-20" b="1">
                <a:solidFill>
                  <a:srgbClr val="FFFFFF"/>
                </a:solidFill>
                <a:latin typeface="Tahoma"/>
                <a:cs typeface="Tahoma"/>
              </a:rPr>
              <a:t>Ready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4500"/>
              </a:lnSpc>
              <a:spcBef>
                <a:spcPts val="805"/>
              </a:spcBef>
            </a:pPr>
            <a:r>
              <a:rPr dirty="0" sz="1550" spc="-95" i="1">
                <a:solidFill>
                  <a:srgbClr val="FFFFFF"/>
                </a:solidFill>
                <a:latin typeface="Arial"/>
                <a:cs typeface="Arial"/>
              </a:rPr>
              <a:t>Comprehensive</a:t>
            </a:r>
            <a:r>
              <a:rPr dirty="0" sz="155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40" i="1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dirty="0" sz="1550" spc="-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40" i="1">
                <a:solidFill>
                  <a:srgbClr val="FFFFFF"/>
                </a:solidFill>
                <a:latin typeface="Arial"/>
                <a:cs typeface="Arial"/>
              </a:rPr>
              <a:t>handling,</a:t>
            </a:r>
            <a:r>
              <a:rPr dirty="0" sz="1550" spc="-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20" i="1">
                <a:solidFill>
                  <a:srgbClr val="FFFFFF"/>
                </a:solidFill>
                <a:latin typeface="Arial"/>
                <a:cs typeface="Arial"/>
              </a:rPr>
              <a:t>user- </a:t>
            </a:r>
            <a:r>
              <a:rPr dirty="0" sz="1550" spc="-35" i="1">
                <a:solidFill>
                  <a:srgbClr val="FFFFFF"/>
                </a:solidFill>
                <a:latin typeface="Arial"/>
                <a:cs typeface="Arial"/>
              </a:rPr>
              <a:t>friendly</a:t>
            </a:r>
            <a:r>
              <a:rPr dirty="0" sz="1550" spc="-7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45" i="1">
                <a:solidFill>
                  <a:srgbClr val="FFFFFF"/>
                </a:solidFill>
                <a:latin typeface="Arial"/>
                <a:cs typeface="Arial"/>
              </a:rPr>
              <a:t>interface,</a:t>
            </a:r>
            <a:r>
              <a:rPr dirty="0" sz="1550" spc="-8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50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-8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35" i="1">
                <a:solidFill>
                  <a:srgbClr val="FFFFFF"/>
                </a:solidFill>
                <a:latin typeface="Arial"/>
                <a:cs typeface="Arial"/>
              </a:rPr>
              <a:t>fallback</a:t>
            </a:r>
            <a:r>
              <a:rPr dirty="0" sz="1550" spc="-7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50" i="1">
                <a:solidFill>
                  <a:srgbClr val="FFFFFF"/>
                </a:solidFill>
                <a:latin typeface="Arial"/>
                <a:cs typeface="Arial"/>
              </a:rPr>
              <a:t>stub</a:t>
            </a:r>
            <a:r>
              <a:rPr dirty="0" sz="1550" spc="-7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45" i="1">
                <a:solidFill>
                  <a:srgbClr val="FFFFFF"/>
                </a:solidFill>
                <a:latin typeface="Arial"/>
                <a:cs typeface="Arial"/>
              </a:rPr>
              <a:t>mode </a:t>
            </a:r>
            <a:r>
              <a:rPr dirty="0" sz="1550" spc="-10" i="1">
                <a:solidFill>
                  <a:srgbClr val="FFFFFF"/>
                </a:solidFill>
                <a:latin typeface="Arial"/>
                <a:cs typeface="Arial"/>
              </a:rPr>
              <a:t>functionality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178550" y="3994403"/>
            <a:ext cx="7759700" cy="1388745"/>
          </a:xfrm>
          <a:custGeom>
            <a:avLst/>
            <a:gdLst/>
            <a:ahLst/>
            <a:cxnLst/>
            <a:rect l="l" t="t" r="r" b="b"/>
            <a:pathLst>
              <a:path w="7759700" h="1388745">
                <a:moveTo>
                  <a:pt x="7730109" y="0"/>
                </a:moveTo>
                <a:lnTo>
                  <a:pt x="29590" y="0"/>
                </a:lnTo>
                <a:lnTo>
                  <a:pt x="18055" y="2339"/>
                </a:lnTo>
                <a:lnTo>
                  <a:pt x="8651" y="8715"/>
                </a:lnTo>
                <a:lnTo>
                  <a:pt x="2319" y="18162"/>
                </a:lnTo>
                <a:lnTo>
                  <a:pt x="0" y="29718"/>
                </a:lnTo>
                <a:lnTo>
                  <a:pt x="0" y="1358646"/>
                </a:lnTo>
                <a:lnTo>
                  <a:pt x="2319" y="1370181"/>
                </a:lnTo>
                <a:lnTo>
                  <a:pt x="8651" y="1379585"/>
                </a:lnTo>
                <a:lnTo>
                  <a:pt x="18055" y="1385917"/>
                </a:lnTo>
                <a:lnTo>
                  <a:pt x="29590" y="1388237"/>
                </a:lnTo>
                <a:lnTo>
                  <a:pt x="7730109" y="1388237"/>
                </a:lnTo>
                <a:lnTo>
                  <a:pt x="7741644" y="1385917"/>
                </a:lnTo>
                <a:lnTo>
                  <a:pt x="7751048" y="1379585"/>
                </a:lnTo>
                <a:lnTo>
                  <a:pt x="7757380" y="1370181"/>
                </a:lnTo>
                <a:lnTo>
                  <a:pt x="7759700" y="1358646"/>
                </a:lnTo>
                <a:lnTo>
                  <a:pt x="7759700" y="29718"/>
                </a:lnTo>
                <a:lnTo>
                  <a:pt x="7757380" y="18162"/>
                </a:lnTo>
                <a:lnTo>
                  <a:pt x="7751048" y="8715"/>
                </a:lnTo>
                <a:lnTo>
                  <a:pt x="7741644" y="2339"/>
                </a:lnTo>
                <a:lnTo>
                  <a:pt x="7730109" y="0"/>
                </a:lnTo>
                <a:close/>
              </a:path>
            </a:pathLst>
          </a:custGeom>
          <a:solidFill>
            <a:srgbClr val="2C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364351" y="4168267"/>
            <a:ext cx="6640830" cy="984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100"/>
              </a:spcBef>
              <a:buFont typeface="Segoe UI Symbol"/>
              <a:buChar char="✓"/>
              <a:tabLst>
                <a:tab pos="236854" algn="l"/>
              </a:tabLst>
            </a:pPr>
            <a:r>
              <a:rPr dirty="0" sz="1750" b="1">
                <a:solidFill>
                  <a:srgbClr val="FFFFFF"/>
                </a:solidFill>
                <a:latin typeface="Tahoma"/>
                <a:cs typeface="Tahoma"/>
              </a:rPr>
              <a:t>Well</a:t>
            </a:r>
            <a:r>
              <a:rPr dirty="0" sz="1750" spc="-1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50" spc="45" b="1">
                <a:solidFill>
                  <a:srgbClr val="FFFFFF"/>
                </a:solidFill>
                <a:latin typeface="Tahoma"/>
                <a:cs typeface="Tahoma"/>
              </a:rPr>
              <a:t>Documented</a:t>
            </a:r>
            <a:endParaRPr sz="1750">
              <a:latin typeface="Tahoma"/>
              <a:cs typeface="Tahoma"/>
            </a:endParaRPr>
          </a:p>
          <a:p>
            <a:pPr marL="12700" marR="5715">
              <a:lnSpc>
                <a:spcPct val="125200"/>
              </a:lnSpc>
              <a:spcBef>
                <a:spcPts val="790"/>
              </a:spcBef>
            </a:pPr>
            <a:r>
              <a:rPr dirty="0" sz="1550" spc="-65" i="1">
                <a:solidFill>
                  <a:srgbClr val="FFFFFF"/>
                </a:solidFill>
                <a:latin typeface="Arial"/>
                <a:cs typeface="Arial"/>
              </a:rPr>
              <a:t>Fully</a:t>
            </a:r>
            <a:r>
              <a:rPr dirty="0" sz="155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70" i="1">
                <a:solidFill>
                  <a:srgbClr val="FFFFFF"/>
                </a:solidFill>
                <a:latin typeface="Arial"/>
                <a:cs typeface="Arial"/>
              </a:rPr>
              <a:t>commented</a:t>
            </a:r>
            <a:r>
              <a:rPr dirty="0" sz="1550" spc="-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95" i="1">
                <a:solidFill>
                  <a:srgbClr val="FFFFFF"/>
                </a:solidFill>
                <a:latin typeface="Arial"/>
                <a:cs typeface="Arial"/>
              </a:rPr>
              <a:t>codebase</a:t>
            </a:r>
            <a:r>
              <a:rPr dirty="0" sz="155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10" i="1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550" spc="-7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55" i="1">
                <a:solidFill>
                  <a:srgbClr val="FFFFFF"/>
                </a:solidFill>
                <a:latin typeface="Arial"/>
                <a:cs typeface="Arial"/>
              </a:rPr>
              <a:t>clear </a:t>
            </a:r>
            <a:r>
              <a:rPr dirty="0" sz="1550" spc="-40" i="1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r>
              <a:rPr dirty="0" sz="1550" spc="-7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50" i="1">
                <a:solidFill>
                  <a:srgbClr val="FFFFFF"/>
                </a:solidFill>
                <a:latin typeface="Arial"/>
                <a:cs typeface="Arial"/>
              </a:rPr>
              <a:t>documentation</a:t>
            </a:r>
            <a:r>
              <a:rPr dirty="0" sz="1550" spc="-5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50" i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-7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-45" i="1">
                <a:solidFill>
                  <a:srgbClr val="FFFFFF"/>
                </a:solidFill>
                <a:latin typeface="Arial"/>
                <a:cs typeface="Arial"/>
              </a:rPr>
              <a:t>submission </a:t>
            </a:r>
            <a:r>
              <a:rPr dirty="0" sz="1550" spc="-10" i="1">
                <a:solidFill>
                  <a:srgbClr val="FFFFFF"/>
                </a:solidFill>
                <a:latin typeface="Arial"/>
                <a:cs typeface="Arial"/>
              </a:rPr>
              <a:t>compliance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079616" y="6717410"/>
            <a:ext cx="8077200" cy="821055"/>
          </a:xfrm>
          <a:custGeom>
            <a:avLst/>
            <a:gdLst/>
            <a:ahLst/>
            <a:cxnLst/>
            <a:rect l="l" t="t" r="r" b="b"/>
            <a:pathLst>
              <a:path w="8077200" h="821054">
                <a:moveTo>
                  <a:pt x="8046973" y="0"/>
                </a:moveTo>
                <a:lnTo>
                  <a:pt x="29591" y="0"/>
                </a:lnTo>
                <a:lnTo>
                  <a:pt x="18055" y="2319"/>
                </a:lnTo>
                <a:lnTo>
                  <a:pt x="8651" y="8651"/>
                </a:lnTo>
                <a:lnTo>
                  <a:pt x="2319" y="18055"/>
                </a:lnTo>
                <a:lnTo>
                  <a:pt x="0" y="29590"/>
                </a:lnTo>
                <a:lnTo>
                  <a:pt x="0" y="790765"/>
                </a:lnTo>
                <a:lnTo>
                  <a:pt x="2319" y="802312"/>
                </a:lnTo>
                <a:lnTo>
                  <a:pt x="8651" y="811742"/>
                </a:lnTo>
                <a:lnTo>
                  <a:pt x="18055" y="818101"/>
                </a:lnTo>
                <a:lnTo>
                  <a:pt x="29591" y="820432"/>
                </a:lnTo>
                <a:lnTo>
                  <a:pt x="8046973" y="820432"/>
                </a:lnTo>
                <a:lnTo>
                  <a:pt x="8058529" y="818101"/>
                </a:lnTo>
                <a:lnTo>
                  <a:pt x="8067976" y="811742"/>
                </a:lnTo>
                <a:lnTo>
                  <a:pt x="8074352" y="802312"/>
                </a:lnTo>
                <a:lnTo>
                  <a:pt x="8076692" y="790765"/>
                </a:lnTo>
                <a:lnTo>
                  <a:pt x="8076692" y="29590"/>
                </a:lnTo>
                <a:lnTo>
                  <a:pt x="8074352" y="18055"/>
                </a:lnTo>
                <a:lnTo>
                  <a:pt x="8067976" y="8651"/>
                </a:lnTo>
                <a:lnTo>
                  <a:pt x="8058529" y="2319"/>
                </a:lnTo>
                <a:lnTo>
                  <a:pt x="8046973" y="0"/>
                </a:lnTo>
                <a:close/>
              </a:path>
            </a:pathLst>
          </a:custGeom>
          <a:solidFill>
            <a:srgbClr val="D5D6D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166484" y="5552008"/>
            <a:ext cx="7903209" cy="167957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751840">
              <a:lnSpc>
                <a:spcPct val="124500"/>
              </a:lnSpc>
              <a:spcBef>
                <a:spcPts val="85"/>
              </a:spcBef>
            </a:pPr>
            <a:r>
              <a:rPr dirty="0" sz="1550" spc="-160" b="1" i="1">
                <a:solidFill>
                  <a:srgbClr val="3C3838"/>
                </a:solidFill>
                <a:latin typeface="Arial"/>
                <a:cs typeface="Arial"/>
              </a:rPr>
              <a:t>Conclusion:</a:t>
            </a:r>
            <a:r>
              <a:rPr dirty="0" sz="1550" spc="-105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25" i="1">
                <a:solidFill>
                  <a:srgbClr val="3C3838"/>
                </a:solidFill>
                <a:latin typeface="Arial"/>
                <a:cs typeface="Arial"/>
              </a:rPr>
              <a:t>The</a:t>
            </a:r>
            <a:r>
              <a:rPr dirty="0" sz="155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80" i="1">
                <a:solidFill>
                  <a:srgbClr val="3C3838"/>
                </a:solidFill>
                <a:latin typeface="Arial"/>
                <a:cs typeface="Arial"/>
              </a:rPr>
              <a:t>Agentic</a:t>
            </a:r>
            <a:r>
              <a:rPr dirty="0" sz="155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280" i="1">
                <a:solidFill>
                  <a:srgbClr val="3C3838"/>
                </a:solidFill>
                <a:latin typeface="Arial"/>
                <a:cs typeface="Arial"/>
              </a:rPr>
              <a:t>RAG</a:t>
            </a:r>
            <a:r>
              <a:rPr dirty="0" sz="155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55" i="1">
                <a:solidFill>
                  <a:srgbClr val="3C3838"/>
                </a:solidFill>
                <a:latin typeface="Arial"/>
                <a:cs typeface="Arial"/>
              </a:rPr>
              <a:t>Chatbot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85" i="1">
                <a:solidFill>
                  <a:srgbClr val="3C3838"/>
                </a:solidFill>
                <a:latin typeface="Arial"/>
                <a:cs typeface="Arial"/>
              </a:rPr>
              <a:t>successfully</a:t>
            </a:r>
            <a:r>
              <a:rPr dirty="0" sz="1550" spc="-1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60" i="1">
                <a:solidFill>
                  <a:srgbClr val="3C3838"/>
                </a:solidFill>
                <a:latin typeface="Arial"/>
                <a:cs typeface="Arial"/>
              </a:rPr>
              <a:t>demonstrates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75" i="1">
                <a:solidFill>
                  <a:srgbClr val="3C3838"/>
                </a:solidFill>
                <a:latin typeface="Arial"/>
                <a:cs typeface="Arial"/>
              </a:rPr>
              <a:t>advanced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55" i="1">
                <a:solidFill>
                  <a:srgbClr val="3C3838"/>
                </a:solidFill>
                <a:latin typeface="Arial"/>
                <a:cs typeface="Arial"/>
              </a:rPr>
              <a:t>AI</a:t>
            </a:r>
            <a:r>
              <a:rPr dirty="0" sz="155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25" i="1">
                <a:solidFill>
                  <a:srgbClr val="3C3838"/>
                </a:solidFill>
                <a:latin typeface="Arial"/>
                <a:cs typeface="Arial"/>
              </a:rPr>
              <a:t>engineering </a:t>
            </a:r>
            <a:r>
              <a:rPr dirty="0" sz="1550" spc="-50" i="1">
                <a:solidFill>
                  <a:srgbClr val="3C3838"/>
                </a:solidFill>
                <a:latin typeface="Arial"/>
                <a:cs typeface="Arial"/>
              </a:rPr>
              <a:t>principles</a:t>
            </a:r>
            <a:r>
              <a:rPr dirty="0" sz="155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0" i="1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229" i="1">
                <a:solidFill>
                  <a:srgbClr val="3C3838"/>
                </a:solidFill>
                <a:latin typeface="Arial"/>
                <a:cs typeface="Arial"/>
              </a:rPr>
              <a:t>MCP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40" i="1">
                <a:solidFill>
                  <a:srgbClr val="3C3838"/>
                </a:solidFill>
                <a:latin typeface="Arial"/>
                <a:cs typeface="Arial"/>
              </a:rPr>
              <a:t>protocol</a:t>
            </a:r>
            <a:r>
              <a:rPr dirty="0" sz="1550" spc="-35" i="1">
                <a:solidFill>
                  <a:srgbClr val="3C3838"/>
                </a:solidFill>
                <a:latin typeface="Arial"/>
                <a:cs typeface="Arial"/>
              </a:rPr>
              <a:t> implementation,</a:t>
            </a:r>
            <a:r>
              <a:rPr dirty="0" sz="155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50" i="1">
                <a:solidFill>
                  <a:srgbClr val="3C3838"/>
                </a:solidFill>
                <a:latin typeface="Arial"/>
                <a:cs typeface="Arial"/>
              </a:rPr>
              <a:t>making</a:t>
            </a:r>
            <a:r>
              <a:rPr dirty="0" sz="155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i="1">
                <a:solidFill>
                  <a:srgbClr val="3C3838"/>
                </a:solidFill>
                <a:latin typeface="Arial"/>
                <a:cs typeface="Arial"/>
              </a:rPr>
              <a:t>it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95" i="1">
                <a:solidFill>
                  <a:srgbClr val="3C3838"/>
                </a:solidFill>
                <a:latin typeface="Arial"/>
                <a:cs typeface="Arial"/>
              </a:rPr>
              <a:t>assessment-</a:t>
            </a:r>
            <a:r>
              <a:rPr dirty="0" sz="1550" spc="-60" i="1">
                <a:solidFill>
                  <a:srgbClr val="3C3838"/>
                </a:solidFill>
                <a:latin typeface="Arial"/>
                <a:cs typeface="Arial"/>
              </a:rPr>
              <a:t>ready</a:t>
            </a:r>
            <a:r>
              <a:rPr dirty="0" sz="155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25" i="1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dirty="0" sz="1550" spc="-5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0" i="1">
                <a:solidFill>
                  <a:srgbClr val="3C3838"/>
                </a:solidFill>
                <a:latin typeface="Arial"/>
                <a:cs typeface="Arial"/>
              </a:rPr>
              <a:t>technical evaluation.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550" spc="-160" b="1" i="1">
                <a:latin typeface="Arial"/>
                <a:cs typeface="Arial"/>
              </a:rPr>
              <a:t>Submission</a:t>
            </a:r>
            <a:r>
              <a:rPr dirty="0" sz="1550" spc="-125" b="1" i="1">
                <a:latin typeface="Arial"/>
                <a:cs typeface="Arial"/>
              </a:rPr>
              <a:t> Status:</a:t>
            </a:r>
            <a:r>
              <a:rPr dirty="0" sz="1550" spc="-100" b="1" i="1">
                <a:latin typeface="Arial"/>
                <a:cs typeface="Arial"/>
              </a:rPr>
              <a:t> </a:t>
            </a:r>
            <a:r>
              <a:rPr dirty="0" sz="1600" spc="-65" i="1">
                <a:latin typeface="Arial"/>
                <a:cs typeface="Arial"/>
              </a:rPr>
              <a:t>Project</a:t>
            </a:r>
            <a:r>
              <a:rPr dirty="0" sz="1600" spc="-60" i="1">
                <a:latin typeface="Arial"/>
                <a:cs typeface="Arial"/>
              </a:rPr>
              <a:t> completed,</a:t>
            </a:r>
            <a:r>
              <a:rPr dirty="0" sz="1600" spc="-85" i="1">
                <a:latin typeface="Arial"/>
                <a:cs typeface="Arial"/>
              </a:rPr>
              <a:t> </a:t>
            </a:r>
            <a:r>
              <a:rPr dirty="0" sz="1600" spc="-20" i="1">
                <a:latin typeface="Arial"/>
                <a:cs typeface="Arial"/>
              </a:rPr>
              <a:t>fully</a:t>
            </a:r>
            <a:r>
              <a:rPr dirty="0" sz="1600" spc="-60" i="1">
                <a:latin typeface="Arial"/>
                <a:cs typeface="Arial"/>
              </a:rPr>
              <a:t> </a:t>
            </a:r>
            <a:r>
              <a:rPr dirty="0" sz="1600" spc="-35" i="1">
                <a:latin typeface="Arial"/>
                <a:cs typeface="Arial"/>
              </a:rPr>
              <a:t>compliant</a:t>
            </a:r>
            <a:r>
              <a:rPr dirty="0" sz="1600" spc="-65" i="1">
                <a:latin typeface="Arial"/>
                <a:cs typeface="Arial"/>
              </a:rPr>
              <a:t> </a:t>
            </a:r>
            <a:r>
              <a:rPr dirty="0" sz="1600" i="1">
                <a:latin typeface="Arial"/>
                <a:cs typeface="Arial"/>
              </a:rPr>
              <a:t>with</a:t>
            </a:r>
            <a:r>
              <a:rPr dirty="0" sz="1600" spc="-95" i="1">
                <a:latin typeface="Arial"/>
                <a:cs typeface="Arial"/>
              </a:rPr>
              <a:t> </a:t>
            </a:r>
            <a:r>
              <a:rPr dirty="0" sz="1600" spc="-65" i="1">
                <a:latin typeface="Arial"/>
                <a:cs typeface="Arial"/>
              </a:rPr>
              <a:t>requirements</a:t>
            </a:r>
            <a:r>
              <a:rPr dirty="0" sz="1600" spc="-85" i="1">
                <a:latin typeface="Arial"/>
                <a:cs typeface="Arial"/>
              </a:rPr>
              <a:t> </a:t>
            </a:r>
            <a:r>
              <a:rPr dirty="0" sz="1600" spc="-145" i="1">
                <a:latin typeface="Arial"/>
                <a:cs typeface="Arial"/>
              </a:rPr>
              <a:t>&amp;</a:t>
            </a:r>
            <a:r>
              <a:rPr dirty="0" sz="1600" spc="-65" i="1">
                <a:latin typeface="Arial"/>
                <a:cs typeface="Arial"/>
              </a:rPr>
              <a:t> ready</a:t>
            </a:r>
            <a:r>
              <a:rPr dirty="0" sz="1600" spc="-80" i="1">
                <a:latin typeface="Arial"/>
                <a:cs typeface="Arial"/>
              </a:rPr>
              <a:t> </a:t>
            </a:r>
            <a:r>
              <a:rPr dirty="0" sz="1600" spc="-30" i="1">
                <a:latin typeface="Arial"/>
                <a:cs typeface="Arial"/>
              </a:rPr>
              <a:t>for</a:t>
            </a:r>
            <a:r>
              <a:rPr dirty="0" sz="1600" spc="-75" i="1">
                <a:latin typeface="Arial"/>
                <a:cs typeface="Arial"/>
              </a:rPr>
              <a:t> </a:t>
            </a:r>
            <a:r>
              <a:rPr dirty="0" sz="1600" spc="-10" i="1">
                <a:latin typeface="Arial"/>
                <a:cs typeface="Arial"/>
              </a:rPr>
              <a:t>evaluation.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138" y="939628"/>
            <a:ext cx="4481046" cy="67966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7108" rIns="0" bIns="0" rtlCol="0" vert="horz">
            <a:spAutoFit/>
          </a:bodyPr>
          <a:lstStyle/>
          <a:p>
            <a:pPr marL="4537710" marR="5080">
              <a:lnSpc>
                <a:spcPts val="5500"/>
              </a:lnSpc>
            </a:pPr>
            <a:r>
              <a:rPr dirty="0" sz="4400" spc="90"/>
              <a:t>Problem</a:t>
            </a:r>
            <a:r>
              <a:rPr dirty="0" sz="4400" spc="-135"/>
              <a:t> </a:t>
            </a:r>
            <a:r>
              <a:rPr dirty="0" sz="4400" spc="50"/>
              <a:t>Statement</a:t>
            </a:r>
            <a:r>
              <a:rPr dirty="0" sz="4400" spc="-135"/>
              <a:t> </a:t>
            </a:r>
            <a:r>
              <a:rPr dirty="0" sz="4400" spc="-570"/>
              <a:t>&amp; </a:t>
            </a:r>
            <a:r>
              <a:rPr dirty="0" sz="4400"/>
              <a:t>Technical</a:t>
            </a:r>
            <a:r>
              <a:rPr dirty="0" sz="4400" spc="-15"/>
              <a:t> </a:t>
            </a:r>
            <a:r>
              <a:rPr dirty="0" sz="4400" spc="75"/>
              <a:t>Compliance</a:t>
            </a:r>
            <a:endParaRPr sz="4400"/>
          </a:p>
        </p:txBody>
      </p:sp>
      <p:sp>
        <p:nvSpPr>
          <p:cNvPr id="4" name="object 4" descr=""/>
          <p:cNvSpPr txBox="1"/>
          <p:nvPr/>
        </p:nvSpPr>
        <p:spPr>
          <a:xfrm>
            <a:off x="5192014" y="2403831"/>
            <a:ext cx="8384540" cy="76581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900" spc="-175" b="1" i="1">
                <a:solidFill>
                  <a:srgbClr val="3C3838"/>
                </a:solidFill>
                <a:latin typeface="Arial"/>
                <a:cs typeface="Arial"/>
              </a:rPr>
              <a:t>Goal:</a:t>
            </a:r>
            <a:r>
              <a:rPr dirty="0" sz="1900" spc="-165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Calibri"/>
                <a:cs typeface="Calibri"/>
              </a:rPr>
              <a:t>Build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agent-</a:t>
            </a:r>
            <a:r>
              <a:rPr dirty="0" sz="2000" b="1">
                <a:latin typeface="Calibri"/>
                <a:cs typeface="Calibri"/>
              </a:rPr>
              <a:t>based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Retrieval-</a:t>
            </a:r>
            <a:r>
              <a:rPr dirty="0" sz="2000" b="1">
                <a:latin typeface="Calibri"/>
                <a:cs typeface="Calibri"/>
              </a:rPr>
              <a:t>Augmented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Generation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(RAG)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chatbot</a:t>
            </a:r>
            <a:r>
              <a:rPr dirty="0" sz="2000" spc="-30" b="1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2000" b="1">
                <a:latin typeface="Calibri"/>
                <a:cs typeface="Calibri"/>
              </a:rPr>
              <a:t>MCP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structured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message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passing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between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agents.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204205" y="3478784"/>
            <a:ext cx="3319145" cy="2453640"/>
          </a:xfrm>
          <a:custGeom>
            <a:avLst/>
            <a:gdLst/>
            <a:ahLst/>
            <a:cxnLst/>
            <a:rect l="l" t="t" r="r" b="b"/>
            <a:pathLst>
              <a:path w="3319145" h="2453640">
                <a:moveTo>
                  <a:pt x="3281934" y="0"/>
                </a:moveTo>
                <a:lnTo>
                  <a:pt x="36957" y="0"/>
                </a:lnTo>
                <a:lnTo>
                  <a:pt x="22556" y="2899"/>
                </a:lnTo>
                <a:lnTo>
                  <a:pt x="10810" y="10810"/>
                </a:lnTo>
                <a:lnTo>
                  <a:pt x="2899" y="22556"/>
                </a:lnTo>
                <a:lnTo>
                  <a:pt x="0" y="36956"/>
                </a:lnTo>
                <a:lnTo>
                  <a:pt x="0" y="2416302"/>
                </a:lnTo>
                <a:lnTo>
                  <a:pt x="2899" y="2430722"/>
                </a:lnTo>
                <a:lnTo>
                  <a:pt x="10810" y="2442511"/>
                </a:lnTo>
                <a:lnTo>
                  <a:pt x="22556" y="2450466"/>
                </a:lnTo>
                <a:lnTo>
                  <a:pt x="36957" y="2453385"/>
                </a:lnTo>
                <a:lnTo>
                  <a:pt x="3281934" y="2453385"/>
                </a:lnTo>
                <a:lnTo>
                  <a:pt x="3296334" y="2450466"/>
                </a:lnTo>
                <a:lnTo>
                  <a:pt x="3308080" y="2442511"/>
                </a:lnTo>
                <a:lnTo>
                  <a:pt x="3315991" y="2430722"/>
                </a:lnTo>
                <a:lnTo>
                  <a:pt x="3318891" y="2416302"/>
                </a:lnTo>
                <a:lnTo>
                  <a:pt x="3318891" y="36956"/>
                </a:lnTo>
                <a:lnTo>
                  <a:pt x="3315991" y="22556"/>
                </a:lnTo>
                <a:lnTo>
                  <a:pt x="3308080" y="10810"/>
                </a:lnTo>
                <a:lnTo>
                  <a:pt x="3296334" y="2899"/>
                </a:lnTo>
                <a:lnTo>
                  <a:pt x="3281934" y="0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316092" y="3701542"/>
            <a:ext cx="311277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3C3838"/>
                </a:solidFill>
                <a:latin typeface="Tahoma"/>
                <a:cs typeface="Tahoma"/>
              </a:rPr>
              <a:t>Multi-</a:t>
            </a:r>
            <a:r>
              <a:rPr dirty="0" sz="2200" b="1">
                <a:solidFill>
                  <a:srgbClr val="3C3838"/>
                </a:solidFill>
                <a:latin typeface="Tahoma"/>
                <a:cs typeface="Tahoma"/>
              </a:rPr>
              <a:t>Format</a:t>
            </a:r>
            <a:r>
              <a:rPr dirty="0" sz="2200" spc="114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2200" spc="-10" b="1">
                <a:solidFill>
                  <a:srgbClr val="3C3838"/>
                </a:solidFill>
                <a:latin typeface="Tahoma"/>
                <a:cs typeface="Tahoma"/>
              </a:rPr>
              <a:t>Support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16092" y="4508434"/>
            <a:ext cx="3044825" cy="113728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900" spc="-215" i="1">
                <a:solidFill>
                  <a:srgbClr val="3C3838"/>
                </a:solidFill>
                <a:latin typeface="Arial"/>
                <a:cs typeface="Arial"/>
              </a:rPr>
              <a:t>PDF,</a:t>
            </a:r>
            <a:r>
              <a:rPr dirty="0" sz="1900" spc="-12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25" i="1">
                <a:solidFill>
                  <a:srgbClr val="3C3838"/>
                </a:solidFill>
                <a:latin typeface="Arial"/>
                <a:cs typeface="Arial"/>
              </a:rPr>
              <a:t>PPTX,</a:t>
            </a:r>
            <a:r>
              <a:rPr dirty="0" sz="1900" spc="-11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60" i="1">
                <a:solidFill>
                  <a:srgbClr val="3C3838"/>
                </a:solidFill>
                <a:latin typeface="Arial"/>
                <a:cs typeface="Arial"/>
              </a:rPr>
              <a:t>DOCX,</a:t>
            </a:r>
            <a:r>
              <a:rPr dirty="0" sz="1900" spc="-12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70" i="1">
                <a:solidFill>
                  <a:srgbClr val="3C3838"/>
                </a:solidFill>
                <a:latin typeface="Arial"/>
                <a:cs typeface="Arial"/>
              </a:rPr>
              <a:t>CSV,</a:t>
            </a:r>
            <a:r>
              <a:rPr dirty="0" sz="1900" spc="-114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80" i="1">
                <a:solidFill>
                  <a:srgbClr val="3C3838"/>
                </a:solidFill>
                <a:latin typeface="Arial"/>
                <a:cs typeface="Arial"/>
              </a:rPr>
              <a:t>TXT</a:t>
            </a:r>
            <a:endParaRPr sz="1900">
              <a:latin typeface="Arial"/>
              <a:cs typeface="Arial"/>
            </a:endParaRPr>
          </a:p>
          <a:p>
            <a:pPr marL="12700" marR="5080">
              <a:lnSpc>
                <a:spcPts val="2940"/>
              </a:lnSpc>
              <a:spcBef>
                <a:spcPts val="65"/>
              </a:spcBef>
            </a:pPr>
            <a:r>
              <a:rPr dirty="0" sz="1900" spc="-95" i="1">
                <a:solidFill>
                  <a:srgbClr val="3C3838"/>
                </a:solidFill>
                <a:latin typeface="Arial"/>
                <a:cs typeface="Arial"/>
              </a:rPr>
              <a:t>processing</a:t>
            </a:r>
            <a:r>
              <a:rPr dirty="0" sz="1900" spc="-13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i="1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dirty="0" sz="1900" spc="-12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60" i="1">
                <a:solidFill>
                  <a:srgbClr val="3C3838"/>
                </a:solidFill>
                <a:latin typeface="Arial"/>
                <a:cs typeface="Arial"/>
              </a:rPr>
              <a:t>robust</a:t>
            </a:r>
            <a:r>
              <a:rPr dirty="0" sz="1900" spc="-12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55" i="1">
                <a:solidFill>
                  <a:srgbClr val="3C3838"/>
                </a:solidFill>
                <a:latin typeface="Arial"/>
                <a:cs typeface="Arial"/>
              </a:rPr>
              <a:t>parsing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capabilities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8805291" y="3478784"/>
            <a:ext cx="4961255" cy="2453640"/>
          </a:xfrm>
          <a:custGeom>
            <a:avLst/>
            <a:gdLst/>
            <a:ahLst/>
            <a:cxnLst/>
            <a:rect l="l" t="t" r="r" b="b"/>
            <a:pathLst>
              <a:path w="4961255" h="2453640">
                <a:moveTo>
                  <a:pt x="4924297" y="0"/>
                </a:moveTo>
                <a:lnTo>
                  <a:pt x="37083" y="0"/>
                </a:lnTo>
                <a:lnTo>
                  <a:pt x="22663" y="2899"/>
                </a:lnTo>
                <a:lnTo>
                  <a:pt x="10874" y="10810"/>
                </a:lnTo>
                <a:lnTo>
                  <a:pt x="2919" y="22556"/>
                </a:lnTo>
                <a:lnTo>
                  <a:pt x="0" y="36956"/>
                </a:lnTo>
                <a:lnTo>
                  <a:pt x="0" y="2416429"/>
                </a:lnTo>
                <a:lnTo>
                  <a:pt x="2919" y="2430776"/>
                </a:lnTo>
                <a:lnTo>
                  <a:pt x="10874" y="2442527"/>
                </a:lnTo>
                <a:lnTo>
                  <a:pt x="22663" y="2450468"/>
                </a:lnTo>
                <a:lnTo>
                  <a:pt x="37083" y="2453385"/>
                </a:lnTo>
                <a:lnTo>
                  <a:pt x="4924297" y="2453385"/>
                </a:lnTo>
                <a:lnTo>
                  <a:pt x="4938698" y="2450468"/>
                </a:lnTo>
                <a:lnTo>
                  <a:pt x="4950444" y="2442527"/>
                </a:lnTo>
                <a:lnTo>
                  <a:pt x="4958355" y="2430776"/>
                </a:lnTo>
                <a:lnTo>
                  <a:pt x="4961255" y="2416429"/>
                </a:lnTo>
                <a:lnTo>
                  <a:pt x="4961255" y="36956"/>
                </a:lnTo>
                <a:lnTo>
                  <a:pt x="4958355" y="22556"/>
                </a:lnTo>
                <a:lnTo>
                  <a:pt x="4950444" y="10810"/>
                </a:lnTo>
                <a:lnTo>
                  <a:pt x="4938698" y="2899"/>
                </a:lnTo>
                <a:lnTo>
                  <a:pt x="4924297" y="0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895715" y="3353775"/>
            <a:ext cx="4466590" cy="2632710"/>
          </a:xfrm>
          <a:prstGeom prst="rect">
            <a:avLst/>
          </a:prstGeom>
        </p:spPr>
        <p:txBody>
          <a:bodyPr wrap="square" lIns="0" tIns="20510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14"/>
              </a:spcBef>
            </a:pPr>
            <a:r>
              <a:rPr dirty="0" sz="2200" b="1">
                <a:solidFill>
                  <a:srgbClr val="3C3838"/>
                </a:solidFill>
                <a:latin typeface="Tahoma"/>
                <a:cs typeface="Tahoma"/>
              </a:rPr>
              <a:t>Agentic</a:t>
            </a:r>
            <a:r>
              <a:rPr dirty="0" sz="2200" spc="160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2200" spc="-10" b="1">
                <a:solidFill>
                  <a:srgbClr val="3C3838"/>
                </a:solidFill>
                <a:latin typeface="Tahoma"/>
                <a:cs typeface="Tahoma"/>
              </a:rPr>
              <a:t>Architecture</a:t>
            </a:r>
            <a:endParaRPr sz="2200">
              <a:latin typeface="Tahoma"/>
              <a:cs typeface="Tahoma"/>
            </a:endParaRPr>
          </a:p>
          <a:p>
            <a:pPr marL="79375" indent="-79375">
              <a:lnSpc>
                <a:spcPct val="100000"/>
              </a:lnSpc>
              <a:spcBef>
                <a:spcPts val="1250"/>
              </a:spcBef>
              <a:buSzPct val="83333"/>
              <a:buChar char="•"/>
              <a:tabLst>
                <a:tab pos="79375" algn="l"/>
              </a:tabLst>
            </a:pPr>
            <a:r>
              <a:rPr dirty="0" sz="1800" spc="-80" i="1">
                <a:latin typeface="Arial"/>
                <a:cs typeface="Arial"/>
              </a:rPr>
              <a:t>IngestionAgent </a:t>
            </a:r>
            <a:r>
              <a:rPr dirty="0" sz="1800" spc="-740" i="1">
                <a:latin typeface="Arial"/>
                <a:cs typeface="Arial"/>
              </a:rPr>
              <a:t>→</a:t>
            </a:r>
            <a:r>
              <a:rPr dirty="0" sz="1800" spc="-110" i="1">
                <a:latin typeface="Arial"/>
                <a:cs typeface="Arial"/>
              </a:rPr>
              <a:t> </a:t>
            </a:r>
            <a:r>
              <a:rPr dirty="0" sz="1800" spc="-105" i="1">
                <a:latin typeface="Arial"/>
                <a:cs typeface="Arial"/>
              </a:rPr>
              <a:t>parses</a:t>
            </a:r>
            <a:r>
              <a:rPr dirty="0" sz="1800" spc="-95" i="1">
                <a:latin typeface="Arial"/>
                <a:cs typeface="Arial"/>
              </a:rPr>
              <a:t> </a:t>
            </a:r>
            <a:r>
              <a:rPr dirty="0" sz="1800" spc="-50" i="1">
                <a:latin typeface="Arial"/>
                <a:cs typeface="Arial"/>
              </a:rPr>
              <a:t>and</a:t>
            </a:r>
            <a:r>
              <a:rPr dirty="0" sz="1800" spc="-95" i="1">
                <a:latin typeface="Arial"/>
                <a:cs typeface="Arial"/>
              </a:rPr>
              <a:t> </a:t>
            </a:r>
            <a:r>
              <a:rPr dirty="0" sz="1800" spc="-20" i="1">
                <a:latin typeface="Arial"/>
                <a:cs typeface="Arial"/>
              </a:rPr>
              <a:t>preprocesses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 i="1">
                <a:latin typeface="Arial"/>
                <a:cs typeface="Arial"/>
              </a:rPr>
              <a:t>documents</a:t>
            </a:r>
            <a:endParaRPr sz="1800">
              <a:latin typeface="Arial"/>
              <a:cs typeface="Arial"/>
            </a:endParaRPr>
          </a:p>
          <a:p>
            <a:pPr marL="79375" indent="-79375">
              <a:lnSpc>
                <a:spcPct val="100000"/>
              </a:lnSpc>
              <a:buSzPct val="83333"/>
              <a:buChar char="•"/>
              <a:tabLst>
                <a:tab pos="79375" algn="l"/>
              </a:tabLst>
            </a:pPr>
            <a:r>
              <a:rPr dirty="0" sz="1800" spc="-85" i="1">
                <a:latin typeface="Arial"/>
                <a:cs typeface="Arial"/>
              </a:rPr>
              <a:t>RetrievalAgent</a:t>
            </a:r>
            <a:r>
              <a:rPr dirty="0" sz="1800" spc="-90" i="1">
                <a:latin typeface="Arial"/>
                <a:cs typeface="Arial"/>
              </a:rPr>
              <a:t> </a:t>
            </a:r>
            <a:r>
              <a:rPr dirty="0" sz="1800" spc="-740" i="1">
                <a:latin typeface="Arial"/>
                <a:cs typeface="Arial"/>
              </a:rPr>
              <a:t>→</a:t>
            </a:r>
            <a:r>
              <a:rPr dirty="0" sz="1800" spc="-100" i="1">
                <a:latin typeface="Arial"/>
                <a:cs typeface="Arial"/>
              </a:rPr>
              <a:t> </a:t>
            </a:r>
            <a:r>
              <a:rPr dirty="0" sz="1800" spc="-85" i="1">
                <a:latin typeface="Arial"/>
                <a:cs typeface="Arial"/>
              </a:rPr>
              <a:t>embeddings</a:t>
            </a:r>
            <a:r>
              <a:rPr dirty="0" sz="1800" spc="-90" i="1">
                <a:latin typeface="Arial"/>
                <a:cs typeface="Arial"/>
              </a:rPr>
              <a:t> </a:t>
            </a:r>
            <a:r>
              <a:rPr dirty="0" sz="1800" spc="-195" i="1">
                <a:latin typeface="Arial"/>
                <a:cs typeface="Arial"/>
              </a:rPr>
              <a:t>+</a:t>
            </a:r>
            <a:r>
              <a:rPr dirty="0" sz="1800" spc="-100" i="1">
                <a:latin typeface="Arial"/>
                <a:cs typeface="Arial"/>
              </a:rPr>
              <a:t> </a:t>
            </a:r>
            <a:r>
              <a:rPr dirty="0" sz="1800" spc="-240" i="1">
                <a:latin typeface="Arial"/>
                <a:cs typeface="Arial"/>
              </a:rPr>
              <a:t>FAISS</a:t>
            </a:r>
            <a:r>
              <a:rPr dirty="0" sz="1800" spc="-100" i="1">
                <a:latin typeface="Arial"/>
                <a:cs typeface="Arial"/>
              </a:rPr>
              <a:t> </a:t>
            </a:r>
            <a:r>
              <a:rPr dirty="0" sz="1800" spc="-35" i="1">
                <a:latin typeface="Arial"/>
                <a:cs typeface="Arial"/>
              </a:rPr>
              <a:t>semantic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10" i="1">
                <a:latin typeface="Arial"/>
                <a:cs typeface="Arial"/>
              </a:rPr>
              <a:t>search</a:t>
            </a:r>
            <a:endParaRPr sz="1800">
              <a:latin typeface="Arial"/>
              <a:cs typeface="Arial"/>
            </a:endParaRPr>
          </a:p>
          <a:p>
            <a:pPr marL="79375" indent="-79375">
              <a:lnSpc>
                <a:spcPct val="100000"/>
              </a:lnSpc>
              <a:buSzPct val="83333"/>
              <a:buChar char="•"/>
              <a:tabLst>
                <a:tab pos="79375" algn="l"/>
              </a:tabLst>
            </a:pPr>
            <a:r>
              <a:rPr dirty="0" sz="1800" spc="-145" i="1">
                <a:latin typeface="Arial"/>
                <a:cs typeface="Arial"/>
              </a:rPr>
              <a:t>LLMResponseAgent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740" i="1">
                <a:latin typeface="Arial"/>
                <a:cs typeface="Arial"/>
              </a:rPr>
              <a:t>→</a:t>
            </a:r>
            <a:r>
              <a:rPr dirty="0" sz="1800" spc="-105" i="1">
                <a:latin typeface="Arial"/>
                <a:cs typeface="Arial"/>
              </a:rPr>
              <a:t> </a:t>
            </a:r>
            <a:r>
              <a:rPr dirty="0" sz="1800" spc="-85" i="1">
                <a:latin typeface="Arial"/>
                <a:cs typeface="Arial"/>
              </a:rPr>
              <a:t>generates</a:t>
            </a:r>
            <a:r>
              <a:rPr dirty="0" sz="1800" spc="-80" i="1">
                <a:latin typeface="Arial"/>
                <a:cs typeface="Arial"/>
              </a:rPr>
              <a:t> </a:t>
            </a:r>
            <a:r>
              <a:rPr dirty="0" sz="1800" spc="-100" i="1">
                <a:latin typeface="Arial"/>
                <a:cs typeface="Arial"/>
              </a:rPr>
              <a:t>answers</a:t>
            </a:r>
            <a:r>
              <a:rPr dirty="0" sz="1800" spc="-7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using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5" i="1">
                <a:latin typeface="Arial"/>
                <a:cs typeface="Arial"/>
              </a:rPr>
              <a:t>retrieved</a:t>
            </a:r>
            <a:r>
              <a:rPr dirty="0" sz="1800" spc="-7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context</a:t>
            </a:r>
            <a:endParaRPr sz="1800">
              <a:latin typeface="Arial"/>
              <a:cs typeface="Arial"/>
            </a:endParaRPr>
          </a:p>
          <a:p>
            <a:pPr marL="79375" indent="-79375">
              <a:lnSpc>
                <a:spcPct val="100000"/>
              </a:lnSpc>
              <a:buSzPct val="83333"/>
              <a:buChar char="•"/>
              <a:tabLst>
                <a:tab pos="79375" algn="l"/>
              </a:tabLst>
            </a:pPr>
            <a:r>
              <a:rPr dirty="0" sz="1800" spc="-75" i="1">
                <a:latin typeface="Arial"/>
                <a:cs typeface="Arial"/>
              </a:rPr>
              <a:t>(CoordinatorAgent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75" i="1">
                <a:latin typeface="Arial"/>
                <a:cs typeface="Arial"/>
              </a:rPr>
              <a:t>orchestrates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 spc="-50" i="1">
                <a:latin typeface="Arial"/>
                <a:cs typeface="Arial"/>
              </a:rPr>
              <a:t>overall</a:t>
            </a:r>
            <a:r>
              <a:rPr dirty="0" sz="1800" spc="-30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flow)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204205" y="6209791"/>
            <a:ext cx="8562340" cy="1828164"/>
          </a:xfrm>
          <a:custGeom>
            <a:avLst/>
            <a:gdLst/>
            <a:ahLst/>
            <a:cxnLst/>
            <a:rect l="l" t="t" r="r" b="b"/>
            <a:pathLst>
              <a:path w="8562340" h="1828165">
                <a:moveTo>
                  <a:pt x="8512683" y="0"/>
                </a:moveTo>
                <a:lnTo>
                  <a:pt x="49657" y="0"/>
                </a:lnTo>
                <a:lnTo>
                  <a:pt x="30325" y="3901"/>
                </a:lnTo>
                <a:lnTo>
                  <a:pt x="14541" y="14541"/>
                </a:lnTo>
                <a:lnTo>
                  <a:pt x="3901" y="30325"/>
                </a:lnTo>
                <a:lnTo>
                  <a:pt x="0" y="49656"/>
                </a:lnTo>
                <a:lnTo>
                  <a:pt x="0" y="1778215"/>
                </a:lnTo>
                <a:lnTo>
                  <a:pt x="3901" y="1797551"/>
                </a:lnTo>
                <a:lnTo>
                  <a:pt x="14541" y="1813344"/>
                </a:lnTo>
                <a:lnTo>
                  <a:pt x="30325" y="1823993"/>
                </a:lnTo>
                <a:lnTo>
                  <a:pt x="49657" y="1827898"/>
                </a:lnTo>
                <a:lnTo>
                  <a:pt x="8512683" y="1827898"/>
                </a:lnTo>
                <a:lnTo>
                  <a:pt x="8532014" y="1823993"/>
                </a:lnTo>
                <a:lnTo>
                  <a:pt x="8547798" y="1813344"/>
                </a:lnTo>
                <a:lnTo>
                  <a:pt x="8558438" y="1797551"/>
                </a:lnTo>
                <a:lnTo>
                  <a:pt x="8562340" y="1778215"/>
                </a:lnTo>
                <a:lnTo>
                  <a:pt x="8562340" y="49656"/>
                </a:lnTo>
                <a:lnTo>
                  <a:pt x="8558438" y="30325"/>
                </a:lnTo>
                <a:lnTo>
                  <a:pt x="8547798" y="14541"/>
                </a:lnTo>
                <a:lnTo>
                  <a:pt x="8532014" y="3901"/>
                </a:lnTo>
                <a:lnTo>
                  <a:pt x="8512683" y="0"/>
                </a:lnTo>
                <a:close/>
              </a:path>
            </a:pathLst>
          </a:custGeom>
          <a:solidFill>
            <a:srgbClr val="F1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316092" y="6212585"/>
            <a:ext cx="6619240" cy="14846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3C3838"/>
                </a:solidFill>
                <a:latin typeface="Tahoma"/>
                <a:cs typeface="Tahoma"/>
              </a:rPr>
              <a:t>Smart</a:t>
            </a:r>
            <a:r>
              <a:rPr dirty="0" sz="2200" spc="-25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2200" spc="-10" b="1">
                <a:solidFill>
                  <a:srgbClr val="3C3838"/>
                </a:solidFill>
                <a:latin typeface="Tahoma"/>
                <a:cs typeface="Tahoma"/>
              </a:rPr>
              <a:t>Retrieval</a:t>
            </a:r>
            <a:endParaRPr sz="2200">
              <a:latin typeface="Tahoma"/>
              <a:cs typeface="Tahoma"/>
            </a:endParaRPr>
          </a:p>
          <a:p>
            <a:pPr marL="86995" indent="-85725">
              <a:lnSpc>
                <a:spcPct val="100000"/>
              </a:lnSpc>
              <a:spcBef>
                <a:spcPts val="1650"/>
              </a:spcBef>
              <a:buSzPct val="82500"/>
              <a:buChar char="•"/>
              <a:tabLst>
                <a:tab pos="86995" algn="l"/>
              </a:tabLst>
            </a:pPr>
            <a:r>
              <a:rPr dirty="0" sz="2000" spc="-270" i="1">
                <a:latin typeface="Arial"/>
                <a:cs typeface="Arial"/>
              </a:rPr>
              <a:t>FAISS</a:t>
            </a:r>
            <a:r>
              <a:rPr dirty="0" sz="2000" spc="-135" i="1">
                <a:latin typeface="Arial"/>
                <a:cs typeface="Arial"/>
              </a:rPr>
              <a:t> </a:t>
            </a:r>
            <a:r>
              <a:rPr dirty="0" sz="2000" spc="-70" i="1">
                <a:latin typeface="Arial"/>
                <a:cs typeface="Arial"/>
              </a:rPr>
              <a:t>vector</a:t>
            </a:r>
            <a:r>
              <a:rPr dirty="0" sz="2000" spc="-120" i="1">
                <a:latin typeface="Arial"/>
                <a:cs typeface="Arial"/>
              </a:rPr>
              <a:t> </a:t>
            </a:r>
            <a:r>
              <a:rPr dirty="0" sz="2000" spc="-70" i="1">
                <a:latin typeface="Arial"/>
                <a:cs typeface="Arial"/>
              </a:rPr>
              <a:t>store</a:t>
            </a:r>
            <a:r>
              <a:rPr dirty="0" sz="2000" spc="-130" i="1">
                <a:latin typeface="Arial"/>
                <a:cs typeface="Arial"/>
              </a:rPr>
              <a:t> </a:t>
            </a:r>
            <a:r>
              <a:rPr dirty="0" sz="2000" spc="-215" i="1">
                <a:latin typeface="Arial"/>
                <a:cs typeface="Arial"/>
              </a:rPr>
              <a:t>+</a:t>
            </a:r>
            <a:r>
              <a:rPr dirty="0" sz="2000" spc="-130" i="1">
                <a:latin typeface="Arial"/>
                <a:cs typeface="Arial"/>
              </a:rPr>
              <a:t> </a:t>
            </a:r>
            <a:r>
              <a:rPr dirty="0" sz="2000" spc="-105" i="1">
                <a:latin typeface="Arial"/>
                <a:cs typeface="Arial"/>
              </a:rPr>
              <a:t>HuggingFace</a:t>
            </a:r>
            <a:r>
              <a:rPr dirty="0" sz="2000" spc="-13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embeddings</a:t>
            </a:r>
            <a:endParaRPr sz="2000">
              <a:latin typeface="Arial"/>
              <a:cs typeface="Arial"/>
            </a:endParaRPr>
          </a:p>
          <a:p>
            <a:pPr marL="86995" indent="-85725">
              <a:lnSpc>
                <a:spcPct val="100000"/>
              </a:lnSpc>
              <a:buSzPct val="82500"/>
              <a:buChar char="•"/>
              <a:tabLst>
                <a:tab pos="86995" algn="l"/>
              </a:tabLst>
            </a:pPr>
            <a:r>
              <a:rPr dirty="0" sz="2000" spc="-45" i="1">
                <a:latin typeface="Arial"/>
                <a:cs typeface="Arial"/>
              </a:rPr>
              <a:t>Streamlit</a:t>
            </a:r>
            <a:r>
              <a:rPr dirty="0" sz="2000" spc="-85" i="1">
                <a:latin typeface="Arial"/>
                <a:cs typeface="Arial"/>
              </a:rPr>
              <a:t> </a:t>
            </a:r>
            <a:r>
              <a:rPr dirty="0" sz="2000" spc="-35" i="1">
                <a:latin typeface="Arial"/>
                <a:cs typeface="Arial"/>
              </a:rPr>
              <a:t>chatbot</a:t>
            </a:r>
            <a:r>
              <a:rPr dirty="0" sz="2000" spc="-120" i="1">
                <a:latin typeface="Arial"/>
                <a:cs typeface="Arial"/>
              </a:rPr>
              <a:t> </a:t>
            </a:r>
            <a:r>
              <a:rPr dirty="0" sz="2000" spc="-55" i="1">
                <a:latin typeface="Arial"/>
                <a:cs typeface="Arial"/>
              </a:rPr>
              <a:t>interface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for</a:t>
            </a:r>
            <a:r>
              <a:rPr dirty="0" sz="2000" spc="-110" i="1">
                <a:latin typeface="Arial"/>
                <a:cs typeface="Arial"/>
              </a:rPr>
              <a:t> </a:t>
            </a:r>
            <a:r>
              <a:rPr dirty="0" sz="2000" spc="-70" i="1">
                <a:latin typeface="Arial"/>
                <a:cs typeface="Arial"/>
              </a:rPr>
              <a:t>uploads,</a:t>
            </a:r>
            <a:r>
              <a:rPr dirty="0" sz="2000" spc="-85" i="1">
                <a:latin typeface="Arial"/>
                <a:cs typeface="Arial"/>
              </a:rPr>
              <a:t> </a:t>
            </a:r>
            <a:r>
              <a:rPr dirty="0" sz="2000" spc="-90" i="1">
                <a:latin typeface="Arial"/>
                <a:cs typeface="Arial"/>
              </a:rPr>
              <a:t>queries,</a:t>
            </a:r>
            <a:r>
              <a:rPr dirty="0" sz="2000" spc="-95" i="1">
                <a:latin typeface="Arial"/>
                <a:cs typeface="Arial"/>
              </a:rPr>
              <a:t> </a:t>
            </a:r>
            <a:r>
              <a:rPr dirty="0" sz="2000" spc="-60" i="1">
                <a:latin typeface="Arial"/>
                <a:cs typeface="Arial"/>
              </a:rPr>
              <a:t>and</a:t>
            </a:r>
            <a:r>
              <a:rPr dirty="0" sz="2000" spc="-100" i="1">
                <a:latin typeface="Arial"/>
                <a:cs typeface="Arial"/>
              </a:rPr>
              <a:t> </a:t>
            </a:r>
            <a:r>
              <a:rPr dirty="0" sz="2000" spc="-90" i="1">
                <a:latin typeface="Arial"/>
                <a:cs typeface="Arial"/>
              </a:rPr>
              <a:t>responses</a:t>
            </a:r>
            <a:endParaRPr sz="2000">
              <a:latin typeface="Arial"/>
              <a:cs typeface="Arial"/>
            </a:endParaRPr>
          </a:p>
          <a:p>
            <a:pPr marL="86995" indent="-85725">
              <a:lnSpc>
                <a:spcPct val="100000"/>
              </a:lnSpc>
              <a:buSzPct val="82500"/>
              <a:buChar char="•"/>
              <a:tabLst>
                <a:tab pos="86995" algn="l"/>
              </a:tabLst>
            </a:pPr>
            <a:r>
              <a:rPr dirty="0" sz="2000" spc="-90" i="1">
                <a:latin typeface="Arial"/>
                <a:cs typeface="Arial"/>
              </a:rPr>
              <a:t>Stub</a:t>
            </a:r>
            <a:r>
              <a:rPr dirty="0" sz="2000" spc="-114" i="1">
                <a:latin typeface="Arial"/>
                <a:cs typeface="Arial"/>
              </a:rPr>
              <a:t> </a:t>
            </a:r>
            <a:r>
              <a:rPr dirty="0" sz="2000" spc="-100" i="1">
                <a:latin typeface="Arial"/>
                <a:cs typeface="Arial"/>
              </a:rPr>
              <a:t>mode</a:t>
            </a:r>
            <a:r>
              <a:rPr dirty="0" sz="2000" spc="-114" i="1">
                <a:latin typeface="Arial"/>
                <a:cs typeface="Arial"/>
              </a:rPr>
              <a:t> </a:t>
            </a:r>
            <a:r>
              <a:rPr dirty="0" sz="2000" spc="-100" i="1">
                <a:latin typeface="Arial"/>
                <a:cs typeface="Arial"/>
              </a:rPr>
              <a:t>(regex-based</a:t>
            </a:r>
            <a:r>
              <a:rPr dirty="0" sz="2000" spc="-125" i="1">
                <a:latin typeface="Arial"/>
                <a:cs typeface="Arial"/>
              </a:rPr>
              <a:t> </a:t>
            </a:r>
            <a:r>
              <a:rPr dirty="0" sz="2000" spc="-100" i="1">
                <a:latin typeface="Arial"/>
                <a:cs typeface="Arial"/>
              </a:rPr>
              <a:t>answers)</a:t>
            </a:r>
            <a:r>
              <a:rPr dirty="0" sz="2000" spc="-140" i="1">
                <a:latin typeface="Arial"/>
                <a:cs typeface="Arial"/>
              </a:rPr>
              <a:t> </a:t>
            </a:r>
            <a:r>
              <a:rPr dirty="0" sz="2000" spc="-90" i="1">
                <a:latin typeface="Arial"/>
                <a:cs typeface="Arial"/>
              </a:rPr>
              <a:t>when</a:t>
            </a:r>
            <a:r>
              <a:rPr dirty="0" sz="2000" spc="-114" i="1">
                <a:latin typeface="Arial"/>
                <a:cs typeface="Arial"/>
              </a:rPr>
              <a:t> </a:t>
            </a:r>
            <a:r>
              <a:rPr dirty="0" sz="2000" spc="-210" i="1">
                <a:latin typeface="Arial"/>
                <a:cs typeface="Arial"/>
              </a:rPr>
              <a:t>API</a:t>
            </a:r>
            <a:r>
              <a:rPr dirty="0" sz="2000" spc="-114" i="1">
                <a:latin typeface="Arial"/>
                <a:cs typeface="Arial"/>
              </a:rPr>
              <a:t> </a:t>
            </a:r>
            <a:r>
              <a:rPr dirty="0" sz="2000" spc="-110" i="1">
                <a:latin typeface="Arial"/>
                <a:cs typeface="Arial"/>
              </a:rPr>
              <a:t>key</a:t>
            </a:r>
            <a:r>
              <a:rPr dirty="0" sz="2000" spc="-114" i="1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not</a:t>
            </a:r>
            <a:r>
              <a:rPr dirty="0" sz="2000" spc="-13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provided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6282" rIns="0" bIns="0" rtlCol="0" vert="horz">
            <a:spAutoFit/>
          </a:bodyPr>
          <a:lstStyle/>
          <a:p>
            <a:pPr marL="5370830">
              <a:lnSpc>
                <a:spcPct val="100000"/>
              </a:lnSpc>
              <a:spcBef>
                <a:spcPts val="95"/>
              </a:spcBef>
            </a:pPr>
            <a:r>
              <a:rPr dirty="0" sz="2800"/>
              <a:t>Agent-Based</a:t>
            </a:r>
            <a:r>
              <a:rPr dirty="0" sz="2800" spc="170"/>
              <a:t> </a:t>
            </a:r>
            <a:r>
              <a:rPr dirty="0" sz="2800"/>
              <a:t>Architecture</a:t>
            </a:r>
            <a:r>
              <a:rPr dirty="0" sz="2800" spc="170"/>
              <a:t> </a:t>
            </a:r>
            <a:r>
              <a:rPr dirty="0" sz="2800" spc="-10"/>
              <a:t>Overview</a:t>
            </a:r>
            <a:endParaRPr sz="2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6924" y="1694649"/>
            <a:ext cx="295303" cy="38995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025388" y="2266950"/>
            <a:ext cx="7378065" cy="558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3C3838"/>
                </a:solidFill>
                <a:latin typeface="Tahoma"/>
                <a:cs typeface="Tahoma"/>
              </a:rPr>
              <a:t>CoordinatorAgent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200" spc="-60" i="1">
                <a:solidFill>
                  <a:srgbClr val="3C3838"/>
                </a:solidFill>
                <a:latin typeface="Arial"/>
                <a:cs typeface="Arial"/>
              </a:rPr>
              <a:t>Orchestrates</a:t>
            </a:r>
            <a:r>
              <a:rPr dirty="0" sz="1200" spc="-2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40" i="1">
                <a:solidFill>
                  <a:srgbClr val="3C3838"/>
                </a:solidFill>
                <a:latin typeface="Arial"/>
                <a:cs typeface="Arial"/>
              </a:rPr>
              <a:t>the </a:t>
            </a:r>
            <a:r>
              <a:rPr dirty="0" sz="1200" spc="-30" i="1">
                <a:solidFill>
                  <a:srgbClr val="3C3838"/>
                </a:solidFill>
                <a:latin typeface="Arial"/>
                <a:cs typeface="Arial"/>
              </a:rPr>
              <a:t>entire</a:t>
            </a:r>
            <a:r>
              <a:rPr dirty="0" sz="1200" spc="-4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35" i="1">
                <a:solidFill>
                  <a:srgbClr val="3C3838"/>
                </a:solidFill>
                <a:latin typeface="Arial"/>
                <a:cs typeface="Arial"/>
              </a:rPr>
              <a:t>pipeline,</a:t>
            </a:r>
            <a:r>
              <a:rPr dirty="0" sz="12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55" i="1">
                <a:solidFill>
                  <a:srgbClr val="3C3838"/>
                </a:solidFill>
                <a:latin typeface="Arial"/>
                <a:cs typeface="Arial"/>
              </a:rPr>
              <a:t>manages</a:t>
            </a:r>
            <a:r>
              <a:rPr dirty="0" sz="120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25" i="1">
                <a:solidFill>
                  <a:srgbClr val="3C3838"/>
                </a:solidFill>
                <a:latin typeface="Arial"/>
                <a:cs typeface="Arial"/>
              </a:rPr>
              <a:t>workflow</a:t>
            </a:r>
            <a:r>
              <a:rPr dirty="0" sz="1200" spc="-4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30" i="1">
                <a:solidFill>
                  <a:srgbClr val="3C3838"/>
                </a:solidFill>
                <a:latin typeface="Arial"/>
                <a:cs typeface="Arial"/>
              </a:rPr>
              <a:t>coordination</a:t>
            </a:r>
            <a:r>
              <a:rPr dirty="0" sz="120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35" i="1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dirty="0" sz="120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75" i="1">
                <a:solidFill>
                  <a:srgbClr val="3C3838"/>
                </a:solidFill>
                <a:latin typeface="Arial"/>
                <a:cs typeface="Arial"/>
              </a:rPr>
              <a:t>ensures</a:t>
            </a:r>
            <a:r>
              <a:rPr dirty="0" sz="1200" spc="-4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40" i="1">
                <a:solidFill>
                  <a:srgbClr val="3C3838"/>
                </a:solidFill>
                <a:latin typeface="Arial"/>
                <a:cs typeface="Arial"/>
              </a:rPr>
              <a:t>proper</a:t>
            </a:r>
            <a:r>
              <a:rPr dirty="0" sz="1200" spc="-5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80" i="1">
                <a:solidFill>
                  <a:srgbClr val="3C3838"/>
                </a:solidFill>
                <a:latin typeface="Arial"/>
                <a:cs typeface="Arial"/>
              </a:rPr>
              <a:t>message</a:t>
            </a:r>
            <a:r>
              <a:rPr dirty="0" sz="1200" spc="-4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20" i="1">
                <a:solidFill>
                  <a:srgbClr val="3C3838"/>
                </a:solidFill>
                <a:latin typeface="Arial"/>
                <a:cs typeface="Arial"/>
              </a:rPr>
              <a:t>routing</a:t>
            </a:r>
            <a:r>
              <a:rPr dirty="0" sz="1200" spc="-3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50" i="1">
                <a:solidFill>
                  <a:srgbClr val="3C3838"/>
                </a:solidFill>
                <a:latin typeface="Arial"/>
                <a:cs typeface="Arial"/>
              </a:rPr>
              <a:t>between</a:t>
            </a:r>
            <a:r>
              <a:rPr dirty="0" sz="1200" spc="-6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3C3838"/>
                </a:solidFill>
                <a:latin typeface="Arial"/>
                <a:cs typeface="Arial"/>
              </a:rPr>
              <a:t>agents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0422" y="3154260"/>
            <a:ext cx="344520" cy="39373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025388" y="3726941"/>
            <a:ext cx="6569709" cy="5581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3C3838"/>
                </a:solidFill>
                <a:latin typeface="Tahoma"/>
                <a:cs typeface="Tahoma"/>
              </a:rPr>
              <a:t>IngestionAgent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200" spc="-65" i="1">
                <a:solidFill>
                  <a:srgbClr val="3C3838"/>
                </a:solidFill>
                <a:latin typeface="Arial"/>
                <a:cs typeface="Arial"/>
              </a:rPr>
              <a:t>Handles</a:t>
            </a:r>
            <a:r>
              <a:rPr dirty="0" sz="120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3C3838"/>
                </a:solidFill>
                <a:latin typeface="Arial"/>
                <a:cs typeface="Arial"/>
              </a:rPr>
              <a:t>multi-</a:t>
            </a:r>
            <a:r>
              <a:rPr dirty="0" sz="1200" spc="-20" i="1">
                <a:solidFill>
                  <a:srgbClr val="3C3838"/>
                </a:solidFill>
                <a:latin typeface="Arial"/>
                <a:cs typeface="Arial"/>
              </a:rPr>
              <a:t>format</a:t>
            </a:r>
            <a:r>
              <a:rPr dirty="0" sz="1200" spc="-3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45" i="1">
                <a:solidFill>
                  <a:srgbClr val="3C3838"/>
                </a:solidFill>
                <a:latin typeface="Arial"/>
                <a:cs typeface="Arial"/>
              </a:rPr>
              <a:t>document</a:t>
            </a:r>
            <a:r>
              <a:rPr dirty="0" sz="12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35" i="1">
                <a:solidFill>
                  <a:srgbClr val="3C3838"/>
                </a:solidFill>
                <a:latin typeface="Arial"/>
                <a:cs typeface="Arial"/>
              </a:rPr>
              <a:t>parsing</a:t>
            </a:r>
            <a:r>
              <a:rPr dirty="0" sz="120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35" i="1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dirty="0" sz="120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55" i="1">
                <a:solidFill>
                  <a:srgbClr val="3C3838"/>
                </a:solidFill>
                <a:latin typeface="Arial"/>
                <a:cs typeface="Arial"/>
              </a:rPr>
              <a:t>preprocessing,</a:t>
            </a:r>
            <a:r>
              <a:rPr dirty="0" sz="120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30" i="1">
                <a:solidFill>
                  <a:srgbClr val="3C3838"/>
                </a:solidFill>
                <a:latin typeface="Arial"/>
                <a:cs typeface="Arial"/>
              </a:rPr>
              <a:t>extracting</a:t>
            </a:r>
            <a:r>
              <a:rPr dirty="0" sz="1200" spc="-6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30" i="1">
                <a:solidFill>
                  <a:srgbClr val="3C3838"/>
                </a:solidFill>
                <a:latin typeface="Arial"/>
                <a:cs typeface="Arial"/>
              </a:rPr>
              <a:t>text</a:t>
            </a:r>
            <a:r>
              <a:rPr dirty="0" sz="1200" spc="-4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35" i="1">
                <a:solidFill>
                  <a:srgbClr val="3C3838"/>
                </a:solidFill>
                <a:latin typeface="Arial"/>
                <a:cs typeface="Arial"/>
              </a:rPr>
              <a:t>content</a:t>
            </a:r>
            <a:r>
              <a:rPr dirty="0" sz="12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30" i="1">
                <a:solidFill>
                  <a:srgbClr val="3C3838"/>
                </a:solidFill>
                <a:latin typeface="Arial"/>
                <a:cs typeface="Arial"/>
              </a:rPr>
              <a:t>from</a:t>
            </a:r>
            <a:r>
              <a:rPr dirty="0" sz="1200" spc="-2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45" i="1">
                <a:solidFill>
                  <a:srgbClr val="3C3838"/>
                </a:solidFill>
                <a:latin typeface="Arial"/>
                <a:cs typeface="Arial"/>
              </a:rPr>
              <a:t>various</a:t>
            </a:r>
            <a:r>
              <a:rPr dirty="0" sz="120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20" i="1">
                <a:solidFill>
                  <a:srgbClr val="3C3838"/>
                </a:solidFill>
                <a:latin typeface="Arial"/>
                <a:cs typeface="Arial"/>
              </a:rPr>
              <a:t>file</a:t>
            </a:r>
            <a:r>
              <a:rPr dirty="0" sz="1200" spc="-4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3C3838"/>
                </a:solidFill>
                <a:latin typeface="Arial"/>
                <a:cs typeface="Arial"/>
              </a:rPr>
              <a:t>types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56636" y="4636714"/>
            <a:ext cx="352092" cy="355878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025388" y="5186934"/>
            <a:ext cx="6487795" cy="558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C3838"/>
                </a:solidFill>
                <a:latin typeface="Tahoma"/>
                <a:cs typeface="Tahoma"/>
              </a:rPr>
              <a:t>RetrievalAgent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200" spc="-60" i="1">
                <a:solidFill>
                  <a:srgbClr val="3C3838"/>
                </a:solidFill>
                <a:latin typeface="Arial"/>
                <a:cs typeface="Arial"/>
              </a:rPr>
              <a:t>Performs</a:t>
            </a:r>
            <a:r>
              <a:rPr dirty="0" sz="1200" spc="-3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165" i="1">
                <a:solidFill>
                  <a:srgbClr val="3C3838"/>
                </a:solidFill>
                <a:latin typeface="Arial"/>
                <a:cs typeface="Arial"/>
              </a:rPr>
              <a:t>FAISS</a:t>
            </a:r>
            <a:r>
              <a:rPr dirty="0" sz="1200" spc="-6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50" i="1">
                <a:solidFill>
                  <a:srgbClr val="3C3838"/>
                </a:solidFill>
                <a:latin typeface="Arial"/>
                <a:cs typeface="Arial"/>
              </a:rPr>
              <a:t>semantic</a:t>
            </a:r>
            <a:r>
              <a:rPr dirty="0" sz="1200" spc="-5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25" i="1">
                <a:solidFill>
                  <a:srgbClr val="3C3838"/>
                </a:solidFill>
                <a:latin typeface="Arial"/>
                <a:cs typeface="Arial"/>
              </a:rPr>
              <a:t>retrieval</a:t>
            </a:r>
            <a:r>
              <a:rPr dirty="0" sz="1200" spc="-5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45" i="1">
                <a:solidFill>
                  <a:srgbClr val="3C3838"/>
                </a:solidFill>
                <a:latin typeface="Arial"/>
                <a:cs typeface="Arial"/>
              </a:rPr>
              <a:t>using</a:t>
            </a:r>
            <a:r>
              <a:rPr dirty="0" sz="120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45" i="1">
                <a:solidFill>
                  <a:srgbClr val="3C3838"/>
                </a:solidFill>
                <a:latin typeface="Arial"/>
                <a:cs typeface="Arial"/>
              </a:rPr>
              <a:t>vector</a:t>
            </a:r>
            <a:r>
              <a:rPr dirty="0" sz="1200" spc="-5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55" i="1">
                <a:solidFill>
                  <a:srgbClr val="3C3838"/>
                </a:solidFill>
                <a:latin typeface="Arial"/>
                <a:cs typeface="Arial"/>
              </a:rPr>
              <a:t>embeddings</a:t>
            </a:r>
            <a:r>
              <a:rPr dirty="0" sz="120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25" i="1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dirty="0" sz="1200" spc="-4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35" i="1">
                <a:solidFill>
                  <a:srgbClr val="3C3838"/>
                </a:solidFill>
                <a:latin typeface="Arial"/>
                <a:cs typeface="Arial"/>
              </a:rPr>
              <a:t>accurate</a:t>
            </a:r>
            <a:r>
              <a:rPr dirty="0" sz="120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45" i="1">
                <a:solidFill>
                  <a:srgbClr val="3C3838"/>
                </a:solidFill>
                <a:latin typeface="Arial"/>
                <a:cs typeface="Arial"/>
              </a:rPr>
              <a:t>document</a:t>
            </a:r>
            <a:r>
              <a:rPr dirty="0" sz="12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65" i="1">
                <a:solidFill>
                  <a:srgbClr val="3C3838"/>
                </a:solidFill>
                <a:latin typeface="Arial"/>
                <a:cs typeface="Arial"/>
              </a:rPr>
              <a:t>search</a:t>
            </a:r>
            <a:r>
              <a:rPr dirty="0" sz="1200" spc="-5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35" i="1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dirty="0" sz="12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3C3838"/>
                </a:solidFill>
                <a:latin typeface="Arial"/>
                <a:cs typeface="Arial"/>
              </a:rPr>
              <a:t>matching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71780" y="6096452"/>
            <a:ext cx="321805" cy="34452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025388" y="6646926"/>
            <a:ext cx="6269355" cy="558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3C3838"/>
                </a:solidFill>
                <a:latin typeface="Tahoma"/>
                <a:cs typeface="Tahoma"/>
              </a:rPr>
              <a:t>LLMResponseAgent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z="1200" spc="-75" i="1">
                <a:solidFill>
                  <a:srgbClr val="3C3838"/>
                </a:solidFill>
                <a:latin typeface="Arial"/>
                <a:cs typeface="Arial"/>
              </a:rPr>
              <a:t>Generates</a:t>
            </a:r>
            <a:r>
              <a:rPr dirty="0" sz="120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35" i="1">
                <a:solidFill>
                  <a:srgbClr val="3C3838"/>
                </a:solidFill>
                <a:latin typeface="Arial"/>
                <a:cs typeface="Arial"/>
              </a:rPr>
              <a:t>contextual</a:t>
            </a:r>
            <a:r>
              <a:rPr dirty="0" sz="1200" spc="-65" i="1">
                <a:solidFill>
                  <a:srgbClr val="3C3838"/>
                </a:solidFill>
                <a:latin typeface="Arial"/>
                <a:cs typeface="Arial"/>
              </a:rPr>
              <a:t> answers</a:t>
            </a:r>
            <a:r>
              <a:rPr dirty="0" sz="1200" spc="-4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50" i="1">
                <a:solidFill>
                  <a:srgbClr val="3C3838"/>
                </a:solidFill>
                <a:latin typeface="Arial"/>
                <a:cs typeface="Arial"/>
              </a:rPr>
              <a:t>using</a:t>
            </a:r>
            <a:r>
              <a:rPr dirty="0" sz="1200" spc="-4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40" i="1">
                <a:solidFill>
                  <a:srgbClr val="3C3838"/>
                </a:solidFill>
                <a:latin typeface="Arial"/>
                <a:cs typeface="Arial"/>
              </a:rPr>
              <a:t>retrieved</a:t>
            </a:r>
            <a:r>
              <a:rPr dirty="0" sz="1200" spc="-5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35" i="1">
                <a:solidFill>
                  <a:srgbClr val="3C3838"/>
                </a:solidFill>
                <a:latin typeface="Arial"/>
                <a:cs typeface="Arial"/>
              </a:rPr>
              <a:t>content,</a:t>
            </a:r>
            <a:r>
              <a:rPr dirty="0" sz="120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30" i="1">
                <a:solidFill>
                  <a:srgbClr val="3C3838"/>
                </a:solidFill>
                <a:latin typeface="Arial"/>
                <a:cs typeface="Arial"/>
              </a:rPr>
              <a:t>providing</a:t>
            </a:r>
            <a:r>
              <a:rPr dirty="0" sz="12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3C3838"/>
                </a:solidFill>
                <a:latin typeface="Arial"/>
                <a:cs typeface="Arial"/>
              </a:rPr>
              <a:t>intelligent</a:t>
            </a:r>
            <a:r>
              <a:rPr dirty="0" sz="12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80" i="1">
                <a:solidFill>
                  <a:srgbClr val="3C3838"/>
                </a:solidFill>
                <a:latin typeface="Arial"/>
                <a:cs typeface="Arial"/>
              </a:rPr>
              <a:t>responses</a:t>
            </a:r>
            <a:r>
              <a:rPr dirty="0" sz="1200" spc="-5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3C3838"/>
                </a:solidFill>
                <a:latin typeface="Arial"/>
                <a:cs typeface="Arial"/>
              </a:rPr>
              <a:t>to</a:t>
            </a:r>
            <a:r>
              <a:rPr dirty="0" sz="1200" spc="-4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70" i="1">
                <a:solidFill>
                  <a:srgbClr val="3C3838"/>
                </a:solidFill>
                <a:latin typeface="Arial"/>
                <a:cs typeface="Arial"/>
              </a:rPr>
              <a:t>user</a:t>
            </a:r>
            <a:r>
              <a:rPr dirty="0" sz="1200" spc="-3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200" spc="-10" i="1">
                <a:solidFill>
                  <a:srgbClr val="3C3838"/>
                </a:solidFill>
                <a:latin typeface="Arial"/>
                <a:cs typeface="Arial"/>
              </a:rPr>
              <a:t>queries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004" y="663956"/>
            <a:ext cx="6273800" cy="5524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450" spc="200"/>
              <a:t>MCP</a:t>
            </a:r>
            <a:r>
              <a:rPr dirty="0" sz="3450" spc="-10"/>
              <a:t> </a:t>
            </a:r>
            <a:r>
              <a:rPr dirty="0" sz="3450"/>
              <a:t>Message</a:t>
            </a:r>
            <a:r>
              <a:rPr dirty="0" sz="3450" spc="-10"/>
              <a:t> </a:t>
            </a:r>
            <a:r>
              <a:rPr dirty="0" sz="3450"/>
              <a:t>Protocol</a:t>
            </a:r>
            <a:r>
              <a:rPr dirty="0" sz="3450" spc="-10"/>
              <a:t> </a:t>
            </a:r>
            <a:r>
              <a:rPr dirty="0" sz="3450" spc="-20"/>
              <a:t>Flow</a:t>
            </a:r>
            <a:endParaRPr sz="3450"/>
          </a:p>
        </p:txBody>
      </p:sp>
      <p:sp>
        <p:nvSpPr>
          <p:cNvPr id="4" name="object 4" descr=""/>
          <p:cNvSpPr txBox="1"/>
          <p:nvPr/>
        </p:nvSpPr>
        <p:spPr>
          <a:xfrm>
            <a:off x="1832229" y="1724025"/>
            <a:ext cx="5516880" cy="4174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 b="1">
                <a:solidFill>
                  <a:srgbClr val="3C3838"/>
                </a:solidFill>
                <a:latin typeface="Tahoma"/>
                <a:cs typeface="Tahoma"/>
              </a:rPr>
              <a:t>USER_QUERY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500" i="1">
                <a:solidFill>
                  <a:srgbClr val="3C3838"/>
                </a:solidFill>
                <a:latin typeface="Arial"/>
                <a:cs typeface="Arial"/>
              </a:rPr>
              <a:t>Initial</a:t>
            </a:r>
            <a:r>
              <a:rPr dirty="0" sz="1500" spc="-10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90" i="1">
                <a:solidFill>
                  <a:srgbClr val="3C3838"/>
                </a:solidFill>
                <a:latin typeface="Arial"/>
                <a:cs typeface="Arial"/>
              </a:rPr>
              <a:t>user</a:t>
            </a:r>
            <a:r>
              <a:rPr dirty="0" sz="15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60" i="1">
                <a:solidFill>
                  <a:srgbClr val="3C3838"/>
                </a:solidFill>
                <a:latin typeface="Arial"/>
                <a:cs typeface="Arial"/>
              </a:rPr>
              <a:t>question</a:t>
            </a:r>
            <a:r>
              <a:rPr dirty="0" sz="150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40" i="1">
                <a:solidFill>
                  <a:srgbClr val="3C3838"/>
                </a:solidFill>
                <a:latin typeface="Arial"/>
                <a:cs typeface="Arial"/>
              </a:rPr>
              <a:t>triggers</a:t>
            </a:r>
            <a:r>
              <a:rPr dirty="0" sz="15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45" i="1">
                <a:solidFill>
                  <a:srgbClr val="3C3838"/>
                </a:solidFill>
                <a:latin typeface="Arial"/>
                <a:cs typeface="Arial"/>
              </a:rPr>
              <a:t>the</a:t>
            </a:r>
            <a:r>
              <a:rPr dirty="0" sz="150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35" i="1">
                <a:solidFill>
                  <a:srgbClr val="3C3838"/>
                </a:solidFill>
                <a:latin typeface="Arial"/>
                <a:cs typeface="Arial"/>
              </a:rPr>
              <a:t>workflow</a:t>
            </a:r>
            <a:r>
              <a:rPr dirty="0" sz="1500" spc="-5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40" i="1">
                <a:solidFill>
                  <a:srgbClr val="3C3838"/>
                </a:solidFill>
                <a:latin typeface="Arial"/>
                <a:cs typeface="Arial"/>
              </a:rPr>
              <a:t>through</a:t>
            </a:r>
            <a:r>
              <a:rPr dirty="0" sz="1500" spc="-5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40" i="1">
                <a:solidFill>
                  <a:srgbClr val="3C3838"/>
                </a:solidFill>
                <a:latin typeface="Arial"/>
                <a:cs typeface="Arial"/>
              </a:rPr>
              <a:t>Streamlit</a:t>
            </a:r>
            <a:r>
              <a:rPr dirty="0" sz="150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10" i="1">
                <a:solidFill>
                  <a:srgbClr val="3C3838"/>
                </a:solidFill>
                <a:latin typeface="Arial"/>
                <a:cs typeface="Arial"/>
              </a:rPr>
              <a:t>interface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700" spc="-10" b="1">
                <a:solidFill>
                  <a:srgbClr val="3C3838"/>
                </a:solidFill>
                <a:latin typeface="Tahoma"/>
                <a:cs typeface="Tahoma"/>
              </a:rPr>
              <a:t>DOCUMENT_PARSED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500" spc="-65" i="1">
                <a:solidFill>
                  <a:srgbClr val="3C3838"/>
                </a:solidFill>
                <a:latin typeface="Arial"/>
                <a:cs typeface="Arial"/>
              </a:rPr>
              <a:t>IngestionAgent</a:t>
            </a:r>
            <a:r>
              <a:rPr dirty="0" sz="150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105" i="1">
                <a:solidFill>
                  <a:srgbClr val="3C3838"/>
                </a:solidFill>
                <a:latin typeface="Arial"/>
                <a:cs typeface="Arial"/>
              </a:rPr>
              <a:t>processes</a:t>
            </a:r>
            <a:r>
              <a:rPr dirty="0" sz="150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50" i="1">
                <a:solidFill>
                  <a:srgbClr val="3C3838"/>
                </a:solidFill>
                <a:latin typeface="Arial"/>
                <a:cs typeface="Arial"/>
              </a:rPr>
              <a:t>files</a:t>
            </a:r>
            <a:r>
              <a:rPr dirty="0" sz="15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50" i="1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dirty="0" sz="1500" spc="-8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110" i="1">
                <a:solidFill>
                  <a:srgbClr val="3C3838"/>
                </a:solidFill>
                <a:latin typeface="Arial"/>
                <a:cs typeface="Arial"/>
              </a:rPr>
              <a:t>sends</a:t>
            </a:r>
            <a:r>
              <a:rPr dirty="0" sz="15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45" i="1">
                <a:solidFill>
                  <a:srgbClr val="3C3838"/>
                </a:solidFill>
                <a:latin typeface="Arial"/>
                <a:cs typeface="Arial"/>
              </a:rPr>
              <a:t>structured</a:t>
            </a:r>
            <a:r>
              <a:rPr dirty="0" sz="15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45" i="1">
                <a:solidFill>
                  <a:srgbClr val="3C3838"/>
                </a:solidFill>
                <a:latin typeface="Arial"/>
                <a:cs typeface="Arial"/>
              </a:rPr>
              <a:t>content</a:t>
            </a:r>
            <a:r>
              <a:rPr dirty="0" sz="150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3C3838"/>
                </a:solidFill>
                <a:latin typeface="Arial"/>
                <a:cs typeface="Arial"/>
              </a:rPr>
              <a:t>to</a:t>
            </a:r>
            <a:r>
              <a:rPr dirty="0" sz="15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10" i="1">
                <a:solidFill>
                  <a:srgbClr val="3C3838"/>
                </a:solidFill>
                <a:latin typeface="Arial"/>
                <a:cs typeface="Arial"/>
              </a:rPr>
              <a:t>pipeline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spc="-10" b="1">
                <a:solidFill>
                  <a:srgbClr val="3C3838"/>
                </a:solidFill>
                <a:latin typeface="Tahoma"/>
                <a:cs typeface="Tahoma"/>
              </a:rPr>
              <a:t>RETRIEVAL_RESULT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500" spc="-70" i="1">
                <a:solidFill>
                  <a:srgbClr val="3C3838"/>
                </a:solidFill>
                <a:latin typeface="Arial"/>
                <a:cs typeface="Arial"/>
              </a:rPr>
              <a:t>RetrievalAgent</a:t>
            </a:r>
            <a:r>
              <a:rPr dirty="0" sz="1500" spc="-5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60" i="1">
                <a:solidFill>
                  <a:srgbClr val="3C3838"/>
                </a:solidFill>
                <a:latin typeface="Arial"/>
                <a:cs typeface="Arial"/>
              </a:rPr>
              <a:t>performs</a:t>
            </a:r>
            <a:r>
              <a:rPr dirty="0" sz="1500" spc="-5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60" i="1">
                <a:solidFill>
                  <a:srgbClr val="3C3838"/>
                </a:solidFill>
                <a:latin typeface="Arial"/>
                <a:cs typeface="Arial"/>
              </a:rPr>
              <a:t>semantic</a:t>
            </a:r>
            <a:r>
              <a:rPr dirty="0" sz="150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85" i="1">
                <a:solidFill>
                  <a:srgbClr val="3C3838"/>
                </a:solidFill>
                <a:latin typeface="Arial"/>
                <a:cs typeface="Arial"/>
              </a:rPr>
              <a:t>search</a:t>
            </a:r>
            <a:r>
              <a:rPr dirty="0" sz="1500" spc="-5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50" i="1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dirty="0" sz="15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50" i="1">
                <a:solidFill>
                  <a:srgbClr val="3C3838"/>
                </a:solidFill>
                <a:latin typeface="Arial"/>
                <a:cs typeface="Arial"/>
              </a:rPr>
              <a:t>returns</a:t>
            </a:r>
            <a:r>
              <a:rPr dirty="0" sz="1500" spc="-6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50" i="1">
                <a:solidFill>
                  <a:srgbClr val="3C3838"/>
                </a:solidFill>
                <a:latin typeface="Arial"/>
                <a:cs typeface="Arial"/>
              </a:rPr>
              <a:t>relevant</a:t>
            </a:r>
            <a:r>
              <a:rPr dirty="0" sz="1500" spc="-5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10" i="1">
                <a:solidFill>
                  <a:srgbClr val="3C3838"/>
                </a:solidFill>
                <a:latin typeface="Arial"/>
                <a:cs typeface="Arial"/>
              </a:rPr>
              <a:t>chunks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700" spc="-10" b="1">
                <a:solidFill>
                  <a:srgbClr val="3C3838"/>
                </a:solidFill>
                <a:latin typeface="Tahoma"/>
                <a:cs typeface="Tahoma"/>
              </a:rPr>
              <a:t>FINAL_RESPONSE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1500" spc="-125" i="1">
                <a:solidFill>
                  <a:srgbClr val="3C3838"/>
                </a:solidFill>
                <a:latin typeface="Arial"/>
                <a:cs typeface="Arial"/>
              </a:rPr>
              <a:t>LLMResponseAgent</a:t>
            </a:r>
            <a:r>
              <a:rPr dirty="0" sz="1500" spc="-6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70" i="1">
                <a:solidFill>
                  <a:srgbClr val="3C3838"/>
                </a:solidFill>
                <a:latin typeface="Arial"/>
                <a:cs typeface="Arial"/>
              </a:rPr>
              <a:t>generates</a:t>
            </a:r>
            <a:r>
              <a:rPr dirty="0" sz="1500" spc="-5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45" i="1">
                <a:solidFill>
                  <a:srgbClr val="3C3838"/>
                </a:solidFill>
                <a:latin typeface="Arial"/>
                <a:cs typeface="Arial"/>
              </a:rPr>
              <a:t>contextual</a:t>
            </a:r>
            <a:r>
              <a:rPr dirty="0" sz="150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75" i="1">
                <a:solidFill>
                  <a:srgbClr val="3C3838"/>
                </a:solidFill>
                <a:latin typeface="Arial"/>
                <a:cs typeface="Arial"/>
              </a:rPr>
              <a:t>answer</a:t>
            </a:r>
            <a:r>
              <a:rPr dirty="0" sz="150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i="1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dirty="0" sz="150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95" i="1">
                <a:solidFill>
                  <a:srgbClr val="3C3838"/>
                </a:solidFill>
                <a:latin typeface="Arial"/>
                <a:cs typeface="Arial"/>
              </a:rPr>
              <a:t>source</a:t>
            </a:r>
            <a:r>
              <a:rPr dirty="0" sz="1500" spc="-5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00" spc="-10" i="1">
                <a:solidFill>
                  <a:srgbClr val="3C3838"/>
                </a:solidFill>
                <a:latin typeface="Arial"/>
                <a:cs typeface="Arial"/>
              </a:rPr>
              <a:t>citations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615" y="1548333"/>
            <a:ext cx="970953" cy="4660569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679615" y="6427215"/>
            <a:ext cx="7785100" cy="1097280"/>
            <a:chOff x="679615" y="6427215"/>
            <a:chExt cx="7785100" cy="1097280"/>
          </a:xfrm>
        </p:grpSpPr>
        <p:sp>
          <p:nvSpPr>
            <p:cNvPr id="7" name="object 7" descr=""/>
            <p:cNvSpPr/>
            <p:nvPr/>
          </p:nvSpPr>
          <p:spPr>
            <a:xfrm>
              <a:off x="679615" y="6427215"/>
              <a:ext cx="7785100" cy="1097280"/>
            </a:xfrm>
            <a:custGeom>
              <a:avLst/>
              <a:gdLst/>
              <a:ahLst/>
              <a:cxnLst/>
              <a:rect l="l" t="t" r="r" b="b"/>
              <a:pathLst>
                <a:path w="7785100" h="1097279">
                  <a:moveTo>
                    <a:pt x="7755597" y="0"/>
                  </a:moveTo>
                  <a:lnTo>
                    <a:pt x="29121" y="0"/>
                  </a:lnTo>
                  <a:lnTo>
                    <a:pt x="17787" y="2295"/>
                  </a:lnTo>
                  <a:lnTo>
                    <a:pt x="8531" y="8556"/>
                  </a:lnTo>
                  <a:lnTo>
                    <a:pt x="2289" y="17841"/>
                  </a:lnTo>
                  <a:lnTo>
                    <a:pt x="0" y="29209"/>
                  </a:lnTo>
                  <a:lnTo>
                    <a:pt x="0" y="1067688"/>
                  </a:lnTo>
                  <a:lnTo>
                    <a:pt x="2289" y="1079029"/>
                  </a:lnTo>
                  <a:lnTo>
                    <a:pt x="8531" y="1088289"/>
                  </a:lnTo>
                  <a:lnTo>
                    <a:pt x="17787" y="1094533"/>
                  </a:lnTo>
                  <a:lnTo>
                    <a:pt x="29121" y="1096822"/>
                  </a:lnTo>
                  <a:lnTo>
                    <a:pt x="7755597" y="1096822"/>
                  </a:lnTo>
                  <a:lnTo>
                    <a:pt x="7766966" y="1094533"/>
                  </a:lnTo>
                  <a:lnTo>
                    <a:pt x="7776251" y="1088289"/>
                  </a:lnTo>
                  <a:lnTo>
                    <a:pt x="7782511" y="1079029"/>
                  </a:lnTo>
                  <a:lnTo>
                    <a:pt x="7784807" y="1067688"/>
                  </a:lnTo>
                  <a:lnTo>
                    <a:pt x="7784807" y="29209"/>
                  </a:lnTo>
                  <a:lnTo>
                    <a:pt x="7782511" y="17841"/>
                  </a:lnTo>
                  <a:lnTo>
                    <a:pt x="7776251" y="8556"/>
                  </a:lnTo>
                  <a:lnTo>
                    <a:pt x="7766966" y="2295"/>
                  </a:lnTo>
                  <a:lnTo>
                    <a:pt x="7755597" y="0"/>
                  </a:lnTo>
                  <a:close/>
                </a:path>
              </a:pathLst>
            </a:custGeom>
            <a:solidFill>
              <a:srgbClr val="D5D6D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798" y="6705587"/>
              <a:ext cx="242646" cy="19419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297939" y="6612788"/>
            <a:ext cx="6366510" cy="617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100"/>
              </a:spcBef>
            </a:pPr>
            <a:r>
              <a:rPr dirty="0" sz="1500" spc="-120" b="1" i="1">
                <a:latin typeface="Arial"/>
                <a:cs typeface="Arial"/>
              </a:rPr>
              <a:t>Sample</a:t>
            </a:r>
            <a:r>
              <a:rPr dirty="0" sz="1500" spc="-80" b="1" i="1">
                <a:latin typeface="Arial"/>
                <a:cs typeface="Arial"/>
              </a:rPr>
              <a:t> </a:t>
            </a:r>
            <a:r>
              <a:rPr dirty="0" sz="1500" spc="-220" b="1" i="1">
                <a:latin typeface="Arial"/>
                <a:cs typeface="Arial"/>
              </a:rPr>
              <a:t>MCP</a:t>
            </a:r>
            <a:r>
              <a:rPr dirty="0" sz="1500" spc="-70" b="1" i="1">
                <a:latin typeface="Arial"/>
                <a:cs typeface="Arial"/>
              </a:rPr>
              <a:t> </a:t>
            </a:r>
            <a:r>
              <a:rPr dirty="0" sz="1500" spc="-190" b="1" i="1">
                <a:latin typeface="Arial"/>
                <a:cs typeface="Arial"/>
              </a:rPr>
              <a:t>JSON:</a:t>
            </a:r>
            <a:r>
              <a:rPr dirty="0" sz="1500" spc="-70" b="1" i="1">
                <a:latin typeface="Arial"/>
                <a:cs typeface="Arial"/>
              </a:rPr>
              <a:t> </a:t>
            </a:r>
            <a:r>
              <a:rPr dirty="0" sz="1500" spc="-70" i="1">
                <a:latin typeface="Arial"/>
                <a:cs typeface="Arial"/>
              </a:rPr>
              <a:t>{"message_type":</a:t>
            </a:r>
            <a:r>
              <a:rPr dirty="0" sz="1500" spc="-15" i="1">
                <a:latin typeface="Arial"/>
                <a:cs typeface="Arial"/>
              </a:rPr>
              <a:t> </a:t>
            </a:r>
            <a:r>
              <a:rPr dirty="0" sz="1500" spc="-170" i="1">
                <a:latin typeface="Arial"/>
                <a:cs typeface="Arial"/>
              </a:rPr>
              <a:t>"RETRIEVAL_RESULT",</a:t>
            </a:r>
            <a:r>
              <a:rPr dirty="0" sz="1500" spc="-50" i="1">
                <a:latin typeface="Arial"/>
                <a:cs typeface="Arial"/>
              </a:rPr>
              <a:t> </a:t>
            </a:r>
            <a:r>
              <a:rPr dirty="0" sz="1500" spc="-30" i="1">
                <a:latin typeface="Arial"/>
                <a:cs typeface="Arial"/>
              </a:rPr>
              <a:t>"trace_id":</a:t>
            </a:r>
            <a:r>
              <a:rPr dirty="0" sz="1500" spc="-55" i="1">
                <a:latin typeface="Arial"/>
                <a:cs typeface="Arial"/>
              </a:rPr>
              <a:t> </a:t>
            </a:r>
            <a:r>
              <a:rPr dirty="0" sz="1500" spc="-20" i="1">
                <a:latin typeface="Arial"/>
                <a:cs typeface="Arial"/>
              </a:rPr>
              <a:t>"abc123", </a:t>
            </a:r>
            <a:r>
              <a:rPr dirty="0" sz="1500" spc="-25" i="1">
                <a:latin typeface="Arial"/>
                <a:cs typeface="Arial"/>
              </a:rPr>
              <a:t>"content":</a:t>
            </a:r>
            <a:r>
              <a:rPr dirty="0" sz="1500" spc="-10" i="1">
                <a:latin typeface="Arial"/>
                <a:cs typeface="Arial"/>
              </a:rPr>
              <a:t> </a:t>
            </a:r>
            <a:r>
              <a:rPr dirty="0" sz="1500" spc="-55" i="1">
                <a:latin typeface="Arial"/>
                <a:cs typeface="Arial"/>
              </a:rPr>
              <a:t>"relevant_chunks",</a:t>
            </a:r>
            <a:r>
              <a:rPr dirty="0" sz="1500" spc="5" i="1">
                <a:latin typeface="Arial"/>
                <a:cs typeface="Arial"/>
              </a:rPr>
              <a:t> </a:t>
            </a:r>
            <a:r>
              <a:rPr dirty="0" sz="1500" spc="-10" i="1">
                <a:latin typeface="Arial"/>
                <a:cs typeface="Arial"/>
              </a:rPr>
              <a:t>"metadata":</a:t>
            </a:r>
            <a:r>
              <a:rPr dirty="0" sz="1500" spc="-25" i="1">
                <a:latin typeface="Arial"/>
                <a:cs typeface="Arial"/>
              </a:rPr>
              <a:t> </a:t>
            </a:r>
            <a:r>
              <a:rPr dirty="0" sz="1500" spc="-45" i="1">
                <a:latin typeface="Arial"/>
                <a:cs typeface="Arial"/>
              </a:rPr>
              <a:t>{"similarity_score":</a:t>
            </a:r>
            <a:r>
              <a:rPr dirty="0" sz="1500" spc="-20" i="1">
                <a:latin typeface="Arial"/>
                <a:cs typeface="Arial"/>
              </a:rPr>
              <a:t> </a:t>
            </a:r>
            <a:r>
              <a:rPr dirty="0" sz="1500" spc="-10" i="1">
                <a:latin typeface="Arial"/>
                <a:cs typeface="Arial"/>
              </a:rPr>
              <a:t>0.87}}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3734" rIns="0" bIns="0" rtlCol="0" vert="horz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System</a:t>
            </a:r>
            <a:r>
              <a:rPr dirty="0" sz="4400" spc="-110"/>
              <a:t> </a:t>
            </a:r>
            <a:r>
              <a:rPr dirty="0" sz="4400"/>
              <a:t>Workflow</a:t>
            </a:r>
            <a:r>
              <a:rPr dirty="0" sz="4400" spc="-100"/>
              <a:t> </a:t>
            </a:r>
            <a:r>
              <a:rPr dirty="0" sz="4400" spc="-520"/>
              <a:t>&amp;</a:t>
            </a:r>
            <a:r>
              <a:rPr dirty="0" sz="4400" spc="-85"/>
              <a:t> </a:t>
            </a:r>
            <a:r>
              <a:rPr dirty="0" sz="4400"/>
              <a:t>Processing</a:t>
            </a:r>
            <a:r>
              <a:rPr dirty="0" sz="4400" spc="-120"/>
              <a:t> </a:t>
            </a:r>
            <a:r>
              <a:rPr dirty="0" sz="4400" spc="-10"/>
              <a:t>Pipeline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851103" y="2429382"/>
            <a:ext cx="26924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60">
                <a:solidFill>
                  <a:srgbClr val="3C3838"/>
                </a:solidFill>
                <a:latin typeface="Tahoma"/>
                <a:cs typeface="Tahoma"/>
              </a:rPr>
              <a:t>01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63803" y="2795523"/>
            <a:ext cx="4136390" cy="30480"/>
          </a:xfrm>
          <a:custGeom>
            <a:avLst/>
            <a:gdLst/>
            <a:ahLst/>
            <a:cxnLst/>
            <a:rect l="l" t="t" r="r" b="b"/>
            <a:pathLst>
              <a:path w="4136390" h="30480">
                <a:moveTo>
                  <a:pt x="4136390" y="0"/>
                </a:moveTo>
                <a:lnTo>
                  <a:pt x="0" y="0"/>
                </a:lnTo>
                <a:lnTo>
                  <a:pt x="0" y="30479"/>
                </a:lnTo>
                <a:lnTo>
                  <a:pt x="4136390" y="30479"/>
                </a:lnTo>
                <a:lnTo>
                  <a:pt x="4136390" y="0"/>
                </a:lnTo>
                <a:close/>
              </a:path>
            </a:pathLst>
          </a:custGeom>
          <a:solidFill>
            <a:srgbClr val="2C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51103" y="2955417"/>
            <a:ext cx="4030979" cy="1593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70" b="1">
                <a:solidFill>
                  <a:srgbClr val="3C3838"/>
                </a:solidFill>
                <a:latin typeface="Tahoma"/>
                <a:cs typeface="Tahoma"/>
              </a:rPr>
              <a:t>Document</a:t>
            </a:r>
            <a:r>
              <a:rPr dirty="0" sz="2200" spc="-70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2200" spc="-10" b="1">
                <a:solidFill>
                  <a:srgbClr val="3C3838"/>
                </a:solidFill>
                <a:latin typeface="Tahoma"/>
                <a:cs typeface="Tahoma"/>
              </a:rPr>
              <a:t>Upload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28200"/>
              </a:lnSpc>
              <a:spcBef>
                <a:spcPts val="944"/>
              </a:spcBef>
            </a:pPr>
            <a:r>
              <a:rPr dirty="0" sz="1900" spc="-155" i="1">
                <a:solidFill>
                  <a:srgbClr val="3C3838"/>
                </a:solidFill>
                <a:latin typeface="Arial"/>
                <a:cs typeface="Arial"/>
              </a:rPr>
              <a:t>Users</a:t>
            </a:r>
            <a:r>
              <a:rPr dirty="0" sz="190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55" i="1">
                <a:solidFill>
                  <a:srgbClr val="3C3838"/>
                </a:solidFill>
                <a:latin typeface="Arial"/>
                <a:cs typeface="Arial"/>
              </a:rPr>
              <a:t>upload</a:t>
            </a:r>
            <a:r>
              <a:rPr dirty="0" sz="190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5" i="1">
                <a:solidFill>
                  <a:srgbClr val="3C3838"/>
                </a:solidFill>
                <a:latin typeface="Arial"/>
                <a:cs typeface="Arial"/>
              </a:rPr>
              <a:t>multi-format</a:t>
            </a:r>
            <a:r>
              <a:rPr dirty="0" sz="1900" spc="-10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documents </a:t>
            </a:r>
            <a:r>
              <a:rPr dirty="0" sz="1900" spc="-55" i="1">
                <a:solidFill>
                  <a:srgbClr val="3C3838"/>
                </a:solidFill>
                <a:latin typeface="Arial"/>
                <a:cs typeface="Arial"/>
              </a:rPr>
              <a:t>through</a:t>
            </a:r>
            <a:r>
              <a:rPr dirty="0" sz="190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30" i="1">
                <a:solidFill>
                  <a:srgbClr val="3C3838"/>
                </a:solidFill>
                <a:latin typeface="Arial"/>
                <a:cs typeface="Arial"/>
              </a:rPr>
              <a:t>intuitive</a:t>
            </a:r>
            <a:r>
              <a:rPr dirty="0" sz="19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45" i="1">
                <a:solidFill>
                  <a:srgbClr val="3C3838"/>
                </a:solidFill>
                <a:latin typeface="Arial"/>
                <a:cs typeface="Arial"/>
              </a:rPr>
              <a:t>Streamlit</a:t>
            </a:r>
            <a:r>
              <a:rPr dirty="0" sz="190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55" i="1">
                <a:solidFill>
                  <a:srgbClr val="3C3838"/>
                </a:solidFill>
                <a:latin typeface="Arial"/>
                <a:cs typeface="Arial"/>
              </a:rPr>
              <a:t>interface</a:t>
            </a:r>
            <a:r>
              <a:rPr dirty="0" sz="1900" spc="-8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0" i="1">
                <a:solidFill>
                  <a:srgbClr val="3C3838"/>
                </a:solidFill>
                <a:latin typeface="Arial"/>
                <a:cs typeface="Arial"/>
              </a:rPr>
              <a:t>with </a:t>
            </a:r>
            <a:r>
              <a:rPr dirty="0" sz="1900" spc="-60" i="1">
                <a:solidFill>
                  <a:srgbClr val="3C3838"/>
                </a:solidFill>
                <a:latin typeface="Arial"/>
                <a:cs typeface="Arial"/>
              </a:rPr>
              <a:t>drag-</a:t>
            </a:r>
            <a:r>
              <a:rPr dirty="0" sz="1900" spc="-70" i="1">
                <a:solidFill>
                  <a:srgbClr val="3C3838"/>
                </a:solidFill>
                <a:latin typeface="Arial"/>
                <a:cs typeface="Arial"/>
              </a:rPr>
              <a:t>and-</a:t>
            </a:r>
            <a:r>
              <a:rPr dirty="0" sz="1900" spc="-55" i="1">
                <a:solidFill>
                  <a:srgbClr val="3C3838"/>
                </a:solidFill>
                <a:latin typeface="Arial"/>
                <a:cs typeface="Arial"/>
              </a:rPr>
              <a:t>drop</a:t>
            </a:r>
            <a:r>
              <a:rPr dirty="0" sz="19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functionality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34685" y="2429382"/>
            <a:ext cx="32004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85">
                <a:solidFill>
                  <a:srgbClr val="3C3838"/>
                </a:solidFill>
                <a:latin typeface="Tahoma"/>
                <a:cs typeface="Tahoma"/>
              </a:rPr>
              <a:t>02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247004" y="2795523"/>
            <a:ext cx="4136390" cy="30480"/>
          </a:xfrm>
          <a:custGeom>
            <a:avLst/>
            <a:gdLst/>
            <a:ahLst/>
            <a:cxnLst/>
            <a:rect l="l" t="t" r="r" b="b"/>
            <a:pathLst>
              <a:path w="4136390" h="30480">
                <a:moveTo>
                  <a:pt x="4136389" y="0"/>
                </a:moveTo>
                <a:lnTo>
                  <a:pt x="0" y="0"/>
                </a:lnTo>
                <a:lnTo>
                  <a:pt x="0" y="30479"/>
                </a:lnTo>
                <a:lnTo>
                  <a:pt x="4136389" y="30479"/>
                </a:lnTo>
                <a:lnTo>
                  <a:pt x="4136389" y="0"/>
                </a:lnTo>
                <a:close/>
              </a:path>
            </a:pathLst>
          </a:custGeom>
          <a:solidFill>
            <a:srgbClr val="2C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234685" y="2955417"/>
            <a:ext cx="4160520" cy="1593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3C3838"/>
                </a:solidFill>
                <a:latin typeface="Tahoma"/>
                <a:cs typeface="Tahoma"/>
              </a:rPr>
              <a:t>Orchestration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28200"/>
              </a:lnSpc>
              <a:spcBef>
                <a:spcPts val="944"/>
              </a:spcBef>
            </a:pPr>
            <a:r>
              <a:rPr dirty="0" sz="1900" spc="-85" i="1">
                <a:solidFill>
                  <a:srgbClr val="3C3838"/>
                </a:solidFill>
                <a:latin typeface="Arial"/>
                <a:cs typeface="Arial"/>
              </a:rPr>
              <a:t>CoordinatorAgent</a:t>
            </a:r>
            <a:r>
              <a:rPr dirty="0" sz="1900" spc="-2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50" i="1">
                <a:solidFill>
                  <a:srgbClr val="3C3838"/>
                </a:solidFill>
                <a:latin typeface="Arial"/>
                <a:cs typeface="Arial"/>
              </a:rPr>
              <a:t>initializes </a:t>
            </a:r>
            <a:r>
              <a:rPr dirty="0" sz="1900" spc="-40" i="1">
                <a:solidFill>
                  <a:srgbClr val="3C3838"/>
                </a:solidFill>
                <a:latin typeface="Arial"/>
                <a:cs typeface="Arial"/>
              </a:rPr>
              <a:t>workflow</a:t>
            </a:r>
            <a:r>
              <a:rPr dirty="0" sz="190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5" i="1">
                <a:solidFill>
                  <a:srgbClr val="3C3838"/>
                </a:solidFill>
                <a:latin typeface="Arial"/>
                <a:cs typeface="Arial"/>
              </a:rPr>
              <a:t>and </a:t>
            </a:r>
            <a:r>
              <a:rPr dirty="0" sz="1900" spc="-95" i="1">
                <a:solidFill>
                  <a:srgbClr val="3C3838"/>
                </a:solidFill>
                <a:latin typeface="Arial"/>
                <a:cs typeface="Arial"/>
              </a:rPr>
              <a:t>manages</a:t>
            </a:r>
            <a:r>
              <a:rPr dirty="0" sz="1900" spc="-11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40" i="1">
                <a:solidFill>
                  <a:srgbClr val="3C3838"/>
                </a:solidFill>
                <a:latin typeface="Arial"/>
                <a:cs typeface="Arial"/>
              </a:rPr>
              <a:t>inter-</a:t>
            </a:r>
            <a:r>
              <a:rPr dirty="0" sz="1900" spc="-55" i="1">
                <a:solidFill>
                  <a:srgbClr val="3C3838"/>
                </a:solidFill>
                <a:latin typeface="Arial"/>
                <a:cs typeface="Arial"/>
              </a:rPr>
              <a:t>agent</a:t>
            </a:r>
            <a:r>
              <a:rPr dirty="0" sz="19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communication </a:t>
            </a:r>
            <a:r>
              <a:rPr dirty="0" sz="1900" spc="-55" i="1">
                <a:solidFill>
                  <a:srgbClr val="3C3838"/>
                </a:solidFill>
                <a:latin typeface="Arial"/>
                <a:cs typeface="Arial"/>
              </a:rPr>
              <a:t>through</a:t>
            </a:r>
            <a:r>
              <a:rPr dirty="0" sz="1900" spc="-13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70" i="1">
                <a:solidFill>
                  <a:srgbClr val="3C3838"/>
                </a:solidFill>
                <a:latin typeface="Arial"/>
                <a:cs typeface="Arial"/>
              </a:rPr>
              <a:t>MCP</a:t>
            </a:r>
            <a:r>
              <a:rPr dirty="0" sz="1900" spc="-11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protocol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618344" y="2429382"/>
            <a:ext cx="31877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85">
                <a:solidFill>
                  <a:srgbClr val="3C3838"/>
                </a:solidFill>
                <a:latin typeface="Tahoma"/>
                <a:cs typeface="Tahoma"/>
              </a:rPr>
              <a:t>03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630156" y="2795523"/>
            <a:ext cx="4136390" cy="30480"/>
          </a:xfrm>
          <a:custGeom>
            <a:avLst/>
            <a:gdLst/>
            <a:ahLst/>
            <a:cxnLst/>
            <a:rect l="l" t="t" r="r" b="b"/>
            <a:pathLst>
              <a:path w="4136390" h="30480">
                <a:moveTo>
                  <a:pt x="4136390" y="0"/>
                </a:moveTo>
                <a:lnTo>
                  <a:pt x="0" y="0"/>
                </a:lnTo>
                <a:lnTo>
                  <a:pt x="0" y="30479"/>
                </a:lnTo>
                <a:lnTo>
                  <a:pt x="4136390" y="30479"/>
                </a:lnTo>
                <a:lnTo>
                  <a:pt x="4136390" y="0"/>
                </a:lnTo>
                <a:close/>
              </a:path>
            </a:pathLst>
          </a:custGeom>
          <a:solidFill>
            <a:srgbClr val="2C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618344" y="2955417"/>
            <a:ext cx="3782695" cy="1593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3C3838"/>
                </a:solidFill>
                <a:latin typeface="Tahoma"/>
                <a:cs typeface="Tahoma"/>
              </a:rPr>
              <a:t>Content</a:t>
            </a:r>
            <a:r>
              <a:rPr dirty="0" sz="2200" spc="155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2200" spc="-10" b="1">
                <a:solidFill>
                  <a:srgbClr val="3C3838"/>
                </a:solidFill>
                <a:latin typeface="Tahoma"/>
                <a:cs typeface="Tahoma"/>
              </a:rPr>
              <a:t>Processing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28200"/>
              </a:lnSpc>
              <a:spcBef>
                <a:spcPts val="944"/>
              </a:spcBef>
            </a:pPr>
            <a:r>
              <a:rPr dirty="0" sz="1900" spc="-85" i="1">
                <a:solidFill>
                  <a:srgbClr val="3C3838"/>
                </a:solidFill>
                <a:latin typeface="Arial"/>
                <a:cs typeface="Arial"/>
              </a:rPr>
              <a:t>IngestionAgent</a:t>
            </a:r>
            <a:r>
              <a:rPr dirty="0" sz="1900" spc="-5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114" i="1">
                <a:solidFill>
                  <a:srgbClr val="3C3838"/>
                </a:solidFill>
                <a:latin typeface="Arial"/>
                <a:cs typeface="Arial"/>
              </a:rPr>
              <a:t>parses</a:t>
            </a:r>
            <a:r>
              <a:rPr dirty="0" sz="1900" spc="-90" i="1">
                <a:solidFill>
                  <a:srgbClr val="3C3838"/>
                </a:solidFill>
                <a:latin typeface="Arial"/>
                <a:cs typeface="Arial"/>
              </a:rPr>
              <a:t> documents</a:t>
            </a:r>
            <a:r>
              <a:rPr dirty="0" sz="1900" spc="-8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30" i="1">
                <a:solidFill>
                  <a:srgbClr val="3C3838"/>
                </a:solidFill>
                <a:latin typeface="Arial"/>
                <a:cs typeface="Arial"/>
              </a:rPr>
              <a:t>and </a:t>
            </a:r>
            <a:r>
              <a:rPr dirty="0" sz="1900" spc="-140" i="1">
                <a:solidFill>
                  <a:srgbClr val="3C3838"/>
                </a:solidFill>
                <a:latin typeface="Arial"/>
                <a:cs typeface="Arial"/>
              </a:rPr>
              <a:t>sends</a:t>
            </a:r>
            <a:r>
              <a:rPr dirty="0" sz="1900" spc="-12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70" i="1">
                <a:solidFill>
                  <a:srgbClr val="3C3838"/>
                </a:solidFill>
                <a:latin typeface="Arial"/>
                <a:cs typeface="Arial"/>
              </a:rPr>
              <a:t>DOCUMENT_PARSED</a:t>
            </a:r>
            <a:r>
              <a:rPr dirty="0" sz="19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30" i="1">
                <a:solidFill>
                  <a:srgbClr val="3C3838"/>
                </a:solidFill>
                <a:latin typeface="Arial"/>
                <a:cs typeface="Arial"/>
              </a:rPr>
              <a:t>messages </a:t>
            </a:r>
            <a:r>
              <a:rPr dirty="0" sz="1900" i="1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dirty="0" sz="1900" spc="-13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60" i="1">
                <a:solidFill>
                  <a:srgbClr val="3C3838"/>
                </a:solidFill>
                <a:latin typeface="Arial"/>
                <a:cs typeface="Arial"/>
              </a:rPr>
              <a:t>extracted</a:t>
            </a:r>
            <a:r>
              <a:rPr dirty="0" sz="1900" spc="-16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content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51103" y="5044185"/>
            <a:ext cx="34163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170">
                <a:solidFill>
                  <a:srgbClr val="3C3838"/>
                </a:solidFill>
                <a:latin typeface="Tahoma"/>
                <a:cs typeface="Tahoma"/>
              </a:rPr>
              <a:t>04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863803" y="5409691"/>
            <a:ext cx="6328410" cy="30480"/>
          </a:xfrm>
          <a:custGeom>
            <a:avLst/>
            <a:gdLst/>
            <a:ahLst/>
            <a:cxnLst/>
            <a:rect l="l" t="t" r="r" b="b"/>
            <a:pathLst>
              <a:path w="6328409" h="30479">
                <a:moveTo>
                  <a:pt x="6327901" y="0"/>
                </a:moveTo>
                <a:lnTo>
                  <a:pt x="0" y="0"/>
                </a:lnTo>
                <a:lnTo>
                  <a:pt x="0" y="30479"/>
                </a:lnTo>
                <a:lnTo>
                  <a:pt x="6327901" y="30479"/>
                </a:lnTo>
                <a:lnTo>
                  <a:pt x="6327901" y="0"/>
                </a:lnTo>
                <a:close/>
              </a:path>
            </a:pathLst>
          </a:custGeom>
          <a:solidFill>
            <a:srgbClr val="2C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851103" y="5570347"/>
            <a:ext cx="5148580" cy="1224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3C3838"/>
                </a:solidFill>
                <a:latin typeface="Tahoma"/>
                <a:cs typeface="Tahoma"/>
              </a:rPr>
              <a:t>Vector</a:t>
            </a:r>
            <a:r>
              <a:rPr dirty="0" sz="2200" spc="-35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2200" spc="-10" b="1">
                <a:solidFill>
                  <a:srgbClr val="3C3838"/>
                </a:solidFill>
                <a:latin typeface="Tahoma"/>
                <a:cs typeface="Tahoma"/>
              </a:rPr>
              <a:t>Indexing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28899"/>
              </a:lnSpc>
              <a:spcBef>
                <a:spcPts val="925"/>
              </a:spcBef>
            </a:pPr>
            <a:r>
              <a:rPr dirty="0" sz="1900" spc="-90" i="1">
                <a:solidFill>
                  <a:srgbClr val="3C3838"/>
                </a:solidFill>
                <a:latin typeface="Arial"/>
                <a:cs typeface="Arial"/>
              </a:rPr>
              <a:t>RetrievalAgent</a:t>
            </a:r>
            <a:r>
              <a:rPr dirty="0" sz="1900" spc="-10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95" i="1">
                <a:solidFill>
                  <a:srgbClr val="3C3838"/>
                </a:solidFill>
                <a:latin typeface="Arial"/>
                <a:cs typeface="Arial"/>
              </a:rPr>
              <a:t>creates</a:t>
            </a:r>
            <a:r>
              <a:rPr dirty="0" sz="190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54" i="1">
                <a:solidFill>
                  <a:srgbClr val="3C3838"/>
                </a:solidFill>
                <a:latin typeface="Arial"/>
                <a:cs typeface="Arial"/>
              </a:rPr>
              <a:t>FAISS</a:t>
            </a:r>
            <a:r>
              <a:rPr dirty="0" sz="190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90" i="1">
                <a:solidFill>
                  <a:srgbClr val="3C3838"/>
                </a:solidFill>
                <a:latin typeface="Arial"/>
                <a:cs typeface="Arial"/>
              </a:rPr>
              <a:t>embeddings</a:t>
            </a:r>
            <a:r>
              <a:rPr dirty="0" sz="1900" spc="-114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70" i="1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dirty="0" sz="190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85" i="1">
                <a:solidFill>
                  <a:srgbClr val="3C3838"/>
                </a:solidFill>
                <a:latin typeface="Arial"/>
                <a:cs typeface="Arial"/>
              </a:rPr>
              <a:t>sends </a:t>
            </a:r>
            <a:r>
              <a:rPr dirty="0" sz="1900" spc="-265" i="1">
                <a:solidFill>
                  <a:srgbClr val="3C3838"/>
                </a:solidFill>
                <a:latin typeface="Arial"/>
                <a:cs typeface="Arial"/>
              </a:rPr>
              <a:t>RETRIEVAL_RESULT</a:t>
            </a:r>
            <a:r>
              <a:rPr dirty="0" sz="19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i="1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dirty="0" sz="1900" spc="-13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80" i="1">
                <a:solidFill>
                  <a:srgbClr val="3C3838"/>
                </a:solidFill>
                <a:latin typeface="Arial"/>
                <a:cs typeface="Arial"/>
              </a:rPr>
              <a:t>semantic</a:t>
            </a:r>
            <a:r>
              <a:rPr dirty="0" sz="1900" spc="-12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matches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426579" y="5044185"/>
            <a:ext cx="31877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85">
                <a:solidFill>
                  <a:srgbClr val="3C3838"/>
                </a:solidFill>
                <a:latin typeface="Tahoma"/>
                <a:cs typeface="Tahoma"/>
              </a:rPr>
              <a:t>05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7438517" y="5409691"/>
            <a:ext cx="6328410" cy="30480"/>
          </a:xfrm>
          <a:custGeom>
            <a:avLst/>
            <a:gdLst/>
            <a:ahLst/>
            <a:cxnLst/>
            <a:rect l="l" t="t" r="r" b="b"/>
            <a:pathLst>
              <a:path w="6328409" h="30479">
                <a:moveTo>
                  <a:pt x="6327902" y="0"/>
                </a:moveTo>
                <a:lnTo>
                  <a:pt x="0" y="0"/>
                </a:lnTo>
                <a:lnTo>
                  <a:pt x="0" y="30479"/>
                </a:lnTo>
                <a:lnTo>
                  <a:pt x="6327902" y="30479"/>
                </a:lnTo>
                <a:lnTo>
                  <a:pt x="6327902" y="0"/>
                </a:lnTo>
                <a:close/>
              </a:path>
            </a:pathLst>
          </a:custGeom>
          <a:solidFill>
            <a:srgbClr val="2C2D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426579" y="5570347"/>
            <a:ext cx="6227445" cy="1224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3C3838"/>
                </a:solidFill>
                <a:latin typeface="Tahoma"/>
                <a:cs typeface="Tahoma"/>
              </a:rPr>
              <a:t>Answer</a:t>
            </a:r>
            <a:r>
              <a:rPr dirty="0" sz="2200" spc="-110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2200" spc="-10" b="1">
                <a:solidFill>
                  <a:srgbClr val="3C3838"/>
                </a:solidFill>
                <a:latin typeface="Tahoma"/>
                <a:cs typeface="Tahoma"/>
              </a:rPr>
              <a:t>Generation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28899"/>
              </a:lnSpc>
              <a:spcBef>
                <a:spcPts val="925"/>
              </a:spcBef>
            </a:pPr>
            <a:r>
              <a:rPr dirty="0" sz="1900" spc="-160" i="1">
                <a:solidFill>
                  <a:srgbClr val="3C3838"/>
                </a:solidFill>
                <a:latin typeface="Arial"/>
                <a:cs typeface="Arial"/>
              </a:rPr>
              <a:t>LLMResponseAgent</a:t>
            </a:r>
            <a:r>
              <a:rPr dirty="0" sz="1900" spc="-8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105" i="1">
                <a:solidFill>
                  <a:srgbClr val="3C3838"/>
                </a:solidFill>
                <a:latin typeface="Arial"/>
                <a:cs typeface="Arial"/>
              </a:rPr>
              <a:t>produces</a:t>
            </a:r>
            <a:r>
              <a:rPr dirty="0" sz="190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54" i="1">
                <a:solidFill>
                  <a:srgbClr val="3C3838"/>
                </a:solidFill>
                <a:latin typeface="Arial"/>
                <a:cs typeface="Arial"/>
              </a:rPr>
              <a:t>FINAL_RESPONSE</a:t>
            </a:r>
            <a:r>
              <a:rPr dirty="0" sz="190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i="1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dirty="0" sz="1900" spc="-10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5" i="1">
                <a:solidFill>
                  <a:srgbClr val="3C3838"/>
                </a:solidFill>
                <a:latin typeface="Arial"/>
                <a:cs typeface="Arial"/>
              </a:rPr>
              <a:t>contextual </a:t>
            </a:r>
            <a:r>
              <a:rPr dirty="0" sz="1900" spc="-110" i="1">
                <a:solidFill>
                  <a:srgbClr val="3C3838"/>
                </a:solidFill>
                <a:latin typeface="Arial"/>
                <a:cs typeface="Arial"/>
              </a:rPr>
              <a:t>answers</a:t>
            </a:r>
            <a:r>
              <a:rPr dirty="0" sz="1900" spc="-114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70" i="1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dirty="0" sz="1900" spc="-120" i="1">
                <a:solidFill>
                  <a:srgbClr val="3C3838"/>
                </a:solidFill>
                <a:latin typeface="Arial"/>
                <a:cs typeface="Arial"/>
              </a:rPr>
              <a:t> source</a:t>
            </a:r>
            <a:r>
              <a:rPr dirty="0" sz="190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citations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7600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968" y="3320288"/>
            <a:ext cx="8693150" cy="6273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950"/>
              <a:t>Technical</a:t>
            </a:r>
            <a:r>
              <a:rPr dirty="0" sz="3950" spc="-114"/>
              <a:t> </a:t>
            </a:r>
            <a:r>
              <a:rPr dirty="0" sz="3950"/>
              <a:t>Stack</a:t>
            </a:r>
            <a:r>
              <a:rPr dirty="0" sz="3950" spc="-95"/>
              <a:t> </a:t>
            </a:r>
            <a:r>
              <a:rPr dirty="0" sz="3950" spc="-465"/>
              <a:t>&amp;</a:t>
            </a:r>
            <a:r>
              <a:rPr dirty="0" sz="3950" spc="-70"/>
              <a:t> </a:t>
            </a:r>
            <a:r>
              <a:rPr dirty="0" sz="3950" spc="-10"/>
              <a:t>Implementation</a:t>
            </a:r>
            <a:endParaRPr sz="3950"/>
          </a:p>
        </p:txBody>
      </p:sp>
      <p:sp>
        <p:nvSpPr>
          <p:cNvPr id="4" name="object 4" descr=""/>
          <p:cNvSpPr txBox="1"/>
          <p:nvPr/>
        </p:nvSpPr>
        <p:spPr>
          <a:xfrm>
            <a:off x="759968" y="4523994"/>
            <a:ext cx="2329815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b="1">
                <a:latin typeface="Tahoma"/>
                <a:cs typeface="Tahoma"/>
              </a:rPr>
              <a:t>Core</a:t>
            </a:r>
            <a:r>
              <a:rPr dirty="0" sz="1950" spc="-15" b="1">
                <a:latin typeface="Tahoma"/>
                <a:cs typeface="Tahoma"/>
              </a:rPr>
              <a:t> </a:t>
            </a:r>
            <a:r>
              <a:rPr dirty="0" sz="1950" spc="-10" b="1">
                <a:latin typeface="Tahoma"/>
                <a:cs typeface="Tahoma"/>
              </a:rPr>
              <a:t>Technologies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9968" y="4947386"/>
            <a:ext cx="4732020" cy="166052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700" spc="-150" b="1" i="1">
                <a:solidFill>
                  <a:srgbClr val="3C3838"/>
                </a:solidFill>
                <a:latin typeface="Arial"/>
                <a:cs typeface="Arial"/>
              </a:rPr>
              <a:t>Python </a:t>
            </a:r>
            <a:r>
              <a:rPr dirty="0" sz="1700" spc="-130" b="1" i="1">
                <a:solidFill>
                  <a:srgbClr val="3C3838"/>
                </a:solidFill>
                <a:latin typeface="Arial"/>
                <a:cs typeface="Arial"/>
              </a:rPr>
              <a:t>3.8+</a:t>
            </a:r>
            <a:r>
              <a:rPr dirty="0" sz="1700" spc="-135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65" i="1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dirty="0" sz="170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55" i="1">
                <a:solidFill>
                  <a:srgbClr val="3C3838"/>
                </a:solidFill>
                <a:latin typeface="Arial"/>
                <a:cs typeface="Arial"/>
              </a:rPr>
              <a:t>Primary</a:t>
            </a:r>
            <a:r>
              <a:rPr dirty="0" sz="17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0" i="1">
                <a:solidFill>
                  <a:srgbClr val="3C3838"/>
                </a:solidFill>
                <a:latin typeface="Arial"/>
                <a:cs typeface="Arial"/>
              </a:rPr>
              <a:t>language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700" spc="-100" b="1" i="1">
                <a:solidFill>
                  <a:srgbClr val="3C3838"/>
                </a:solidFill>
                <a:latin typeface="Arial"/>
                <a:cs typeface="Arial"/>
              </a:rPr>
              <a:t>Streamlit</a:t>
            </a:r>
            <a:r>
              <a:rPr dirty="0" sz="1700" spc="-135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65" i="1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dirty="0" sz="1700" spc="-11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45" i="1">
                <a:solidFill>
                  <a:srgbClr val="3C3838"/>
                </a:solidFill>
                <a:latin typeface="Arial"/>
                <a:cs typeface="Arial"/>
              </a:rPr>
              <a:t>Interactive</a:t>
            </a:r>
            <a:r>
              <a:rPr dirty="0" sz="1700" spc="-14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30" i="1">
                <a:solidFill>
                  <a:srgbClr val="3C3838"/>
                </a:solidFill>
                <a:latin typeface="Arial"/>
                <a:cs typeface="Arial"/>
              </a:rPr>
              <a:t>UI</a:t>
            </a:r>
            <a:r>
              <a:rPr dirty="0" sz="170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0" i="1">
                <a:solidFill>
                  <a:srgbClr val="3C3838"/>
                </a:solidFill>
                <a:latin typeface="Arial"/>
                <a:cs typeface="Arial"/>
              </a:rPr>
              <a:t>framework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700" spc="-250" b="1" i="1">
                <a:solidFill>
                  <a:srgbClr val="3C3838"/>
                </a:solidFill>
                <a:latin typeface="Arial"/>
                <a:cs typeface="Arial"/>
              </a:rPr>
              <a:t>FAISS</a:t>
            </a:r>
            <a:r>
              <a:rPr dirty="0" sz="1700" spc="-130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65" i="1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dirty="0" sz="1700" spc="-95" i="1">
                <a:solidFill>
                  <a:srgbClr val="3C3838"/>
                </a:solidFill>
                <a:latin typeface="Arial"/>
                <a:cs typeface="Arial"/>
              </a:rPr>
              <a:t> Vector</a:t>
            </a:r>
            <a:r>
              <a:rPr dirty="0" sz="1700" spc="-12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65" i="1">
                <a:solidFill>
                  <a:srgbClr val="3C3838"/>
                </a:solidFill>
                <a:latin typeface="Arial"/>
                <a:cs typeface="Arial"/>
              </a:rPr>
              <a:t>database</a:t>
            </a:r>
            <a:r>
              <a:rPr dirty="0" sz="170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25" i="1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dirty="0" sz="1700" spc="-10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65" i="1">
                <a:solidFill>
                  <a:srgbClr val="3C3838"/>
                </a:solidFill>
                <a:latin typeface="Arial"/>
                <a:cs typeface="Arial"/>
              </a:rPr>
              <a:t>semantic</a:t>
            </a:r>
            <a:r>
              <a:rPr dirty="0" sz="1700" spc="-114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0" i="1">
                <a:solidFill>
                  <a:srgbClr val="3C3838"/>
                </a:solidFill>
                <a:latin typeface="Arial"/>
                <a:cs typeface="Arial"/>
              </a:rPr>
              <a:t>search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700" spc="-150" b="1" i="1">
                <a:solidFill>
                  <a:srgbClr val="3C3838"/>
                </a:solidFill>
                <a:latin typeface="Arial"/>
                <a:cs typeface="Arial"/>
              </a:rPr>
              <a:t>HuggingFace</a:t>
            </a:r>
            <a:r>
              <a:rPr dirty="0" sz="1700" spc="-95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65" i="1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dirty="0" sz="1700" spc="-4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95" i="1">
                <a:solidFill>
                  <a:srgbClr val="3C3838"/>
                </a:solidFill>
                <a:latin typeface="Arial"/>
                <a:cs typeface="Arial"/>
              </a:rPr>
              <a:t>SentenceTransformers</a:t>
            </a:r>
            <a:r>
              <a:rPr dirty="0" sz="170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40" i="1">
                <a:solidFill>
                  <a:srgbClr val="3C3838"/>
                </a:solidFill>
                <a:latin typeface="Arial"/>
                <a:cs typeface="Arial"/>
              </a:rPr>
              <a:t>embedding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80121" y="4523994"/>
            <a:ext cx="2809875" cy="323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70" b="1">
                <a:latin typeface="Tahoma"/>
                <a:cs typeface="Tahoma"/>
              </a:rPr>
              <a:t>Document</a:t>
            </a:r>
            <a:r>
              <a:rPr dirty="0" sz="1950" spc="-90" b="1">
                <a:latin typeface="Tahoma"/>
                <a:cs typeface="Tahoma"/>
              </a:rPr>
              <a:t> </a:t>
            </a:r>
            <a:r>
              <a:rPr dirty="0" sz="1950" spc="-10" b="1">
                <a:latin typeface="Tahoma"/>
                <a:cs typeface="Tahoma"/>
              </a:rPr>
              <a:t>Processing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580121" y="4947386"/>
            <a:ext cx="3738245" cy="166052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 spc="-210" b="1" i="1">
                <a:solidFill>
                  <a:srgbClr val="3C3838"/>
                </a:solidFill>
                <a:latin typeface="Arial"/>
                <a:cs typeface="Arial"/>
              </a:rPr>
              <a:t>PyMuPDF</a:t>
            </a:r>
            <a:r>
              <a:rPr dirty="0" sz="1700" spc="-145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65" i="1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dirty="0" sz="170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229" i="1">
                <a:solidFill>
                  <a:srgbClr val="3C3838"/>
                </a:solidFill>
                <a:latin typeface="Arial"/>
                <a:cs typeface="Arial"/>
              </a:rPr>
              <a:t>PDF</a:t>
            </a:r>
            <a:r>
              <a:rPr dirty="0" sz="1700" spc="-11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35" i="1">
                <a:solidFill>
                  <a:srgbClr val="3C3838"/>
                </a:solidFill>
                <a:latin typeface="Arial"/>
                <a:cs typeface="Arial"/>
              </a:rPr>
              <a:t>text</a:t>
            </a:r>
            <a:r>
              <a:rPr dirty="0" sz="1700" spc="-12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0" i="1">
                <a:solidFill>
                  <a:srgbClr val="3C3838"/>
                </a:solidFill>
                <a:latin typeface="Arial"/>
                <a:cs typeface="Arial"/>
              </a:rPr>
              <a:t>extraction</a:t>
            </a:r>
            <a:endParaRPr sz="17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 spc="-125" b="1" i="1">
                <a:solidFill>
                  <a:srgbClr val="3C3838"/>
                </a:solidFill>
                <a:latin typeface="Arial"/>
                <a:cs typeface="Arial"/>
              </a:rPr>
              <a:t>python-</a:t>
            </a:r>
            <a:r>
              <a:rPr dirty="0" sz="1700" spc="-195" b="1" i="1">
                <a:solidFill>
                  <a:srgbClr val="3C3838"/>
                </a:solidFill>
                <a:latin typeface="Arial"/>
                <a:cs typeface="Arial"/>
              </a:rPr>
              <a:t>docx</a:t>
            </a:r>
            <a:r>
              <a:rPr dirty="0" sz="1700" spc="-135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65" i="1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dirty="0" sz="170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14" i="1">
                <a:solidFill>
                  <a:srgbClr val="3C3838"/>
                </a:solidFill>
                <a:latin typeface="Arial"/>
                <a:cs typeface="Arial"/>
              </a:rPr>
              <a:t>Word</a:t>
            </a:r>
            <a:r>
              <a:rPr dirty="0" sz="17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70" i="1">
                <a:solidFill>
                  <a:srgbClr val="3C3838"/>
                </a:solidFill>
                <a:latin typeface="Arial"/>
                <a:cs typeface="Arial"/>
              </a:rPr>
              <a:t>document</a:t>
            </a:r>
            <a:r>
              <a:rPr dirty="0" sz="1700" spc="-10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0" i="1">
                <a:solidFill>
                  <a:srgbClr val="3C3838"/>
                </a:solidFill>
                <a:latin typeface="Arial"/>
                <a:cs typeface="Arial"/>
              </a:rPr>
              <a:t>parsing</a:t>
            </a:r>
            <a:endParaRPr sz="17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 spc="-125" b="1" i="1">
                <a:solidFill>
                  <a:srgbClr val="3C3838"/>
                </a:solidFill>
                <a:latin typeface="Arial"/>
                <a:cs typeface="Arial"/>
              </a:rPr>
              <a:t>python-</a:t>
            </a:r>
            <a:r>
              <a:rPr dirty="0" sz="1700" spc="-135" b="1" i="1">
                <a:solidFill>
                  <a:srgbClr val="3C3838"/>
                </a:solidFill>
                <a:latin typeface="Arial"/>
                <a:cs typeface="Arial"/>
              </a:rPr>
              <a:t>pptx</a:t>
            </a:r>
            <a:r>
              <a:rPr dirty="0" sz="1700" spc="-140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65" i="1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dirty="0" sz="17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70" i="1">
                <a:solidFill>
                  <a:srgbClr val="3C3838"/>
                </a:solidFill>
                <a:latin typeface="Arial"/>
                <a:cs typeface="Arial"/>
              </a:rPr>
              <a:t>PowerPoint</a:t>
            </a:r>
            <a:r>
              <a:rPr dirty="0" sz="1700" spc="-114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0" i="1">
                <a:solidFill>
                  <a:srgbClr val="3C3838"/>
                </a:solidFill>
                <a:latin typeface="Arial"/>
                <a:cs typeface="Arial"/>
              </a:rPr>
              <a:t>processing</a:t>
            </a:r>
            <a:endParaRPr sz="17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1700" spc="-130" b="1" i="1">
                <a:solidFill>
                  <a:srgbClr val="3C3838"/>
                </a:solidFill>
                <a:latin typeface="Arial"/>
                <a:cs typeface="Arial"/>
              </a:rPr>
              <a:t>pandas</a:t>
            </a:r>
            <a:r>
              <a:rPr dirty="0" sz="1700" spc="-110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65" i="1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dirty="0" sz="1700" spc="-14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295" i="1">
                <a:solidFill>
                  <a:srgbClr val="3C3838"/>
                </a:solidFill>
                <a:latin typeface="Arial"/>
                <a:cs typeface="Arial"/>
              </a:rPr>
              <a:t>CSV</a:t>
            </a:r>
            <a:r>
              <a:rPr dirty="0" sz="1700" spc="-12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25" i="1">
                <a:solidFill>
                  <a:srgbClr val="3C3838"/>
                </a:solidFill>
                <a:latin typeface="Arial"/>
                <a:cs typeface="Arial"/>
              </a:rPr>
              <a:t>data</a:t>
            </a:r>
            <a:r>
              <a:rPr dirty="0" sz="1700" spc="-114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0" i="1">
                <a:solidFill>
                  <a:srgbClr val="3C3838"/>
                </a:solidFill>
                <a:latin typeface="Arial"/>
                <a:cs typeface="Arial"/>
              </a:rPr>
              <a:t>handling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59968" y="6898944"/>
            <a:ext cx="12946380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400"/>
              </a:lnSpc>
              <a:spcBef>
                <a:spcPts val="100"/>
              </a:spcBef>
            </a:pPr>
            <a:r>
              <a:rPr dirty="0" sz="1700" spc="-210" b="1" i="1">
                <a:solidFill>
                  <a:srgbClr val="3C3838"/>
                </a:solidFill>
                <a:latin typeface="Arial"/>
                <a:cs typeface="Arial"/>
              </a:rPr>
              <a:t>API</a:t>
            </a:r>
            <a:r>
              <a:rPr dirty="0" sz="1700" spc="-114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05" b="1" i="1">
                <a:solidFill>
                  <a:srgbClr val="3C3838"/>
                </a:solidFill>
                <a:latin typeface="Arial"/>
                <a:cs typeface="Arial"/>
              </a:rPr>
              <a:t>Integration:</a:t>
            </a:r>
            <a:r>
              <a:rPr dirty="0" sz="1700" spc="-125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20" i="1">
                <a:solidFill>
                  <a:srgbClr val="3C3838"/>
                </a:solidFill>
                <a:latin typeface="Arial"/>
                <a:cs typeface="Arial"/>
              </a:rPr>
              <a:t>Groq</a:t>
            </a:r>
            <a:r>
              <a:rPr dirty="0" sz="17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90" i="1">
                <a:solidFill>
                  <a:srgbClr val="3C3838"/>
                </a:solidFill>
                <a:latin typeface="Arial"/>
                <a:cs typeface="Arial"/>
              </a:rPr>
              <a:t>API</a:t>
            </a:r>
            <a:r>
              <a:rPr dirty="0" sz="170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i="1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dirty="0" sz="1700" spc="-11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25" i="1">
                <a:solidFill>
                  <a:srgbClr val="3C3838"/>
                </a:solidFill>
                <a:latin typeface="Arial"/>
                <a:cs typeface="Arial"/>
              </a:rPr>
              <a:t>intelligent</a:t>
            </a:r>
            <a:r>
              <a:rPr dirty="0" sz="1700" spc="-13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90" i="1">
                <a:solidFill>
                  <a:srgbClr val="3C3838"/>
                </a:solidFill>
                <a:latin typeface="Arial"/>
                <a:cs typeface="Arial"/>
              </a:rPr>
              <a:t>regex-</a:t>
            </a:r>
            <a:r>
              <a:rPr dirty="0" sz="1700" spc="-100" i="1">
                <a:solidFill>
                  <a:srgbClr val="3C3838"/>
                </a:solidFill>
                <a:latin typeface="Arial"/>
                <a:cs typeface="Arial"/>
              </a:rPr>
              <a:t>based</a:t>
            </a:r>
            <a:r>
              <a:rPr dirty="0" sz="17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60" i="1">
                <a:solidFill>
                  <a:srgbClr val="3C3838"/>
                </a:solidFill>
                <a:latin typeface="Arial"/>
                <a:cs typeface="Arial"/>
              </a:rPr>
              <a:t>stub</a:t>
            </a:r>
            <a:r>
              <a:rPr dirty="0" sz="170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90" i="1">
                <a:solidFill>
                  <a:srgbClr val="3C3838"/>
                </a:solidFill>
                <a:latin typeface="Arial"/>
                <a:cs typeface="Arial"/>
              </a:rPr>
              <a:t>mode</a:t>
            </a:r>
            <a:r>
              <a:rPr dirty="0" sz="170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25" i="1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dirty="0" sz="17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45" i="1">
                <a:solidFill>
                  <a:srgbClr val="3C3838"/>
                </a:solidFill>
                <a:latin typeface="Arial"/>
                <a:cs typeface="Arial"/>
              </a:rPr>
              <a:t>testing</a:t>
            </a:r>
            <a:r>
              <a:rPr dirty="0" sz="1700" spc="-12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20" i="1">
                <a:solidFill>
                  <a:srgbClr val="3C3838"/>
                </a:solidFill>
                <a:latin typeface="Arial"/>
                <a:cs typeface="Arial"/>
              </a:rPr>
              <a:t>without</a:t>
            </a:r>
            <a:r>
              <a:rPr dirty="0" sz="1700" spc="-10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80" i="1">
                <a:solidFill>
                  <a:srgbClr val="3C3838"/>
                </a:solidFill>
                <a:latin typeface="Arial"/>
                <a:cs typeface="Arial"/>
              </a:rPr>
              <a:t>API</a:t>
            </a:r>
            <a:r>
              <a:rPr dirty="0" sz="170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05" i="1">
                <a:solidFill>
                  <a:srgbClr val="3C3838"/>
                </a:solidFill>
                <a:latin typeface="Arial"/>
                <a:cs typeface="Arial"/>
              </a:rPr>
              <a:t>keys.</a:t>
            </a:r>
            <a:r>
              <a:rPr dirty="0" sz="170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05" i="1">
                <a:solidFill>
                  <a:srgbClr val="3C3838"/>
                </a:solidFill>
                <a:latin typeface="Arial"/>
                <a:cs typeface="Arial"/>
              </a:rPr>
              <a:t>Custom</a:t>
            </a:r>
            <a:r>
              <a:rPr dirty="0" sz="17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245" i="1">
                <a:solidFill>
                  <a:srgbClr val="3C3838"/>
                </a:solidFill>
                <a:latin typeface="Arial"/>
                <a:cs typeface="Arial"/>
              </a:rPr>
              <a:t>MCP</a:t>
            </a:r>
            <a:r>
              <a:rPr dirty="0" sz="170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40" i="1">
                <a:solidFill>
                  <a:srgbClr val="3C3838"/>
                </a:solidFill>
                <a:latin typeface="Arial"/>
                <a:cs typeface="Arial"/>
              </a:rPr>
              <a:t>protocol</a:t>
            </a:r>
            <a:r>
              <a:rPr dirty="0" sz="17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45" i="1">
                <a:solidFill>
                  <a:srgbClr val="3C3838"/>
                </a:solidFill>
                <a:latin typeface="Arial"/>
                <a:cs typeface="Arial"/>
              </a:rPr>
              <a:t>uses</a:t>
            </a:r>
            <a:r>
              <a:rPr dirty="0" sz="170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35" i="1">
                <a:solidFill>
                  <a:srgbClr val="3C3838"/>
                </a:solidFill>
                <a:latin typeface="Arial"/>
                <a:cs typeface="Arial"/>
              </a:rPr>
              <a:t>in-</a:t>
            </a:r>
            <a:r>
              <a:rPr dirty="0" sz="1700" spc="-75" i="1">
                <a:solidFill>
                  <a:srgbClr val="3C3838"/>
                </a:solidFill>
                <a:latin typeface="Arial"/>
                <a:cs typeface="Arial"/>
              </a:rPr>
              <a:t>memory</a:t>
            </a:r>
            <a:r>
              <a:rPr dirty="0" sz="170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200" i="1">
                <a:solidFill>
                  <a:srgbClr val="3C3838"/>
                </a:solidFill>
                <a:latin typeface="Arial"/>
                <a:cs typeface="Arial"/>
              </a:rPr>
              <a:t>JSON</a:t>
            </a:r>
            <a:r>
              <a:rPr dirty="0" sz="1700" spc="-114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50" i="1">
                <a:solidFill>
                  <a:srgbClr val="3C3838"/>
                </a:solidFill>
                <a:latin typeface="Arial"/>
                <a:cs typeface="Arial"/>
              </a:rPr>
              <a:t>messages </a:t>
            </a:r>
            <a:r>
              <a:rPr dirty="0" sz="1700" i="1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dirty="0" sz="1700" spc="-13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50" i="1">
                <a:solidFill>
                  <a:srgbClr val="3C3838"/>
                </a:solidFill>
                <a:latin typeface="Arial"/>
                <a:cs typeface="Arial"/>
              </a:rPr>
              <a:t>trace_id</a:t>
            </a:r>
            <a:r>
              <a:rPr dirty="0" sz="1700" spc="-14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700" spc="-10" i="1">
                <a:solidFill>
                  <a:srgbClr val="3C3838"/>
                </a:solidFill>
                <a:latin typeface="Arial"/>
                <a:cs typeface="Arial"/>
              </a:rPr>
              <a:t>tracking.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6"/>
            <a:ext cx="5486400" cy="82295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452" y="503047"/>
            <a:ext cx="6709409" cy="559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dirty="0" spc="-10"/>
              <a:t> </a:t>
            </a:r>
            <a:r>
              <a:rPr dirty="0"/>
              <a:t>Implementation</a:t>
            </a:r>
            <a:r>
              <a:rPr dirty="0" spc="-15"/>
              <a:t> </a:t>
            </a:r>
            <a:r>
              <a:rPr dirty="0" spc="-10"/>
              <a:t>Features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66280" y="1384553"/>
            <a:ext cx="7800340" cy="1450975"/>
            <a:chOff x="666280" y="1384553"/>
            <a:chExt cx="7800340" cy="1450975"/>
          </a:xfrm>
        </p:grpSpPr>
        <p:sp>
          <p:nvSpPr>
            <p:cNvPr id="5" name="object 5" descr=""/>
            <p:cNvSpPr/>
            <p:nvPr/>
          </p:nvSpPr>
          <p:spPr>
            <a:xfrm>
              <a:off x="689140" y="1395983"/>
              <a:ext cx="7766050" cy="1428115"/>
            </a:xfrm>
            <a:custGeom>
              <a:avLst/>
              <a:gdLst/>
              <a:ahLst/>
              <a:cxnLst/>
              <a:rect l="l" t="t" r="r" b="b"/>
              <a:pathLst>
                <a:path w="7766050" h="1428114">
                  <a:moveTo>
                    <a:pt x="0" y="109727"/>
                  </a:moveTo>
                  <a:lnTo>
                    <a:pt x="8622" y="67026"/>
                  </a:lnTo>
                  <a:lnTo>
                    <a:pt x="32135" y="32146"/>
                  </a:lnTo>
                  <a:lnTo>
                    <a:pt x="67010" y="8626"/>
                  </a:lnTo>
                  <a:lnTo>
                    <a:pt x="109715" y="0"/>
                  </a:lnTo>
                  <a:lnTo>
                    <a:pt x="7656029" y="0"/>
                  </a:lnTo>
                  <a:lnTo>
                    <a:pt x="7698731" y="8626"/>
                  </a:lnTo>
                  <a:lnTo>
                    <a:pt x="7733611" y="32146"/>
                  </a:lnTo>
                  <a:lnTo>
                    <a:pt x="7757131" y="67026"/>
                  </a:lnTo>
                  <a:lnTo>
                    <a:pt x="7765757" y="109727"/>
                  </a:lnTo>
                  <a:lnTo>
                    <a:pt x="7765757" y="1318133"/>
                  </a:lnTo>
                  <a:lnTo>
                    <a:pt x="7757131" y="1360834"/>
                  </a:lnTo>
                  <a:lnTo>
                    <a:pt x="7733611" y="1395714"/>
                  </a:lnTo>
                  <a:lnTo>
                    <a:pt x="7698731" y="1419234"/>
                  </a:lnTo>
                  <a:lnTo>
                    <a:pt x="7656029" y="1427861"/>
                  </a:lnTo>
                  <a:lnTo>
                    <a:pt x="109715" y="1427861"/>
                  </a:lnTo>
                  <a:lnTo>
                    <a:pt x="67010" y="1419234"/>
                  </a:lnTo>
                  <a:lnTo>
                    <a:pt x="32135" y="1395714"/>
                  </a:lnTo>
                  <a:lnTo>
                    <a:pt x="8622" y="1360834"/>
                  </a:lnTo>
                  <a:lnTo>
                    <a:pt x="0" y="1318133"/>
                  </a:lnTo>
                  <a:lnTo>
                    <a:pt x="0" y="109727"/>
                  </a:lnTo>
                  <a:close/>
                </a:path>
              </a:pathLst>
            </a:custGeom>
            <a:ln w="22860">
              <a:solidFill>
                <a:srgbClr val="D7D3D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6280" y="1395983"/>
              <a:ext cx="91440" cy="1428115"/>
            </a:xfrm>
            <a:custGeom>
              <a:avLst/>
              <a:gdLst/>
              <a:ahLst/>
              <a:cxnLst/>
              <a:rect l="l" t="t" r="r" b="b"/>
              <a:pathLst>
                <a:path w="91440" h="1428114">
                  <a:moveTo>
                    <a:pt x="61899" y="0"/>
                  </a:moveTo>
                  <a:lnTo>
                    <a:pt x="29527" y="0"/>
                  </a:lnTo>
                  <a:lnTo>
                    <a:pt x="18034" y="2319"/>
                  </a:lnTo>
                  <a:lnTo>
                    <a:pt x="8648" y="8651"/>
                  </a:lnTo>
                  <a:lnTo>
                    <a:pt x="2320" y="18055"/>
                  </a:lnTo>
                  <a:lnTo>
                    <a:pt x="0" y="29591"/>
                  </a:lnTo>
                  <a:lnTo>
                    <a:pt x="0" y="1398270"/>
                  </a:lnTo>
                  <a:lnTo>
                    <a:pt x="2320" y="1409805"/>
                  </a:lnTo>
                  <a:lnTo>
                    <a:pt x="8648" y="1419209"/>
                  </a:lnTo>
                  <a:lnTo>
                    <a:pt x="18034" y="1425541"/>
                  </a:lnTo>
                  <a:lnTo>
                    <a:pt x="29527" y="1427861"/>
                  </a:lnTo>
                  <a:lnTo>
                    <a:pt x="61899" y="1427861"/>
                  </a:lnTo>
                  <a:lnTo>
                    <a:pt x="73394" y="1425541"/>
                  </a:lnTo>
                  <a:lnTo>
                    <a:pt x="82784" y="1419209"/>
                  </a:lnTo>
                  <a:lnTo>
                    <a:pt x="89117" y="1409805"/>
                  </a:lnTo>
                  <a:lnTo>
                    <a:pt x="91439" y="1398270"/>
                  </a:lnTo>
                  <a:lnTo>
                    <a:pt x="91439" y="29591"/>
                  </a:lnTo>
                  <a:lnTo>
                    <a:pt x="89117" y="18055"/>
                  </a:lnTo>
                  <a:lnTo>
                    <a:pt x="82784" y="8651"/>
                  </a:lnTo>
                  <a:lnTo>
                    <a:pt x="73394" y="2319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2C2D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964793" y="1591183"/>
            <a:ext cx="7028815" cy="982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10" b="1">
                <a:solidFill>
                  <a:srgbClr val="3C3838"/>
                </a:solidFill>
                <a:latin typeface="Tahoma"/>
                <a:cs typeface="Tahoma"/>
              </a:rPr>
              <a:t>Multi-</a:t>
            </a:r>
            <a:r>
              <a:rPr dirty="0" sz="1750" b="1">
                <a:solidFill>
                  <a:srgbClr val="3C3838"/>
                </a:solidFill>
                <a:latin typeface="Tahoma"/>
                <a:cs typeface="Tahoma"/>
              </a:rPr>
              <a:t>Format</a:t>
            </a:r>
            <a:r>
              <a:rPr dirty="0" sz="1750" spc="155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1750" spc="-10" b="1">
                <a:solidFill>
                  <a:srgbClr val="3C3838"/>
                </a:solidFill>
                <a:latin typeface="Tahoma"/>
                <a:cs typeface="Tahoma"/>
              </a:rPr>
              <a:t>Parsing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5200"/>
              </a:lnSpc>
              <a:spcBef>
                <a:spcPts val="775"/>
              </a:spcBef>
            </a:pPr>
            <a:r>
              <a:rPr dirty="0" sz="1550" spc="-95" i="1">
                <a:solidFill>
                  <a:srgbClr val="3C3838"/>
                </a:solidFill>
                <a:latin typeface="Arial"/>
                <a:cs typeface="Arial"/>
              </a:rPr>
              <a:t>Robust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65" i="1">
                <a:solidFill>
                  <a:srgbClr val="3C3838"/>
                </a:solidFill>
                <a:latin typeface="Arial"/>
                <a:cs typeface="Arial"/>
              </a:rPr>
              <a:t>document</a:t>
            </a:r>
            <a:r>
              <a:rPr dirty="0" sz="1550" spc="-6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80" i="1">
                <a:solidFill>
                  <a:srgbClr val="3C3838"/>
                </a:solidFill>
                <a:latin typeface="Arial"/>
                <a:cs typeface="Arial"/>
              </a:rPr>
              <a:t>processing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 handles</a:t>
            </a:r>
            <a:r>
              <a:rPr dirty="0" sz="1550" spc="-6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95" i="1">
                <a:solidFill>
                  <a:srgbClr val="3C3838"/>
                </a:solidFill>
                <a:latin typeface="Arial"/>
                <a:cs typeface="Arial"/>
              </a:rPr>
              <a:t>edge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20" i="1">
                <a:solidFill>
                  <a:srgbClr val="3C3838"/>
                </a:solidFill>
                <a:latin typeface="Arial"/>
                <a:cs typeface="Arial"/>
              </a:rPr>
              <a:t>cases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95" i="1">
                <a:solidFill>
                  <a:srgbClr val="3C3838"/>
                </a:solidFill>
                <a:latin typeface="Arial"/>
                <a:cs typeface="Arial"/>
              </a:rPr>
              <a:t>across</a:t>
            </a:r>
            <a:r>
              <a:rPr dirty="0" sz="1550" spc="-6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80" i="1">
                <a:solidFill>
                  <a:srgbClr val="3C3838"/>
                </a:solidFill>
                <a:latin typeface="Arial"/>
                <a:cs typeface="Arial"/>
              </a:rPr>
              <a:t>PDF,</a:t>
            </a:r>
            <a:r>
              <a:rPr dirty="0" sz="1550" spc="-8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220" i="1">
                <a:solidFill>
                  <a:srgbClr val="3C3838"/>
                </a:solidFill>
                <a:latin typeface="Arial"/>
                <a:cs typeface="Arial"/>
              </a:rPr>
              <a:t>DOCX,</a:t>
            </a:r>
            <a:r>
              <a:rPr dirty="0" sz="1550" spc="-8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85" i="1">
                <a:solidFill>
                  <a:srgbClr val="3C3838"/>
                </a:solidFill>
                <a:latin typeface="Arial"/>
                <a:cs typeface="Arial"/>
              </a:rPr>
              <a:t>PPTX,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225" i="1">
                <a:solidFill>
                  <a:srgbClr val="3C3838"/>
                </a:solidFill>
                <a:latin typeface="Arial"/>
                <a:cs typeface="Arial"/>
              </a:rPr>
              <a:t>CSV,</a:t>
            </a:r>
            <a:r>
              <a:rPr dirty="0" sz="155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50" i="1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dirty="0" sz="155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75" i="1">
                <a:solidFill>
                  <a:srgbClr val="3C3838"/>
                </a:solidFill>
                <a:latin typeface="Arial"/>
                <a:cs typeface="Arial"/>
              </a:rPr>
              <a:t>TXT </a:t>
            </a:r>
            <a:r>
              <a:rPr dirty="0" sz="1550" spc="-40" i="1">
                <a:solidFill>
                  <a:srgbClr val="3C3838"/>
                </a:solidFill>
                <a:latin typeface="Arial"/>
                <a:cs typeface="Arial"/>
              </a:rPr>
              <a:t>formats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0" i="1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dirty="0" sz="155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40" i="1">
                <a:solidFill>
                  <a:srgbClr val="3C3838"/>
                </a:solidFill>
                <a:latin typeface="Arial"/>
                <a:cs typeface="Arial"/>
              </a:rPr>
              <a:t>error</a:t>
            </a:r>
            <a:r>
              <a:rPr dirty="0" sz="1550" spc="-8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0" i="1">
                <a:solidFill>
                  <a:srgbClr val="3C3838"/>
                </a:solidFill>
                <a:latin typeface="Arial"/>
                <a:cs typeface="Arial"/>
              </a:rPr>
              <a:t>handling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66280" y="3009138"/>
            <a:ext cx="7800340" cy="1450975"/>
            <a:chOff x="666280" y="3009138"/>
            <a:chExt cx="7800340" cy="1450975"/>
          </a:xfrm>
        </p:grpSpPr>
        <p:sp>
          <p:nvSpPr>
            <p:cNvPr id="9" name="object 9" descr=""/>
            <p:cNvSpPr/>
            <p:nvPr/>
          </p:nvSpPr>
          <p:spPr>
            <a:xfrm>
              <a:off x="689140" y="3020568"/>
              <a:ext cx="7766050" cy="1428115"/>
            </a:xfrm>
            <a:custGeom>
              <a:avLst/>
              <a:gdLst/>
              <a:ahLst/>
              <a:cxnLst/>
              <a:rect l="l" t="t" r="r" b="b"/>
              <a:pathLst>
                <a:path w="7766050" h="1428114">
                  <a:moveTo>
                    <a:pt x="0" y="109728"/>
                  </a:moveTo>
                  <a:lnTo>
                    <a:pt x="8622" y="67026"/>
                  </a:lnTo>
                  <a:lnTo>
                    <a:pt x="32135" y="32146"/>
                  </a:lnTo>
                  <a:lnTo>
                    <a:pt x="67010" y="8626"/>
                  </a:lnTo>
                  <a:lnTo>
                    <a:pt x="109715" y="0"/>
                  </a:lnTo>
                  <a:lnTo>
                    <a:pt x="7656029" y="0"/>
                  </a:lnTo>
                  <a:lnTo>
                    <a:pt x="7698731" y="8626"/>
                  </a:lnTo>
                  <a:lnTo>
                    <a:pt x="7733611" y="32146"/>
                  </a:lnTo>
                  <a:lnTo>
                    <a:pt x="7757131" y="67026"/>
                  </a:lnTo>
                  <a:lnTo>
                    <a:pt x="7765757" y="109728"/>
                  </a:lnTo>
                  <a:lnTo>
                    <a:pt x="7765757" y="1318133"/>
                  </a:lnTo>
                  <a:lnTo>
                    <a:pt x="7757131" y="1360834"/>
                  </a:lnTo>
                  <a:lnTo>
                    <a:pt x="7733611" y="1395714"/>
                  </a:lnTo>
                  <a:lnTo>
                    <a:pt x="7698731" y="1419234"/>
                  </a:lnTo>
                  <a:lnTo>
                    <a:pt x="7656029" y="1427861"/>
                  </a:lnTo>
                  <a:lnTo>
                    <a:pt x="109715" y="1427861"/>
                  </a:lnTo>
                  <a:lnTo>
                    <a:pt x="67010" y="1419234"/>
                  </a:lnTo>
                  <a:lnTo>
                    <a:pt x="32135" y="1395714"/>
                  </a:lnTo>
                  <a:lnTo>
                    <a:pt x="8622" y="1360834"/>
                  </a:lnTo>
                  <a:lnTo>
                    <a:pt x="0" y="1318133"/>
                  </a:lnTo>
                  <a:lnTo>
                    <a:pt x="0" y="109728"/>
                  </a:lnTo>
                  <a:close/>
                </a:path>
              </a:pathLst>
            </a:custGeom>
            <a:ln w="22860">
              <a:solidFill>
                <a:srgbClr val="D7D3D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6280" y="3020568"/>
              <a:ext cx="91440" cy="1428115"/>
            </a:xfrm>
            <a:custGeom>
              <a:avLst/>
              <a:gdLst/>
              <a:ahLst/>
              <a:cxnLst/>
              <a:rect l="l" t="t" r="r" b="b"/>
              <a:pathLst>
                <a:path w="91440" h="1428114">
                  <a:moveTo>
                    <a:pt x="61899" y="0"/>
                  </a:moveTo>
                  <a:lnTo>
                    <a:pt x="29527" y="0"/>
                  </a:lnTo>
                  <a:lnTo>
                    <a:pt x="18034" y="2319"/>
                  </a:lnTo>
                  <a:lnTo>
                    <a:pt x="8648" y="8651"/>
                  </a:lnTo>
                  <a:lnTo>
                    <a:pt x="2320" y="18055"/>
                  </a:lnTo>
                  <a:lnTo>
                    <a:pt x="0" y="29591"/>
                  </a:lnTo>
                  <a:lnTo>
                    <a:pt x="0" y="1398270"/>
                  </a:lnTo>
                  <a:lnTo>
                    <a:pt x="2320" y="1409805"/>
                  </a:lnTo>
                  <a:lnTo>
                    <a:pt x="8648" y="1419209"/>
                  </a:lnTo>
                  <a:lnTo>
                    <a:pt x="18034" y="1425541"/>
                  </a:lnTo>
                  <a:lnTo>
                    <a:pt x="29527" y="1427861"/>
                  </a:lnTo>
                  <a:lnTo>
                    <a:pt x="61899" y="1427861"/>
                  </a:lnTo>
                  <a:lnTo>
                    <a:pt x="73394" y="1425541"/>
                  </a:lnTo>
                  <a:lnTo>
                    <a:pt x="82784" y="1419209"/>
                  </a:lnTo>
                  <a:lnTo>
                    <a:pt x="89117" y="1409805"/>
                  </a:lnTo>
                  <a:lnTo>
                    <a:pt x="91439" y="1398270"/>
                  </a:lnTo>
                  <a:lnTo>
                    <a:pt x="91439" y="29591"/>
                  </a:lnTo>
                  <a:lnTo>
                    <a:pt x="89117" y="18055"/>
                  </a:lnTo>
                  <a:lnTo>
                    <a:pt x="82784" y="8651"/>
                  </a:lnTo>
                  <a:lnTo>
                    <a:pt x="73394" y="2319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2C2D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64793" y="3216020"/>
            <a:ext cx="7160259" cy="982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b="1">
                <a:solidFill>
                  <a:srgbClr val="3C3838"/>
                </a:solidFill>
                <a:latin typeface="Tahoma"/>
                <a:cs typeface="Tahoma"/>
              </a:rPr>
              <a:t>Smart</a:t>
            </a:r>
            <a:r>
              <a:rPr dirty="0" sz="1750" spc="-50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1750" spc="-10" b="1">
                <a:solidFill>
                  <a:srgbClr val="3C3838"/>
                </a:solidFill>
                <a:latin typeface="Tahoma"/>
                <a:cs typeface="Tahoma"/>
              </a:rPr>
              <a:t>Chunking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5200"/>
              </a:lnSpc>
              <a:spcBef>
                <a:spcPts val="775"/>
              </a:spcBef>
            </a:pPr>
            <a:r>
              <a:rPr dirty="0" sz="1550" spc="-95" i="1">
                <a:solidFill>
                  <a:srgbClr val="3C3838"/>
                </a:solidFill>
                <a:latin typeface="Arial"/>
                <a:cs typeface="Arial"/>
              </a:rPr>
              <a:t>Fixed-</a:t>
            </a:r>
            <a:r>
              <a:rPr dirty="0" sz="1550" spc="-110" i="1">
                <a:solidFill>
                  <a:srgbClr val="3C3838"/>
                </a:solidFill>
                <a:latin typeface="Arial"/>
                <a:cs typeface="Arial"/>
              </a:rPr>
              <a:t>size</a:t>
            </a:r>
            <a:r>
              <a:rPr dirty="0" sz="155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45" i="1">
                <a:solidFill>
                  <a:srgbClr val="3C3838"/>
                </a:solidFill>
                <a:latin typeface="Arial"/>
                <a:cs typeface="Arial"/>
              </a:rPr>
              <a:t>content</a:t>
            </a:r>
            <a:r>
              <a:rPr dirty="0" sz="155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60" i="1">
                <a:solidFill>
                  <a:srgbClr val="3C3838"/>
                </a:solidFill>
                <a:latin typeface="Arial"/>
                <a:cs typeface="Arial"/>
              </a:rPr>
              <a:t>chunking </a:t>
            </a:r>
            <a:r>
              <a:rPr dirty="0" sz="1550" spc="-10" i="1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dirty="0" sz="1550" spc="-6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85" i="1">
                <a:solidFill>
                  <a:srgbClr val="3C3838"/>
                </a:solidFill>
                <a:latin typeface="Arial"/>
                <a:cs typeface="Arial"/>
              </a:rPr>
              <a:t>preserved</a:t>
            </a:r>
            <a:r>
              <a:rPr dirty="0" sz="1550" spc="-4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30" i="1">
                <a:solidFill>
                  <a:srgbClr val="3C3838"/>
                </a:solidFill>
                <a:latin typeface="Arial"/>
                <a:cs typeface="Arial"/>
              </a:rPr>
              <a:t>metadata</a:t>
            </a:r>
            <a:r>
              <a:rPr dirty="0" sz="155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75" i="1">
                <a:solidFill>
                  <a:srgbClr val="3C3838"/>
                </a:solidFill>
                <a:latin typeface="Arial"/>
                <a:cs typeface="Arial"/>
              </a:rPr>
              <a:t>enables</a:t>
            </a:r>
            <a:r>
              <a:rPr dirty="0" sz="155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40" i="1">
                <a:solidFill>
                  <a:srgbClr val="3C3838"/>
                </a:solidFill>
                <a:latin typeface="Arial"/>
                <a:cs typeface="Arial"/>
              </a:rPr>
              <a:t>efficient</a:t>
            </a:r>
            <a:r>
              <a:rPr dirty="0" sz="1550" spc="-65" i="1">
                <a:solidFill>
                  <a:srgbClr val="3C3838"/>
                </a:solidFill>
                <a:latin typeface="Arial"/>
                <a:cs typeface="Arial"/>
              </a:rPr>
              <a:t> semantic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0" i="1">
                <a:solidFill>
                  <a:srgbClr val="3C3838"/>
                </a:solidFill>
                <a:latin typeface="Arial"/>
                <a:cs typeface="Arial"/>
              </a:rPr>
              <a:t>retrieval </a:t>
            </a:r>
            <a:r>
              <a:rPr dirty="0" sz="1550" spc="-50" i="1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dirty="0" sz="155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55" i="1">
                <a:solidFill>
                  <a:srgbClr val="3C3838"/>
                </a:solidFill>
                <a:latin typeface="Arial"/>
                <a:cs typeface="Arial"/>
              </a:rPr>
              <a:t>context</a:t>
            </a:r>
            <a:r>
              <a:rPr dirty="0" sz="155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0" i="1">
                <a:solidFill>
                  <a:srgbClr val="3C3838"/>
                </a:solidFill>
                <a:latin typeface="Arial"/>
                <a:cs typeface="Arial"/>
              </a:rPr>
              <a:t>preservation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66280" y="4633848"/>
            <a:ext cx="7800340" cy="1450975"/>
            <a:chOff x="666280" y="4633848"/>
            <a:chExt cx="7800340" cy="1450975"/>
          </a:xfrm>
        </p:grpSpPr>
        <p:sp>
          <p:nvSpPr>
            <p:cNvPr id="13" name="object 13" descr=""/>
            <p:cNvSpPr/>
            <p:nvPr/>
          </p:nvSpPr>
          <p:spPr>
            <a:xfrm>
              <a:off x="689140" y="4645278"/>
              <a:ext cx="7766050" cy="1428115"/>
            </a:xfrm>
            <a:custGeom>
              <a:avLst/>
              <a:gdLst/>
              <a:ahLst/>
              <a:cxnLst/>
              <a:rect l="l" t="t" r="r" b="b"/>
              <a:pathLst>
                <a:path w="7766050" h="1428114">
                  <a:moveTo>
                    <a:pt x="0" y="109728"/>
                  </a:moveTo>
                  <a:lnTo>
                    <a:pt x="8622" y="66972"/>
                  </a:lnTo>
                  <a:lnTo>
                    <a:pt x="32135" y="32099"/>
                  </a:lnTo>
                  <a:lnTo>
                    <a:pt x="67010" y="8608"/>
                  </a:lnTo>
                  <a:lnTo>
                    <a:pt x="109715" y="0"/>
                  </a:lnTo>
                  <a:lnTo>
                    <a:pt x="7656029" y="0"/>
                  </a:lnTo>
                  <a:lnTo>
                    <a:pt x="7698731" y="8608"/>
                  </a:lnTo>
                  <a:lnTo>
                    <a:pt x="7733611" y="32099"/>
                  </a:lnTo>
                  <a:lnTo>
                    <a:pt x="7757131" y="66972"/>
                  </a:lnTo>
                  <a:lnTo>
                    <a:pt x="7765757" y="109728"/>
                  </a:lnTo>
                  <a:lnTo>
                    <a:pt x="7765757" y="1318006"/>
                  </a:lnTo>
                  <a:lnTo>
                    <a:pt x="7757131" y="1360707"/>
                  </a:lnTo>
                  <a:lnTo>
                    <a:pt x="7733611" y="1395587"/>
                  </a:lnTo>
                  <a:lnTo>
                    <a:pt x="7698731" y="1419107"/>
                  </a:lnTo>
                  <a:lnTo>
                    <a:pt x="7656029" y="1427734"/>
                  </a:lnTo>
                  <a:lnTo>
                    <a:pt x="109715" y="1427734"/>
                  </a:lnTo>
                  <a:lnTo>
                    <a:pt x="67010" y="1419107"/>
                  </a:lnTo>
                  <a:lnTo>
                    <a:pt x="32135" y="1395587"/>
                  </a:lnTo>
                  <a:lnTo>
                    <a:pt x="8622" y="1360707"/>
                  </a:lnTo>
                  <a:lnTo>
                    <a:pt x="0" y="1318006"/>
                  </a:lnTo>
                  <a:lnTo>
                    <a:pt x="0" y="109728"/>
                  </a:lnTo>
                  <a:close/>
                </a:path>
              </a:pathLst>
            </a:custGeom>
            <a:ln w="22860">
              <a:solidFill>
                <a:srgbClr val="D7D3D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66280" y="4645278"/>
              <a:ext cx="91440" cy="1428115"/>
            </a:xfrm>
            <a:custGeom>
              <a:avLst/>
              <a:gdLst/>
              <a:ahLst/>
              <a:cxnLst/>
              <a:rect l="l" t="t" r="r" b="b"/>
              <a:pathLst>
                <a:path w="91440" h="1428114">
                  <a:moveTo>
                    <a:pt x="61899" y="0"/>
                  </a:moveTo>
                  <a:lnTo>
                    <a:pt x="29527" y="0"/>
                  </a:lnTo>
                  <a:lnTo>
                    <a:pt x="18034" y="2317"/>
                  </a:lnTo>
                  <a:lnTo>
                    <a:pt x="8648" y="8636"/>
                  </a:lnTo>
                  <a:lnTo>
                    <a:pt x="2320" y="18002"/>
                  </a:lnTo>
                  <a:lnTo>
                    <a:pt x="0" y="29463"/>
                  </a:lnTo>
                  <a:lnTo>
                    <a:pt x="0" y="1398143"/>
                  </a:lnTo>
                  <a:lnTo>
                    <a:pt x="2320" y="1409678"/>
                  </a:lnTo>
                  <a:lnTo>
                    <a:pt x="8648" y="1419082"/>
                  </a:lnTo>
                  <a:lnTo>
                    <a:pt x="18034" y="1425414"/>
                  </a:lnTo>
                  <a:lnTo>
                    <a:pt x="29527" y="1427734"/>
                  </a:lnTo>
                  <a:lnTo>
                    <a:pt x="61899" y="1427734"/>
                  </a:lnTo>
                  <a:lnTo>
                    <a:pt x="73394" y="1425414"/>
                  </a:lnTo>
                  <a:lnTo>
                    <a:pt x="82784" y="1419082"/>
                  </a:lnTo>
                  <a:lnTo>
                    <a:pt x="89117" y="1409678"/>
                  </a:lnTo>
                  <a:lnTo>
                    <a:pt x="91439" y="1398143"/>
                  </a:lnTo>
                  <a:lnTo>
                    <a:pt x="91439" y="29463"/>
                  </a:lnTo>
                  <a:lnTo>
                    <a:pt x="89117" y="18002"/>
                  </a:lnTo>
                  <a:lnTo>
                    <a:pt x="82784" y="8636"/>
                  </a:lnTo>
                  <a:lnTo>
                    <a:pt x="73394" y="2317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2C2D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964793" y="4840985"/>
            <a:ext cx="6964680" cy="982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35" b="1">
                <a:solidFill>
                  <a:srgbClr val="3C3838"/>
                </a:solidFill>
                <a:latin typeface="Tahoma"/>
                <a:cs typeface="Tahoma"/>
              </a:rPr>
              <a:t>Real-</a:t>
            </a:r>
            <a:r>
              <a:rPr dirty="0" sz="1750" b="1">
                <a:solidFill>
                  <a:srgbClr val="3C3838"/>
                </a:solidFill>
                <a:latin typeface="Tahoma"/>
                <a:cs typeface="Tahoma"/>
              </a:rPr>
              <a:t>Time</a:t>
            </a:r>
            <a:r>
              <a:rPr dirty="0" sz="1750" spc="25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1750" spc="-10" b="1">
                <a:solidFill>
                  <a:srgbClr val="3C3838"/>
                </a:solidFill>
                <a:latin typeface="Tahoma"/>
                <a:cs typeface="Tahoma"/>
              </a:rPr>
              <a:t>Tracing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5200"/>
              </a:lnSpc>
              <a:spcBef>
                <a:spcPts val="775"/>
              </a:spcBef>
            </a:pPr>
            <a:r>
              <a:rPr dirty="0" sz="1550" spc="-229" i="1">
                <a:solidFill>
                  <a:srgbClr val="3C3838"/>
                </a:solidFill>
                <a:latin typeface="Arial"/>
                <a:cs typeface="Arial"/>
              </a:rPr>
              <a:t>MCP</a:t>
            </a:r>
            <a:r>
              <a:rPr dirty="0" sz="155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05" i="1">
                <a:solidFill>
                  <a:srgbClr val="3C3838"/>
                </a:solidFill>
                <a:latin typeface="Arial"/>
                <a:cs typeface="Arial"/>
              </a:rPr>
              <a:t>message</a:t>
            </a:r>
            <a:r>
              <a:rPr dirty="0" sz="1550" spc="-5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35" i="1">
                <a:solidFill>
                  <a:srgbClr val="3C3838"/>
                </a:solidFill>
                <a:latin typeface="Arial"/>
                <a:cs typeface="Arial"/>
              </a:rPr>
              <a:t>logging</a:t>
            </a:r>
            <a:r>
              <a:rPr dirty="0" sz="1550" spc="-5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25" i="1">
                <a:solidFill>
                  <a:srgbClr val="3C3838"/>
                </a:solidFill>
                <a:latin typeface="Arial"/>
                <a:cs typeface="Arial"/>
              </a:rPr>
              <a:t>in</a:t>
            </a:r>
            <a:r>
              <a:rPr dirty="0" sz="155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35" i="1">
                <a:solidFill>
                  <a:srgbClr val="3C3838"/>
                </a:solidFill>
                <a:latin typeface="Arial"/>
                <a:cs typeface="Arial"/>
              </a:rPr>
              <a:t>Streamlit</a:t>
            </a:r>
            <a:r>
              <a:rPr dirty="0" sz="155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60" i="1">
                <a:solidFill>
                  <a:srgbClr val="3C3838"/>
                </a:solidFill>
                <a:latin typeface="Arial"/>
                <a:cs typeface="Arial"/>
              </a:rPr>
              <a:t>sidebar</a:t>
            </a:r>
            <a:r>
              <a:rPr dirty="0" sz="155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provides</a:t>
            </a:r>
            <a:r>
              <a:rPr dirty="0" sz="155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35" i="1">
                <a:solidFill>
                  <a:srgbClr val="3C3838"/>
                </a:solidFill>
                <a:latin typeface="Arial"/>
                <a:cs typeface="Arial"/>
              </a:rPr>
              <a:t>transparent</a:t>
            </a:r>
            <a:r>
              <a:rPr dirty="0" sz="155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30" i="1">
                <a:solidFill>
                  <a:srgbClr val="3C3838"/>
                </a:solidFill>
                <a:latin typeface="Arial"/>
                <a:cs typeface="Arial"/>
              </a:rPr>
              <a:t>workflow</a:t>
            </a:r>
            <a:r>
              <a:rPr dirty="0" sz="1550" spc="-25" i="1">
                <a:solidFill>
                  <a:srgbClr val="3C3838"/>
                </a:solidFill>
                <a:latin typeface="Arial"/>
                <a:cs typeface="Arial"/>
              </a:rPr>
              <a:t> visibility</a:t>
            </a:r>
            <a:r>
              <a:rPr dirty="0" sz="1550" spc="-114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25" i="1">
                <a:solidFill>
                  <a:srgbClr val="3C3838"/>
                </a:solidFill>
                <a:latin typeface="Arial"/>
                <a:cs typeface="Arial"/>
              </a:rPr>
              <a:t>and </a:t>
            </a:r>
            <a:r>
              <a:rPr dirty="0" sz="1550" spc="-55" i="1">
                <a:solidFill>
                  <a:srgbClr val="3C3838"/>
                </a:solidFill>
                <a:latin typeface="Arial"/>
                <a:cs typeface="Arial"/>
              </a:rPr>
              <a:t>debugging</a:t>
            </a:r>
            <a:r>
              <a:rPr dirty="0" sz="1550" spc="-4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0" i="1">
                <a:solidFill>
                  <a:srgbClr val="3C3838"/>
                </a:solidFill>
                <a:latin typeface="Arial"/>
                <a:cs typeface="Arial"/>
              </a:rPr>
              <a:t>capabilities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66280" y="6258433"/>
            <a:ext cx="7800340" cy="1450975"/>
            <a:chOff x="666280" y="6258433"/>
            <a:chExt cx="7800340" cy="1450975"/>
          </a:xfrm>
        </p:grpSpPr>
        <p:sp>
          <p:nvSpPr>
            <p:cNvPr id="17" name="object 17" descr=""/>
            <p:cNvSpPr/>
            <p:nvPr/>
          </p:nvSpPr>
          <p:spPr>
            <a:xfrm>
              <a:off x="689140" y="6269863"/>
              <a:ext cx="7766050" cy="1428115"/>
            </a:xfrm>
            <a:custGeom>
              <a:avLst/>
              <a:gdLst/>
              <a:ahLst/>
              <a:cxnLst/>
              <a:rect l="l" t="t" r="r" b="b"/>
              <a:pathLst>
                <a:path w="7766050" h="1428115">
                  <a:moveTo>
                    <a:pt x="0" y="109728"/>
                  </a:moveTo>
                  <a:lnTo>
                    <a:pt x="8622" y="67026"/>
                  </a:lnTo>
                  <a:lnTo>
                    <a:pt x="32135" y="32146"/>
                  </a:lnTo>
                  <a:lnTo>
                    <a:pt x="67010" y="8626"/>
                  </a:lnTo>
                  <a:lnTo>
                    <a:pt x="109715" y="0"/>
                  </a:lnTo>
                  <a:lnTo>
                    <a:pt x="7656029" y="0"/>
                  </a:lnTo>
                  <a:lnTo>
                    <a:pt x="7698731" y="8626"/>
                  </a:lnTo>
                  <a:lnTo>
                    <a:pt x="7733611" y="32146"/>
                  </a:lnTo>
                  <a:lnTo>
                    <a:pt x="7757131" y="67026"/>
                  </a:lnTo>
                  <a:lnTo>
                    <a:pt x="7765757" y="109728"/>
                  </a:lnTo>
                  <a:lnTo>
                    <a:pt x="7765757" y="1318044"/>
                  </a:lnTo>
                  <a:lnTo>
                    <a:pt x="7757131" y="1360749"/>
                  </a:lnTo>
                  <a:lnTo>
                    <a:pt x="7733611" y="1395623"/>
                  </a:lnTo>
                  <a:lnTo>
                    <a:pt x="7698731" y="1419137"/>
                  </a:lnTo>
                  <a:lnTo>
                    <a:pt x="7656029" y="1427759"/>
                  </a:lnTo>
                  <a:lnTo>
                    <a:pt x="109715" y="1427759"/>
                  </a:lnTo>
                  <a:lnTo>
                    <a:pt x="67010" y="1419137"/>
                  </a:lnTo>
                  <a:lnTo>
                    <a:pt x="32135" y="1395623"/>
                  </a:lnTo>
                  <a:lnTo>
                    <a:pt x="8622" y="1360749"/>
                  </a:lnTo>
                  <a:lnTo>
                    <a:pt x="0" y="1318044"/>
                  </a:lnTo>
                  <a:lnTo>
                    <a:pt x="0" y="109728"/>
                  </a:lnTo>
                  <a:close/>
                </a:path>
              </a:pathLst>
            </a:custGeom>
            <a:ln w="22860">
              <a:solidFill>
                <a:srgbClr val="D7D3D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66280" y="6269863"/>
              <a:ext cx="91440" cy="1428115"/>
            </a:xfrm>
            <a:custGeom>
              <a:avLst/>
              <a:gdLst/>
              <a:ahLst/>
              <a:cxnLst/>
              <a:rect l="l" t="t" r="r" b="b"/>
              <a:pathLst>
                <a:path w="91440" h="1428115">
                  <a:moveTo>
                    <a:pt x="61899" y="0"/>
                  </a:moveTo>
                  <a:lnTo>
                    <a:pt x="29527" y="0"/>
                  </a:lnTo>
                  <a:lnTo>
                    <a:pt x="18034" y="2317"/>
                  </a:lnTo>
                  <a:lnTo>
                    <a:pt x="8648" y="8635"/>
                  </a:lnTo>
                  <a:lnTo>
                    <a:pt x="2320" y="18002"/>
                  </a:lnTo>
                  <a:lnTo>
                    <a:pt x="0" y="29463"/>
                  </a:lnTo>
                  <a:lnTo>
                    <a:pt x="0" y="1398231"/>
                  </a:lnTo>
                  <a:lnTo>
                    <a:pt x="2320" y="1409725"/>
                  </a:lnTo>
                  <a:lnTo>
                    <a:pt x="8648" y="1419110"/>
                  </a:lnTo>
                  <a:lnTo>
                    <a:pt x="18034" y="1425438"/>
                  </a:lnTo>
                  <a:lnTo>
                    <a:pt x="29527" y="1427759"/>
                  </a:lnTo>
                  <a:lnTo>
                    <a:pt x="61899" y="1427759"/>
                  </a:lnTo>
                  <a:lnTo>
                    <a:pt x="73394" y="1425438"/>
                  </a:lnTo>
                  <a:lnTo>
                    <a:pt x="82784" y="1419110"/>
                  </a:lnTo>
                  <a:lnTo>
                    <a:pt x="89117" y="1409725"/>
                  </a:lnTo>
                  <a:lnTo>
                    <a:pt x="91439" y="1398231"/>
                  </a:lnTo>
                  <a:lnTo>
                    <a:pt x="91439" y="29463"/>
                  </a:lnTo>
                  <a:lnTo>
                    <a:pt x="89117" y="18002"/>
                  </a:lnTo>
                  <a:lnTo>
                    <a:pt x="82784" y="8636"/>
                  </a:lnTo>
                  <a:lnTo>
                    <a:pt x="73394" y="2317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2C2D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964793" y="6465823"/>
            <a:ext cx="7079615" cy="9823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10" b="1">
                <a:solidFill>
                  <a:srgbClr val="3C3838"/>
                </a:solidFill>
                <a:latin typeface="Tahoma"/>
                <a:cs typeface="Tahoma"/>
              </a:rPr>
              <a:t>Session</a:t>
            </a:r>
            <a:r>
              <a:rPr dirty="0" sz="1750" spc="-114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1750" spc="-10" b="1">
                <a:solidFill>
                  <a:srgbClr val="3C3838"/>
                </a:solidFill>
                <a:latin typeface="Tahoma"/>
                <a:cs typeface="Tahoma"/>
              </a:rPr>
              <a:t>Management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5200"/>
              </a:lnSpc>
              <a:spcBef>
                <a:spcPts val="775"/>
              </a:spcBef>
            </a:pPr>
            <a:r>
              <a:rPr dirty="0" sz="1550" spc="-35" i="1">
                <a:solidFill>
                  <a:srgbClr val="3C3838"/>
                </a:solidFill>
                <a:latin typeface="Arial"/>
                <a:cs typeface="Arial"/>
              </a:rPr>
              <a:t>Multi-</a:t>
            </a:r>
            <a:r>
              <a:rPr dirty="0" sz="1550" spc="-10" i="1">
                <a:solidFill>
                  <a:srgbClr val="3C3838"/>
                </a:solidFill>
                <a:latin typeface="Arial"/>
                <a:cs typeface="Arial"/>
              </a:rPr>
              <a:t>turn</a:t>
            </a:r>
            <a:r>
              <a:rPr dirty="0" sz="155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40" i="1">
                <a:solidFill>
                  <a:srgbClr val="3C3838"/>
                </a:solidFill>
                <a:latin typeface="Arial"/>
                <a:cs typeface="Arial"/>
              </a:rPr>
              <a:t>chat</a:t>
            </a:r>
            <a:r>
              <a:rPr dirty="0" sz="1550" spc="-8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10" i="1">
                <a:solidFill>
                  <a:srgbClr val="3C3838"/>
                </a:solidFill>
                <a:latin typeface="Arial"/>
                <a:cs typeface="Arial"/>
              </a:rPr>
              <a:t>sessions</a:t>
            </a:r>
            <a:r>
              <a:rPr dirty="0" sz="155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0" i="1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dirty="0" sz="155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20" i="1">
                <a:solidFill>
                  <a:srgbClr val="3C3838"/>
                </a:solidFill>
                <a:latin typeface="Arial"/>
                <a:cs typeface="Arial"/>
              </a:rPr>
              <a:t>intelligent</a:t>
            </a:r>
            <a:r>
              <a:rPr dirty="0" sz="155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50" i="1">
                <a:solidFill>
                  <a:srgbClr val="3C3838"/>
                </a:solidFill>
                <a:latin typeface="Arial"/>
                <a:cs typeface="Arial"/>
              </a:rPr>
              <a:t>stub</a:t>
            </a:r>
            <a:r>
              <a:rPr dirty="0" sz="1550" spc="-8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90" i="1">
                <a:solidFill>
                  <a:srgbClr val="3C3838"/>
                </a:solidFill>
                <a:latin typeface="Arial"/>
                <a:cs typeface="Arial"/>
              </a:rPr>
              <a:t>answers</a:t>
            </a:r>
            <a:r>
              <a:rPr dirty="0" sz="155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65" i="1">
                <a:solidFill>
                  <a:srgbClr val="3C3838"/>
                </a:solidFill>
                <a:latin typeface="Arial"/>
                <a:cs typeface="Arial"/>
              </a:rPr>
              <a:t>using</a:t>
            </a:r>
            <a:r>
              <a:rPr dirty="0" sz="155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90" i="1">
                <a:solidFill>
                  <a:srgbClr val="3C3838"/>
                </a:solidFill>
                <a:latin typeface="Arial"/>
                <a:cs typeface="Arial"/>
              </a:rPr>
              <a:t>regex</a:t>
            </a:r>
            <a:r>
              <a:rPr dirty="0" sz="1550" spc="-5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40" i="1">
                <a:solidFill>
                  <a:srgbClr val="3C3838"/>
                </a:solidFill>
                <a:latin typeface="Arial"/>
                <a:cs typeface="Arial"/>
              </a:rPr>
              <a:t>extraction</a:t>
            </a:r>
            <a:r>
              <a:rPr dirty="0" sz="155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25" i="1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dirty="0" sz="155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35" i="1">
                <a:solidFill>
                  <a:srgbClr val="3C3838"/>
                </a:solidFill>
                <a:latin typeface="Arial"/>
                <a:cs typeface="Arial"/>
              </a:rPr>
              <a:t>revenue, </a:t>
            </a:r>
            <a:r>
              <a:rPr dirty="0" sz="1550" spc="-180" i="1">
                <a:solidFill>
                  <a:srgbClr val="3C3838"/>
                </a:solidFill>
                <a:latin typeface="Arial"/>
                <a:cs typeface="Arial"/>
              </a:rPr>
              <a:t>NPS,</a:t>
            </a:r>
            <a:r>
              <a:rPr dirty="0" sz="155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50" i="1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dirty="0" sz="1550" spc="-11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275" i="1">
                <a:solidFill>
                  <a:srgbClr val="3C3838"/>
                </a:solidFill>
                <a:latin typeface="Arial"/>
                <a:cs typeface="Arial"/>
              </a:rPr>
              <a:t>CAC</a:t>
            </a:r>
            <a:r>
              <a:rPr dirty="0" sz="155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550" spc="-10" i="1">
                <a:solidFill>
                  <a:srgbClr val="3C3838"/>
                </a:solidFill>
                <a:latin typeface="Arial"/>
                <a:cs typeface="Arial"/>
              </a:rPr>
              <a:t>queries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855" rIns="0" bIns="0" rtlCol="0" vert="horz">
            <a:spAutoFit/>
          </a:bodyPr>
          <a:lstStyle/>
          <a:p>
            <a:pPr marL="168275">
              <a:lnSpc>
                <a:spcPct val="100000"/>
              </a:lnSpc>
              <a:spcBef>
                <a:spcPts val="95"/>
              </a:spcBef>
            </a:pPr>
            <a:r>
              <a:rPr dirty="0" sz="4250"/>
              <a:t>System</a:t>
            </a:r>
            <a:r>
              <a:rPr dirty="0" sz="4250" spc="-155"/>
              <a:t> </a:t>
            </a:r>
            <a:r>
              <a:rPr dirty="0" sz="4250" spc="195"/>
              <a:t>Demo</a:t>
            </a:r>
            <a:r>
              <a:rPr dirty="0" sz="4250" spc="-110"/>
              <a:t> </a:t>
            </a:r>
            <a:r>
              <a:rPr dirty="0" sz="4250" spc="-500"/>
              <a:t>&amp;</a:t>
            </a:r>
            <a:r>
              <a:rPr dirty="0" sz="4250" spc="-110"/>
              <a:t> </a:t>
            </a:r>
            <a:r>
              <a:rPr dirty="0" sz="4250"/>
              <a:t>User</a:t>
            </a:r>
            <a:r>
              <a:rPr dirty="0" sz="4250" spc="-114"/>
              <a:t> </a:t>
            </a:r>
            <a:r>
              <a:rPr dirty="0" sz="4250" spc="-60"/>
              <a:t>Interface</a:t>
            </a:r>
            <a:endParaRPr sz="4250"/>
          </a:p>
        </p:txBody>
      </p:sp>
      <p:sp>
        <p:nvSpPr>
          <p:cNvPr id="3" name="object 3" descr=""/>
          <p:cNvSpPr txBox="1"/>
          <p:nvPr/>
        </p:nvSpPr>
        <p:spPr>
          <a:xfrm>
            <a:off x="822756" y="4915280"/>
            <a:ext cx="4105275" cy="1201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70" b="1">
                <a:solidFill>
                  <a:srgbClr val="3C3838"/>
                </a:solidFill>
                <a:latin typeface="Tahoma"/>
                <a:cs typeface="Tahoma"/>
              </a:rPr>
              <a:t>Document</a:t>
            </a:r>
            <a:r>
              <a:rPr dirty="0" sz="2100" spc="15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3C3838"/>
                </a:solidFill>
                <a:latin typeface="Tahoma"/>
                <a:cs typeface="Tahoma"/>
              </a:rPr>
              <a:t>Upload</a:t>
            </a:r>
            <a:r>
              <a:rPr dirty="0" sz="2100" spc="15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2100" spc="-10" b="1">
                <a:solidFill>
                  <a:srgbClr val="3C3838"/>
                </a:solidFill>
                <a:latin typeface="Tahoma"/>
                <a:cs typeface="Tahoma"/>
              </a:rPr>
              <a:t>Interface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1850" spc="-30" i="1">
                <a:solidFill>
                  <a:srgbClr val="3C3838"/>
                </a:solidFill>
                <a:latin typeface="Arial"/>
                <a:cs typeface="Arial"/>
              </a:rPr>
              <a:t>Intuitive</a:t>
            </a:r>
            <a:r>
              <a:rPr dirty="0" sz="185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45" i="1">
                <a:solidFill>
                  <a:srgbClr val="3C3838"/>
                </a:solidFill>
                <a:latin typeface="Arial"/>
                <a:cs typeface="Arial"/>
              </a:rPr>
              <a:t>Streamlit</a:t>
            </a:r>
            <a:r>
              <a:rPr dirty="0" sz="185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30" i="1">
                <a:solidFill>
                  <a:srgbClr val="3C3838"/>
                </a:solidFill>
                <a:latin typeface="Arial"/>
                <a:cs typeface="Arial"/>
              </a:rPr>
              <a:t>file</a:t>
            </a:r>
            <a:r>
              <a:rPr dirty="0" sz="185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55" i="1">
                <a:solidFill>
                  <a:srgbClr val="3C3838"/>
                </a:solidFill>
                <a:latin typeface="Arial"/>
                <a:cs typeface="Arial"/>
              </a:rPr>
              <a:t>uploader</a:t>
            </a:r>
            <a:r>
              <a:rPr dirty="0" sz="185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20" i="1">
                <a:solidFill>
                  <a:srgbClr val="3C3838"/>
                </a:solidFill>
                <a:latin typeface="Arial"/>
                <a:cs typeface="Arial"/>
              </a:rPr>
              <a:t>supporting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850" spc="-25" i="1">
                <a:solidFill>
                  <a:srgbClr val="3C3838"/>
                </a:solidFill>
                <a:latin typeface="Arial"/>
                <a:cs typeface="Arial"/>
              </a:rPr>
              <a:t>multiple</a:t>
            </a:r>
            <a:r>
              <a:rPr dirty="0" sz="185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45" i="1">
                <a:solidFill>
                  <a:srgbClr val="3C3838"/>
                </a:solidFill>
                <a:latin typeface="Arial"/>
                <a:cs typeface="Arial"/>
              </a:rPr>
              <a:t>formats</a:t>
            </a:r>
            <a:r>
              <a:rPr dirty="0" sz="185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10" i="1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dirty="0" sz="1850" spc="-90" i="1">
                <a:solidFill>
                  <a:srgbClr val="3C3838"/>
                </a:solidFill>
                <a:latin typeface="Arial"/>
                <a:cs typeface="Arial"/>
              </a:rPr>
              <a:t> progress</a:t>
            </a:r>
            <a:r>
              <a:rPr dirty="0" sz="1850" spc="-10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10" i="1">
                <a:solidFill>
                  <a:srgbClr val="3C3838"/>
                </a:solidFill>
                <a:latin typeface="Arial"/>
                <a:cs typeface="Arial"/>
              </a:rPr>
              <a:t>indicators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42305" y="4896104"/>
            <a:ext cx="3458210" cy="1221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0" b="1">
                <a:solidFill>
                  <a:srgbClr val="3C3838"/>
                </a:solidFill>
                <a:latin typeface="Tahoma"/>
                <a:cs typeface="Tahoma"/>
              </a:rPr>
              <a:t>Interactive</a:t>
            </a:r>
            <a:r>
              <a:rPr dirty="0" sz="2100" spc="-20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3C3838"/>
                </a:solidFill>
                <a:latin typeface="Tahoma"/>
                <a:cs typeface="Tahoma"/>
              </a:rPr>
              <a:t>Chat</a:t>
            </a:r>
            <a:r>
              <a:rPr dirty="0" sz="2100" spc="-15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2100" spc="-10" b="1">
                <a:solidFill>
                  <a:srgbClr val="3C3838"/>
                </a:solidFill>
                <a:latin typeface="Tahoma"/>
                <a:cs typeface="Tahoma"/>
              </a:rPr>
              <a:t>Window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dirty="0" sz="1850" spc="-114" i="1">
                <a:solidFill>
                  <a:srgbClr val="3C3838"/>
                </a:solidFill>
                <a:latin typeface="Arial"/>
                <a:cs typeface="Arial"/>
              </a:rPr>
              <a:t>Real-</a:t>
            </a:r>
            <a:r>
              <a:rPr dirty="0" sz="1850" spc="-35" i="1">
                <a:solidFill>
                  <a:srgbClr val="3C3838"/>
                </a:solidFill>
                <a:latin typeface="Arial"/>
                <a:cs typeface="Arial"/>
              </a:rPr>
              <a:t>time</a:t>
            </a:r>
            <a:r>
              <a:rPr dirty="0" sz="185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254" i="1">
                <a:solidFill>
                  <a:srgbClr val="3C3838"/>
                </a:solidFill>
                <a:latin typeface="Arial"/>
                <a:cs typeface="Arial"/>
              </a:rPr>
              <a:t>Q&amp;A</a:t>
            </a:r>
            <a:r>
              <a:rPr dirty="0" sz="1850" spc="-11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50" i="1">
                <a:solidFill>
                  <a:srgbClr val="3C3838"/>
                </a:solidFill>
                <a:latin typeface="Arial"/>
                <a:cs typeface="Arial"/>
              </a:rPr>
              <a:t>interface</a:t>
            </a:r>
            <a:r>
              <a:rPr dirty="0" sz="185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10" i="1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dirty="0" sz="1850" spc="-8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65" i="1">
                <a:solidFill>
                  <a:srgbClr val="3C3838"/>
                </a:solidFill>
                <a:latin typeface="Arial"/>
                <a:cs typeface="Arial"/>
              </a:rPr>
              <a:t>source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850" spc="-40" i="1">
                <a:solidFill>
                  <a:srgbClr val="3C3838"/>
                </a:solidFill>
                <a:latin typeface="Arial"/>
                <a:cs typeface="Arial"/>
              </a:rPr>
              <a:t>citations</a:t>
            </a:r>
            <a:r>
              <a:rPr dirty="0" sz="1850" spc="-8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55" i="1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dirty="0" sz="185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75" i="1">
                <a:solidFill>
                  <a:srgbClr val="3C3838"/>
                </a:solidFill>
                <a:latin typeface="Arial"/>
                <a:cs typeface="Arial"/>
              </a:rPr>
              <a:t>conversation</a:t>
            </a:r>
            <a:r>
              <a:rPr dirty="0" sz="1850" spc="-8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10" i="1">
                <a:solidFill>
                  <a:srgbClr val="3C3838"/>
                </a:solidFill>
                <a:latin typeface="Arial"/>
                <a:cs typeface="Arial"/>
              </a:rPr>
              <a:t>history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673970" y="1811527"/>
            <a:ext cx="4121785" cy="3037840"/>
            <a:chOff x="9673970" y="1811527"/>
            <a:chExt cx="4121785" cy="30378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3970" y="1811527"/>
              <a:ext cx="4121277" cy="254711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3970" y="1811527"/>
              <a:ext cx="4121277" cy="303784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9662286" y="4896104"/>
            <a:ext cx="29902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14" b="1">
                <a:solidFill>
                  <a:srgbClr val="3C3838"/>
                </a:solidFill>
                <a:latin typeface="Tahoma"/>
                <a:cs typeface="Tahoma"/>
              </a:rPr>
              <a:t>MCP</a:t>
            </a:r>
            <a:r>
              <a:rPr dirty="0" sz="2100" spc="-20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2100" b="1">
                <a:solidFill>
                  <a:srgbClr val="3C3838"/>
                </a:solidFill>
                <a:latin typeface="Tahoma"/>
                <a:cs typeface="Tahoma"/>
              </a:rPr>
              <a:t>Message</a:t>
            </a:r>
            <a:r>
              <a:rPr dirty="0" sz="2100" spc="-45" b="1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dirty="0" sz="2100" spc="-10" b="1">
                <a:solidFill>
                  <a:srgbClr val="3C3838"/>
                </a:solidFill>
                <a:latin typeface="Tahoma"/>
                <a:cs typeface="Tahoma"/>
              </a:rPr>
              <a:t>Tracing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662286" y="5445709"/>
            <a:ext cx="3674110" cy="748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8099"/>
              </a:lnSpc>
              <a:spcBef>
                <a:spcPts val="100"/>
              </a:spcBef>
            </a:pPr>
            <a:r>
              <a:rPr dirty="0" sz="1850" spc="-85" i="1">
                <a:solidFill>
                  <a:srgbClr val="3C3838"/>
                </a:solidFill>
                <a:latin typeface="Arial"/>
                <a:cs typeface="Arial"/>
              </a:rPr>
              <a:t>Sidebar</a:t>
            </a:r>
            <a:r>
              <a:rPr dirty="0" sz="185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50" i="1">
                <a:solidFill>
                  <a:srgbClr val="3C3838"/>
                </a:solidFill>
                <a:latin typeface="Arial"/>
                <a:cs typeface="Arial"/>
              </a:rPr>
              <a:t>displaying</a:t>
            </a:r>
            <a:r>
              <a:rPr dirty="0" sz="185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45" i="1">
                <a:solidFill>
                  <a:srgbClr val="3C3838"/>
                </a:solidFill>
                <a:latin typeface="Arial"/>
                <a:cs typeface="Arial"/>
              </a:rPr>
              <a:t>real-</a:t>
            </a:r>
            <a:r>
              <a:rPr dirty="0" sz="1850" spc="-35" i="1">
                <a:solidFill>
                  <a:srgbClr val="3C3838"/>
                </a:solidFill>
                <a:latin typeface="Arial"/>
                <a:cs typeface="Arial"/>
              </a:rPr>
              <a:t>time</a:t>
            </a:r>
            <a:r>
              <a:rPr dirty="0" sz="185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20" i="1">
                <a:solidFill>
                  <a:srgbClr val="3C3838"/>
                </a:solidFill>
                <a:latin typeface="Arial"/>
                <a:cs typeface="Arial"/>
              </a:rPr>
              <a:t>JSON </a:t>
            </a:r>
            <a:r>
              <a:rPr dirty="0" sz="1850" spc="-120" i="1">
                <a:solidFill>
                  <a:srgbClr val="3C3838"/>
                </a:solidFill>
                <a:latin typeface="Arial"/>
                <a:cs typeface="Arial"/>
              </a:rPr>
              <a:t>message</a:t>
            </a:r>
            <a:r>
              <a:rPr dirty="0" sz="1850" spc="-13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75" i="1">
                <a:solidFill>
                  <a:srgbClr val="3C3838"/>
                </a:solidFill>
                <a:latin typeface="Arial"/>
                <a:cs typeface="Arial"/>
              </a:rPr>
              <a:t>logs</a:t>
            </a:r>
            <a:r>
              <a:rPr dirty="0" sz="1850" spc="-114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30" i="1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dirty="0" sz="185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105" i="1">
                <a:solidFill>
                  <a:srgbClr val="3C3838"/>
                </a:solidFill>
                <a:latin typeface="Arial"/>
                <a:cs typeface="Arial"/>
              </a:rPr>
              <a:t>system</a:t>
            </a:r>
            <a:r>
              <a:rPr dirty="0" sz="1850" spc="-12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55" i="1">
                <a:solidFill>
                  <a:srgbClr val="3C3838"/>
                </a:solidFill>
                <a:latin typeface="Arial"/>
                <a:cs typeface="Arial"/>
              </a:rPr>
              <a:t>transparency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80591" y="6755645"/>
            <a:ext cx="12028170" cy="74930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850" spc="-165" b="1" i="1">
                <a:solidFill>
                  <a:srgbClr val="3C3838"/>
                </a:solidFill>
                <a:latin typeface="Arial"/>
                <a:cs typeface="Arial"/>
              </a:rPr>
              <a:t>Example</a:t>
            </a:r>
            <a:r>
              <a:rPr dirty="0" sz="1850" spc="-145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180" b="1" i="1">
                <a:solidFill>
                  <a:srgbClr val="3C3838"/>
                </a:solidFill>
                <a:latin typeface="Arial"/>
                <a:cs typeface="Arial"/>
              </a:rPr>
              <a:t>Query:</a:t>
            </a:r>
            <a:r>
              <a:rPr dirty="0" sz="1850" spc="-95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65" i="1">
                <a:solidFill>
                  <a:srgbClr val="3C3838"/>
                </a:solidFill>
                <a:latin typeface="Arial"/>
                <a:cs typeface="Arial"/>
              </a:rPr>
              <a:t>"What</a:t>
            </a:r>
            <a:r>
              <a:rPr dirty="0" sz="1850" spc="-13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95" i="1">
                <a:solidFill>
                  <a:srgbClr val="3C3838"/>
                </a:solidFill>
                <a:latin typeface="Arial"/>
                <a:cs typeface="Arial"/>
              </a:rPr>
              <a:t>was</a:t>
            </a:r>
            <a:r>
              <a:rPr dirty="0" sz="1850" spc="-11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120" i="1">
                <a:solidFill>
                  <a:srgbClr val="3C3838"/>
                </a:solidFill>
                <a:latin typeface="Arial"/>
                <a:cs typeface="Arial"/>
              </a:rPr>
              <a:t>Acme's </a:t>
            </a:r>
            <a:r>
              <a:rPr dirty="0" sz="1850" spc="-105" i="1">
                <a:solidFill>
                  <a:srgbClr val="3C3838"/>
                </a:solidFill>
                <a:latin typeface="Arial"/>
                <a:cs typeface="Arial"/>
              </a:rPr>
              <a:t>revenue </a:t>
            </a:r>
            <a:r>
              <a:rPr dirty="0" sz="1850" spc="-30" i="1">
                <a:solidFill>
                  <a:srgbClr val="3C3838"/>
                </a:solidFill>
                <a:latin typeface="Arial"/>
                <a:cs typeface="Arial"/>
              </a:rPr>
              <a:t>in</a:t>
            </a:r>
            <a:r>
              <a:rPr dirty="0" sz="185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145" i="1">
                <a:solidFill>
                  <a:srgbClr val="3C3838"/>
                </a:solidFill>
                <a:latin typeface="Arial"/>
                <a:cs typeface="Arial"/>
              </a:rPr>
              <a:t>2024?"</a:t>
            </a:r>
            <a:r>
              <a:rPr dirty="0" sz="1850" spc="-145" b="1" i="1">
                <a:solidFill>
                  <a:srgbClr val="3C3838"/>
                </a:solidFill>
                <a:latin typeface="Arial"/>
                <a:cs typeface="Arial"/>
              </a:rPr>
              <a:t>Stub</a:t>
            </a:r>
            <a:r>
              <a:rPr dirty="0" sz="1850" spc="-140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204" b="1" i="1">
                <a:solidFill>
                  <a:srgbClr val="3C3838"/>
                </a:solidFill>
                <a:latin typeface="Arial"/>
                <a:cs typeface="Arial"/>
              </a:rPr>
              <a:t>Response:</a:t>
            </a:r>
            <a:r>
              <a:rPr dirty="0" sz="1850" spc="-114" b="1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60" i="1">
                <a:solidFill>
                  <a:srgbClr val="3C3838"/>
                </a:solidFill>
                <a:latin typeface="Arial"/>
                <a:cs typeface="Arial"/>
              </a:rPr>
              <a:t>"(Stub</a:t>
            </a:r>
            <a:r>
              <a:rPr dirty="0" sz="1850" spc="-114" i="1">
                <a:solidFill>
                  <a:srgbClr val="3C3838"/>
                </a:solidFill>
                <a:latin typeface="Arial"/>
                <a:cs typeface="Arial"/>
              </a:rPr>
              <a:t> Answer)</a:t>
            </a:r>
            <a:r>
              <a:rPr dirty="0" sz="1850" spc="-12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150" i="1">
                <a:solidFill>
                  <a:srgbClr val="3C3838"/>
                </a:solidFill>
                <a:latin typeface="Arial"/>
                <a:cs typeface="Arial"/>
              </a:rPr>
              <a:t>Revenue</a:t>
            </a:r>
            <a:r>
              <a:rPr dirty="0" sz="185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30" i="1">
                <a:solidFill>
                  <a:srgbClr val="3C3838"/>
                </a:solidFill>
                <a:latin typeface="Arial"/>
                <a:cs typeface="Arial"/>
              </a:rPr>
              <a:t>in</a:t>
            </a:r>
            <a:r>
              <a:rPr dirty="0" sz="185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150" i="1">
                <a:solidFill>
                  <a:srgbClr val="3C3838"/>
                </a:solidFill>
                <a:latin typeface="Arial"/>
                <a:cs typeface="Arial"/>
              </a:rPr>
              <a:t>2024</a:t>
            </a:r>
            <a:r>
              <a:rPr dirty="0" sz="1850" spc="-10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90" i="1">
                <a:solidFill>
                  <a:srgbClr val="3C3838"/>
                </a:solidFill>
                <a:latin typeface="Arial"/>
                <a:cs typeface="Arial"/>
              </a:rPr>
              <a:t>was</a:t>
            </a:r>
            <a:r>
              <a:rPr dirty="0" sz="1850" spc="-10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135" i="1">
                <a:solidFill>
                  <a:srgbClr val="3C3838"/>
                </a:solidFill>
                <a:latin typeface="Arial"/>
                <a:cs typeface="Arial"/>
              </a:rPr>
              <a:t>$4.8</a:t>
            </a:r>
            <a:r>
              <a:rPr dirty="0" sz="1850" spc="-10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10" i="1">
                <a:solidFill>
                  <a:srgbClr val="3C3838"/>
                </a:solidFill>
                <a:latin typeface="Arial"/>
                <a:cs typeface="Arial"/>
              </a:rPr>
              <a:t>billion</a:t>
            </a:r>
            <a:r>
              <a:rPr dirty="0" sz="185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95" i="1">
                <a:solidFill>
                  <a:srgbClr val="3C3838"/>
                </a:solidFill>
                <a:latin typeface="Arial"/>
                <a:cs typeface="Arial"/>
              </a:rPr>
              <a:t>based</a:t>
            </a:r>
            <a:r>
              <a:rPr dirty="0" sz="1850" spc="-12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25" i="1">
                <a:solidFill>
                  <a:srgbClr val="3C3838"/>
                </a:solidFill>
                <a:latin typeface="Arial"/>
                <a:cs typeface="Arial"/>
              </a:rPr>
              <a:t>on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850" spc="-70" i="1">
                <a:solidFill>
                  <a:srgbClr val="3C3838"/>
                </a:solidFill>
                <a:latin typeface="Arial"/>
                <a:cs typeface="Arial"/>
              </a:rPr>
              <a:t>document</a:t>
            </a:r>
            <a:r>
              <a:rPr dirty="0" sz="185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850" spc="-10" i="1">
                <a:solidFill>
                  <a:srgbClr val="3C3838"/>
                </a:solidFill>
                <a:latin typeface="Arial"/>
                <a:cs typeface="Arial"/>
              </a:rPr>
              <a:t>analysis"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970686" y="6622936"/>
            <a:ext cx="30480" cy="1252855"/>
          </a:xfrm>
          <a:custGeom>
            <a:avLst/>
            <a:gdLst/>
            <a:ahLst/>
            <a:cxnLst/>
            <a:rect l="l" t="t" r="r" b="b"/>
            <a:pathLst>
              <a:path w="30480" h="1252854">
                <a:moveTo>
                  <a:pt x="30480" y="0"/>
                </a:moveTo>
                <a:lnTo>
                  <a:pt x="0" y="0"/>
                </a:lnTo>
                <a:lnTo>
                  <a:pt x="0" y="1252778"/>
                </a:lnTo>
                <a:lnTo>
                  <a:pt x="30480" y="1252778"/>
                </a:lnTo>
                <a:lnTo>
                  <a:pt x="30480" y="0"/>
                </a:lnTo>
                <a:close/>
              </a:path>
            </a:pathLst>
          </a:custGeom>
          <a:solidFill>
            <a:srgbClr val="2C2D3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5228" y="1811527"/>
            <a:ext cx="4121150" cy="303784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4625" y="1811527"/>
            <a:ext cx="4121150" cy="303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802893"/>
            <a:ext cx="6989445" cy="136652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400"/>
              </a:lnSpc>
            </a:pPr>
            <a:r>
              <a:rPr dirty="0" sz="4300" spc="75"/>
              <a:t>Development</a:t>
            </a:r>
            <a:r>
              <a:rPr dirty="0" sz="4300" spc="-125"/>
              <a:t> </a:t>
            </a:r>
            <a:r>
              <a:rPr dirty="0" sz="4300" spc="-10"/>
              <a:t>Challenges </a:t>
            </a:r>
            <a:r>
              <a:rPr dirty="0" sz="4300" spc="-505"/>
              <a:t>&amp;</a:t>
            </a:r>
            <a:r>
              <a:rPr dirty="0" sz="4300" spc="-145"/>
              <a:t> </a:t>
            </a:r>
            <a:r>
              <a:rPr dirty="0" sz="4300" spc="-10"/>
              <a:t>Solutions</a:t>
            </a:r>
            <a:endParaRPr sz="4300"/>
          </a:p>
        </p:txBody>
      </p:sp>
      <p:sp>
        <p:nvSpPr>
          <p:cNvPr id="3" name="object 3" descr=""/>
          <p:cNvSpPr txBox="1"/>
          <p:nvPr/>
        </p:nvSpPr>
        <p:spPr>
          <a:xfrm>
            <a:off x="834644" y="2799333"/>
            <a:ext cx="293116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b="1">
                <a:latin typeface="Tahoma"/>
                <a:cs typeface="Tahoma"/>
              </a:rPr>
              <a:t>Technical</a:t>
            </a:r>
            <a:r>
              <a:rPr dirty="0" sz="2150" spc="-90" b="1">
                <a:latin typeface="Tahoma"/>
                <a:cs typeface="Tahoma"/>
              </a:rPr>
              <a:t> </a:t>
            </a:r>
            <a:r>
              <a:rPr dirty="0" sz="2150" spc="-10" b="1">
                <a:latin typeface="Tahoma"/>
                <a:cs typeface="Tahoma"/>
              </a:rPr>
              <a:t>Challenges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4644" y="3341171"/>
            <a:ext cx="3338829" cy="3933825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algn="r" marL="342265" marR="405765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342265" algn="l"/>
              </a:tabLst>
            </a:pPr>
            <a:r>
              <a:rPr dirty="0" sz="1900" spc="-55" i="1">
                <a:solidFill>
                  <a:srgbClr val="3C3838"/>
                </a:solidFill>
                <a:latin typeface="Arial"/>
                <a:cs typeface="Arial"/>
              </a:rPr>
              <a:t>Multi-</a:t>
            </a:r>
            <a:r>
              <a:rPr dirty="0" sz="1900" spc="-25" i="1">
                <a:solidFill>
                  <a:srgbClr val="3C3838"/>
                </a:solidFill>
                <a:latin typeface="Arial"/>
                <a:cs typeface="Arial"/>
              </a:rPr>
              <a:t>format</a:t>
            </a:r>
            <a:r>
              <a:rPr dirty="0" sz="1900" spc="-7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65" i="1">
                <a:solidFill>
                  <a:srgbClr val="3C3838"/>
                </a:solidFill>
                <a:latin typeface="Arial"/>
                <a:cs typeface="Arial"/>
              </a:rPr>
              <a:t>parsing</a:t>
            </a:r>
            <a:r>
              <a:rPr dirty="0" sz="19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65" i="1">
                <a:solidFill>
                  <a:srgbClr val="3C3838"/>
                </a:solidFill>
                <a:latin typeface="Arial"/>
                <a:cs typeface="Arial"/>
              </a:rPr>
              <a:t>edge</a:t>
            </a:r>
            <a:endParaRPr sz="1900">
              <a:latin typeface="Arial"/>
              <a:cs typeface="Arial"/>
            </a:endParaRPr>
          </a:p>
          <a:p>
            <a:pPr algn="r" marR="400685">
              <a:lnSpc>
                <a:spcPct val="100000"/>
              </a:lnSpc>
              <a:spcBef>
                <a:spcPts val="665"/>
              </a:spcBef>
            </a:pPr>
            <a:r>
              <a:rPr dirty="0" sz="1900" spc="-150" i="1">
                <a:solidFill>
                  <a:srgbClr val="3C3838"/>
                </a:solidFill>
                <a:latin typeface="Arial"/>
                <a:cs typeface="Arial"/>
              </a:rPr>
              <a:t>cases</a:t>
            </a:r>
            <a:r>
              <a:rPr dirty="0" sz="1900" spc="-14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70" i="1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dirty="0" sz="1900" spc="-114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80" i="1">
                <a:solidFill>
                  <a:srgbClr val="3C3838"/>
                </a:solidFill>
                <a:latin typeface="Arial"/>
                <a:cs typeface="Arial"/>
              </a:rPr>
              <a:t>encoding</a:t>
            </a:r>
            <a:r>
              <a:rPr dirty="0" sz="1900" spc="-10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issues</a:t>
            </a:r>
            <a:endParaRPr sz="1900">
              <a:latin typeface="Arial"/>
              <a:cs typeface="Arial"/>
            </a:endParaRPr>
          </a:p>
          <a:p>
            <a:pPr marL="355600" marR="444500" indent="-342900">
              <a:lnSpc>
                <a:spcPct val="128200"/>
              </a:lnSpc>
              <a:spcBef>
                <a:spcPts val="520"/>
              </a:spcBef>
              <a:buChar char="•"/>
              <a:tabLst>
                <a:tab pos="355600" algn="l"/>
              </a:tabLst>
            </a:pPr>
            <a:r>
              <a:rPr dirty="0" sz="1900" spc="-95" i="1">
                <a:solidFill>
                  <a:srgbClr val="3C3838"/>
                </a:solidFill>
                <a:latin typeface="Arial"/>
                <a:cs typeface="Arial"/>
              </a:rPr>
              <a:t>Designing</a:t>
            </a:r>
            <a:r>
              <a:rPr dirty="0" sz="190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55" i="1">
                <a:solidFill>
                  <a:srgbClr val="3C3838"/>
                </a:solidFill>
                <a:latin typeface="Arial"/>
                <a:cs typeface="Arial"/>
              </a:rPr>
              <a:t>structured</a:t>
            </a:r>
            <a:r>
              <a:rPr dirty="0" sz="190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95" i="1">
                <a:solidFill>
                  <a:srgbClr val="3C3838"/>
                </a:solidFill>
                <a:latin typeface="Arial"/>
                <a:cs typeface="Arial"/>
              </a:rPr>
              <a:t>MCP </a:t>
            </a:r>
            <a:r>
              <a:rPr dirty="0" sz="1900" spc="-50" i="1">
                <a:solidFill>
                  <a:srgbClr val="3C3838"/>
                </a:solidFill>
                <a:latin typeface="Arial"/>
                <a:cs typeface="Arial"/>
              </a:rPr>
              <a:t>protocol</a:t>
            </a:r>
            <a:r>
              <a:rPr dirty="0" sz="1900" spc="-114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30" i="1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dirty="0" sz="1900" spc="-12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0" i="1">
                <a:solidFill>
                  <a:srgbClr val="3C3838"/>
                </a:solidFill>
                <a:latin typeface="Arial"/>
                <a:cs typeface="Arial"/>
              </a:rPr>
              <a:t>agent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communication</a:t>
            </a:r>
            <a:endParaRPr sz="1900">
              <a:latin typeface="Arial"/>
              <a:cs typeface="Arial"/>
            </a:endParaRPr>
          </a:p>
          <a:p>
            <a:pPr marL="355600" marR="592455" indent="-342900">
              <a:lnSpc>
                <a:spcPct val="1282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dirty="0" sz="1900" spc="-80" i="1">
                <a:solidFill>
                  <a:srgbClr val="3C3838"/>
                </a:solidFill>
                <a:latin typeface="Arial"/>
                <a:cs typeface="Arial"/>
              </a:rPr>
              <a:t>Creating</a:t>
            </a:r>
            <a:r>
              <a:rPr dirty="0" sz="1900" spc="-6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5" i="1">
                <a:solidFill>
                  <a:srgbClr val="3C3838"/>
                </a:solidFill>
                <a:latin typeface="Arial"/>
                <a:cs typeface="Arial"/>
              </a:rPr>
              <a:t>intelligent</a:t>
            </a:r>
            <a:r>
              <a:rPr dirty="0" sz="1900" spc="-50" i="1">
                <a:solidFill>
                  <a:srgbClr val="3C3838"/>
                </a:solidFill>
                <a:latin typeface="Arial"/>
                <a:cs typeface="Arial"/>
              </a:rPr>
              <a:t> stub </a:t>
            </a:r>
            <a:r>
              <a:rPr dirty="0" sz="1900" spc="-105" i="1">
                <a:solidFill>
                  <a:srgbClr val="3C3838"/>
                </a:solidFill>
                <a:latin typeface="Arial"/>
                <a:cs typeface="Arial"/>
              </a:rPr>
              <a:t>answers</a:t>
            </a:r>
            <a:r>
              <a:rPr dirty="0" sz="1900" spc="-12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0" i="1">
                <a:solidFill>
                  <a:srgbClr val="3C3838"/>
                </a:solidFill>
                <a:latin typeface="Arial"/>
                <a:cs typeface="Arial"/>
              </a:rPr>
              <a:t>without</a:t>
            </a:r>
            <a:r>
              <a:rPr dirty="0" sz="1900" spc="-12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5" i="1">
                <a:solidFill>
                  <a:srgbClr val="3C3838"/>
                </a:solidFill>
                <a:latin typeface="Arial"/>
                <a:cs typeface="Arial"/>
              </a:rPr>
              <a:t>API dependencies</a:t>
            </a:r>
            <a:endParaRPr sz="1900">
              <a:latin typeface="Arial"/>
              <a:cs typeface="Arial"/>
            </a:endParaRPr>
          </a:p>
          <a:p>
            <a:pPr marL="355600" marR="5080" indent="-342900">
              <a:lnSpc>
                <a:spcPct val="129000"/>
              </a:lnSpc>
              <a:spcBef>
                <a:spcPts val="465"/>
              </a:spcBef>
              <a:buChar char="•"/>
              <a:tabLst>
                <a:tab pos="355600" algn="l"/>
              </a:tabLst>
            </a:pPr>
            <a:r>
              <a:rPr dirty="0" sz="1900" spc="-65" i="1">
                <a:solidFill>
                  <a:srgbClr val="3C3838"/>
                </a:solidFill>
                <a:latin typeface="Arial"/>
                <a:cs typeface="Arial"/>
              </a:rPr>
              <a:t>Optimizing</a:t>
            </a:r>
            <a:r>
              <a:rPr dirty="0" sz="19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54" i="1">
                <a:solidFill>
                  <a:srgbClr val="3C3838"/>
                </a:solidFill>
                <a:latin typeface="Arial"/>
                <a:cs typeface="Arial"/>
              </a:rPr>
              <a:t>FAISS</a:t>
            </a:r>
            <a:r>
              <a:rPr dirty="0" sz="190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similarity </a:t>
            </a:r>
            <a:r>
              <a:rPr dirty="0" sz="1900" spc="-80" i="1">
                <a:solidFill>
                  <a:srgbClr val="3C3838"/>
                </a:solidFill>
                <a:latin typeface="Arial"/>
                <a:cs typeface="Arial"/>
              </a:rPr>
              <a:t>scoring</a:t>
            </a:r>
            <a:r>
              <a:rPr dirty="0" sz="19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65" i="1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dirty="0" sz="1900" spc="-11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40" i="1">
                <a:solidFill>
                  <a:srgbClr val="3C3838"/>
                </a:solidFill>
                <a:latin typeface="Arial"/>
                <a:cs typeface="Arial"/>
              </a:rPr>
              <a:t>retrieval</a:t>
            </a:r>
            <a:r>
              <a:rPr dirty="0" sz="1900" spc="-80" i="1">
                <a:solidFill>
                  <a:srgbClr val="3C3838"/>
                </a:solidFill>
                <a:latin typeface="Arial"/>
                <a:cs typeface="Arial"/>
              </a:rPr>
              <a:t> accuracy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62576" y="2799333"/>
            <a:ext cx="312610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b="1">
                <a:latin typeface="Tahoma"/>
                <a:cs typeface="Tahoma"/>
              </a:rPr>
              <a:t>Future</a:t>
            </a:r>
            <a:r>
              <a:rPr dirty="0" sz="2150" spc="50" b="1">
                <a:latin typeface="Tahoma"/>
                <a:cs typeface="Tahoma"/>
              </a:rPr>
              <a:t> </a:t>
            </a:r>
            <a:r>
              <a:rPr dirty="0" sz="2150" spc="40" b="1">
                <a:latin typeface="Tahoma"/>
                <a:cs typeface="Tahoma"/>
              </a:rPr>
              <a:t>Enhancements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62576" y="3341171"/>
            <a:ext cx="3239770" cy="357632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</a:tabLst>
            </a:pPr>
            <a:r>
              <a:rPr dirty="0" sz="1900" spc="-80" i="1">
                <a:solidFill>
                  <a:srgbClr val="3C3838"/>
                </a:solidFill>
                <a:latin typeface="Arial"/>
                <a:cs typeface="Arial"/>
              </a:rPr>
              <a:t>Smarter</a:t>
            </a:r>
            <a:r>
              <a:rPr dirty="0" sz="1900" spc="-10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85" i="1">
                <a:solidFill>
                  <a:srgbClr val="3C3838"/>
                </a:solidFill>
                <a:latin typeface="Arial"/>
                <a:cs typeface="Arial"/>
              </a:rPr>
              <a:t>semantic</a:t>
            </a:r>
            <a:r>
              <a:rPr dirty="0" sz="190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chunking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665"/>
              </a:spcBef>
            </a:pPr>
            <a:r>
              <a:rPr dirty="0" sz="1900" i="1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dirty="0" sz="1900" spc="-114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65" i="1">
                <a:solidFill>
                  <a:srgbClr val="3C3838"/>
                </a:solidFill>
                <a:latin typeface="Arial"/>
                <a:cs typeface="Arial"/>
              </a:rPr>
              <a:t>overlapping</a:t>
            </a:r>
            <a:r>
              <a:rPr dirty="0" sz="190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windows</a:t>
            </a:r>
            <a:endParaRPr sz="1900">
              <a:latin typeface="Arial"/>
              <a:cs typeface="Arial"/>
            </a:endParaRPr>
          </a:p>
          <a:p>
            <a:pPr algn="ctr" marL="342265" marR="580390" indent="-342265">
              <a:lnSpc>
                <a:spcPct val="100000"/>
              </a:lnSpc>
              <a:spcBef>
                <a:spcPts val="1165"/>
              </a:spcBef>
              <a:buChar char="•"/>
              <a:tabLst>
                <a:tab pos="342265" algn="l"/>
              </a:tabLst>
            </a:pPr>
            <a:r>
              <a:rPr dirty="0" sz="1900" spc="-90" i="1">
                <a:solidFill>
                  <a:srgbClr val="3C3838"/>
                </a:solidFill>
                <a:latin typeface="Arial"/>
                <a:cs typeface="Arial"/>
              </a:rPr>
              <a:t>Persistent</a:t>
            </a:r>
            <a:r>
              <a:rPr dirty="0" sz="190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70" i="1">
                <a:solidFill>
                  <a:srgbClr val="3C3838"/>
                </a:solidFill>
                <a:latin typeface="Arial"/>
                <a:cs typeface="Arial"/>
              </a:rPr>
              <a:t>database</a:t>
            </a:r>
            <a:r>
              <a:rPr dirty="0" sz="1900" spc="-12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5" i="1">
                <a:solidFill>
                  <a:srgbClr val="3C3838"/>
                </a:solidFill>
                <a:latin typeface="Arial"/>
                <a:cs typeface="Arial"/>
              </a:rPr>
              <a:t>for</a:t>
            </a:r>
            <a:endParaRPr sz="1900">
              <a:latin typeface="Arial"/>
              <a:cs typeface="Arial"/>
            </a:endParaRPr>
          </a:p>
          <a:p>
            <a:pPr algn="ctr" marR="527685">
              <a:lnSpc>
                <a:spcPct val="100000"/>
              </a:lnSpc>
              <a:spcBef>
                <a:spcPts val="660"/>
              </a:spcBef>
            </a:pPr>
            <a:r>
              <a:rPr dirty="0" sz="1900" spc="-70" i="1">
                <a:solidFill>
                  <a:srgbClr val="3C3838"/>
                </a:solidFill>
                <a:latin typeface="Arial"/>
                <a:cs typeface="Arial"/>
              </a:rPr>
              <a:t>conversation</a:t>
            </a:r>
            <a:r>
              <a:rPr dirty="0" sz="1900" spc="-15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history</a:t>
            </a:r>
            <a:endParaRPr sz="1900">
              <a:latin typeface="Arial"/>
              <a:cs typeface="Arial"/>
            </a:endParaRPr>
          </a:p>
          <a:p>
            <a:pPr marL="355600" marR="5080" indent="-342900">
              <a:lnSpc>
                <a:spcPct val="128899"/>
              </a:lnSpc>
              <a:spcBef>
                <a:spcPts val="509"/>
              </a:spcBef>
              <a:buChar char="•"/>
              <a:tabLst>
                <a:tab pos="355600" algn="l"/>
              </a:tabLst>
            </a:pPr>
            <a:r>
              <a:rPr dirty="0" sz="1900" spc="-55" i="1">
                <a:solidFill>
                  <a:srgbClr val="3C3838"/>
                </a:solidFill>
                <a:latin typeface="Arial"/>
                <a:cs typeface="Arial"/>
              </a:rPr>
              <a:t>Multi-</a:t>
            </a:r>
            <a:r>
              <a:rPr dirty="0" sz="1900" spc="-60" i="1">
                <a:solidFill>
                  <a:srgbClr val="3C3838"/>
                </a:solidFill>
                <a:latin typeface="Arial"/>
                <a:cs typeface="Arial"/>
              </a:rPr>
              <a:t>modal</a:t>
            </a:r>
            <a:r>
              <a:rPr dirty="0" sz="1900" spc="-7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60" i="1">
                <a:solidFill>
                  <a:srgbClr val="3C3838"/>
                </a:solidFill>
                <a:latin typeface="Arial"/>
                <a:cs typeface="Arial"/>
              </a:rPr>
              <a:t>support</a:t>
            </a:r>
            <a:r>
              <a:rPr dirty="0" sz="1900" spc="-12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5" i="1">
                <a:solidFill>
                  <a:srgbClr val="3C3838"/>
                </a:solidFill>
                <a:latin typeface="Arial"/>
                <a:cs typeface="Arial"/>
              </a:rPr>
              <a:t>for </a:t>
            </a:r>
            <a:r>
              <a:rPr dirty="0" sz="1900" spc="-95" i="1">
                <a:solidFill>
                  <a:srgbClr val="3C3838"/>
                </a:solidFill>
                <a:latin typeface="Arial"/>
                <a:cs typeface="Arial"/>
              </a:rPr>
              <a:t>images</a:t>
            </a:r>
            <a:r>
              <a:rPr dirty="0" sz="1900" spc="-12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70" i="1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dirty="0" sz="1900" spc="-12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55" i="1">
                <a:solidFill>
                  <a:srgbClr val="3C3838"/>
                </a:solidFill>
                <a:latin typeface="Arial"/>
                <a:cs typeface="Arial"/>
              </a:rPr>
              <a:t>audio</a:t>
            </a:r>
            <a:r>
              <a:rPr dirty="0" sz="1900" spc="-11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90" i="1">
                <a:solidFill>
                  <a:srgbClr val="3C3838"/>
                </a:solidFill>
                <a:latin typeface="Arial"/>
                <a:cs typeface="Arial"/>
              </a:rPr>
              <a:t>processing</a:t>
            </a:r>
            <a:endParaRPr sz="1900">
              <a:latin typeface="Arial"/>
              <a:cs typeface="Arial"/>
            </a:endParaRPr>
          </a:p>
          <a:p>
            <a:pPr marL="355600" marR="53340" indent="-342900">
              <a:lnSpc>
                <a:spcPct val="128200"/>
              </a:lnSpc>
              <a:spcBef>
                <a:spcPts val="525"/>
              </a:spcBef>
              <a:buChar char="•"/>
              <a:tabLst>
                <a:tab pos="355600" algn="l"/>
              </a:tabLst>
            </a:pPr>
            <a:r>
              <a:rPr dirty="0" sz="1900" spc="-95" i="1">
                <a:solidFill>
                  <a:srgbClr val="3C3838"/>
                </a:solidFill>
                <a:latin typeface="Arial"/>
                <a:cs typeface="Arial"/>
              </a:rPr>
              <a:t>Enterprise</a:t>
            </a:r>
            <a:r>
              <a:rPr dirty="0" sz="1900" spc="-8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70" i="1">
                <a:solidFill>
                  <a:srgbClr val="3C3838"/>
                </a:solidFill>
                <a:latin typeface="Arial"/>
                <a:cs typeface="Arial"/>
              </a:rPr>
              <a:t>features</a:t>
            </a:r>
            <a:r>
              <a:rPr dirty="0" sz="1900" spc="-10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40" i="1">
                <a:solidFill>
                  <a:srgbClr val="3C3838"/>
                </a:solidFill>
                <a:latin typeface="Arial"/>
                <a:cs typeface="Arial"/>
              </a:rPr>
              <a:t>including </a:t>
            </a:r>
            <a:r>
              <a:rPr dirty="0" sz="1900" spc="-114" i="1">
                <a:solidFill>
                  <a:srgbClr val="3C3838"/>
                </a:solidFill>
                <a:latin typeface="Arial"/>
                <a:cs typeface="Arial"/>
              </a:rPr>
              <a:t>user</a:t>
            </a:r>
            <a:r>
              <a:rPr dirty="0" sz="1900" spc="-95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75" i="1">
                <a:solidFill>
                  <a:srgbClr val="3C3838"/>
                </a:solidFill>
                <a:latin typeface="Arial"/>
                <a:cs typeface="Arial"/>
              </a:rPr>
              <a:t>management</a:t>
            </a:r>
            <a:r>
              <a:rPr dirty="0" sz="1900" spc="-90" i="1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dirty="0" sz="1900" spc="-25" i="1">
                <a:solidFill>
                  <a:srgbClr val="3C3838"/>
                </a:solidFill>
                <a:latin typeface="Arial"/>
                <a:cs typeface="Arial"/>
              </a:rPr>
              <a:t>and </a:t>
            </a:r>
            <a:r>
              <a:rPr dirty="0" sz="1900" spc="-10" i="1">
                <a:solidFill>
                  <a:srgbClr val="3C3838"/>
                </a:solidFill>
                <a:latin typeface="Arial"/>
                <a:cs typeface="Arial"/>
              </a:rPr>
              <a:t>analytics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2025-09-26T06:18:08Z</dcterms:created>
  <dcterms:modified xsi:type="dcterms:W3CDTF">2025-09-26T06:18:08Z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2025-09-26T00:00:00Z</vt:filetime>
  </property>
  <property fmtid="{D5CDD505-2E9C-101B-9397-08002B2CF9AE}" pid="5" name="Producer">
    <vt:lpwstr>Microsoft® PowerPoint® 2019</vt:lpwstr>
  </property>
</Properties>
</file>