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81" r:id="rId5"/>
    <p:sldId id="259" r:id="rId6"/>
    <p:sldId id="280" r:id="rId7"/>
    <p:sldId id="277" r:id="rId8"/>
    <p:sldId id="283" r:id="rId9"/>
    <p:sldId id="284" r:id="rId10"/>
    <p:sldId id="282" r:id="rId11"/>
    <p:sldId id="278" r:id="rId12"/>
    <p:sldId id="294" r:id="rId13"/>
    <p:sldId id="286" r:id="rId14"/>
    <p:sldId id="292" r:id="rId15"/>
    <p:sldId id="290" r:id="rId16"/>
    <p:sldId id="268" r:id="rId17"/>
    <p:sldId id="271"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huzUcvmXdUbBa97zvB+9ARSt5X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5BE450-896B-4E55-BE44-C5D6D3598BB8}">
  <a:tblStyle styleId="{965BE450-896B-4E55-BE44-C5D6D3598BB8}" styleName="Table_0">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50" autoAdjust="0"/>
    <p:restoredTop sz="94643"/>
  </p:normalViewPr>
  <p:slideViewPr>
    <p:cSldViewPr snapToGrid="0">
      <p:cViewPr varScale="1">
        <p:scale>
          <a:sx n="78" d="100"/>
          <a:sy n="78" d="100"/>
        </p:scale>
        <p:origin x="715"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0d35f11e3_3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60d35f11e3_3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60d35f11e3_3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0d35f11e3_3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60d35f11e3_3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0d35f11e3_3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197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0d35f11e3_154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0d35f11e3_15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
          <p:cNvSpPr txBox="1">
            <a:spLocks noGrp="1"/>
          </p:cNvSpPr>
          <p:nvPr>
            <p:ph type="subTitle" idx="1"/>
          </p:nvPr>
        </p:nvSpPr>
        <p:spPr>
          <a:xfrm>
            <a:off x="444934" y="1830281"/>
            <a:ext cx="11404379" cy="1278433"/>
          </a:xfrm>
          <a:prstGeom prst="rect">
            <a:avLst/>
          </a:prstGeom>
          <a:noFill/>
          <a:ln>
            <a:noFill/>
          </a:ln>
        </p:spPr>
        <p:txBody>
          <a:bodyPr spcFirstLastPara="1" wrap="square" lIns="91425" tIns="45700" rIns="91425" bIns="45700" anchor="t" anchorCtr="0">
            <a:normAutofit/>
          </a:bodyPr>
          <a:lstStyle/>
          <a:p>
            <a:pPr>
              <a:lnSpc>
                <a:spcPct val="115000"/>
              </a:lnSpc>
            </a:pPr>
            <a:r>
              <a:rPr lang="en-US" b="1" kern="1400" spc="-5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AN IOT BASED FOREST FIRE DETECTION SYSTEM USING SENSORS , GSM &amp; GPS MODULE</a:t>
            </a:r>
            <a:endParaRPr lang="en-IN"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lgn="ctr" rtl="0">
              <a:lnSpc>
                <a:spcPct val="90000"/>
              </a:lnSpc>
              <a:spcBef>
                <a:spcPts val="1000"/>
              </a:spcBef>
              <a:spcAft>
                <a:spcPts val="0"/>
              </a:spcAft>
              <a:buClr>
                <a:schemeClr val="dk1"/>
              </a:buClr>
              <a:buSzPct val="100000"/>
              <a:buNone/>
            </a:pPr>
            <a:endParaRPr lang="en-IN" dirty="0">
              <a:solidFill>
                <a:srgbClr val="00B050"/>
              </a:solidFill>
            </a:endParaRPr>
          </a:p>
        </p:txBody>
      </p:sp>
      <p:sp>
        <p:nvSpPr>
          <p:cNvPr id="12" name="Date Placeholder 11">
            <a:extLst>
              <a:ext uri="{FF2B5EF4-FFF2-40B4-BE49-F238E27FC236}">
                <a16:creationId xmlns:a16="http://schemas.microsoft.com/office/drawing/2014/main" id="{9FF6760C-B609-6A21-9262-BEBE22EED2D5}"/>
              </a:ext>
            </a:extLst>
          </p:cNvPr>
          <p:cNvSpPr>
            <a:spLocks noGrp="1"/>
          </p:cNvSpPr>
          <p:nvPr>
            <p:ph type="dt" idx="10"/>
          </p:nvPr>
        </p:nvSpPr>
        <p:spPr>
          <a:xfrm>
            <a:off x="8354567" y="5296928"/>
            <a:ext cx="2749295" cy="365125"/>
          </a:xfrm>
        </p:spPr>
        <p:txBody>
          <a:bodyPr/>
          <a:lstStyle/>
          <a:p>
            <a:r>
              <a:rPr lang="en-IN" sz="1600" b="1" dirty="0">
                <a:solidFill>
                  <a:schemeClr val="tx1"/>
                </a:solidFill>
              </a:rPr>
              <a:t>             Date : 10.05.2024</a:t>
            </a:r>
          </a:p>
        </p:txBody>
      </p:sp>
      <p:sp>
        <p:nvSpPr>
          <p:cNvPr id="3" name="TextBox 2">
            <a:extLst>
              <a:ext uri="{FF2B5EF4-FFF2-40B4-BE49-F238E27FC236}">
                <a16:creationId xmlns:a16="http://schemas.microsoft.com/office/drawing/2014/main" id="{50D0F870-D7E3-D0F4-FFF2-09DC15AE14E0}"/>
              </a:ext>
            </a:extLst>
          </p:cNvPr>
          <p:cNvSpPr txBox="1"/>
          <p:nvPr/>
        </p:nvSpPr>
        <p:spPr>
          <a:xfrm>
            <a:off x="118106" y="1195947"/>
            <a:ext cx="11731207" cy="523220"/>
          </a:xfrm>
          <a:prstGeom prst="rect">
            <a:avLst/>
          </a:prstGeom>
          <a:noFill/>
        </p:spPr>
        <p:txBody>
          <a:bodyPr wrap="square" rtlCol="0">
            <a:sp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I</a:t>
            </a:r>
            <a:r>
              <a:rPr lang="en-IN" sz="2800" b="1" dirty="0">
                <a:solidFill>
                  <a:srgbClr val="C00000"/>
                </a:solidFill>
                <a:latin typeface="Times New Roman" panose="02020603050405020304" pitchFamily="18" charset="0"/>
                <a:cs typeface="Times New Roman" panose="02020603050405020304" pitchFamily="18" charset="0"/>
              </a:rPr>
              <a:t>T8811-Project work</a:t>
            </a:r>
            <a:endParaRPr lang="en-IN" sz="2800" b="1" dirty="0">
              <a:solidFill>
                <a:srgbClr val="C00000"/>
              </a:solidFill>
              <a:latin typeface="Source Sans "/>
            </a:endParaRPr>
          </a:p>
        </p:txBody>
      </p:sp>
      <p:pic>
        <p:nvPicPr>
          <p:cNvPr id="7" name="Picture 6">
            <a:extLst>
              <a:ext uri="{FF2B5EF4-FFF2-40B4-BE49-F238E27FC236}">
                <a16:creationId xmlns:a16="http://schemas.microsoft.com/office/drawing/2014/main" id="{9990BC28-77D3-0BDF-A70C-2B5EE106B5B1}"/>
              </a:ext>
            </a:extLst>
          </p:cNvPr>
          <p:cNvPicPr>
            <a:picLocks noChangeAspect="1"/>
          </p:cNvPicPr>
          <p:nvPr/>
        </p:nvPicPr>
        <p:blipFill>
          <a:blip r:embed="rId3"/>
          <a:stretch>
            <a:fillRect/>
          </a:stretch>
        </p:blipFill>
        <p:spPr>
          <a:xfrm>
            <a:off x="0" y="46912"/>
            <a:ext cx="12192000" cy="980063"/>
          </a:xfrm>
          <a:prstGeom prst="rect">
            <a:avLst/>
          </a:prstGeom>
        </p:spPr>
      </p:pic>
      <p:sp>
        <p:nvSpPr>
          <p:cNvPr id="9" name="TextBox 8">
            <a:extLst>
              <a:ext uri="{FF2B5EF4-FFF2-40B4-BE49-F238E27FC236}">
                <a16:creationId xmlns:a16="http://schemas.microsoft.com/office/drawing/2014/main" id="{C8F68CD4-C45D-C6AF-406E-41D05F6CCB72}"/>
              </a:ext>
            </a:extLst>
          </p:cNvPr>
          <p:cNvSpPr txBox="1"/>
          <p:nvPr/>
        </p:nvSpPr>
        <p:spPr>
          <a:xfrm>
            <a:off x="670559" y="3912020"/>
            <a:ext cx="3960435" cy="1200329"/>
          </a:xfrm>
          <a:prstGeom prst="rect">
            <a:avLst/>
          </a:prstGeom>
          <a:noFill/>
        </p:spPr>
        <p:txBody>
          <a:bodyPr wrap="square" rtlCol="0">
            <a:spAutoFit/>
          </a:bodyPr>
          <a:lstStyle/>
          <a:p>
            <a:r>
              <a:rPr lang="en-US" sz="1800" b="1" dirty="0">
                <a:solidFill>
                  <a:schemeClr val="accent5">
                    <a:lumMod val="75000"/>
                  </a:schemeClr>
                </a:solidFill>
                <a:latin typeface="Calibri" panose="020F0502020204030204" pitchFamily="34" charset="0"/>
                <a:cs typeface="Calibri" panose="020F0502020204030204" pitchFamily="34" charset="0"/>
              </a:rPr>
              <a:t>Project Team:</a:t>
            </a:r>
          </a:p>
          <a:p>
            <a:endParaRPr lang="en-US" sz="1800" b="1" dirty="0">
              <a:latin typeface="Calibri" panose="020F0502020204030204" pitchFamily="34" charset="0"/>
              <a:cs typeface="Calibri" panose="020F0502020204030204" pitchFamily="34" charset="0"/>
            </a:endParaRPr>
          </a:p>
          <a:p>
            <a:r>
              <a:rPr lang="en-US" sz="1800" b="1" dirty="0">
                <a:latin typeface="Calibri" panose="020F0502020204030204" pitchFamily="34" charset="0"/>
                <a:cs typeface="Calibri" panose="020F0502020204030204" pitchFamily="34" charset="0"/>
              </a:rPr>
              <a:t>1.Saravanan K(312820205033)</a:t>
            </a:r>
          </a:p>
          <a:p>
            <a:r>
              <a:rPr lang="en-US" sz="1800" b="1" dirty="0">
                <a:latin typeface="Calibri" panose="020F0502020204030204" pitchFamily="34" charset="0"/>
                <a:cs typeface="Calibri" panose="020F0502020204030204" pitchFamily="34" charset="0"/>
              </a:rPr>
              <a:t>2.Arunkumar G (312820205007)</a:t>
            </a:r>
          </a:p>
        </p:txBody>
      </p:sp>
      <p:sp>
        <p:nvSpPr>
          <p:cNvPr id="10" name="TextBox 9">
            <a:extLst>
              <a:ext uri="{FF2B5EF4-FFF2-40B4-BE49-F238E27FC236}">
                <a16:creationId xmlns:a16="http://schemas.microsoft.com/office/drawing/2014/main" id="{EC7E3E70-E38E-466D-5B9B-841DD5130AA3}"/>
              </a:ext>
            </a:extLst>
          </p:cNvPr>
          <p:cNvSpPr txBox="1"/>
          <p:nvPr/>
        </p:nvSpPr>
        <p:spPr>
          <a:xfrm>
            <a:off x="8217407" y="3906369"/>
            <a:ext cx="3023616" cy="1477328"/>
          </a:xfrm>
          <a:prstGeom prst="rect">
            <a:avLst/>
          </a:prstGeom>
          <a:noFill/>
        </p:spPr>
        <p:txBody>
          <a:bodyPr wrap="square" rtlCol="0">
            <a:spAutoFit/>
          </a:bodyPr>
          <a:lstStyle/>
          <a:p>
            <a:r>
              <a:rPr lang="en-US" sz="1600" b="1" dirty="0">
                <a:solidFill>
                  <a:schemeClr val="accent5">
                    <a:lumMod val="75000"/>
                  </a:schemeClr>
                </a:solidFill>
                <a:latin typeface="Calibri" panose="020F0502020204030204" pitchFamily="34" charset="0"/>
                <a:cs typeface="Calibri" panose="020F0502020204030204" pitchFamily="34" charset="0"/>
              </a:rPr>
              <a:t>                  </a:t>
            </a:r>
            <a:r>
              <a:rPr lang="en-US" sz="1800" b="1" dirty="0">
                <a:solidFill>
                  <a:schemeClr val="accent5">
                    <a:lumMod val="75000"/>
                  </a:schemeClr>
                </a:solidFill>
                <a:latin typeface="Calibri" panose="020F0502020204030204" pitchFamily="34" charset="0"/>
                <a:cs typeface="Calibri" panose="020F0502020204030204" pitchFamily="34" charset="0"/>
              </a:rPr>
              <a:t>Guided by</a:t>
            </a:r>
          </a:p>
          <a:p>
            <a:r>
              <a:rPr lang="en-US" sz="1800" b="1" dirty="0">
                <a:solidFill>
                  <a:schemeClr val="accent5">
                    <a:lumMod val="75000"/>
                  </a:schemeClr>
                </a:solidFill>
                <a:latin typeface="Calibri" panose="020F0502020204030204" pitchFamily="34" charset="0"/>
                <a:cs typeface="Calibri" panose="020F0502020204030204" pitchFamily="34" charset="0"/>
              </a:rPr>
              <a:t>                 </a:t>
            </a:r>
            <a:r>
              <a:rPr lang="en-US" sz="1800" b="1" dirty="0" err="1">
                <a:latin typeface="Calibri" panose="020F0502020204030204" pitchFamily="34" charset="0"/>
                <a:cs typeface="Calibri" panose="020F0502020204030204" pitchFamily="34" charset="0"/>
              </a:rPr>
              <a:t>Mrs.T.Leonila</a:t>
            </a:r>
            <a:endParaRPr lang="en-US" sz="1800" b="1" dirty="0">
              <a:latin typeface="Calibri" panose="020F0502020204030204" pitchFamily="34" charset="0"/>
              <a:cs typeface="Calibri" panose="020F0502020204030204" pitchFamily="34" charset="0"/>
            </a:endParaRPr>
          </a:p>
          <a:p>
            <a:r>
              <a:rPr lang="en-US" sz="1800" b="1" dirty="0">
                <a:latin typeface="Calibri" panose="020F0502020204030204" pitchFamily="34" charset="0"/>
                <a:cs typeface="Calibri" panose="020F0502020204030204" pitchFamily="34" charset="0"/>
              </a:rPr>
              <a:t>               Assistant Professor</a:t>
            </a:r>
          </a:p>
          <a:p>
            <a:r>
              <a:rPr lang="en-US" sz="1800" b="1" dirty="0">
                <a:latin typeface="Calibri" panose="020F0502020204030204" pitchFamily="34" charset="0"/>
                <a:cs typeface="Calibri" panose="020F0502020204030204" pitchFamily="34" charset="0"/>
              </a:rPr>
              <a:t>                    Dept of IT</a:t>
            </a:r>
          </a:p>
          <a:p>
            <a:r>
              <a:rPr lang="en-US" sz="1800" b="1" dirty="0">
                <a:latin typeface="Calibri" panose="020F0502020204030204" pitchFamily="34" charset="0"/>
                <a:cs typeface="Calibri" panose="020F0502020204030204" pitchFamily="34" charset="0"/>
              </a:rPr>
              <a:t>     Agni college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98F-8368-AB12-F588-BE280BFF4994}"/>
              </a:ext>
            </a:extLst>
          </p:cNvPr>
          <p:cNvSpPr>
            <a:spLocks noGrp="1"/>
          </p:cNvSpPr>
          <p:nvPr>
            <p:ph type="title"/>
          </p:nvPr>
        </p:nvSpPr>
        <p:spPr>
          <a:xfrm>
            <a:off x="594880" y="1"/>
            <a:ext cx="10515600" cy="779318"/>
          </a:xfrm>
        </p:spPr>
        <p:txBody>
          <a:bodyPr>
            <a:normAutofit fontScale="90000"/>
          </a:bodyPr>
          <a:lstStyle/>
          <a:p>
            <a:pPr marL="114300" lvl="0" algn="just" rtl="0">
              <a:lnSpc>
                <a:spcPct val="115000"/>
              </a:lnSpc>
              <a:spcBef>
                <a:spcPts val="0"/>
              </a:spcBef>
              <a:spcAft>
                <a:spcPts val="0"/>
              </a:spcAft>
              <a:buSzPts val="1800"/>
            </a:pPr>
            <a:r>
              <a:rPr lang="en-US" b="1" dirty="0">
                <a:solidFill>
                  <a:schemeClr val="accent6">
                    <a:lumMod val="75000"/>
                  </a:schemeClr>
                </a:solidFill>
              </a:rPr>
              <a:t>Hardware and Software Requirements</a:t>
            </a:r>
          </a:p>
        </p:txBody>
      </p:sp>
      <p:cxnSp>
        <p:nvCxnSpPr>
          <p:cNvPr id="3" name="Google Shape;108;g160d35f11e3_30_8">
            <a:extLst>
              <a:ext uri="{FF2B5EF4-FFF2-40B4-BE49-F238E27FC236}">
                <a16:creationId xmlns:a16="http://schemas.microsoft.com/office/drawing/2014/main" id="{A6C66AFE-0E4D-0F7A-44F0-538ADD547576}"/>
              </a:ext>
            </a:extLst>
          </p:cNvPr>
          <p:cNvCxnSpPr>
            <a:cxnSpLocks/>
          </p:cNvCxnSpPr>
          <p:nvPr/>
        </p:nvCxnSpPr>
        <p:spPr>
          <a:xfrm flipV="1">
            <a:off x="245310" y="779319"/>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5" name="TextBox 4">
            <a:extLst>
              <a:ext uri="{FF2B5EF4-FFF2-40B4-BE49-F238E27FC236}">
                <a16:creationId xmlns:a16="http://schemas.microsoft.com/office/drawing/2014/main" id="{7DF42202-88C0-A484-38F8-C2BAA8A0C9F5}"/>
              </a:ext>
            </a:extLst>
          </p:cNvPr>
          <p:cNvSpPr txBox="1"/>
          <p:nvPr/>
        </p:nvSpPr>
        <p:spPr>
          <a:xfrm>
            <a:off x="1032387" y="1160205"/>
            <a:ext cx="9429135" cy="5139869"/>
          </a:xfrm>
          <a:prstGeom prst="rect">
            <a:avLst/>
          </a:prstGeom>
          <a:noFill/>
        </p:spPr>
        <p:txBody>
          <a:bodyPr wrap="square" rtlCol="0">
            <a:spAutoFit/>
          </a:bodyPr>
          <a:lstStyle/>
          <a:p>
            <a:r>
              <a:rPr lang="en-IN" sz="2400" dirty="0"/>
              <a:t>SOFTWARE REQUIREMENTS:</a:t>
            </a:r>
          </a:p>
          <a:p>
            <a:endParaRPr lang="en-IN" sz="2000" dirty="0"/>
          </a:p>
          <a:p>
            <a:pPr marL="342900" indent="-342900">
              <a:buFont typeface="Arial" panose="020B0604020202020204" pitchFamily="34" charset="0"/>
              <a:buChar char="•"/>
            </a:pPr>
            <a:r>
              <a:rPr lang="en-IN" sz="2000" dirty="0"/>
              <a:t>Arduino IDE</a:t>
            </a:r>
          </a:p>
          <a:p>
            <a:pPr marL="342900" indent="-342900">
              <a:buFont typeface="Arial" panose="020B0604020202020204" pitchFamily="34" charset="0"/>
              <a:buChar char="•"/>
            </a:pPr>
            <a:r>
              <a:rPr lang="en-IN" sz="2000" dirty="0"/>
              <a:t>Embedded c programming </a:t>
            </a:r>
          </a:p>
          <a:p>
            <a:pPr marL="342900" indent="-342900">
              <a:buFont typeface="Arial" panose="020B0604020202020204" pitchFamily="34" charset="0"/>
              <a:buChar char="•"/>
            </a:pPr>
            <a:r>
              <a:rPr lang="en-IN" sz="2000" dirty="0"/>
              <a:t>Proteus software</a:t>
            </a:r>
          </a:p>
          <a:p>
            <a:pPr marL="342900" indent="-342900">
              <a:buFont typeface="Arial" panose="020B0604020202020204" pitchFamily="34" charset="0"/>
              <a:buChar char="•"/>
            </a:pPr>
            <a:endParaRPr lang="en-IN" sz="2000" dirty="0"/>
          </a:p>
          <a:p>
            <a:r>
              <a:rPr lang="en-IN" sz="2400" dirty="0"/>
              <a:t>HARDWARE REQUIREMENTS: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Arduino</a:t>
            </a:r>
          </a:p>
          <a:p>
            <a:pPr marL="342900" indent="-342900">
              <a:buFont typeface="Arial" panose="020B0604020202020204" pitchFamily="34" charset="0"/>
              <a:buChar char="•"/>
            </a:pPr>
            <a:r>
              <a:rPr lang="en-IN" sz="2000" dirty="0"/>
              <a:t>Node </a:t>
            </a:r>
            <a:r>
              <a:rPr lang="en-IN" sz="2000" dirty="0" err="1"/>
              <a:t>mcu</a:t>
            </a:r>
            <a:endParaRPr lang="en-IN" sz="2000" dirty="0"/>
          </a:p>
          <a:p>
            <a:pPr marL="342900" indent="-342900">
              <a:buFont typeface="Arial" panose="020B0604020202020204" pitchFamily="34" charset="0"/>
              <a:buChar char="•"/>
            </a:pPr>
            <a:r>
              <a:rPr lang="en-IN" sz="2000" dirty="0"/>
              <a:t>Gas sensor(MQ-7)</a:t>
            </a:r>
          </a:p>
          <a:p>
            <a:pPr marL="342900" indent="-342900">
              <a:buFont typeface="Arial" panose="020B0604020202020204" pitchFamily="34" charset="0"/>
              <a:buChar char="•"/>
            </a:pPr>
            <a:r>
              <a:rPr lang="en-IN" sz="2000" dirty="0"/>
              <a:t>Fire sensor</a:t>
            </a:r>
          </a:p>
          <a:p>
            <a:pPr marL="342900" indent="-342900">
              <a:buFont typeface="Arial" panose="020B0604020202020204" pitchFamily="34" charset="0"/>
              <a:buChar char="•"/>
            </a:pPr>
            <a:r>
              <a:rPr lang="en-IN" sz="2000" dirty="0"/>
              <a:t>DHT-11 sensor</a:t>
            </a:r>
          </a:p>
          <a:p>
            <a:pPr marL="342900" indent="-342900">
              <a:buFont typeface="Arial" panose="020B0604020202020204" pitchFamily="34" charset="0"/>
              <a:buChar char="•"/>
            </a:pPr>
            <a:r>
              <a:rPr lang="en-IN" sz="2000" dirty="0"/>
              <a:t>Buzzer</a:t>
            </a:r>
          </a:p>
          <a:p>
            <a:pPr marL="342900" indent="-342900">
              <a:buFont typeface="Arial" panose="020B0604020202020204" pitchFamily="34" charset="0"/>
              <a:buChar char="•"/>
            </a:pPr>
            <a:r>
              <a:rPr lang="en-IN" sz="2000" dirty="0"/>
              <a:t>GSM</a:t>
            </a:r>
          </a:p>
          <a:p>
            <a:pPr marL="342900" indent="-342900">
              <a:buFont typeface="Arial" panose="020B0604020202020204" pitchFamily="34" charset="0"/>
              <a:buChar char="•"/>
            </a:pPr>
            <a:r>
              <a:rPr lang="en-IN" sz="2000" dirty="0"/>
              <a:t>GPS</a:t>
            </a:r>
          </a:p>
        </p:txBody>
      </p:sp>
    </p:spTree>
    <p:extLst>
      <p:ext uri="{BB962C8B-B14F-4D97-AF65-F5344CB8AC3E}">
        <p14:creationId xmlns:p14="http://schemas.microsoft.com/office/powerpoint/2010/main" val="1265185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6;g160d35f11e3_30_8">
            <a:extLst>
              <a:ext uri="{FF2B5EF4-FFF2-40B4-BE49-F238E27FC236}">
                <a16:creationId xmlns:a16="http://schemas.microsoft.com/office/drawing/2014/main" id="{55F5063E-34E1-1D4B-0F4D-92A517874574}"/>
              </a:ext>
            </a:extLst>
          </p:cNvPr>
          <p:cNvSpPr txBox="1">
            <a:spLocks noGrp="1"/>
          </p:cNvSpPr>
          <p:nvPr>
            <p:ph type="title"/>
          </p:nvPr>
        </p:nvSpPr>
        <p:spPr>
          <a:xfrm>
            <a:off x="931110" y="768297"/>
            <a:ext cx="10515600" cy="557402"/>
          </a:xfrm>
          <a:prstGeom prst="rect">
            <a:avLst/>
          </a:prstGeom>
        </p:spPr>
        <p:txBody>
          <a:bodyPr spcFirstLastPara="1" wrap="square" lIns="91425" tIns="45700" rIns="91425" bIns="45700" anchor="ctr" anchorCtr="0">
            <a:normAutofit fontScale="90000"/>
          </a:bodyPr>
          <a:lstStyle/>
          <a:p>
            <a:pPr>
              <a:buSzPts val="1100"/>
            </a:pPr>
            <a:r>
              <a:rPr lang="en-US" sz="4900" b="1" dirty="0">
                <a:solidFill>
                  <a:srgbClr val="38761D"/>
                </a:solidFill>
              </a:rPr>
              <a:t>Methodology</a:t>
            </a:r>
            <a:br>
              <a:rPr lang="en-US" dirty="0"/>
            </a:br>
            <a:endParaRPr b="1" dirty="0">
              <a:solidFill>
                <a:srgbClr val="38761D"/>
              </a:solidFill>
            </a:endParaRPr>
          </a:p>
        </p:txBody>
      </p:sp>
      <p:cxnSp>
        <p:nvCxnSpPr>
          <p:cNvPr id="5" name="Google Shape;108;g160d35f11e3_30_8">
            <a:extLst>
              <a:ext uri="{FF2B5EF4-FFF2-40B4-BE49-F238E27FC236}">
                <a16:creationId xmlns:a16="http://schemas.microsoft.com/office/drawing/2014/main" id="{55626C3A-698D-3A91-8979-38C6C0ADF352}"/>
              </a:ext>
            </a:extLst>
          </p:cNvPr>
          <p:cNvCxnSpPr>
            <a:cxnSpLocks/>
            <a:stCxn id="4" idx="1"/>
          </p:cNvCxnSpPr>
          <p:nvPr/>
        </p:nvCxnSpPr>
        <p:spPr>
          <a:xfrm>
            <a:off x="931110" y="1046998"/>
            <a:ext cx="10613190" cy="54438"/>
          </a:xfrm>
          <a:prstGeom prst="straightConnector1">
            <a:avLst/>
          </a:prstGeom>
          <a:noFill/>
          <a:ln w="19050" cap="flat" cmpd="sng">
            <a:solidFill>
              <a:srgbClr val="38761D"/>
            </a:solidFill>
            <a:prstDash val="solid"/>
            <a:round/>
            <a:headEnd type="none" w="med" len="med"/>
            <a:tailEnd type="none" w="med" len="med"/>
          </a:ln>
        </p:spPr>
      </p:cxnSp>
      <p:sp>
        <p:nvSpPr>
          <p:cNvPr id="3" name="TextBox 2">
            <a:extLst>
              <a:ext uri="{FF2B5EF4-FFF2-40B4-BE49-F238E27FC236}">
                <a16:creationId xmlns:a16="http://schemas.microsoft.com/office/drawing/2014/main" id="{1322C688-47F3-D6FA-E03E-93D483673980}"/>
              </a:ext>
            </a:extLst>
          </p:cNvPr>
          <p:cNvSpPr txBox="1"/>
          <p:nvPr/>
        </p:nvSpPr>
        <p:spPr>
          <a:xfrm>
            <a:off x="745290" y="1210312"/>
            <a:ext cx="10657305" cy="4939814"/>
          </a:xfrm>
          <a:prstGeom prst="rect">
            <a:avLst/>
          </a:prstGeom>
          <a:noFill/>
        </p:spPr>
        <p:txBody>
          <a:bodyPr wrap="square">
            <a:spAutoFit/>
          </a:bodyPr>
          <a:lstStyle/>
          <a:p>
            <a:pPr algn="just"/>
            <a:r>
              <a:rPr lang="en-US" sz="1800" b="1" dirty="0">
                <a:latin typeface="Times New Roman" panose="02020603050405020304" pitchFamily="18" charset="0"/>
                <a:cs typeface="Times New Roman" panose="02020603050405020304" pitchFamily="18" charset="0"/>
              </a:rPr>
              <a:t>Research and Requirements Gathering:</a:t>
            </a:r>
            <a:endParaRPr lang="en-IN" sz="18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Conduct thorough research on existing forest fire detection systems, technologies, and relevant literature.</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Gather requirements from stakeholders, including forest authorities, firefighters, and potential end-users.</a:t>
            </a:r>
          </a:p>
          <a:p>
            <a:pPr marL="285750" indent="-285750" algn="just">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System Design: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Design the architecture of the forest fire detection system, considering the integration of GSM, GPS, and sensor technologies.</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Define the specifications for the sensor network, data processing unit, GSM module, GPS module, central monitoring system, user interface, and automatic response mechanisms.</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Create a detailed system design document outlining the components, interactions, and interfaces.</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Sensor Selection and Deployment:</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Select appropriate sensors for detecting environmental parameters such as temperature, humidity, smoke, and possibly infrared.</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Determine the optimal locations for sensor deployment within the forested areas based on factors such as fire risk, coverage area, and accessibility.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588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BFDA-6890-B58F-AF46-FF90B098E4DD}"/>
              </a:ext>
            </a:extLst>
          </p:cNvPr>
          <p:cNvSpPr>
            <a:spLocks noGrp="1"/>
          </p:cNvSpPr>
          <p:nvPr>
            <p:ph type="title"/>
          </p:nvPr>
        </p:nvSpPr>
        <p:spPr/>
        <p:txBody>
          <a:bodyPr/>
          <a:lstStyle/>
          <a:p>
            <a:r>
              <a:rPr lang="en-US" sz="4400" b="1" dirty="0">
                <a:solidFill>
                  <a:srgbClr val="38761D"/>
                </a:solidFill>
              </a:rPr>
              <a:t>Methodology</a:t>
            </a:r>
            <a:endParaRPr lang="en-US" dirty="0"/>
          </a:p>
        </p:txBody>
      </p:sp>
      <p:sp>
        <p:nvSpPr>
          <p:cNvPr id="3" name="Text Placeholder 2">
            <a:extLst>
              <a:ext uri="{FF2B5EF4-FFF2-40B4-BE49-F238E27FC236}">
                <a16:creationId xmlns:a16="http://schemas.microsoft.com/office/drawing/2014/main" id="{21A64760-7DF5-A3A0-B42C-3ABCC7EC110D}"/>
              </a:ext>
            </a:extLst>
          </p:cNvPr>
          <p:cNvSpPr>
            <a:spLocks noGrp="1"/>
          </p:cNvSpPr>
          <p:nvPr>
            <p:ph type="body" idx="1"/>
          </p:nvPr>
        </p:nvSpPr>
        <p:spPr>
          <a:xfrm>
            <a:off x="838200" y="1435519"/>
            <a:ext cx="10515600" cy="4928706"/>
          </a:xfrm>
        </p:spPr>
        <p:txBody>
          <a:bodyPr>
            <a:normAutofit/>
          </a:bodyPr>
          <a:lstStyle/>
          <a:p>
            <a:pPr marL="0" indent="0" algn="just">
              <a:buNone/>
            </a:pPr>
            <a:r>
              <a:rPr lang="en-US" sz="2300" b="1" dirty="0">
                <a:latin typeface="Times New Roman" panose="02020603050405020304" pitchFamily="18" charset="0"/>
                <a:cs typeface="Times New Roman" panose="02020603050405020304" pitchFamily="18" charset="0"/>
              </a:rPr>
              <a:t>Integration and Testing:</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Integrate the hardware and software components to form the complete forest fire detection system.</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Conduct thorough testing of the system in simulated and real-world environments to ensure functionality, reliability, and accuracy.</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Perform integration testing to verify the interoperability of different modules and components.</a:t>
            </a:r>
            <a:endParaRPr lang="en-IN" sz="1800" dirty="0">
              <a:latin typeface="Times New Roman" panose="02020603050405020304" pitchFamily="18" charset="0"/>
              <a:cs typeface="Times New Roman" panose="02020603050405020304" pitchFamily="18" charset="0"/>
            </a:endParaRPr>
          </a:p>
          <a:p>
            <a:pPr marL="0" indent="0" algn="just">
              <a:buNone/>
            </a:pPr>
            <a:r>
              <a:rPr lang="en-US" sz="2300" b="1" dirty="0">
                <a:latin typeface="Times New Roman" panose="02020603050405020304" pitchFamily="18" charset="0"/>
                <a:cs typeface="Times New Roman" panose="02020603050405020304" pitchFamily="18" charset="0"/>
              </a:rPr>
              <a:t>Deployment and Maintenance:</a:t>
            </a:r>
          </a:p>
          <a:p>
            <a:pPr marL="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Deploy the forest fire detection system in targeted forested areas, ensuring proper installation and configuration.</a:t>
            </a:r>
          </a:p>
          <a:p>
            <a:pPr marL="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Establish a maintenance plan for ongoing system monitoring, troubleshooting, and updates.</a:t>
            </a:r>
          </a:p>
          <a:p>
            <a:pPr marL="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Provide technical support and assistance to users as needed.</a:t>
            </a:r>
          </a:p>
          <a:p>
            <a:pPr marL="0" indent="0" algn="just">
              <a:buNone/>
            </a:pPr>
            <a:br>
              <a:rPr lang="en-IN" sz="2300" dirty="0">
                <a:latin typeface="Times New Roman" panose="02020603050405020304" pitchFamily="18" charset="0"/>
                <a:cs typeface="Times New Roman" panose="02020603050405020304" pitchFamily="18" charset="0"/>
              </a:rPr>
            </a:br>
            <a:endParaRPr lang="en-IN" sz="2300" dirty="0">
              <a:latin typeface="Times New Roman" panose="02020603050405020304" pitchFamily="18" charset="0"/>
              <a:cs typeface="Times New Roman" panose="02020603050405020304" pitchFamily="18" charset="0"/>
            </a:endParaRPr>
          </a:p>
          <a:p>
            <a:pPr marL="857250" indent="-8572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endParaRPr lang="en-US" dirty="0"/>
          </a:p>
        </p:txBody>
      </p:sp>
      <p:cxnSp>
        <p:nvCxnSpPr>
          <p:cNvPr id="4" name="Google Shape;108;g160d35f11e3_30_8">
            <a:extLst>
              <a:ext uri="{FF2B5EF4-FFF2-40B4-BE49-F238E27FC236}">
                <a16:creationId xmlns:a16="http://schemas.microsoft.com/office/drawing/2014/main" id="{3002E5AC-E106-938C-AA55-36FACD04DEFB}"/>
              </a:ext>
            </a:extLst>
          </p:cNvPr>
          <p:cNvCxnSpPr>
            <a:cxnSpLocks/>
          </p:cNvCxnSpPr>
          <p:nvPr/>
        </p:nvCxnSpPr>
        <p:spPr>
          <a:xfrm>
            <a:off x="934065" y="1278194"/>
            <a:ext cx="10668000" cy="0"/>
          </a:xfrm>
          <a:prstGeom prst="straightConnector1">
            <a:avLst/>
          </a:prstGeom>
          <a:noFill/>
          <a:ln w="19050" cap="flat" cmpd="sng">
            <a:solidFill>
              <a:srgbClr val="38761D"/>
            </a:solidFill>
            <a:prstDash val="solid"/>
            <a:round/>
            <a:headEnd type="none" w="med" len="med"/>
            <a:tailEnd type="none" w="med" len="med"/>
          </a:ln>
        </p:spPr>
      </p:cxnSp>
    </p:spTree>
    <p:extLst>
      <p:ext uri="{BB962C8B-B14F-4D97-AF65-F5344CB8AC3E}">
        <p14:creationId xmlns:p14="http://schemas.microsoft.com/office/powerpoint/2010/main" val="1234134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60F7-AC46-609C-3F19-EA4324046C84}"/>
              </a:ext>
            </a:extLst>
          </p:cNvPr>
          <p:cNvSpPr>
            <a:spLocks noGrp="1"/>
          </p:cNvSpPr>
          <p:nvPr>
            <p:ph type="title"/>
          </p:nvPr>
        </p:nvSpPr>
        <p:spPr>
          <a:xfrm>
            <a:off x="1045464" y="279781"/>
            <a:ext cx="10515600" cy="1325563"/>
          </a:xfrm>
        </p:spPr>
        <p:txBody>
          <a:bodyPr/>
          <a:lstStyle/>
          <a:p>
            <a:r>
              <a:rPr lang="en-US" dirty="0">
                <a:solidFill>
                  <a:schemeClr val="accent6">
                    <a:lumMod val="75000"/>
                  </a:schemeClr>
                </a:solidFill>
              </a:rPr>
              <a:t>Results</a:t>
            </a:r>
          </a:p>
        </p:txBody>
      </p:sp>
      <p:sp>
        <p:nvSpPr>
          <p:cNvPr id="3" name="Text Placeholder 2">
            <a:extLst>
              <a:ext uri="{FF2B5EF4-FFF2-40B4-BE49-F238E27FC236}">
                <a16:creationId xmlns:a16="http://schemas.microsoft.com/office/drawing/2014/main" id="{59CFD192-A047-F5CB-981F-328BABA801ED}"/>
              </a:ext>
            </a:extLst>
          </p:cNvPr>
          <p:cNvSpPr>
            <a:spLocks noGrp="1"/>
          </p:cNvSpPr>
          <p:nvPr>
            <p:ph type="body" idx="1"/>
          </p:nvPr>
        </p:nvSpPr>
        <p:spPr/>
        <p:txBody>
          <a:bodyPr>
            <a:normAutofit/>
          </a:bodyPr>
          <a:lstStyle/>
          <a:p>
            <a:r>
              <a:rPr lang="en-US" sz="1800" dirty="0">
                <a:latin typeface="+mn-lt"/>
              </a:rPr>
              <a:t>Measure the system's ability to detect forest fires accurately and in a timely manner. Evaluate the system's sensitivity to various environmental factors such as temperature, humidity, and smoke.</a:t>
            </a:r>
          </a:p>
          <a:p>
            <a:r>
              <a:rPr lang="en-US" sz="1800" dirty="0">
                <a:latin typeface="+mn-lt"/>
              </a:rPr>
              <a:t>When the current or load increases, or when heat was detected by the sensor then it automatically display the message on a LCD which is connected in the driver room and buzzer sounds which indicating loco to halt the train immediately.</a:t>
            </a:r>
          </a:p>
          <a:p>
            <a:r>
              <a:rPr lang="en-US" sz="1800" dirty="0">
                <a:latin typeface="+mn-lt"/>
              </a:rPr>
              <a:t>Assess the time taken from fire detection to alerting the appropriate authorities or triggering automatic response mechanisms. Aim for minimal response times to enable swift action and containment of fires.</a:t>
            </a:r>
          </a:p>
          <a:p>
            <a:r>
              <a:rPr lang="en-US" sz="1800" dirty="0">
                <a:latin typeface="+mn-lt"/>
              </a:rPr>
              <a:t>Measure the impact of the forest fire detection system on mitigating fire damage by enabling early intervention and rapid response. Compare historical data on fire incidents and their extent of damage before and after implementing the system.</a:t>
            </a:r>
          </a:p>
        </p:txBody>
      </p:sp>
      <p:cxnSp>
        <p:nvCxnSpPr>
          <p:cNvPr id="4" name="Google Shape;176;g160d35f11e3_154_0">
            <a:extLst>
              <a:ext uri="{FF2B5EF4-FFF2-40B4-BE49-F238E27FC236}">
                <a16:creationId xmlns:a16="http://schemas.microsoft.com/office/drawing/2014/main" id="{D2D7DF00-6AA9-439E-02E8-76AC7F720BDC}"/>
              </a:ext>
            </a:extLst>
          </p:cNvPr>
          <p:cNvCxnSpPr>
            <a:cxnSpLocks/>
          </p:cNvCxnSpPr>
          <p:nvPr/>
        </p:nvCxnSpPr>
        <p:spPr>
          <a:xfrm>
            <a:off x="838200" y="1408654"/>
            <a:ext cx="10280904" cy="0"/>
          </a:xfrm>
          <a:prstGeom prst="straightConnector1">
            <a:avLst/>
          </a:prstGeom>
          <a:noFill/>
          <a:ln w="19050" cap="flat" cmpd="sng">
            <a:solidFill>
              <a:srgbClr val="38761D"/>
            </a:solidFill>
            <a:prstDash val="solid"/>
            <a:round/>
            <a:headEnd type="none" w="med" len="med"/>
            <a:tailEnd type="none" w="med" len="med"/>
          </a:ln>
        </p:spPr>
      </p:cxnSp>
    </p:spTree>
    <p:extLst>
      <p:ext uri="{BB962C8B-B14F-4D97-AF65-F5344CB8AC3E}">
        <p14:creationId xmlns:p14="http://schemas.microsoft.com/office/powerpoint/2010/main" val="2406529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AB3A7-740E-2818-A7C0-ACE7B6E9A8A3}"/>
              </a:ext>
            </a:extLst>
          </p:cNvPr>
          <p:cNvSpPr>
            <a:spLocks noGrp="1"/>
          </p:cNvSpPr>
          <p:nvPr>
            <p:ph type="title"/>
          </p:nvPr>
        </p:nvSpPr>
        <p:spPr/>
        <p:txBody>
          <a:bodyPr/>
          <a:lstStyle/>
          <a:p>
            <a:r>
              <a:rPr lang="en-US" dirty="0">
                <a:solidFill>
                  <a:schemeClr val="accent6">
                    <a:lumMod val="75000"/>
                  </a:schemeClr>
                </a:solidFill>
              </a:rPr>
              <a:t>Future work</a:t>
            </a:r>
          </a:p>
        </p:txBody>
      </p:sp>
      <p:sp>
        <p:nvSpPr>
          <p:cNvPr id="5" name="Text Placeholder 4">
            <a:extLst>
              <a:ext uri="{FF2B5EF4-FFF2-40B4-BE49-F238E27FC236}">
                <a16:creationId xmlns:a16="http://schemas.microsoft.com/office/drawing/2014/main" id="{164DE4C4-1B4F-A76B-7DDB-B7A0316505C1}"/>
              </a:ext>
            </a:extLst>
          </p:cNvPr>
          <p:cNvSpPr>
            <a:spLocks noGrp="1"/>
          </p:cNvSpPr>
          <p:nvPr>
            <p:ph type="body" idx="1"/>
          </p:nvPr>
        </p:nvSpPr>
        <p:spPr>
          <a:xfrm>
            <a:off x="838200" y="1825625"/>
            <a:ext cx="10280904" cy="4351338"/>
          </a:xfrm>
        </p:spPr>
        <p:txBody>
          <a:bodyPr>
            <a:normAutofit/>
          </a:bodyPr>
          <a:lstStyle/>
          <a:p>
            <a:pPr algn="just"/>
            <a:r>
              <a:rPr lang="en-US" dirty="0"/>
              <a:t>Wireless sensor network are increasingly applied in the field of fire safety and monitoring. </a:t>
            </a:r>
          </a:p>
          <a:p>
            <a:pPr algn="just"/>
            <a:r>
              <a:rPr lang="en-US" dirty="0"/>
              <a:t>In addition, wireless sensor technology has a broad application background in the field of real time forest fire monitoring</a:t>
            </a:r>
          </a:p>
          <a:p>
            <a:pPr algn="just"/>
            <a:r>
              <a:rPr lang="en-US" dirty="0"/>
              <a:t>If this type of project is implemented by the Government then many lives can be saved including humans and animals as well as valuable trees. </a:t>
            </a:r>
          </a:p>
          <a:p>
            <a:pPr algn="just"/>
            <a:r>
              <a:rPr lang="en-US" dirty="0"/>
              <a:t>It can also save capitals, time and manpower. Implementation of this project can solve many of the environmental issues</a:t>
            </a:r>
          </a:p>
          <a:p>
            <a:pPr marL="114300" indent="0">
              <a:buNone/>
            </a:pPr>
            <a:endParaRPr lang="en-IN" dirty="0"/>
          </a:p>
        </p:txBody>
      </p:sp>
      <p:cxnSp>
        <p:nvCxnSpPr>
          <p:cNvPr id="4" name="Google Shape;176;g160d35f11e3_154_0">
            <a:extLst>
              <a:ext uri="{FF2B5EF4-FFF2-40B4-BE49-F238E27FC236}">
                <a16:creationId xmlns:a16="http://schemas.microsoft.com/office/drawing/2014/main" id="{CE0E76A2-01C3-91F8-D187-D3FF29710A3F}"/>
              </a:ext>
            </a:extLst>
          </p:cNvPr>
          <p:cNvCxnSpPr>
            <a:cxnSpLocks/>
          </p:cNvCxnSpPr>
          <p:nvPr/>
        </p:nvCxnSpPr>
        <p:spPr>
          <a:xfrm>
            <a:off x="838200" y="1408654"/>
            <a:ext cx="10280904" cy="0"/>
          </a:xfrm>
          <a:prstGeom prst="straightConnector1">
            <a:avLst/>
          </a:prstGeom>
          <a:noFill/>
          <a:ln w="19050" cap="flat" cmpd="sng">
            <a:solidFill>
              <a:srgbClr val="38761D"/>
            </a:solidFill>
            <a:prstDash val="solid"/>
            <a:round/>
            <a:headEnd type="none" w="med" len="med"/>
            <a:tailEnd type="none" w="med" len="med"/>
          </a:ln>
        </p:spPr>
      </p:cxnSp>
    </p:spTree>
    <p:extLst>
      <p:ext uri="{BB962C8B-B14F-4D97-AF65-F5344CB8AC3E}">
        <p14:creationId xmlns:p14="http://schemas.microsoft.com/office/powerpoint/2010/main" val="433766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66A24-E2B1-B1C5-C9DC-B5DC73767865}"/>
              </a:ext>
            </a:extLst>
          </p:cNvPr>
          <p:cNvSpPr>
            <a:spLocks noGrp="1"/>
          </p:cNvSpPr>
          <p:nvPr>
            <p:ph type="title"/>
          </p:nvPr>
        </p:nvSpPr>
        <p:spPr>
          <a:xfrm>
            <a:off x="838200" y="681037"/>
            <a:ext cx="10515600" cy="1325563"/>
          </a:xfrm>
        </p:spPr>
        <p:txBody>
          <a:bodyPr>
            <a:normAutofit/>
          </a:bodyPr>
          <a:lstStyle/>
          <a:p>
            <a:r>
              <a:rPr lang="en-US" b="1" dirty="0">
                <a:solidFill>
                  <a:schemeClr val="accent6">
                    <a:lumMod val="75000"/>
                  </a:schemeClr>
                </a:solidFill>
              </a:rPr>
              <a:t>Conclusion</a:t>
            </a:r>
            <a:br>
              <a:rPr lang="en-US" b="1" dirty="0">
                <a:solidFill>
                  <a:schemeClr val="accent6">
                    <a:lumMod val="75000"/>
                  </a:schemeClr>
                </a:solidFill>
              </a:rPr>
            </a:br>
            <a:endParaRPr lang="en-US" b="1" dirty="0">
              <a:solidFill>
                <a:schemeClr val="accent6">
                  <a:lumMod val="75000"/>
                </a:schemeClr>
              </a:solidFill>
            </a:endParaRPr>
          </a:p>
        </p:txBody>
      </p:sp>
      <p:sp>
        <p:nvSpPr>
          <p:cNvPr id="3" name="Text Placeholder 2">
            <a:extLst>
              <a:ext uri="{FF2B5EF4-FFF2-40B4-BE49-F238E27FC236}">
                <a16:creationId xmlns:a16="http://schemas.microsoft.com/office/drawing/2014/main" id="{BA9A149D-B217-8E3F-557A-4B024F849185}"/>
              </a:ext>
            </a:extLst>
          </p:cNvPr>
          <p:cNvSpPr>
            <a:spLocks noGrp="1"/>
          </p:cNvSpPr>
          <p:nvPr>
            <p:ph type="body" idx="1"/>
          </p:nvPr>
        </p:nvSpPr>
        <p:spPr>
          <a:xfrm>
            <a:off x="838200" y="1710756"/>
            <a:ext cx="10515600" cy="4466207"/>
          </a:xfrm>
        </p:spPr>
        <p:txBody>
          <a:bodyPr>
            <a:normAutofit/>
          </a:bodyPr>
          <a:lstStyle/>
          <a:p>
            <a:r>
              <a:rPr lang="en-US" sz="1800" dirty="0">
                <a:latin typeface="Times New Roman" panose="02020603050405020304" pitchFamily="18" charset="0"/>
                <a:cs typeface="Times New Roman" panose="02020603050405020304" pitchFamily="18" charset="0"/>
              </a:rPr>
              <a:t>We have used two modules: one for fire detection with the help of Gas sensor (MQ-7) and the other is for the location, humidity condition and temperature.</a:t>
            </a:r>
          </a:p>
          <a:p>
            <a:r>
              <a:rPr lang="en-US" sz="1800" dirty="0">
                <a:latin typeface="Times New Roman" panose="02020603050405020304" pitchFamily="18" charset="0"/>
                <a:cs typeface="Times New Roman" panose="02020603050405020304" pitchFamily="18" charset="0"/>
              </a:rPr>
              <a:t> Here we used one alarm near to fire so as the fire detected in that area fire alarm will give the sound and alert the animals and people working there to leave that place safely.</a:t>
            </a:r>
          </a:p>
          <a:p>
            <a:r>
              <a:rPr lang="en-US" sz="1800" dirty="0">
                <a:latin typeface="Times New Roman" panose="02020603050405020304" pitchFamily="18" charset="0"/>
                <a:cs typeface="Times New Roman" panose="02020603050405020304" pitchFamily="18" charset="0"/>
              </a:rPr>
              <a:t> GPS and gas sensor is synchronized in such a way that as the gas sensor detects the fire GPS will send its location along with the gas sensor reading. </a:t>
            </a:r>
          </a:p>
          <a:p>
            <a:r>
              <a:rPr lang="en-US" sz="1800" dirty="0">
                <a:latin typeface="Times New Roman" panose="02020603050405020304" pitchFamily="18" charset="0"/>
                <a:cs typeface="Times New Roman" panose="02020603050405020304" pitchFamily="18" charset="0"/>
              </a:rPr>
              <a:t>This data will be send by GSM sensor and receive by GSM sensor on the receiving side and then to data base in this way we can protect our wildlife, forest and people working there before fire occurs. </a:t>
            </a:r>
          </a:p>
          <a:p>
            <a:r>
              <a:rPr lang="en-US" sz="1800" dirty="0">
                <a:latin typeface="Times New Roman" panose="02020603050405020304" pitchFamily="18" charset="0"/>
                <a:cs typeface="Times New Roman" panose="02020603050405020304" pitchFamily="18" charset="0"/>
              </a:rPr>
              <a:t>New technologies and concepts developed in such as advanced multi- function sensors, computer vision systems and wireless sensors, real-time control via the Internet , and integrated building service systems.</a:t>
            </a:r>
          </a:p>
        </p:txBody>
      </p:sp>
      <p:cxnSp>
        <p:nvCxnSpPr>
          <p:cNvPr id="4" name="Google Shape;176;g160d35f11e3_154_0">
            <a:extLst>
              <a:ext uri="{FF2B5EF4-FFF2-40B4-BE49-F238E27FC236}">
                <a16:creationId xmlns:a16="http://schemas.microsoft.com/office/drawing/2014/main" id="{7178E555-98BB-04A7-905C-8773786ED674}"/>
              </a:ext>
            </a:extLst>
          </p:cNvPr>
          <p:cNvCxnSpPr>
            <a:cxnSpLocks/>
          </p:cNvCxnSpPr>
          <p:nvPr/>
        </p:nvCxnSpPr>
        <p:spPr>
          <a:xfrm flipV="1">
            <a:off x="838200" y="1343818"/>
            <a:ext cx="10280904" cy="64836"/>
          </a:xfrm>
          <a:prstGeom prst="straightConnector1">
            <a:avLst/>
          </a:prstGeom>
          <a:noFill/>
          <a:ln w="19050" cap="flat" cmpd="sng">
            <a:solidFill>
              <a:srgbClr val="38761D"/>
            </a:solidFill>
            <a:prstDash val="solid"/>
            <a:round/>
            <a:headEnd type="none" w="med" len="med"/>
            <a:tailEnd type="none" w="med" len="med"/>
          </a:ln>
        </p:spPr>
      </p:cxnSp>
    </p:spTree>
    <p:extLst>
      <p:ext uri="{BB962C8B-B14F-4D97-AF65-F5344CB8AC3E}">
        <p14:creationId xmlns:p14="http://schemas.microsoft.com/office/powerpoint/2010/main" val="2005711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References</a:t>
            </a:r>
            <a:endParaRPr dirty="0"/>
          </a:p>
        </p:txBody>
      </p:sp>
      <p:sp>
        <p:nvSpPr>
          <p:cNvPr id="175" name="Google Shape;175;g160d35f11e3_154_0"/>
          <p:cNvSpPr txBox="1">
            <a:spLocks noGrp="1"/>
          </p:cNvSpPr>
          <p:nvPr>
            <p:ph type="body" idx="1"/>
          </p:nvPr>
        </p:nvSpPr>
        <p:spPr>
          <a:xfrm>
            <a:off x="734150" y="1690824"/>
            <a:ext cx="10761600" cy="5006025"/>
          </a:xfrm>
          <a:prstGeom prst="rect">
            <a:avLst/>
          </a:prstGeom>
        </p:spPr>
        <p:txBody>
          <a:bodyPr spcFirstLastPara="1" wrap="square" lIns="91425" tIns="45700" rIns="91425" bIns="45700" anchor="t" anchorCtr="0">
            <a:normAutofit/>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lang="en-IN"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2" name="TextBox 1">
            <a:extLst>
              <a:ext uri="{FF2B5EF4-FFF2-40B4-BE49-F238E27FC236}">
                <a16:creationId xmlns:a16="http://schemas.microsoft.com/office/drawing/2014/main" id="{AD81995F-94B4-A8A3-8B32-DF9BD1A3BADA}"/>
              </a:ext>
            </a:extLst>
          </p:cNvPr>
          <p:cNvSpPr txBox="1"/>
          <p:nvPr/>
        </p:nvSpPr>
        <p:spPr>
          <a:xfrm>
            <a:off x="867196" y="1434971"/>
            <a:ext cx="10097729" cy="3433312"/>
          </a:xfrm>
          <a:prstGeom prst="rect">
            <a:avLst/>
          </a:prstGeom>
          <a:noFill/>
        </p:spPr>
        <p:txBody>
          <a:bodyPr wrap="square" rtlCol="0">
            <a:spAutoFit/>
          </a:bodyPr>
          <a:lstStyle/>
          <a:p>
            <a:pPr marL="15240" marR="36830" indent="-6350" algn="just">
              <a:lnSpc>
                <a:spcPct val="101000"/>
              </a:lnSpc>
              <a:spcAft>
                <a:spcPts val="25"/>
              </a:spcAft>
            </a:pPr>
            <a:r>
              <a:rPr lang="en-GB" sz="1800" dirty="0">
                <a:solidFill>
                  <a:srgbClr val="000000"/>
                </a:solidFill>
                <a:effectLst/>
                <a:latin typeface="Times New Roman" panose="02020603050405020304" pitchFamily="18" charset="0"/>
                <a:ea typeface="Times New Roman" panose="02020603050405020304" pitchFamily="18" charset="0"/>
              </a:rPr>
              <a:t> [1] Alexander A. </a:t>
            </a:r>
            <a:r>
              <a:rPr lang="en-GB" sz="1800" dirty="0" err="1">
                <a:solidFill>
                  <a:srgbClr val="000000"/>
                </a:solidFill>
                <a:effectLst/>
                <a:latin typeface="Times New Roman" panose="02020603050405020304" pitchFamily="18" charset="0"/>
                <a:ea typeface="Times New Roman" panose="02020603050405020304" pitchFamily="18" charset="0"/>
              </a:rPr>
              <a:t>Khamukhin</a:t>
            </a:r>
            <a:r>
              <a:rPr lang="en-GB" sz="1800" dirty="0">
                <a:solidFill>
                  <a:srgbClr val="000000"/>
                </a:solidFill>
                <a:effectLst/>
                <a:latin typeface="Times New Roman" panose="02020603050405020304" pitchFamily="18" charset="0"/>
                <a:ea typeface="Times New Roman" panose="02020603050405020304" pitchFamily="18" charset="0"/>
              </a:rPr>
              <a:t> et al: Aerial Forest Fire Surveillance - Evaluation of Forest Fire Detection Model using Aerial Videos,” Future Genre. Compute. Syst., vol. 29, no. 7, pp. 1645–1660, Sep. 2018.</a:t>
            </a:r>
          </a:p>
          <a:p>
            <a:pPr marL="15240" marR="36830" indent="-6350" algn="just">
              <a:lnSpc>
                <a:spcPct val="101000"/>
              </a:lnSpc>
              <a:spcAft>
                <a:spcPts val="25"/>
              </a:spcAft>
            </a:pPr>
            <a:endParaRPr lang="en-GB" sz="1800" dirty="0">
              <a:solidFill>
                <a:srgbClr val="000000"/>
              </a:solidFill>
              <a:effectLst/>
              <a:latin typeface="Times New Roman" panose="02020603050405020304" pitchFamily="18" charset="0"/>
              <a:ea typeface="Times New Roman" panose="02020603050405020304" pitchFamily="18" charset="0"/>
            </a:endParaRPr>
          </a:p>
          <a:p>
            <a:pPr marL="15240" marR="36830" indent="-6350" algn="just">
              <a:lnSpc>
                <a:spcPct val="101000"/>
              </a:lnSpc>
              <a:spcAft>
                <a:spcPts val="25"/>
              </a:spcAft>
            </a:pPr>
            <a:r>
              <a:rPr lang="en-GB" sz="1800" dirty="0">
                <a:solidFill>
                  <a:srgbClr val="000000"/>
                </a:solidFill>
                <a:effectLst/>
                <a:latin typeface="Times New Roman" panose="02020603050405020304" pitchFamily="18" charset="0"/>
                <a:ea typeface="Times New Roman" panose="02020603050405020304" pitchFamily="18" charset="0"/>
              </a:rPr>
              <a:t>[2] </a:t>
            </a:r>
            <a:r>
              <a:rPr lang="en-GB" sz="1800" dirty="0" err="1">
                <a:solidFill>
                  <a:srgbClr val="000000"/>
                </a:solidFill>
                <a:effectLst/>
                <a:latin typeface="Times New Roman" panose="02020603050405020304" pitchFamily="18" charset="0"/>
                <a:ea typeface="Times New Roman" panose="02020603050405020304" pitchFamily="18" charset="0"/>
              </a:rPr>
              <a:t>Shixiao</a:t>
            </a:r>
            <a:r>
              <a:rPr lang="en-GB" sz="1800" dirty="0">
                <a:solidFill>
                  <a:srgbClr val="000000"/>
                </a:solidFill>
                <a:effectLst/>
                <a:latin typeface="Times New Roman" panose="02020603050405020304" pitchFamily="18" charset="0"/>
                <a:ea typeface="Times New Roman" panose="02020603050405020304" pitchFamily="18" charset="0"/>
              </a:rPr>
              <a:t> Wu et al, “Speculation of Forest Fire Using Spatial and Video Data”, 2019 4th IEEE Conf. Ind. Electron. Appl. ICIEA 2009, pp. 520–523, 2018.</a:t>
            </a:r>
          </a:p>
          <a:p>
            <a:pPr marL="15240" marR="36830" indent="-6350" algn="just">
              <a:lnSpc>
                <a:spcPct val="101000"/>
              </a:lnSpc>
              <a:spcAft>
                <a:spcPts val="25"/>
              </a:spcAft>
            </a:pPr>
            <a:endParaRPr lang="en-GB" sz="1800" dirty="0">
              <a:latin typeface="Times New Roman" panose="02020603050405020304" pitchFamily="18" charset="0"/>
              <a:ea typeface="Times New Roman" panose="02020603050405020304" pitchFamily="18" charset="0"/>
            </a:endParaRPr>
          </a:p>
          <a:p>
            <a:pPr marL="15240" marR="36830" indent="-6350" algn="just">
              <a:lnSpc>
                <a:spcPct val="101000"/>
              </a:lnSpc>
              <a:spcAft>
                <a:spcPts val="25"/>
              </a:spcAft>
            </a:pPr>
            <a:r>
              <a:rPr lang="en-GB" sz="1800" dirty="0">
                <a:solidFill>
                  <a:srgbClr val="000000"/>
                </a:solidFill>
                <a:effectLst/>
                <a:latin typeface="Times New Roman" panose="02020603050405020304" pitchFamily="18" charset="0"/>
                <a:ea typeface="Times New Roman" panose="02020603050405020304" pitchFamily="18" charset="0"/>
              </a:rPr>
              <a:t> [3] </a:t>
            </a:r>
            <a:r>
              <a:rPr lang="en-GB" sz="1800" dirty="0" err="1">
                <a:solidFill>
                  <a:srgbClr val="000000"/>
                </a:solidFill>
                <a:effectLst/>
                <a:latin typeface="Times New Roman" panose="02020603050405020304" pitchFamily="18" charset="0"/>
                <a:ea typeface="Times New Roman" panose="02020603050405020304" pitchFamily="18" charset="0"/>
              </a:rPr>
              <a:t>Evizal</a:t>
            </a:r>
            <a:r>
              <a:rPr lang="en-GB" sz="1800" dirty="0">
                <a:solidFill>
                  <a:srgbClr val="000000"/>
                </a:solidFill>
                <a:effectLst/>
                <a:latin typeface="Times New Roman" panose="02020603050405020304" pitchFamily="18" charset="0"/>
                <a:ea typeface="Times New Roman" panose="02020603050405020304" pitchFamily="18" charset="0"/>
              </a:rPr>
              <a:t> Abdul Kadir et al, “</a:t>
            </a:r>
            <a:r>
              <a:rPr lang="en-GB" sz="1800" dirty="0" err="1">
                <a:solidFill>
                  <a:srgbClr val="000000"/>
                </a:solidFill>
                <a:effectLst/>
                <a:latin typeface="Times New Roman" panose="02020603050405020304" pitchFamily="18" charset="0"/>
                <a:ea typeface="Times New Roman" panose="02020603050405020304" pitchFamily="18" charset="0"/>
              </a:rPr>
              <a:t>Modeling</a:t>
            </a:r>
            <a:r>
              <a:rPr lang="en-GB" sz="1800" dirty="0">
                <a:solidFill>
                  <a:srgbClr val="000000"/>
                </a:solidFill>
                <a:effectLst/>
                <a:latin typeface="Times New Roman" panose="02020603050405020304" pitchFamily="18" charset="0"/>
                <a:ea typeface="Times New Roman" panose="02020603050405020304" pitchFamily="18" charset="0"/>
              </a:rPr>
              <a:t> of Wireless Sensor Networks for Detection Land and Forest Fire Hotspot,” Int. J. </a:t>
            </a:r>
            <a:r>
              <a:rPr lang="en-GB" sz="1800" dirty="0" err="1">
                <a:solidFill>
                  <a:srgbClr val="000000"/>
                </a:solidFill>
                <a:effectLst/>
                <a:latin typeface="Times New Roman" panose="02020603050405020304" pitchFamily="18" charset="0"/>
                <a:ea typeface="Times New Roman" panose="02020603050405020304" pitchFamily="18" charset="0"/>
              </a:rPr>
              <a:t>Distrib</a:t>
            </a:r>
            <a:r>
              <a:rPr lang="en-GB" sz="1800" dirty="0">
                <a:solidFill>
                  <a:srgbClr val="000000"/>
                </a:solidFill>
                <a:effectLst/>
                <a:latin typeface="Times New Roman" panose="02020603050405020304" pitchFamily="18" charset="0"/>
                <a:ea typeface="Times New Roman" panose="02020603050405020304" pitchFamily="18" charset="0"/>
              </a:rPr>
              <a:t>. Sens. </a:t>
            </a:r>
            <a:r>
              <a:rPr lang="en-GB" sz="1800" dirty="0" err="1">
                <a:solidFill>
                  <a:srgbClr val="000000"/>
                </a:solidFill>
                <a:effectLst/>
                <a:latin typeface="Times New Roman" panose="02020603050405020304" pitchFamily="18" charset="0"/>
                <a:ea typeface="Times New Roman" panose="02020603050405020304" pitchFamily="18" charset="0"/>
              </a:rPr>
              <a:t>Netw</a:t>
            </a:r>
            <a:r>
              <a:rPr lang="en-GB" sz="1800" dirty="0">
                <a:solidFill>
                  <a:srgbClr val="000000"/>
                </a:solidFill>
                <a:effectLst/>
                <a:latin typeface="Times New Roman" panose="02020603050405020304" pitchFamily="18" charset="0"/>
                <a:ea typeface="Times New Roman" panose="02020603050405020304" pitchFamily="18" charset="0"/>
              </a:rPr>
              <a:t>., vol. 2019, no. March, 2019.</a:t>
            </a:r>
          </a:p>
          <a:p>
            <a:pPr marL="15240" marR="36830" indent="-6350" algn="just">
              <a:lnSpc>
                <a:spcPct val="101000"/>
              </a:lnSpc>
              <a:spcAft>
                <a:spcPts val="25"/>
              </a:spcAft>
            </a:pPr>
            <a:endParaRPr lang="en-GB" sz="1800" dirty="0">
              <a:solidFill>
                <a:srgbClr val="000000"/>
              </a:solidFill>
              <a:effectLst/>
              <a:latin typeface="Times New Roman" panose="02020603050405020304" pitchFamily="18" charset="0"/>
              <a:ea typeface="Times New Roman" panose="02020603050405020304" pitchFamily="18" charset="0"/>
            </a:endParaRPr>
          </a:p>
          <a:p>
            <a:pPr marL="15240" marR="36830" indent="-6350" algn="just">
              <a:lnSpc>
                <a:spcPct val="101000"/>
              </a:lnSpc>
              <a:spcAft>
                <a:spcPts val="25"/>
              </a:spcAft>
            </a:pPr>
            <a:r>
              <a:rPr lang="en-GB" sz="1800" dirty="0">
                <a:solidFill>
                  <a:srgbClr val="000000"/>
                </a:solidFill>
                <a:effectLst/>
                <a:latin typeface="Times New Roman" panose="02020603050405020304" pitchFamily="18" charset="0"/>
                <a:ea typeface="Times New Roman" panose="02020603050405020304" pitchFamily="18" charset="0"/>
              </a:rPr>
              <a:t>[4] The Zettabyte Era-Trends and Analysis. Cisco, May 2013. [Online]. Available: http://www.cisco.com/en/US/solutions/collateral/ns341/ns52 5/ ns537/ns705/ns827/VNI_Hyperconnectivity_WP.html</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60d35f11e3_154_12"/>
          <p:cNvSpPr txBox="1">
            <a:spLocks noGrp="1"/>
          </p:cNvSpPr>
          <p:nvPr>
            <p:ph type="body" idx="1"/>
          </p:nvPr>
        </p:nvSpPr>
        <p:spPr>
          <a:xfrm>
            <a:off x="838200" y="823675"/>
            <a:ext cx="10515600" cy="5353200"/>
          </a:xfrm>
          <a:prstGeom prst="rect">
            <a:avLst/>
          </a:prstGeom>
        </p:spPr>
        <p:txBody>
          <a:bodyPr spcFirstLastPara="1" wrap="square" lIns="91425" tIns="45700" rIns="91425" bIns="45700" anchor="ctr" anchorCtr="0">
            <a:normAutofit/>
          </a:bodyPr>
          <a:lstStyle/>
          <a:p>
            <a:pPr marL="0" indent="0" algn="ctr">
              <a:spcBef>
                <a:spcPts val="0"/>
              </a:spcBef>
              <a:buSzPts val="1100"/>
              <a:buNone/>
            </a:pPr>
            <a:r>
              <a:rPr lang="en-US" sz="4400" b="1" dirty="0">
                <a:solidFill>
                  <a:srgbClr val="38761D"/>
                </a:solidFill>
                <a:sym typeface="Comfortaa SemiBold"/>
              </a:rPr>
              <a:t>Thank You</a:t>
            </a:r>
            <a:endParaRPr sz="4400" b="1" dirty="0">
              <a:solidFill>
                <a:srgbClr val="38761D"/>
              </a:solidFill>
              <a:sym typeface="Comfortaa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rgbClr val="38761D"/>
                </a:solidFill>
              </a:rPr>
              <a:t>Outline</a:t>
            </a:r>
            <a:endParaRPr dirty="0">
              <a:solidFill>
                <a:srgbClr val="38761D"/>
              </a:solidFill>
            </a:endParaRPr>
          </a:p>
        </p:txBody>
      </p:sp>
      <p:sp>
        <p:nvSpPr>
          <p:cNvPr id="93" name="Google Shape;93;p2"/>
          <p:cNvSpPr txBox="1">
            <a:spLocks noGrp="1"/>
          </p:cNvSpPr>
          <p:nvPr>
            <p:ph type="body" idx="1"/>
          </p:nvPr>
        </p:nvSpPr>
        <p:spPr>
          <a:xfrm>
            <a:off x="838200" y="1825625"/>
            <a:ext cx="10238509" cy="4351338"/>
          </a:xfrm>
          <a:prstGeom prst="rect">
            <a:avLst/>
          </a:prstGeom>
          <a:noFill/>
          <a:ln>
            <a:noFill/>
          </a:ln>
        </p:spPr>
        <p:txBody>
          <a:bodyPr spcFirstLastPara="1" wrap="square" lIns="91425" tIns="45700" rIns="91425" bIns="45700" anchor="t" anchorCtr="0">
            <a:normAutofit fontScale="92500" lnSpcReduction="20000"/>
          </a:bodyPr>
          <a:lstStyle/>
          <a:p>
            <a:pPr marL="457200" lvl="0" indent="-342900" algn="just" rtl="0">
              <a:lnSpc>
                <a:spcPct val="115000"/>
              </a:lnSpc>
              <a:spcBef>
                <a:spcPts val="0"/>
              </a:spcBef>
              <a:spcAft>
                <a:spcPts val="0"/>
              </a:spcAft>
              <a:buSzPts val="1800"/>
              <a:buChar char="●"/>
            </a:pPr>
            <a:r>
              <a:rPr lang="en-US" dirty="0"/>
              <a:t>Abstract </a:t>
            </a:r>
          </a:p>
          <a:p>
            <a:pPr marL="457200" lvl="0" indent="-342900" algn="just" rtl="0">
              <a:lnSpc>
                <a:spcPct val="115000"/>
              </a:lnSpc>
              <a:spcBef>
                <a:spcPts val="0"/>
              </a:spcBef>
              <a:spcAft>
                <a:spcPts val="0"/>
              </a:spcAft>
              <a:buSzPts val="1800"/>
              <a:buChar char="●"/>
            </a:pPr>
            <a:r>
              <a:rPr lang="en-US" dirty="0"/>
              <a:t>Objective and Scope</a:t>
            </a:r>
          </a:p>
          <a:p>
            <a:pPr algn="just">
              <a:lnSpc>
                <a:spcPct val="115000"/>
              </a:lnSpc>
              <a:spcBef>
                <a:spcPts val="0"/>
              </a:spcBef>
              <a:buFont typeface="Arial"/>
              <a:buChar char="●"/>
            </a:pPr>
            <a:r>
              <a:rPr lang="en-US" dirty="0"/>
              <a:t>Introduction</a:t>
            </a:r>
          </a:p>
          <a:p>
            <a:pPr marL="457200" lvl="0" indent="-342900" algn="just" rtl="0">
              <a:lnSpc>
                <a:spcPct val="115000"/>
              </a:lnSpc>
              <a:spcBef>
                <a:spcPts val="0"/>
              </a:spcBef>
              <a:spcAft>
                <a:spcPts val="0"/>
              </a:spcAft>
              <a:buSzPts val="1800"/>
              <a:buChar char="●"/>
            </a:pPr>
            <a:r>
              <a:rPr lang="en-US" dirty="0"/>
              <a:t>Existing System</a:t>
            </a:r>
          </a:p>
          <a:p>
            <a:pPr marL="457200" lvl="0" indent="-342900" algn="just" rtl="0">
              <a:lnSpc>
                <a:spcPct val="115000"/>
              </a:lnSpc>
              <a:spcBef>
                <a:spcPts val="0"/>
              </a:spcBef>
              <a:spcAft>
                <a:spcPts val="0"/>
              </a:spcAft>
              <a:buSzPts val="1800"/>
              <a:buChar char="●"/>
            </a:pPr>
            <a:r>
              <a:rPr lang="en-IN" dirty="0"/>
              <a:t>Proposed System</a:t>
            </a:r>
          </a:p>
          <a:p>
            <a:pPr marL="457200" lvl="0" indent="-342900" algn="just" rtl="0">
              <a:lnSpc>
                <a:spcPct val="115000"/>
              </a:lnSpc>
              <a:spcBef>
                <a:spcPts val="0"/>
              </a:spcBef>
              <a:spcAft>
                <a:spcPts val="0"/>
              </a:spcAft>
              <a:buSzPts val="1800"/>
              <a:buChar char="●"/>
            </a:pPr>
            <a:r>
              <a:rPr lang="en-IN" dirty="0"/>
              <a:t>Block diagram</a:t>
            </a:r>
          </a:p>
          <a:p>
            <a:pPr marL="457200" lvl="0" indent="-342900" algn="just" rtl="0">
              <a:lnSpc>
                <a:spcPct val="115000"/>
              </a:lnSpc>
              <a:spcBef>
                <a:spcPts val="0"/>
              </a:spcBef>
              <a:spcAft>
                <a:spcPts val="0"/>
              </a:spcAft>
              <a:buSzPts val="1800"/>
              <a:buChar char="●"/>
            </a:pPr>
            <a:r>
              <a:rPr lang="en-US" dirty="0"/>
              <a:t>Hardware and Software Requirements</a:t>
            </a:r>
          </a:p>
          <a:p>
            <a:pPr marL="457200" lvl="0" indent="-342900" algn="just" rtl="0">
              <a:lnSpc>
                <a:spcPct val="115000"/>
              </a:lnSpc>
              <a:spcBef>
                <a:spcPts val="0"/>
              </a:spcBef>
              <a:spcAft>
                <a:spcPts val="0"/>
              </a:spcAft>
              <a:buSzPts val="1800"/>
              <a:buChar char="●"/>
            </a:pPr>
            <a:r>
              <a:rPr lang="en-IN" dirty="0"/>
              <a:t>Methodology</a:t>
            </a:r>
          </a:p>
          <a:p>
            <a:pPr marL="457200" lvl="0" indent="-342900" algn="just" rtl="0">
              <a:lnSpc>
                <a:spcPct val="115000"/>
              </a:lnSpc>
              <a:spcBef>
                <a:spcPts val="0"/>
              </a:spcBef>
              <a:spcAft>
                <a:spcPts val="0"/>
              </a:spcAft>
              <a:buSzPts val="1800"/>
              <a:buChar char="●"/>
            </a:pPr>
            <a:r>
              <a:rPr lang="en-US" dirty="0"/>
              <a:t>Results and Conclusion</a:t>
            </a:r>
          </a:p>
          <a:p>
            <a:pPr marL="457200" lvl="0" indent="-342900" algn="just" rtl="0">
              <a:lnSpc>
                <a:spcPct val="115000"/>
              </a:lnSpc>
              <a:spcBef>
                <a:spcPts val="0"/>
              </a:spcBef>
              <a:spcAft>
                <a:spcPts val="0"/>
              </a:spcAft>
              <a:buSzPts val="1800"/>
              <a:buChar char="●"/>
            </a:pPr>
            <a:r>
              <a:rPr lang="en-IN" dirty="0"/>
              <a:t>Future Works</a:t>
            </a:r>
            <a:endParaRPr dirty="0"/>
          </a:p>
          <a:p>
            <a:pPr marL="457200" lvl="0" indent="-342900" algn="just" rtl="0">
              <a:lnSpc>
                <a:spcPct val="115000"/>
              </a:lnSpc>
              <a:spcBef>
                <a:spcPts val="0"/>
              </a:spcBef>
              <a:spcAft>
                <a:spcPts val="0"/>
              </a:spcAft>
              <a:buSzPts val="1800"/>
              <a:buChar char="●"/>
            </a:pPr>
            <a:r>
              <a:rPr lang="en-US" dirty="0"/>
              <a:t>References</a:t>
            </a:r>
            <a:endParaRPr dirty="0"/>
          </a:p>
          <a:p>
            <a:pPr marL="0" lvl="0" indent="0" algn="l" rtl="0">
              <a:lnSpc>
                <a:spcPct val="90000"/>
              </a:lnSpc>
              <a:spcBef>
                <a:spcPts val="1000"/>
              </a:spcBef>
              <a:spcAft>
                <a:spcPts val="0"/>
              </a:spcAft>
              <a:buClr>
                <a:schemeClr val="dk1"/>
              </a:buClr>
              <a:buSzPts val="2800"/>
              <a:buNone/>
            </a:pPr>
            <a:endParaRPr dirty="0"/>
          </a:p>
        </p:txBody>
      </p:sp>
      <p:cxnSp>
        <p:nvCxnSpPr>
          <p:cNvPr id="94" name="Google Shape;94;p2"/>
          <p:cNvCxnSpPr>
            <a:cxnSpLocks/>
          </p:cNvCxnSpPr>
          <p:nvPr/>
        </p:nvCxnSpPr>
        <p:spPr>
          <a:xfrm flipV="1">
            <a:off x="931110" y="1454727"/>
            <a:ext cx="10218335" cy="94135"/>
          </a:xfrm>
          <a:prstGeom prst="straightConnector1">
            <a:avLst/>
          </a:prstGeom>
          <a:noFill/>
          <a:ln w="19050" cap="flat" cmpd="sng">
            <a:solidFill>
              <a:srgbClr val="38761D"/>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60d35f11e3_30_2"/>
          <p:cNvSpPr txBox="1">
            <a:spLocks noGrp="1"/>
          </p:cNvSpPr>
          <p:nvPr>
            <p:ph type="title"/>
          </p:nvPr>
        </p:nvSpPr>
        <p:spPr>
          <a:xfrm>
            <a:off x="838199"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dirty="0">
                <a:solidFill>
                  <a:srgbClr val="38761D"/>
                </a:solidFill>
              </a:rPr>
              <a:t>Abstract</a:t>
            </a:r>
            <a:endParaRPr dirty="0"/>
          </a:p>
        </p:txBody>
      </p:sp>
      <p:cxnSp>
        <p:nvCxnSpPr>
          <p:cNvPr id="101" name="Google Shape;101;g160d35f11e3_30_2"/>
          <p:cNvCxnSpPr>
            <a:cxnSpLocks/>
          </p:cNvCxnSpPr>
          <p:nvPr/>
        </p:nvCxnSpPr>
        <p:spPr>
          <a:xfrm>
            <a:off x="838199" y="1102053"/>
            <a:ext cx="11059999" cy="0"/>
          </a:xfrm>
          <a:prstGeom prst="straightConnector1">
            <a:avLst/>
          </a:prstGeom>
          <a:noFill/>
          <a:ln w="19050" cap="flat" cmpd="sng">
            <a:solidFill>
              <a:srgbClr val="38761D"/>
            </a:solidFill>
            <a:prstDash val="solid"/>
            <a:round/>
            <a:headEnd type="none" w="med" len="med"/>
            <a:tailEnd type="none" w="med" len="med"/>
          </a:ln>
        </p:spPr>
      </p:cxnSp>
      <p:sp>
        <p:nvSpPr>
          <p:cNvPr id="4" name="TextBox 3">
            <a:extLst>
              <a:ext uri="{FF2B5EF4-FFF2-40B4-BE49-F238E27FC236}">
                <a16:creationId xmlns:a16="http://schemas.microsoft.com/office/drawing/2014/main" id="{1837E73F-FA6B-C282-7489-D2FA9A1D967D}"/>
              </a:ext>
            </a:extLst>
          </p:cNvPr>
          <p:cNvSpPr txBox="1"/>
          <p:nvPr/>
        </p:nvSpPr>
        <p:spPr>
          <a:xfrm>
            <a:off x="838199" y="1563329"/>
            <a:ext cx="10980175" cy="461305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the current era, ecosystem protection is a major problem. Now a days, the burning issue is damaging of natural vegetation, deforestation is one of them. Forest fire does more damage as compared to the damage done by the mankind for their own purposes.</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Most of the times, when someone notice about the fire, it is too late because the fire has already spread. At that time taking precaution is just worthless. </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That's why taking pre-safety measures is more beneficial. As technology has taken us to a new era, by implementing it we can preserve the floras and faunas and hence we can let the whole ecosystem work properly.</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For the solution of this burning issue we designed a system based on GSM (Global System for Mobile Communication) &amp; GPS (Global Positioning System) technology. </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system has interesting properties that make it useful for detection and prevention of forest fire. The intuitive description of this system is quite simple, can be implemented practically at a reasonable cost.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8B24-BEFE-EC6C-B51B-0221583646EF}"/>
              </a:ext>
            </a:extLst>
          </p:cNvPr>
          <p:cNvSpPr>
            <a:spLocks noGrp="1"/>
          </p:cNvSpPr>
          <p:nvPr>
            <p:ph type="title"/>
          </p:nvPr>
        </p:nvSpPr>
        <p:spPr>
          <a:xfrm>
            <a:off x="759143" y="0"/>
            <a:ext cx="10515600" cy="1325563"/>
          </a:xfrm>
        </p:spPr>
        <p:txBody>
          <a:bodyPr/>
          <a:lstStyle/>
          <a:p>
            <a:r>
              <a:rPr lang="en-IN" b="1" dirty="0">
                <a:solidFill>
                  <a:srgbClr val="38761D"/>
                </a:solidFill>
              </a:rPr>
              <a:t>Objective and Scope of the Project</a:t>
            </a:r>
          </a:p>
        </p:txBody>
      </p:sp>
      <p:cxnSp>
        <p:nvCxnSpPr>
          <p:cNvPr id="4" name="Google Shape;101;g160d35f11e3_30_2">
            <a:extLst>
              <a:ext uri="{FF2B5EF4-FFF2-40B4-BE49-F238E27FC236}">
                <a16:creationId xmlns:a16="http://schemas.microsoft.com/office/drawing/2014/main" id="{5A4ED069-A7BA-AEB4-BDE2-A0DB411FF564}"/>
              </a:ext>
            </a:extLst>
          </p:cNvPr>
          <p:cNvCxnSpPr>
            <a:cxnSpLocks/>
          </p:cNvCxnSpPr>
          <p:nvPr/>
        </p:nvCxnSpPr>
        <p:spPr>
          <a:xfrm>
            <a:off x="214744" y="1403389"/>
            <a:ext cx="11059999" cy="0"/>
          </a:xfrm>
          <a:prstGeom prst="straightConnector1">
            <a:avLst/>
          </a:prstGeom>
          <a:noFill/>
          <a:ln w="19050" cap="flat" cmpd="sng">
            <a:solidFill>
              <a:srgbClr val="38761D"/>
            </a:solidFill>
            <a:prstDash val="solid"/>
            <a:round/>
            <a:headEnd type="none" w="med" len="med"/>
            <a:tailEnd type="none" w="med" len="med"/>
          </a:ln>
        </p:spPr>
      </p:cxnSp>
      <p:sp>
        <p:nvSpPr>
          <p:cNvPr id="6" name="TextBox 5">
            <a:extLst>
              <a:ext uri="{FF2B5EF4-FFF2-40B4-BE49-F238E27FC236}">
                <a16:creationId xmlns:a16="http://schemas.microsoft.com/office/drawing/2014/main" id="{D46097A3-BC0D-7FD0-931E-0EED1385C173}"/>
              </a:ext>
            </a:extLst>
          </p:cNvPr>
          <p:cNvSpPr txBox="1"/>
          <p:nvPr/>
        </p:nvSpPr>
        <p:spPr>
          <a:xfrm>
            <a:off x="661617" y="1481216"/>
            <a:ext cx="10613125" cy="544405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latin typeface="Times New Roman" pitchFamily="18" charset="0"/>
                <a:cs typeface="Times New Roman" pitchFamily="18" charset="0"/>
              </a:rPr>
              <a:t>The objective of the project is to design and implement a comprehensive forest fire detection system utilizing GSM, GPS, and various sensors. The primary goal is to develop a proactive solution that can detect and alert authorities about potential forest fires in real-time, enabling prompt response and mitigation efforts.</a:t>
            </a:r>
            <a:r>
              <a:rPr lang="en-US" sz="1800" dirty="0">
                <a:effectLst/>
                <a:latin typeface="Times New Roman" panose="02020603050405020304" pitchFamily="18" charset="0"/>
                <a:ea typeface="SimSun" panose="02010600030101010101" pitchFamily="2" charset="-122"/>
              </a:rPr>
              <a:t> </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The system will utilize GSM technology to transmit real-time alerts and data to designated authorities and stakeholders. GSM modules will be integrated into the system to enable seamless communication via SMS or GPRS, ensuring that timely alerts are sent to relevant parties upon detection of a forest fire.</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project will involve the integration of various sensors including temperature sensors to monitor ambient temperature, humidity sensors to measure humidity levels, smoke sensors to detect smoke particles, and fire sensors to identify flames. These sensors will be strategically placed across the forested area to ensure comprehensive coverage and early detection of fire incidents.</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system will continuously monitor environmental conditions using the integrated sensors and provide real-time alerts in the event of abnormal readings indicative of a potential fire outbreak. Alerts will be sent to designated recipients, including fire departments, emergency response teams, and forest management.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533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60d35f11e3_30_8"/>
          <p:cNvSpPr txBox="1">
            <a:spLocks noGrp="1"/>
          </p:cNvSpPr>
          <p:nvPr>
            <p:ph type="title"/>
          </p:nvPr>
        </p:nvSpPr>
        <p:spPr>
          <a:xfrm>
            <a:off x="93111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Introduction</a:t>
            </a:r>
            <a:endParaRPr b="1" dirty="0">
              <a:solidFill>
                <a:srgbClr val="38761D"/>
              </a:solidFill>
            </a:endParaRPr>
          </a:p>
        </p:txBody>
      </p:sp>
      <p:cxnSp>
        <p:nvCxnSpPr>
          <p:cNvPr id="108" name="Google Shape;108;g160d35f11e3_30_8"/>
          <p:cNvCxnSpPr>
            <a:cxnSpLocks/>
          </p:cNvCxnSpPr>
          <p:nvPr/>
        </p:nvCxnSpPr>
        <p:spPr>
          <a:xfrm flipV="1">
            <a:off x="931110" y="1101436"/>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3" name="TextBox 2">
            <a:extLst>
              <a:ext uri="{FF2B5EF4-FFF2-40B4-BE49-F238E27FC236}">
                <a16:creationId xmlns:a16="http://schemas.microsoft.com/office/drawing/2014/main" id="{4AFEB1AC-9F28-6483-6D4D-D535A3799552}"/>
              </a:ext>
            </a:extLst>
          </p:cNvPr>
          <p:cNvSpPr txBox="1"/>
          <p:nvPr/>
        </p:nvSpPr>
        <p:spPr>
          <a:xfrm>
            <a:off x="882315" y="1748068"/>
            <a:ext cx="10613189" cy="4801314"/>
          </a:xfrm>
          <a:prstGeom prst="rect">
            <a:avLst/>
          </a:prstGeom>
          <a:noFill/>
        </p:spPr>
        <p:txBody>
          <a:bodyPr wrap="square">
            <a:spAutoFit/>
          </a:bodyPr>
          <a:lstStyle/>
          <a:p>
            <a:pPr marL="285750" indent="-285750" algn="jus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 Forest fires pose a significant threat to ecosystems, biodiversity, and human lives worldwide. Rapid detection and effective response are essential to mitigate their devastating impact. Traditional methods of fire detection often fall short in remote forested areas, necessitating the development of advanced technologies for early warning and intervention.</a:t>
            </a:r>
            <a:endParaRPr lang="en-GB" sz="1800" dirty="0">
              <a:solidFill>
                <a:srgbClr val="000000"/>
              </a:solidFill>
              <a:effectLst/>
              <a:latin typeface="Times New Roman" panose="02020603050405020304" pitchFamily="18" charset="0"/>
              <a:ea typeface="Times New Roman" panose="02020603050405020304" pitchFamily="18" charset="0"/>
            </a:endParaRPr>
          </a:p>
          <a:p>
            <a:pPr algn="just"/>
            <a:endParaRPr lang="en-GB" sz="18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rPr>
              <a:t>That's why taking pre-safety measures is more beneficial. As technology has taken us to a new era, by implementing it we can preserve the floras and faunas and hence we can let the whole ecosystem work properly.</a:t>
            </a:r>
          </a:p>
          <a:p>
            <a:pPr algn="just"/>
            <a:endParaRPr lang="en-GB" sz="18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he project encompasses the development of a comprehensive sensor network consisting of temperature, humidity, smoke, and fire sensors strategically deployed across forested areas. These sensors will continuously monitor environmental conditions and detect anomalies indicative of potential fire incidents. GSM technology will facilitate communication, while GPS modules will provide accurate location information for effective response coordination.</a:t>
            </a:r>
            <a:endParaRPr lang="en-GB" sz="18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This system has interesting properties that make it useful for detection and prevention of forest fire. The intuitive description of this system is quite simple, can be implemented practically at a reasonable cost.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60d35f11e3_30_8"/>
          <p:cNvSpPr txBox="1">
            <a:spLocks noGrp="1"/>
          </p:cNvSpPr>
          <p:nvPr>
            <p:ph type="title"/>
          </p:nvPr>
        </p:nvSpPr>
        <p:spPr>
          <a:xfrm>
            <a:off x="93111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Existing System</a:t>
            </a:r>
            <a:endParaRPr b="1" dirty="0">
              <a:solidFill>
                <a:srgbClr val="38761D"/>
              </a:solidFill>
            </a:endParaRPr>
          </a:p>
        </p:txBody>
      </p:sp>
      <p:cxnSp>
        <p:nvCxnSpPr>
          <p:cNvPr id="108" name="Google Shape;108;g160d35f11e3_30_8"/>
          <p:cNvCxnSpPr>
            <a:cxnSpLocks/>
          </p:cNvCxnSpPr>
          <p:nvPr/>
        </p:nvCxnSpPr>
        <p:spPr>
          <a:xfrm flipV="1">
            <a:off x="931110" y="1101436"/>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2" name="TextBox 1">
            <a:extLst>
              <a:ext uri="{FF2B5EF4-FFF2-40B4-BE49-F238E27FC236}">
                <a16:creationId xmlns:a16="http://schemas.microsoft.com/office/drawing/2014/main" id="{C8368667-7744-EF0A-0A53-522A67B15D7E}"/>
              </a:ext>
            </a:extLst>
          </p:cNvPr>
          <p:cNvSpPr txBox="1"/>
          <p:nvPr/>
        </p:nvSpPr>
        <p:spPr>
          <a:xfrm>
            <a:off x="1071716" y="1769806"/>
            <a:ext cx="10515600"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t>Numerous solutions have been proposed and implemented for this problem. Most common systems used in field work are video surveillance systems. Video cameras are sensitive to smoke only in day time. </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Fire sensitive cameras at night, using IR thermal imaging cameras for heat flux detecting and using backscattering of laser light, detect the smoke particles. </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This fire alert system has a few limitations because of environmental conditions like dust particles, mist, shadows and so on. Another method is automated picture capturing of fires in forest. Capturing can be done by the cameras which are placed on top of towers. </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A motor was introduced to give a coverage view on the forest and for its movement (Basu et al., 2018). Captured pictures are processed using program or MATLAB simulation and matching with references taken at beginning stage.</a:t>
            </a:r>
          </a:p>
          <a:p>
            <a:pPr marL="285750" indent="-285750" algn="just">
              <a:buFont typeface="Arial" panose="020B0604020202020204" pitchFamily="34" charset="0"/>
              <a:buChar char="•"/>
            </a:pPr>
            <a:br>
              <a:rPr lang="en-US" sz="1800" dirty="0"/>
            </a:br>
            <a:r>
              <a:rPr lang="en-US" sz="1800" dirty="0"/>
              <a:t>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57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98F-8368-AB12-F588-BE280BFF4994}"/>
              </a:ext>
            </a:extLst>
          </p:cNvPr>
          <p:cNvSpPr>
            <a:spLocks noGrp="1"/>
          </p:cNvSpPr>
          <p:nvPr>
            <p:ph type="title"/>
          </p:nvPr>
        </p:nvSpPr>
        <p:spPr>
          <a:xfrm>
            <a:off x="468890" y="36677"/>
            <a:ext cx="10515600" cy="779318"/>
          </a:xfrm>
        </p:spPr>
        <p:txBody>
          <a:bodyPr/>
          <a:lstStyle/>
          <a:p>
            <a:r>
              <a:rPr lang="en-IN" b="1" dirty="0">
                <a:solidFill>
                  <a:schemeClr val="accent6">
                    <a:lumMod val="75000"/>
                  </a:schemeClr>
                </a:solidFill>
              </a:rPr>
              <a:t>Proposed System</a:t>
            </a:r>
          </a:p>
        </p:txBody>
      </p:sp>
      <p:cxnSp>
        <p:nvCxnSpPr>
          <p:cNvPr id="3" name="Google Shape;108;g160d35f11e3_30_8">
            <a:extLst>
              <a:ext uri="{FF2B5EF4-FFF2-40B4-BE49-F238E27FC236}">
                <a16:creationId xmlns:a16="http://schemas.microsoft.com/office/drawing/2014/main" id="{A6C66AFE-0E4D-0F7A-44F0-538ADD547576}"/>
              </a:ext>
            </a:extLst>
          </p:cNvPr>
          <p:cNvCxnSpPr>
            <a:cxnSpLocks/>
          </p:cNvCxnSpPr>
          <p:nvPr/>
        </p:nvCxnSpPr>
        <p:spPr>
          <a:xfrm flipV="1">
            <a:off x="245310" y="779319"/>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4" name="TextBox 3">
            <a:extLst>
              <a:ext uri="{FF2B5EF4-FFF2-40B4-BE49-F238E27FC236}">
                <a16:creationId xmlns:a16="http://schemas.microsoft.com/office/drawing/2014/main" id="{A96A4099-A26F-5DBE-4AFA-C0797FD5A2F4}"/>
              </a:ext>
            </a:extLst>
          </p:cNvPr>
          <p:cNvSpPr txBox="1"/>
          <p:nvPr/>
        </p:nvSpPr>
        <p:spPr>
          <a:xfrm>
            <a:off x="594880" y="1297858"/>
            <a:ext cx="10263620" cy="2585323"/>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Fire Security is primary concern for everyone. Individuals, industries, home appliances are taking general precaution about fire safety.  But forest fire monitoring always in less priority. </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main aim of this project is to continuously monitor the forest from fire accidents occur, the system should alert the siren and also inform immediately to the person concerned by using wireless communication system GSM. </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system totally eliminates a person who has to monitor the house or industry all the time. Here we proposed solution like forest fire monitoring system using GSM</a:t>
            </a:r>
          </a:p>
        </p:txBody>
      </p:sp>
    </p:spTree>
    <p:extLst>
      <p:ext uri="{BB962C8B-B14F-4D97-AF65-F5344CB8AC3E}">
        <p14:creationId xmlns:p14="http://schemas.microsoft.com/office/powerpoint/2010/main" val="3526049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AD739D-B616-2ECB-006B-3D36E3EC97C8}"/>
              </a:ext>
            </a:extLst>
          </p:cNvPr>
          <p:cNvSpPr txBox="1"/>
          <p:nvPr/>
        </p:nvSpPr>
        <p:spPr>
          <a:xfrm>
            <a:off x="-738700" y="194857"/>
            <a:ext cx="9705719" cy="769441"/>
          </a:xfrm>
          <a:prstGeom prst="rect">
            <a:avLst/>
          </a:prstGeom>
          <a:noFill/>
        </p:spPr>
        <p:txBody>
          <a:bodyPr wrap="square" rtlCol="0">
            <a:spAutoFit/>
          </a:bodyPr>
          <a:lstStyle/>
          <a:p>
            <a:r>
              <a:rPr lang="en-IN" sz="2000" dirty="0"/>
              <a:t>		</a:t>
            </a:r>
            <a:r>
              <a:rPr lang="en-IN" sz="4400" b="1" dirty="0">
                <a:solidFill>
                  <a:schemeClr val="accent6">
                    <a:lumMod val="75000"/>
                  </a:schemeClr>
                </a:solidFill>
                <a:latin typeface="Calibri" panose="020F0502020204030204" pitchFamily="34" charset="0"/>
                <a:cs typeface="Calibri" panose="020F0502020204030204" pitchFamily="34" charset="0"/>
              </a:rPr>
              <a:t>BLOCK DIAGRAM</a:t>
            </a:r>
          </a:p>
        </p:txBody>
      </p:sp>
      <p:cxnSp>
        <p:nvCxnSpPr>
          <p:cNvPr id="3" name="Google Shape;108;g160d35f11e3_30_8">
            <a:extLst>
              <a:ext uri="{FF2B5EF4-FFF2-40B4-BE49-F238E27FC236}">
                <a16:creationId xmlns:a16="http://schemas.microsoft.com/office/drawing/2014/main" id="{5D909DE3-0946-F2EF-21CA-25BF4BF49A35}"/>
              </a:ext>
            </a:extLst>
          </p:cNvPr>
          <p:cNvCxnSpPr>
            <a:cxnSpLocks/>
          </p:cNvCxnSpPr>
          <p:nvPr/>
        </p:nvCxnSpPr>
        <p:spPr>
          <a:xfrm>
            <a:off x="499872" y="1052116"/>
            <a:ext cx="10607040" cy="0"/>
          </a:xfrm>
          <a:prstGeom prst="straightConnector1">
            <a:avLst/>
          </a:prstGeom>
          <a:noFill/>
          <a:ln w="19050" cap="flat" cmpd="sng">
            <a:solidFill>
              <a:srgbClr val="38761D"/>
            </a:solidFill>
            <a:prstDash val="solid"/>
            <a:round/>
            <a:headEnd type="none" w="med" len="med"/>
            <a:tailEnd type="none" w="med" len="med"/>
          </a:ln>
        </p:spPr>
      </p:cxnSp>
      <p:pic>
        <p:nvPicPr>
          <p:cNvPr id="2" name="Picture 1">
            <a:extLst>
              <a:ext uri="{FF2B5EF4-FFF2-40B4-BE49-F238E27FC236}">
                <a16:creationId xmlns:a16="http://schemas.microsoft.com/office/drawing/2014/main" id="{C776BFBF-D4D6-F73E-A68B-B779B767A21C}"/>
              </a:ext>
            </a:extLst>
          </p:cNvPr>
          <p:cNvPicPr>
            <a:picLocks noChangeAspect="1"/>
          </p:cNvPicPr>
          <p:nvPr/>
        </p:nvPicPr>
        <p:blipFill>
          <a:blip r:embed="rId2"/>
          <a:stretch>
            <a:fillRect/>
          </a:stretch>
        </p:blipFill>
        <p:spPr>
          <a:xfrm>
            <a:off x="2517338" y="1423242"/>
            <a:ext cx="7157324" cy="4011516"/>
          </a:xfrm>
          <a:prstGeom prst="rect">
            <a:avLst/>
          </a:prstGeom>
        </p:spPr>
      </p:pic>
      <p:sp>
        <p:nvSpPr>
          <p:cNvPr id="7" name="Rectangle 6">
            <a:extLst>
              <a:ext uri="{FF2B5EF4-FFF2-40B4-BE49-F238E27FC236}">
                <a16:creationId xmlns:a16="http://schemas.microsoft.com/office/drawing/2014/main" id="{7F28D072-F525-1FB4-2F3C-F999083CA0A1}"/>
              </a:ext>
            </a:extLst>
          </p:cNvPr>
          <p:cNvSpPr/>
          <p:nvPr/>
        </p:nvSpPr>
        <p:spPr>
          <a:xfrm>
            <a:off x="6174658" y="1799303"/>
            <a:ext cx="3500004" cy="57027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4AEB22D-F8F2-F2CF-8C3F-6EEDE7359B40}"/>
              </a:ext>
            </a:extLst>
          </p:cNvPr>
          <p:cNvSpPr/>
          <p:nvPr/>
        </p:nvSpPr>
        <p:spPr>
          <a:xfrm>
            <a:off x="6174658" y="4866968"/>
            <a:ext cx="2182761" cy="69809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9024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AD739D-B616-2ECB-006B-3D36E3EC97C8}"/>
              </a:ext>
            </a:extLst>
          </p:cNvPr>
          <p:cNvSpPr txBox="1"/>
          <p:nvPr/>
        </p:nvSpPr>
        <p:spPr>
          <a:xfrm>
            <a:off x="-1877961" y="249172"/>
            <a:ext cx="6508955" cy="769441"/>
          </a:xfrm>
          <a:prstGeom prst="rect">
            <a:avLst/>
          </a:prstGeom>
          <a:noFill/>
        </p:spPr>
        <p:txBody>
          <a:bodyPr wrap="square" rtlCol="0">
            <a:spAutoFit/>
          </a:bodyPr>
          <a:lstStyle/>
          <a:p>
            <a:r>
              <a:rPr lang="en-IN" sz="2000" b="1" dirty="0">
                <a:solidFill>
                  <a:schemeClr val="accent6">
                    <a:lumMod val="75000"/>
                  </a:schemeClr>
                </a:solidFill>
              </a:rPr>
              <a:t>		</a:t>
            </a:r>
            <a:r>
              <a:rPr lang="en-IN" sz="4400" b="1" dirty="0">
                <a:solidFill>
                  <a:schemeClr val="accent6">
                    <a:lumMod val="75000"/>
                  </a:schemeClr>
                </a:solidFill>
                <a:latin typeface="Calibri" panose="020F0502020204030204" pitchFamily="34" charset="0"/>
                <a:cs typeface="Calibri" panose="020F0502020204030204" pitchFamily="34" charset="0"/>
              </a:rPr>
              <a:t>         FLOW CHART</a:t>
            </a:r>
          </a:p>
        </p:txBody>
      </p:sp>
      <p:cxnSp>
        <p:nvCxnSpPr>
          <p:cNvPr id="2" name="Google Shape;108;g160d35f11e3_30_8">
            <a:extLst>
              <a:ext uri="{FF2B5EF4-FFF2-40B4-BE49-F238E27FC236}">
                <a16:creationId xmlns:a16="http://schemas.microsoft.com/office/drawing/2014/main" id="{E5A6B7D1-046C-655E-503C-75497F4832D4}"/>
              </a:ext>
            </a:extLst>
          </p:cNvPr>
          <p:cNvCxnSpPr>
            <a:cxnSpLocks/>
          </p:cNvCxnSpPr>
          <p:nvPr/>
        </p:nvCxnSpPr>
        <p:spPr>
          <a:xfrm flipV="1">
            <a:off x="533766" y="1096395"/>
            <a:ext cx="10613190" cy="73353"/>
          </a:xfrm>
          <a:prstGeom prst="straightConnector1">
            <a:avLst/>
          </a:prstGeom>
          <a:noFill/>
          <a:ln w="19050" cap="flat" cmpd="sng">
            <a:solidFill>
              <a:srgbClr val="38761D"/>
            </a:solidFill>
            <a:prstDash val="solid"/>
            <a:round/>
            <a:headEnd type="none" w="med" len="med"/>
            <a:tailEnd type="none" w="med" len="med"/>
          </a:ln>
        </p:spPr>
      </p:cxnSp>
      <p:pic>
        <p:nvPicPr>
          <p:cNvPr id="4" name="Picture 3">
            <a:extLst>
              <a:ext uri="{FF2B5EF4-FFF2-40B4-BE49-F238E27FC236}">
                <a16:creationId xmlns:a16="http://schemas.microsoft.com/office/drawing/2014/main" id="{3B314823-E64F-BED7-FBDE-73986B40C0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95252" y="1788160"/>
            <a:ext cx="4070554" cy="4071866"/>
          </a:xfrm>
          <a:prstGeom prst="rect">
            <a:avLst/>
          </a:prstGeom>
          <a:noFill/>
        </p:spPr>
      </p:pic>
    </p:spTree>
    <p:extLst>
      <p:ext uri="{BB962C8B-B14F-4D97-AF65-F5344CB8AC3E}">
        <p14:creationId xmlns:p14="http://schemas.microsoft.com/office/powerpoint/2010/main" val="93937347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1475</TotalTime>
  <Words>1830</Words>
  <Application>Microsoft Office PowerPoint</Application>
  <PresentationFormat>Widescreen</PresentationFormat>
  <Paragraphs>126</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Times New Roman</vt:lpstr>
      <vt:lpstr>Comfortaa SemiBold</vt:lpstr>
      <vt:lpstr>Source Sans </vt:lpstr>
      <vt:lpstr>Calibri</vt:lpstr>
      <vt:lpstr>Arial</vt:lpstr>
      <vt:lpstr>Office Theme</vt:lpstr>
      <vt:lpstr>PowerPoint Presentation</vt:lpstr>
      <vt:lpstr>Outline</vt:lpstr>
      <vt:lpstr>Abstract</vt:lpstr>
      <vt:lpstr>Objective and Scope of the Project</vt:lpstr>
      <vt:lpstr>Introduction</vt:lpstr>
      <vt:lpstr>Existing System</vt:lpstr>
      <vt:lpstr>Proposed System</vt:lpstr>
      <vt:lpstr>PowerPoint Presentation</vt:lpstr>
      <vt:lpstr>PowerPoint Presentation</vt:lpstr>
      <vt:lpstr>Hardware and Software Requirements</vt:lpstr>
      <vt:lpstr>Methodology </vt:lpstr>
      <vt:lpstr>Methodology</vt:lpstr>
      <vt:lpstr>Results</vt:lpstr>
      <vt:lpstr>Future work</vt:lpstr>
      <vt:lpstr>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 International Conference on Computer Power and Communication (ICCPC 2022)</dc:title>
  <dc:creator>Admin</dc:creator>
  <cp:lastModifiedBy>Saravanan k</cp:lastModifiedBy>
  <cp:revision>56</cp:revision>
  <dcterms:created xsi:type="dcterms:W3CDTF">2021-06-10T05:32:34Z</dcterms:created>
  <dcterms:modified xsi:type="dcterms:W3CDTF">2024-05-09T17:08:16Z</dcterms:modified>
</cp:coreProperties>
</file>