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3/23/2023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3/23/2023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CD404-C4A3-3F02-10B9-E6C5620660B4}"/>
              </a:ext>
            </a:extLst>
          </p:cNvPr>
          <p:cNvSpPr>
            <a:spLocks noGrp="1"/>
          </p:cNvSpPr>
          <p:nvPr>
            <p:ph type="ctrTitle"/>
          </p:nvPr>
        </p:nvSpPr>
        <p:spPr>
          <a:xfrm>
            <a:off x="2240987" y="-246967"/>
            <a:ext cx="8791575" cy="2200940"/>
          </a:xfrm>
        </p:spPr>
        <p:txBody>
          <a:bodyPr>
            <a:normAutofit/>
          </a:bodyPr>
          <a:lstStyle/>
          <a:p>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2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EARLY PEST DETECTION FROM CROP</a:t>
            </a:r>
            <a:br>
              <a:rPr lang="en-US" sz="32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32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USING IMAGE PROCESSING AND </a:t>
            </a:r>
            <a:br>
              <a:rPr lang="en-US" sz="32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32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COMPUTATIONAL INTELLIGENCE</a:t>
            </a:r>
            <a:br>
              <a:rPr lang="en-IN" sz="32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3200" dirty="0"/>
          </a:p>
        </p:txBody>
      </p:sp>
      <p:sp>
        <p:nvSpPr>
          <p:cNvPr id="3" name="Subtitle 2">
            <a:extLst>
              <a:ext uri="{FF2B5EF4-FFF2-40B4-BE49-F238E27FC236}">
                <a16:creationId xmlns:a16="http://schemas.microsoft.com/office/drawing/2014/main" id="{AD7AA81C-2B55-11A2-7812-8C1AD27C4B13}"/>
              </a:ext>
            </a:extLst>
          </p:cNvPr>
          <p:cNvSpPr>
            <a:spLocks noGrp="1"/>
          </p:cNvSpPr>
          <p:nvPr>
            <p:ph type="subTitle" idx="1"/>
          </p:nvPr>
        </p:nvSpPr>
        <p:spPr>
          <a:xfrm>
            <a:off x="3419322" y="4359121"/>
            <a:ext cx="8791575" cy="2316982"/>
          </a:xfrm>
        </p:spPr>
        <p:txBody>
          <a:bodyPr/>
          <a:lstStyle/>
          <a:p>
            <a:r>
              <a:rPr lang="en-IN" dirty="0"/>
              <a:t>					BY:</a:t>
            </a:r>
          </a:p>
          <a:p>
            <a:r>
              <a:rPr lang="en-IN" dirty="0"/>
              <a:t>					AJMEERA YAKANNA(501)</a:t>
            </a:r>
          </a:p>
          <a:p>
            <a:r>
              <a:rPr lang="en-IN" dirty="0"/>
              <a:t>					S.ARUN KUMAR(552)</a:t>
            </a:r>
          </a:p>
          <a:p>
            <a:r>
              <a:rPr lang="en-IN" dirty="0"/>
              <a:t>					K.SWETHA(519)</a:t>
            </a:r>
          </a:p>
          <a:p>
            <a:endParaRPr lang="en-IN" dirty="0"/>
          </a:p>
        </p:txBody>
      </p:sp>
      <p:pic>
        <p:nvPicPr>
          <p:cNvPr id="6146" name="Picture 2">
            <a:extLst>
              <a:ext uri="{FF2B5EF4-FFF2-40B4-BE49-F238E27FC236}">
                <a16:creationId xmlns:a16="http://schemas.microsoft.com/office/drawing/2014/main" id="{6BC02A38-B4F2-2E52-68A7-DFD8489694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0295" y="1501696"/>
            <a:ext cx="7777317" cy="285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668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399727-1B78-3CAD-840C-7E0EF3AC6008}"/>
              </a:ext>
            </a:extLst>
          </p:cNvPr>
          <p:cNvSpPr>
            <a:spLocks noGrp="1"/>
          </p:cNvSpPr>
          <p:nvPr>
            <p:ph type="title"/>
          </p:nvPr>
        </p:nvSpPr>
        <p:spPr>
          <a:xfrm>
            <a:off x="2063602" y="185899"/>
            <a:ext cx="10950261" cy="6096914"/>
          </a:xfrm>
        </p:spPr>
        <p:txBody>
          <a:bodyPr>
            <a:normAutofit/>
          </a:bodyPr>
          <a:lstStyle/>
          <a:p>
            <a:r>
              <a:rPr lang="en-IN" sz="9600" b="1" dirty="0">
                <a:solidFill>
                  <a:srgbClr val="00B0F0"/>
                </a:solidFill>
              </a:rPr>
              <a:t>Thank you</a:t>
            </a:r>
          </a:p>
        </p:txBody>
      </p:sp>
    </p:spTree>
    <p:extLst>
      <p:ext uri="{BB962C8B-B14F-4D97-AF65-F5344CB8AC3E}">
        <p14:creationId xmlns:p14="http://schemas.microsoft.com/office/powerpoint/2010/main" val="3394922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174EF-6B4E-60E9-9FDC-24072F25A2CC}"/>
              </a:ext>
            </a:extLst>
          </p:cNvPr>
          <p:cNvSpPr>
            <a:spLocks noGrp="1"/>
          </p:cNvSpPr>
          <p:nvPr>
            <p:ph type="title"/>
          </p:nvPr>
        </p:nvSpPr>
        <p:spPr>
          <a:xfrm>
            <a:off x="904568" y="736504"/>
            <a:ext cx="10736825" cy="5624967"/>
          </a:xfrm>
        </p:spPr>
        <p:txBody>
          <a:bodyPr>
            <a:normAutofit fontScale="90000"/>
          </a:bodyPr>
          <a:lstStyle/>
          <a:p>
            <a:pPr>
              <a:lnSpc>
                <a:spcPct val="115000"/>
              </a:lnSpc>
              <a:spcAft>
                <a:spcPts val="1000"/>
              </a:spcAft>
            </a:pPr>
            <a:r>
              <a:rPr lang="en-US" sz="2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ABSTRACT :</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2400" cap="none" dirty="0">
                <a:effectLst/>
                <a:latin typeface="Times New Roman" panose="02020603050405020304" pitchFamily="18" charset="0"/>
                <a:ea typeface="Times New Roman" panose="02020603050405020304" pitchFamily="18" charset="0"/>
              </a:rPr>
              <a:t>Agriculture is an essential source of sustenance. In India, this sector has tremendous opportunities of large-scale employment for villagers. </a:t>
            </a:r>
            <a:br>
              <a:rPr lang="en-US" sz="2400" cap="none" dirty="0">
                <a:effectLst/>
                <a:latin typeface="Times New Roman" panose="02020603050405020304" pitchFamily="18" charset="0"/>
                <a:ea typeface="Times New Roman" panose="02020603050405020304" pitchFamily="18" charset="0"/>
              </a:rPr>
            </a:br>
            <a:r>
              <a:rPr lang="en-US" sz="2400" cap="none" dirty="0">
                <a:effectLst/>
                <a:latin typeface="Times New Roman" panose="02020603050405020304" pitchFamily="18" charset="0"/>
                <a:ea typeface="Times New Roman" panose="02020603050405020304" pitchFamily="18" charset="0"/>
              </a:rPr>
              <a:t>Here, agriculture consist of the composition of several crops depending on the climatic nature</a:t>
            </a:r>
            <a:r>
              <a:rPr lang="en-US" sz="2400" dirty="0">
                <a:effectLst/>
                <a:latin typeface="Times New Roman" panose="02020603050405020304" pitchFamily="18" charset="0"/>
                <a:ea typeface="Times New Roman" panose="02020603050405020304" pitchFamily="18" charset="0"/>
              </a:rPr>
              <a:t>. </a:t>
            </a:r>
            <a:br>
              <a:rPr lang="en-US" sz="2400" dirty="0">
                <a:effectLst/>
                <a:latin typeface="Times New Roman" panose="02020603050405020304" pitchFamily="18" charset="0"/>
                <a:ea typeface="Times New Roman" panose="02020603050405020304" pitchFamily="18" charset="0"/>
              </a:rPr>
            </a:br>
            <a:r>
              <a:rPr lang="en-US" sz="2400" cap="none" dirty="0">
                <a:effectLst/>
                <a:latin typeface="Times New Roman" panose="02020603050405020304" pitchFamily="18" charset="0"/>
                <a:ea typeface="Times New Roman" panose="02020603050405020304" pitchFamily="18" charset="0"/>
              </a:rPr>
              <a:t>Numerous heterogeneous diseases affect the production of crops and result as a profitable loss. </a:t>
            </a:r>
            <a:br>
              <a:rPr lang="en-US" sz="2400" cap="none" dirty="0">
                <a:effectLst/>
                <a:latin typeface="Times New Roman" panose="02020603050405020304" pitchFamily="18" charset="0"/>
                <a:ea typeface="Times New Roman" panose="02020603050405020304" pitchFamily="18" charset="0"/>
              </a:rPr>
            </a:br>
            <a:r>
              <a:rPr lang="en-US" sz="2400" cap="none" dirty="0">
                <a:effectLst/>
                <a:latin typeface="Times New Roman" panose="02020603050405020304" pitchFamily="18" charset="0"/>
                <a:ea typeface="Times New Roman" panose="02020603050405020304" pitchFamily="18" charset="0"/>
              </a:rPr>
              <a:t>The current method for the reduction of pest disease is to spray pesticides. However, this process severely affects the health of humans directly or indirectly. </a:t>
            </a:r>
            <a:br>
              <a:rPr lang="en-US" sz="2400" cap="none" dirty="0">
                <a:effectLst/>
                <a:latin typeface="Times New Roman" panose="02020603050405020304" pitchFamily="18" charset="0"/>
                <a:ea typeface="Times New Roman" panose="02020603050405020304" pitchFamily="18" charset="0"/>
              </a:rPr>
            </a:br>
            <a:r>
              <a:rPr lang="en-US" sz="2400" cap="none" dirty="0">
                <a:effectLst/>
                <a:latin typeface="Times New Roman" panose="02020603050405020304" pitchFamily="18" charset="0"/>
                <a:ea typeface="Times New Roman" panose="02020603050405020304" pitchFamily="18" charset="0"/>
              </a:rPr>
              <a:t>The image detection technique emerges as an effective measurement tool in order to fight the infestation.</a:t>
            </a:r>
            <a:br>
              <a:rPr lang="en-US" sz="2400" cap="none" dirty="0">
                <a:effectLst/>
                <a:latin typeface="Times New Roman" panose="02020603050405020304" pitchFamily="18" charset="0"/>
                <a:ea typeface="Times New Roman" panose="02020603050405020304" pitchFamily="18" charset="0"/>
              </a:rPr>
            </a:br>
            <a:r>
              <a:rPr lang="en-US" sz="2400" cap="none" dirty="0">
                <a:effectLst/>
                <a:latin typeface="Times New Roman" panose="02020603050405020304" pitchFamily="18" charset="0"/>
                <a:ea typeface="Times New Roman" panose="02020603050405020304" pitchFamily="18" charset="0"/>
              </a:rPr>
              <a:t>This technique offers better crop management with production as it delivers the maximum protection to crops</a:t>
            </a:r>
            <a:r>
              <a:rPr lang="en-US" sz="2400" dirty="0">
                <a:effectLst/>
                <a:latin typeface="Times New Roman" panose="02020603050405020304" pitchFamily="18" charset="0"/>
                <a:ea typeface="Times New Roman" panose="02020603050405020304" pitchFamily="18" charset="0"/>
              </a:rPr>
              <a:t>. </a:t>
            </a:r>
            <a:br>
              <a:rPr lang="en-US" sz="2400" cap="none" dirty="0">
                <a:effectLst/>
                <a:latin typeface="Times New Roman" panose="02020603050405020304" pitchFamily="18" charset="0"/>
                <a:ea typeface="Times New Roman" panose="02020603050405020304" pitchFamily="18" charset="0"/>
              </a:rPr>
            </a:br>
            <a:endParaRPr lang="en-IN" sz="2400" dirty="0"/>
          </a:p>
        </p:txBody>
      </p:sp>
    </p:spTree>
    <p:extLst>
      <p:ext uri="{BB962C8B-B14F-4D97-AF65-F5344CB8AC3E}">
        <p14:creationId xmlns:p14="http://schemas.microsoft.com/office/powerpoint/2010/main" val="298123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0EF79F-A758-5A8A-0548-3F77EF19A488}"/>
              </a:ext>
            </a:extLst>
          </p:cNvPr>
          <p:cNvSpPr txBox="1"/>
          <p:nvPr/>
        </p:nvSpPr>
        <p:spPr>
          <a:xfrm>
            <a:off x="1012723" y="615614"/>
            <a:ext cx="10677832" cy="5886740"/>
          </a:xfrm>
          <a:prstGeom prst="rect">
            <a:avLst/>
          </a:prstGeom>
          <a:noFill/>
        </p:spPr>
        <p:txBody>
          <a:bodyPr wrap="square">
            <a:spAutoFit/>
          </a:bodyPr>
          <a:lstStyle/>
          <a:p>
            <a:pPr>
              <a:lnSpc>
                <a:spcPct val="115000"/>
              </a:lnSpc>
              <a:spcAft>
                <a:spcPts val="1000"/>
              </a:spcAft>
            </a:pPr>
            <a:r>
              <a:rPr lang="en-US" sz="2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EXISTING SYSTEM :</a:t>
            </a:r>
            <a:endParaRPr lang="en-IN" sz="28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ea typeface="Times New Roman" panose="02020603050405020304" pitchFamily="18" charset="0"/>
              </a:rPr>
              <a:t>The backbone of the Indian economy is agriculture as over 70% population depends on it for their occupation.</a:t>
            </a:r>
          </a:p>
          <a:p>
            <a:r>
              <a:rPr lang="en-US" sz="2400" dirty="0">
                <a:effectLst/>
                <a:latin typeface="Times New Roman" panose="02020603050405020304" pitchFamily="18" charset="0"/>
                <a:ea typeface="Times New Roman" panose="02020603050405020304" pitchFamily="18" charset="0"/>
              </a:rPr>
              <a:t>Therefore, it becomes necessary to identify plant diseases in crops. </a:t>
            </a:r>
          </a:p>
          <a:p>
            <a:r>
              <a:rPr lang="en-US" sz="2400" dirty="0">
                <a:effectLst/>
                <a:latin typeface="Times New Roman" panose="02020603050405020304" pitchFamily="18" charset="0"/>
                <a:ea typeface="Times New Roman" panose="02020603050405020304" pitchFamily="18" charset="0"/>
              </a:rPr>
              <a:t>The composition of Indian agriculture including several crops such as wheat, rice, paddy, sugarcane, vegetables, pulses, fruits, etc. Indian farmers also produce many non-food items like rubber, cotton, bamboo, tea, coffee, etc.</a:t>
            </a:r>
          </a:p>
          <a:p>
            <a:r>
              <a:rPr lang="en-US" sz="2400" dirty="0">
                <a:effectLst/>
                <a:latin typeface="Times New Roman" panose="02020603050405020304" pitchFamily="18" charset="0"/>
                <a:ea typeface="Times New Roman" panose="02020603050405020304" pitchFamily="18" charset="0"/>
              </a:rPr>
              <a:t>There is a number of factors that develop different diseases in the roots and leaves of the plant that damaged crops and finally reduces crop production. </a:t>
            </a:r>
            <a:endParaRPr lang="en-US" sz="2400" dirty="0">
              <a:latin typeface="Times New Roman" panose="02020603050405020304" pitchFamily="18" charset="0"/>
              <a:ea typeface="Times New Roman" panose="02020603050405020304" pitchFamily="18" charset="0"/>
            </a:endParaRPr>
          </a:p>
          <a:p>
            <a:r>
              <a:rPr lang="en-US" sz="2400" dirty="0">
                <a:effectLst/>
                <a:latin typeface="Times New Roman" panose="02020603050405020304" pitchFamily="18" charset="0"/>
                <a:ea typeface="Times New Roman" panose="02020603050405020304" pitchFamily="18" charset="0"/>
              </a:rPr>
              <a:t>Several kinds of diseases reduce the plant growth rate or even depriving their existence.</a:t>
            </a:r>
          </a:p>
          <a:p>
            <a:r>
              <a:rPr lang="en-US" sz="2400" dirty="0">
                <a:effectLst/>
                <a:latin typeface="Times New Roman" panose="02020603050405020304" pitchFamily="18" charset="0"/>
                <a:ea typeface="Times New Roman" panose="02020603050405020304" pitchFamily="18" charset="0"/>
              </a:rPr>
              <a:t>Due to the lack of knowledge, farmers have difficulties to predict such diseases, especially at early stages. </a:t>
            </a:r>
            <a:endParaRPr lang="en-US" sz="2400" dirty="0">
              <a:latin typeface="Times New Roman" panose="02020603050405020304" pitchFamily="18" charset="0"/>
              <a:ea typeface="Times New Roman" panose="02020603050405020304" pitchFamily="18" charset="0"/>
            </a:endParaRPr>
          </a:p>
          <a:p>
            <a:r>
              <a:rPr lang="en-US" sz="2400" dirty="0">
                <a:effectLst/>
                <a:latin typeface="Times New Roman" panose="02020603050405020304" pitchFamily="18" charset="0"/>
                <a:ea typeface="Times New Roman" panose="02020603050405020304" pitchFamily="18" charset="0"/>
              </a:rPr>
              <a:t>The current method for the reduction of pest disease is to spray pesticides. However, this process severely affects the health of humans directly or indirectly.  </a:t>
            </a:r>
            <a:endParaRPr lang="en-IN" sz="2400" dirty="0"/>
          </a:p>
        </p:txBody>
      </p:sp>
    </p:spTree>
    <p:extLst>
      <p:ext uri="{BB962C8B-B14F-4D97-AF65-F5344CB8AC3E}">
        <p14:creationId xmlns:p14="http://schemas.microsoft.com/office/powerpoint/2010/main" val="3140587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66984-3BEA-1974-A065-24B00B417913}"/>
              </a:ext>
            </a:extLst>
          </p:cNvPr>
          <p:cNvSpPr>
            <a:spLocks noGrp="1"/>
          </p:cNvSpPr>
          <p:nvPr>
            <p:ph type="title"/>
          </p:nvPr>
        </p:nvSpPr>
        <p:spPr>
          <a:xfrm>
            <a:off x="1162665" y="311716"/>
            <a:ext cx="10518057" cy="6546284"/>
          </a:xfrm>
        </p:spPr>
        <p:txBody>
          <a:bodyPr>
            <a:normAutofit/>
          </a:bodyPr>
          <a:lstStyle/>
          <a:p>
            <a:pPr>
              <a:lnSpc>
                <a:spcPct val="115000"/>
              </a:lnSpc>
              <a:spcAft>
                <a:spcPts val="1000"/>
              </a:spcAft>
            </a:pPr>
            <a:r>
              <a:rPr lang="en-US"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DISADVANTAGES:</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28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1.Time-consuming: </a:t>
            </a:r>
            <a:r>
              <a:rPr lang="en-US" sz="2400" cap="none" dirty="0">
                <a:effectLst/>
                <a:latin typeface="Times New Roman" panose="02020603050405020304" pitchFamily="18" charset="0"/>
                <a:ea typeface="Times New Roman" panose="02020603050405020304" pitchFamily="18" charset="0"/>
                <a:cs typeface="Times New Roman" panose="02020603050405020304" pitchFamily="18" charset="0"/>
              </a:rPr>
              <a:t>Manual detection requires physically inspecting an area, which can take a lot of time depending on the size of the space. </a:t>
            </a:r>
            <a:br>
              <a:rPr lang="en-IN" sz="2400" cap="none" dirty="0">
                <a:effectLst/>
                <a:latin typeface="Calibri" panose="020F0502020204030204" pitchFamily="34" charset="0"/>
                <a:ea typeface="Times New Roman" panose="02020603050405020304" pitchFamily="18" charset="0"/>
                <a:cs typeface="Times New Roman" panose="02020603050405020304" pitchFamily="18" charset="0"/>
              </a:rPr>
            </a:br>
            <a:r>
              <a:rPr lang="en-US" sz="28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2.Inefficiency: </a:t>
            </a:r>
            <a:r>
              <a:rPr lang="en-US" sz="2400" cap="none" dirty="0">
                <a:effectLst/>
                <a:latin typeface="Times New Roman" panose="02020603050405020304" pitchFamily="18" charset="0"/>
                <a:ea typeface="Times New Roman" panose="02020603050405020304" pitchFamily="18" charset="0"/>
                <a:cs typeface="Times New Roman" panose="02020603050405020304" pitchFamily="18" charset="0"/>
              </a:rPr>
              <a:t>It can be difficult to detect pests manually, as they may be hiding in hard-to-reach areas or be difficult to spot. </a:t>
            </a:r>
            <a:br>
              <a:rPr lang="en-IN" sz="1800" cap="none" dirty="0">
                <a:effectLst/>
                <a:latin typeface="Calibri" panose="020F0502020204030204" pitchFamily="34" charset="0"/>
                <a:ea typeface="Times New Roman" panose="02020603050405020304" pitchFamily="18" charset="0"/>
                <a:cs typeface="Times New Roman" panose="02020603050405020304" pitchFamily="18" charset="0"/>
              </a:rPr>
            </a:br>
            <a:r>
              <a:rPr lang="en-US" sz="28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3.Human error: </a:t>
            </a:r>
            <a:r>
              <a:rPr lang="en-US" sz="2400" cap="none" dirty="0">
                <a:effectLst/>
                <a:latin typeface="Times New Roman" panose="02020603050405020304" pitchFamily="18" charset="0"/>
                <a:ea typeface="Times New Roman" panose="02020603050405020304" pitchFamily="18" charset="0"/>
                <a:cs typeface="Times New Roman" panose="02020603050405020304" pitchFamily="18" charset="0"/>
              </a:rPr>
              <a:t>There is always the possibility of human error when manually detecting pests, such as missing an infestation or misidentifying a pest. </a:t>
            </a:r>
            <a:br>
              <a:rPr lang="en-IN" sz="2400" dirty="0">
                <a:effectLst/>
                <a:latin typeface="Calibri" panose="020F0502020204030204" pitchFamily="34" charset="0"/>
                <a:ea typeface="Times New Roman" panose="02020603050405020304" pitchFamily="18" charset="0"/>
                <a:cs typeface="Times New Roman" panose="02020603050405020304" pitchFamily="18" charset="0"/>
              </a:rPr>
            </a:br>
            <a:r>
              <a:rPr lang="en-US" sz="27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4.Risk of exposure</a:t>
            </a:r>
            <a:r>
              <a:rPr lang="en-US" sz="2700" cap="none"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cap="none" dirty="0">
                <a:effectLst/>
                <a:latin typeface="Times New Roman" panose="02020603050405020304" pitchFamily="18" charset="0"/>
                <a:ea typeface="Times New Roman" panose="02020603050405020304" pitchFamily="18" charset="0"/>
                <a:cs typeface="Times New Roman" panose="02020603050405020304" pitchFamily="18" charset="0"/>
              </a:rPr>
              <a:t>Manual detection can put individuals at risk of exposure to pesticides, as well as the pests themselves. </a:t>
            </a:r>
            <a:br>
              <a:rPr lang="en-IN" sz="1800" cap="none" dirty="0">
                <a:effectLst/>
                <a:latin typeface="Calibri" panose="020F0502020204030204" pitchFamily="34" charset="0"/>
                <a:ea typeface="Times New Roman" panose="02020603050405020304" pitchFamily="18" charset="0"/>
                <a:cs typeface="Times New Roman" panose="02020603050405020304" pitchFamily="18" charset="0"/>
              </a:rPr>
            </a:br>
            <a:r>
              <a:rPr lang="en-US" sz="27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5.Limited coverage</a:t>
            </a:r>
            <a:r>
              <a:rPr lang="en-US" sz="2700" cap="none"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cap="none" dirty="0">
                <a:effectLst/>
                <a:latin typeface="Times New Roman" panose="02020603050405020304" pitchFamily="18" charset="0"/>
                <a:ea typeface="Times New Roman" panose="02020603050405020304" pitchFamily="18" charset="0"/>
                <a:cs typeface="Times New Roman" panose="02020603050405020304" pitchFamily="18" charset="0"/>
              </a:rPr>
              <a:t>Manual detection is typically limited to a specific area and may not cover the entire property or facility.</a:t>
            </a:r>
            <a:br>
              <a:rPr lang="en-IN" sz="1800" cap="none"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2640926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748A6-9D5B-56A9-C7A5-53D25C054CED}"/>
              </a:ext>
            </a:extLst>
          </p:cNvPr>
          <p:cNvSpPr>
            <a:spLocks noGrp="1"/>
          </p:cNvSpPr>
          <p:nvPr>
            <p:ph type="title"/>
          </p:nvPr>
        </p:nvSpPr>
        <p:spPr>
          <a:xfrm>
            <a:off x="1170593" y="-1035203"/>
            <a:ext cx="5934508" cy="1639886"/>
          </a:xfrm>
        </p:spPr>
        <p:txBody>
          <a:bodyPr>
            <a:normAutofit/>
          </a:bodyPr>
          <a:lstStyle/>
          <a:p>
            <a:r>
              <a:rPr lang="en-US" sz="2800" b="1" dirty="0">
                <a:solidFill>
                  <a:srgbClr val="FF0000"/>
                </a:solidFill>
                <a:effectLst/>
                <a:latin typeface="Times New Roman" panose="02020603050405020304" pitchFamily="18" charset="0"/>
                <a:ea typeface="Times New Roman" panose="02020603050405020304" pitchFamily="18" charset="0"/>
              </a:rPr>
              <a:t>PROPOSED SYSTEM </a:t>
            </a:r>
            <a:endParaRPr lang="en-IN" sz="2800" dirty="0">
              <a:solidFill>
                <a:srgbClr val="FF0000"/>
              </a:solidFill>
            </a:endParaRPr>
          </a:p>
        </p:txBody>
      </p:sp>
      <p:sp>
        <p:nvSpPr>
          <p:cNvPr id="4" name="Text Placeholder 3">
            <a:extLst>
              <a:ext uri="{FF2B5EF4-FFF2-40B4-BE49-F238E27FC236}">
                <a16:creationId xmlns:a16="http://schemas.microsoft.com/office/drawing/2014/main" id="{188F5750-2790-40C7-817F-3C5B091BAB5D}"/>
              </a:ext>
            </a:extLst>
          </p:cNvPr>
          <p:cNvSpPr>
            <a:spLocks noGrp="1"/>
          </p:cNvSpPr>
          <p:nvPr>
            <p:ph type="body" sz="half" idx="2"/>
          </p:nvPr>
        </p:nvSpPr>
        <p:spPr>
          <a:xfrm>
            <a:off x="898434" y="604683"/>
            <a:ext cx="6689003" cy="5687962"/>
          </a:xfrm>
        </p:spPr>
        <p:txBody>
          <a:bodyPr>
            <a:normAutofit fontScale="92500"/>
          </a:bodyPr>
          <a:lstStyle/>
          <a:p>
            <a:r>
              <a:rPr lang="en-US" sz="2400" dirty="0">
                <a:effectLst/>
                <a:latin typeface="Times New Roman" panose="02020603050405020304" pitchFamily="18" charset="0"/>
                <a:ea typeface="Times New Roman" panose="02020603050405020304" pitchFamily="18" charset="0"/>
              </a:rPr>
              <a:t>Researchers could solve complex problems through image processing technology. It depicts the exponential growth of digital technology in the agricultural research field. </a:t>
            </a:r>
          </a:p>
          <a:p>
            <a:r>
              <a:rPr lang="en-US" sz="2400" dirty="0">
                <a:effectLst/>
                <a:latin typeface="Times New Roman" panose="02020603050405020304" pitchFamily="18" charset="0"/>
                <a:ea typeface="Times New Roman" panose="02020603050405020304" pitchFamily="18" charset="0"/>
              </a:rPr>
              <a:t>Insect pest detection automation has a realistic opportunity as image analysis. </a:t>
            </a:r>
          </a:p>
          <a:p>
            <a:r>
              <a:rPr lang="en-US" sz="2400" dirty="0">
                <a:effectLst/>
                <a:latin typeface="Times New Roman" panose="02020603050405020304" pitchFamily="18" charset="0"/>
                <a:ea typeface="Times New Roman" panose="02020603050405020304" pitchFamily="18" charset="0"/>
              </a:rPr>
              <a:t>Rice production increases (as both quality and quantity) by applying the right pests management and pest counting from the collected specimens through crop technicians. </a:t>
            </a:r>
          </a:p>
          <a:p>
            <a:r>
              <a:rPr lang="en-US" sz="2400" dirty="0">
                <a:effectLst/>
                <a:latin typeface="Times New Roman" panose="02020603050405020304" pitchFamily="18" charset="0"/>
                <a:ea typeface="Times New Roman" panose="02020603050405020304" pitchFamily="18" charset="0"/>
              </a:rPr>
              <a:t>It becomes easy to develop a highly efficient monitoring system through an automated system. Cameras can easily monitor and detect rice infestation.</a:t>
            </a:r>
          </a:p>
          <a:p>
            <a:endParaRPr lang="en-IN" dirty="0"/>
          </a:p>
        </p:txBody>
      </p:sp>
      <p:pic>
        <p:nvPicPr>
          <p:cNvPr id="1026" name="Picture 2">
            <a:extLst>
              <a:ext uri="{FF2B5EF4-FFF2-40B4-BE49-F238E27FC236}">
                <a16:creationId xmlns:a16="http://schemas.microsoft.com/office/drawing/2014/main" id="{A4765723-F9F6-B8FD-C148-39893D1A0077}"/>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6353" r="26353"/>
          <a:stretch>
            <a:fillRect/>
          </a:stretch>
        </p:blipFill>
        <p:spPr bwMode="auto">
          <a:xfrm>
            <a:off x="7587437" y="41227"/>
            <a:ext cx="3788486" cy="30854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ing image after applying the dilation algorithm to recover the object of interest  ">
            <a:extLst>
              <a:ext uri="{FF2B5EF4-FFF2-40B4-BE49-F238E27FC236}">
                <a16:creationId xmlns:a16="http://schemas.microsoft.com/office/drawing/2014/main" id="{B672CB5E-13E5-B7F5-B324-4F7564D757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0168" y="3311167"/>
            <a:ext cx="3788486"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65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5D09B-C6E3-48D4-9963-9899020DB006}"/>
              </a:ext>
            </a:extLst>
          </p:cNvPr>
          <p:cNvSpPr>
            <a:spLocks noGrp="1"/>
          </p:cNvSpPr>
          <p:nvPr>
            <p:ph type="title"/>
          </p:nvPr>
        </p:nvSpPr>
        <p:spPr>
          <a:xfrm>
            <a:off x="727587" y="562439"/>
            <a:ext cx="10874478" cy="5733122"/>
          </a:xfrm>
        </p:spPr>
        <p:txBody>
          <a:bodyPr>
            <a:normAutofit fontScale="90000"/>
          </a:bodyPr>
          <a:lstStyle/>
          <a:p>
            <a:pPr>
              <a:lnSpc>
                <a:spcPct val="115000"/>
              </a:lnSpc>
              <a:spcAft>
                <a:spcPts val="1000"/>
              </a:spcAft>
            </a:pPr>
            <a:r>
              <a:rPr lang="en-US" sz="2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ADVANTAGES:</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2400" cap="none" dirty="0">
                <a:effectLst/>
                <a:latin typeface="Times New Roman" panose="02020603050405020304" pitchFamily="18" charset="0"/>
                <a:ea typeface="Times New Roman" panose="02020603050405020304" pitchFamily="18" charset="0"/>
                <a:cs typeface="Times New Roman" panose="02020603050405020304" pitchFamily="18" charset="0"/>
              </a:rPr>
              <a:t>1.Increased efficiency: image processing algorithms can quickly and accurately identify pests in images of crops, reducing the time and labor required for manual inspections. </a:t>
            </a:r>
            <a:br>
              <a:rPr lang="en-IN" sz="2400" dirty="0">
                <a:effectLst/>
                <a:latin typeface="Calibri" panose="020F0502020204030204" pitchFamily="34" charset="0"/>
                <a:ea typeface="Times New Roman" panose="02020603050405020304" pitchFamily="18" charset="0"/>
                <a:cs typeface="Times New Roman" panose="02020603050405020304" pitchFamily="18" charset="0"/>
              </a:rPr>
            </a:br>
            <a:r>
              <a:rPr lang="en-US" sz="2400" cap="none" dirty="0">
                <a:effectLst/>
                <a:latin typeface="Times New Roman" panose="02020603050405020304" pitchFamily="18" charset="0"/>
                <a:ea typeface="Times New Roman" panose="02020603050405020304" pitchFamily="18" charset="0"/>
                <a:cs typeface="Times New Roman" panose="02020603050405020304" pitchFamily="18" charset="0"/>
              </a:rPr>
              <a:t>2.Improved accuracy: computational intelligence techniques, such as machine learning, can learn to identify pests with high accuracy, reducing the risk of false positives or negatives. </a:t>
            </a:r>
            <a:br>
              <a:rPr lang="en-IN" sz="2400" cap="none" dirty="0">
                <a:effectLst/>
                <a:latin typeface="Calibri" panose="020F0502020204030204" pitchFamily="34" charset="0"/>
                <a:ea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2400" cap="none" dirty="0">
                <a:effectLst/>
                <a:latin typeface="Times New Roman" panose="02020603050405020304" pitchFamily="18" charset="0"/>
                <a:ea typeface="Times New Roman" panose="02020603050405020304" pitchFamily="18" charset="0"/>
                <a:cs typeface="Times New Roman" panose="02020603050405020304" pitchFamily="18" charset="0"/>
              </a:rPr>
              <a:t>Early detection: by identifying pests early, farmers can take action to prevent or control infestations before they cause significant damage to crops. </a:t>
            </a:r>
            <a:br>
              <a:rPr lang="en-IN" sz="2400" dirty="0">
                <a:effectLst/>
                <a:latin typeface="Calibri" panose="020F0502020204030204" pitchFamily="34" charset="0"/>
                <a:ea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US" sz="2400" cap="none" dirty="0">
                <a:effectLst/>
                <a:latin typeface="Times New Roman" panose="02020603050405020304" pitchFamily="18" charset="0"/>
                <a:ea typeface="Times New Roman" panose="02020603050405020304" pitchFamily="18" charset="0"/>
                <a:cs typeface="Times New Roman" panose="02020603050405020304" pitchFamily="18" charset="0"/>
              </a:rPr>
              <a:t>Reduced chemical use: early detection can also help farmers use pesticides more efficiently and effectively, reducing the overall amount of chemicals used on crops. </a:t>
            </a:r>
            <a:br>
              <a:rPr lang="en-IN" sz="2400" cap="none" dirty="0">
                <a:effectLst/>
                <a:latin typeface="Calibri" panose="020F0502020204030204" pitchFamily="34" charset="0"/>
                <a:ea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5.</a:t>
            </a:r>
            <a:r>
              <a:rPr lang="en-US" sz="2400" cap="none" dirty="0">
                <a:effectLst/>
                <a:latin typeface="Times New Roman" panose="02020603050405020304" pitchFamily="18" charset="0"/>
                <a:ea typeface="Times New Roman" panose="02020603050405020304" pitchFamily="18" charset="0"/>
                <a:cs typeface="Times New Roman" panose="02020603050405020304" pitchFamily="18" charset="0"/>
              </a:rPr>
              <a:t>Better crop yield: by detecting and controlling pests early, farmers can increase crop yields, which can increase the profitability of their farms.</a:t>
            </a:r>
            <a:br>
              <a:rPr lang="en-IN" sz="2400" cap="none"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2400" dirty="0"/>
          </a:p>
        </p:txBody>
      </p:sp>
    </p:spTree>
    <p:extLst>
      <p:ext uri="{BB962C8B-B14F-4D97-AF65-F5344CB8AC3E}">
        <p14:creationId xmlns:p14="http://schemas.microsoft.com/office/powerpoint/2010/main" val="470114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82DD2-505C-D30B-8847-F17A68F1A71C}"/>
              </a:ext>
            </a:extLst>
          </p:cNvPr>
          <p:cNvSpPr>
            <a:spLocks noGrp="1"/>
          </p:cNvSpPr>
          <p:nvPr>
            <p:ph type="title"/>
          </p:nvPr>
        </p:nvSpPr>
        <p:spPr>
          <a:xfrm>
            <a:off x="1143001" y="1119962"/>
            <a:ext cx="9905998" cy="4445095"/>
          </a:xfrm>
        </p:spPr>
        <p:txBody>
          <a:bodyPr>
            <a:normAutofit fontScale="90000"/>
          </a:bodyPr>
          <a:lstStyle/>
          <a:p>
            <a:pPr>
              <a:lnSpc>
                <a:spcPct val="150000"/>
              </a:lnSpc>
            </a:pPr>
            <a:r>
              <a:rPr lang="en-US" sz="2800" b="1" u="sng" dirty="0">
                <a:solidFill>
                  <a:srgbClr val="FF0000"/>
                </a:solidFill>
                <a:effectLst/>
                <a:latin typeface="Times New Roman" panose="02020603050405020304" pitchFamily="18" charset="0"/>
                <a:ea typeface="Times New Roman" panose="02020603050405020304" pitchFamily="18" charset="0"/>
              </a:rPr>
              <a:t>HARDWARE &amp; SOFTWARE REQUIREMENTS</a:t>
            </a:r>
            <a:r>
              <a:rPr lang="en-US" sz="2800" b="1" u="sng" dirty="0">
                <a:effectLst/>
                <a:latin typeface="Times New Roman" panose="02020603050405020304" pitchFamily="18" charset="0"/>
                <a:ea typeface="Times New Roman" panose="02020603050405020304" pitchFamily="18" charset="0"/>
              </a:rPr>
              <a:t>:</a:t>
            </a:r>
            <a:br>
              <a:rPr lang="en-IN" sz="2800" dirty="0">
                <a:effectLst/>
                <a:latin typeface="Times New Roman" panose="02020603050405020304" pitchFamily="18" charset="0"/>
                <a:ea typeface="Times New Roman" panose="02020603050405020304" pitchFamily="18" charset="0"/>
              </a:rPr>
            </a:br>
            <a:r>
              <a:rPr lang="en-US" sz="2400" b="1" dirty="0" err="1">
                <a:solidFill>
                  <a:schemeClr val="accent3">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HARDware</a:t>
            </a:r>
            <a:r>
              <a:rPr lang="en-US" sz="2400" b="1" dirty="0">
                <a:solidFill>
                  <a:schemeClr val="accent3">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REQUIRMENTS :</a:t>
            </a:r>
            <a:br>
              <a:rPr lang="en-IN" sz="2400" dirty="0">
                <a:solidFill>
                  <a:schemeClr val="accent3">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System   		:  i3. </a:t>
            </a:r>
            <a:br>
              <a:rPr lang="en-IN" sz="2200" dirty="0">
                <a:effectLst/>
                <a:latin typeface="Calibri" panose="020F0502020204030204" pitchFamily="34" charset="0"/>
                <a:ea typeface="Times New Roman" panose="02020603050405020304" pitchFamily="18" charset="0"/>
                <a:cs typeface="Times New Roman" panose="02020603050405020304" pitchFamily="18" charset="0"/>
              </a:rPr>
            </a:b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Ram   			:  4 GB. </a:t>
            </a:r>
            <a:br>
              <a:rPr lang="en-IN" sz="2200" dirty="0">
                <a:effectLst/>
                <a:latin typeface="Calibri" panose="020F0502020204030204" pitchFamily="34" charset="0"/>
                <a:ea typeface="Times New Roman" panose="02020603050405020304" pitchFamily="18" charset="0"/>
                <a:cs typeface="Times New Roman" panose="02020603050405020304" pitchFamily="18" charset="0"/>
              </a:rPr>
            </a:b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Hard Disk                          :  40 GB</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2400" b="1" dirty="0">
                <a:solidFill>
                  <a:schemeClr val="accent3">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SOFTWARE REQUIRMENTS :</a:t>
            </a:r>
            <a:br>
              <a:rPr lang="en-IN" sz="2400" dirty="0">
                <a:solidFill>
                  <a:schemeClr val="accent3">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  Windows8. </a:t>
            </a:r>
            <a:br>
              <a:rPr lang="en-IN" sz="2200" dirty="0">
                <a:effectLst/>
                <a:latin typeface="Calibri" panose="020F0502020204030204" pitchFamily="34" charset="0"/>
                <a:ea typeface="Times New Roman" panose="02020603050405020304" pitchFamily="18" charset="0"/>
                <a:cs typeface="Times New Roman" panose="02020603050405020304" pitchFamily="18" charset="0"/>
              </a:rPr>
            </a:b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Coding Language 	: python.</a:t>
            </a:r>
            <a:br>
              <a:rPr lang="en-IN" sz="22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2200" dirty="0"/>
          </a:p>
        </p:txBody>
      </p:sp>
    </p:spTree>
    <p:extLst>
      <p:ext uri="{BB962C8B-B14F-4D97-AF65-F5344CB8AC3E}">
        <p14:creationId xmlns:p14="http://schemas.microsoft.com/office/powerpoint/2010/main" val="4136986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4C2A5-197E-8602-F7AC-ED359D7A9892}"/>
              </a:ext>
            </a:extLst>
          </p:cNvPr>
          <p:cNvSpPr>
            <a:spLocks noGrp="1"/>
          </p:cNvSpPr>
          <p:nvPr>
            <p:ph type="title"/>
          </p:nvPr>
        </p:nvSpPr>
        <p:spPr>
          <a:xfrm>
            <a:off x="835743" y="698089"/>
            <a:ext cx="11012127" cy="5673213"/>
          </a:xfrm>
        </p:spPr>
        <p:txBody>
          <a:bodyPr>
            <a:normAutofit fontScale="90000"/>
          </a:bodyPr>
          <a:lstStyle/>
          <a:p>
            <a:pPr>
              <a:lnSpc>
                <a:spcPct val="150000"/>
              </a:lnSpc>
              <a:spcAft>
                <a:spcPts val="1000"/>
              </a:spcAft>
            </a:pPr>
            <a:r>
              <a:rPr lang="en-US" sz="2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2400" cap="none" dirty="0">
                <a:effectLst/>
                <a:latin typeface="Times New Roman" panose="02020603050405020304" pitchFamily="18" charset="0"/>
                <a:ea typeface="Times New Roman" panose="02020603050405020304" pitchFamily="18" charset="0"/>
                <a:cs typeface="Times New Roman" panose="02020603050405020304" pitchFamily="18" charset="0"/>
              </a:rPr>
              <a:t>In conclusion, early pest detection using image processing and computational intelligence is a promising approach for crop management. The use of image processing and computational intelligence techniques can enable farmers to quickly and accurately identify pests, allowing them to take action to prevent or control infestations before they cause significant damage to crops. This can lead to increased crop yields and reduced chemical use, which can improve the profitability and sustainability of crop production. However, it is important to be aware of the potential disadvantages of this technology, such as high cost, complexity, and limited applicability. Careful planning and implementation, as well as ongoing monitoring and evaluation, are essential for successfully utilizing image processing and computational intelligence for early pest detection.</a:t>
            </a:r>
            <a:br>
              <a:rPr lang="en-IN" sz="2400" cap="none"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2400" cap="none" dirty="0"/>
          </a:p>
        </p:txBody>
      </p:sp>
    </p:spTree>
    <p:extLst>
      <p:ext uri="{BB962C8B-B14F-4D97-AF65-F5344CB8AC3E}">
        <p14:creationId xmlns:p14="http://schemas.microsoft.com/office/powerpoint/2010/main" val="2594648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EFD4B-E3A8-9C15-12D4-B4C578B72076}"/>
              </a:ext>
            </a:extLst>
          </p:cNvPr>
          <p:cNvSpPr>
            <a:spLocks noGrp="1"/>
          </p:cNvSpPr>
          <p:nvPr>
            <p:ph type="title"/>
          </p:nvPr>
        </p:nvSpPr>
        <p:spPr>
          <a:xfrm>
            <a:off x="904055" y="176066"/>
            <a:ext cx="9905998" cy="5094024"/>
          </a:xfrm>
        </p:spPr>
        <p:txBody>
          <a:bodyPr>
            <a:normAutofit/>
          </a:bodyPr>
          <a:lstStyle/>
          <a:p>
            <a:r>
              <a:rPr lang="en-IN" sz="7200" dirty="0">
                <a:solidFill>
                  <a:srgbClr val="FF0000"/>
                </a:solidFill>
              </a:rPr>
              <a:t>ANY QUERIES ???</a:t>
            </a:r>
          </a:p>
        </p:txBody>
      </p:sp>
      <p:pic>
        <p:nvPicPr>
          <p:cNvPr id="3074" name="Picture 2">
            <a:extLst>
              <a:ext uri="{FF2B5EF4-FFF2-40B4-BE49-F238E27FC236}">
                <a16:creationId xmlns:a16="http://schemas.microsoft.com/office/drawing/2014/main" id="{75319E22-29C3-1496-6886-0E286581CC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46233" y="618518"/>
            <a:ext cx="3541712" cy="4907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646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189</TotalTime>
  <Words>927</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Tw Cen MT</vt:lpstr>
      <vt:lpstr>Circuit</vt:lpstr>
      <vt:lpstr>  EARLY PEST DETECTION FROM CROP   USING IMAGE PROCESSING AND    COMPUTATIONAL INTELLIGENCE </vt:lpstr>
      <vt:lpstr>ABSTRACT : Agriculture is an essential source of sustenance. In India, this sector has tremendous opportunities of large-scale employment for villagers.  Here, agriculture consist of the composition of several crops depending on the climatic nature.  Numerous heterogeneous diseases affect the production of crops and result as a profitable loss.  The current method for the reduction of pest disease is to spray pesticides. However, this process severely affects the health of humans directly or indirectly.  The image detection technique emerges as an effective measurement tool in order to fight the infestation. This technique offers better crop management with production as it delivers the maximum protection to crops.  </vt:lpstr>
      <vt:lpstr>PowerPoint Presentation</vt:lpstr>
      <vt:lpstr>DISADVANTAGES: 1.Time-consuming: Manual detection requires physically inspecting an area, which can take a lot of time depending on the size of the space.  2.Inefficiency: It can be difficult to detect pests manually, as they may be hiding in hard-to-reach areas or be difficult to spot.  3.Human error: There is always the possibility of human error when manually detecting pests, such as missing an infestation or misidentifying a pest.  4.Risk of exposure: Manual detection can put individuals at risk of exposure to pesticides, as well as the pests themselves.  5.Limited coverage: Manual detection is typically limited to a specific area and may not cover the entire property or facility. </vt:lpstr>
      <vt:lpstr>PROPOSED SYSTEM </vt:lpstr>
      <vt:lpstr>ADVANTAGES: 1.Increased efficiency: image processing algorithms can quickly and accurately identify pests in images of crops, reducing the time and labor required for manual inspections.  2.Improved accuracy: computational intelligence techniques, such as machine learning, can learn to identify pests with high accuracy, reducing the risk of false positives or negatives.  3.Early detection: by identifying pests early, farmers can take action to prevent or control infestations before they cause significant damage to crops.  4.Reduced chemical use: early detection can also help farmers use pesticides more efficiently and effectively, reducing the overall amount of chemicals used on crops.  5.Better crop yield: by detecting and controlling pests early, farmers can increase crop yields, which can increase the profitability of their farms. </vt:lpstr>
      <vt:lpstr>HARDWARE &amp; SOFTWARE REQUIREMENTS: HARDware REQUIRMENTS : System     :  i3.  Ram      :  4 GB.  Hard Disk                          :  40 GB SOFTWARE REQUIRMENTS : Operating system   :  Windows8.  Coding Language  : python. </vt:lpstr>
      <vt:lpstr>CONCLUSION: In conclusion, early pest detection using image processing and computational intelligence is a promising approach for crop management. The use of image processing and computational intelligence techniques can enable farmers to quickly and accurately identify pests, allowing them to take action to prevent or control infestations before they cause significant damage to crops. This can lead to increased crop yields and reduced chemical use, which can improve the profitability and sustainability of crop production. However, it is important to be aware of the potential disadvantages of this technology, such as high cost, complexity, and limited applicability. Careful planning and implementation, as well as ongoing monitoring and evaluation, are essential for successfully utilizing image processing and computational intelligence for early pest detection. </vt:lpstr>
      <vt:lpstr>ANY QUERIES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EARLY PEST DETECTION FROM CROP   USING IMAGE PROCESSING AND    COMPUTATIONAL INTELLIGENCE </dc:title>
  <dc:creator>YAKANNA AJMEERA</dc:creator>
  <cp:lastModifiedBy>YAKANNA AJMEERA</cp:lastModifiedBy>
  <cp:revision>2</cp:revision>
  <dcterms:created xsi:type="dcterms:W3CDTF">2023-03-23T08:15:01Z</dcterms:created>
  <dcterms:modified xsi:type="dcterms:W3CDTF">2023-03-23T14:59:52Z</dcterms:modified>
</cp:coreProperties>
</file>