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Lst>
  <p:sldSz cx="9144000" cy="5143500" type="screen16x9"/>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4" roundtripDataSignature="AMtx7mgycOylVu+BJffjQdJmJDjZcdhp4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customschemas.google.com/relationships/presentationmetadata" Target="metadata"/><Relationship Id="rId9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CP" userId="ae0ad4a7f7f61251" providerId="LiveId" clId="{2591D335-3CEE-45EC-B6A2-18891D54DFA7}"/>
    <pc:docChg chg="modSld">
      <pc:chgData name="Ajay CP" userId="ae0ad4a7f7f61251" providerId="LiveId" clId="{2591D335-3CEE-45EC-B6A2-18891D54DFA7}" dt="2024-11-29T16:42:14.371" v="0" actId="1036"/>
      <pc:docMkLst>
        <pc:docMk/>
      </pc:docMkLst>
      <pc:sldChg chg="modSp mod">
        <pc:chgData name="Ajay CP" userId="ae0ad4a7f7f61251" providerId="LiveId" clId="{2591D335-3CEE-45EC-B6A2-18891D54DFA7}" dt="2024-11-29T16:42:14.371" v="0" actId="1036"/>
        <pc:sldMkLst>
          <pc:docMk/>
          <pc:sldMk cId="0" sldId="262"/>
        </pc:sldMkLst>
        <pc:picChg chg="mod">
          <ac:chgData name="Ajay CP" userId="ae0ad4a7f7f61251" providerId="LiveId" clId="{2591D335-3CEE-45EC-B6A2-18891D54DFA7}" dt="2024-11-29T16:42:14.371" v="0" actId="1036"/>
          <ac:picMkLst>
            <pc:docMk/>
            <pc:sldMk cId="0" sldId="262"/>
            <ac:picMk id="12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2: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3: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4: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6: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7: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8: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9: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20: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1: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2: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3: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4: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6: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27: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28: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9: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0: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1: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32: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33: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3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34: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3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36: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37: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38: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39: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40: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4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41: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4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42: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43: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44: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4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4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4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46: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4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47: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4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48: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4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49: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5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50: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51: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p5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51: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5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52: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5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53: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5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54: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5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5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5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56: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5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57: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5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58: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5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59: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6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60: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6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p61: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6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p62: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6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p63: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6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64: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6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1" name="Google Shape;561;p6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6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p66: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6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p67: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6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p68: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6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69: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7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4" name="Google Shape;594;p70: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7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p71: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7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7" name="Google Shape;607;p72: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7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73: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7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0" name="Google Shape;620;p74: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7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p7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7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3" name="Google Shape;633;p76: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7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8" name="Google Shape;638;p77: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7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3" name="Google Shape;643;p78: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7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9" name="Google Shape;649;p79: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8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p80: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8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4" name="Google Shape;664;p81: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8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3" name="Google Shape;673;p82: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8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1" name="Google Shape;681;p83: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8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6" name="Google Shape;686;p84: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8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5" name="Google Shape;695;p8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8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3" name="Google Shape;703;p86: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9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p94: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9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3" name="Google Shape;723;p9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9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0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07"/>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0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1pPr>
            <a:lvl2pPr marL="0" lvl="1"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2pPr>
            <a:lvl3pPr marL="0" lvl="2"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3pPr>
            <a:lvl4pPr marL="0" lvl="3"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4pPr>
            <a:lvl5pPr marL="0" lvl="4"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5pPr>
            <a:lvl6pPr marL="0" lvl="5"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6pPr>
            <a:lvl7pPr marL="0" lvl="6"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7pPr>
            <a:lvl8pPr marL="0" lvl="7"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8pPr>
            <a:lvl9pPr marL="0" lvl="8"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08"/>
          <p:cNvSpPr txBox="1">
            <a:spLocks noGrp="1"/>
          </p:cNvSpPr>
          <p:nvPr>
            <p:ph type="title"/>
          </p:nvPr>
        </p:nvSpPr>
        <p:spPr>
          <a:xfrm rot="5400000">
            <a:off x="5463778" y="1371602"/>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08"/>
          <p:cNvSpPr txBox="1">
            <a:spLocks noGrp="1"/>
          </p:cNvSpPr>
          <p:nvPr>
            <p:ph type="body" idx="1"/>
          </p:nvPr>
        </p:nvSpPr>
        <p:spPr>
          <a:xfrm rot="5400000">
            <a:off x="1272778" y="-609598"/>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0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1pPr>
            <a:lvl2pPr marL="0" lvl="1"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2pPr>
            <a:lvl3pPr marL="0" lvl="2"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3pPr>
            <a:lvl4pPr marL="0" lvl="3"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4pPr>
            <a:lvl5pPr marL="0" lvl="4"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5pPr>
            <a:lvl6pPr marL="0" lvl="5"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6pPr>
            <a:lvl7pPr marL="0" lvl="6"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7pPr>
            <a:lvl8pPr marL="0" lvl="7"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8pPr>
            <a:lvl9pPr marL="0" lvl="8"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1pPr>
            <a:lvl2pPr marL="0" lvl="1"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2pPr>
            <a:lvl3pPr marL="0" lvl="2"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3pPr>
            <a:lvl4pPr marL="0" lvl="3"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4pPr>
            <a:lvl5pPr marL="0" lvl="4"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5pPr>
            <a:lvl6pPr marL="0" lvl="5"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6pPr>
            <a:lvl7pPr marL="0" lvl="6"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7pPr>
            <a:lvl8pPr marL="0" lvl="7"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8pPr>
            <a:lvl9pPr marL="0" lvl="8"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0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0"/>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 name="Google Shape;27;p10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0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1pPr>
            <a:lvl2pPr marL="0" lvl="1"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2pPr>
            <a:lvl3pPr marL="0" lvl="2"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3pPr>
            <a:lvl4pPr marL="0" lvl="3"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4pPr>
            <a:lvl5pPr marL="0" lvl="4"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5pPr>
            <a:lvl6pPr marL="0" lvl="5"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6pPr>
            <a:lvl7pPr marL="0" lvl="6"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7pPr>
            <a:lvl8pPr marL="0" lvl="7"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8pPr>
            <a:lvl9pPr marL="0" lvl="8"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101"/>
          <p:cNvSpPr txBox="1">
            <a:spLocks noGrp="1"/>
          </p:cNvSpPr>
          <p:nvPr>
            <p:ph type="ctrTitle"/>
          </p:nvPr>
        </p:nvSpPr>
        <p:spPr>
          <a:xfrm>
            <a:off x="685800" y="1597825"/>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01"/>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3" name="Google Shape;33;p10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102"/>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02"/>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9" name="Google Shape;39;p10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0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0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1pPr>
            <a:lvl2pPr marL="0" lvl="1"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2pPr>
            <a:lvl3pPr marL="0" lvl="2"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3pPr>
            <a:lvl4pPr marL="0" lvl="3"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4pPr>
            <a:lvl5pPr marL="0" lvl="4"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5pPr>
            <a:lvl6pPr marL="0" lvl="5"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6pPr>
            <a:lvl7pPr marL="0" lvl="6"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7pPr>
            <a:lvl8pPr marL="0" lvl="7"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8pPr>
            <a:lvl9pPr marL="0" lvl="8"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10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03"/>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5" name="Google Shape;45;p103"/>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6" name="Google Shape;46;p10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0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1pPr>
            <a:lvl2pPr marL="0" lvl="1"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2pPr>
            <a:lvl3pPr marL="0" lvl="2"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3pPr>
            <a:lvl4pPr marL="0" lvl="3"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4pPr>
            <a:lvl5pPr marL="0" lvl="4"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5pPr>
            <a:lvl6pPr marL="0" lvl="5"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6pPr>
            <a:lvl7pPr marL="0" lvl="6"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7pPr>
            <a:lvl8pPr marL="0" lvl="7"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8pPr>
            <a:lvl9pPr marL="0" lvl="8"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10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04"/>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104"/>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104"/>
          <p:cNvSpPr txBox="1">
            <a:spLocks noGrp="1"/>
          </p:cNvSpPr>
          <p:nvPr>
            <p:ph type="body" idx="3"/>
          </p:nvPr>
        </p:nvSpPr>
        <p:spPr>
          <a:xfrm>
            <a:off x="4645033"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4" name="Google Shape;54;p104"/>
          <p:cNvSpPr txBox="1">
            <a:spLocks noGrp="1"/>
          </p:cNvSpPr>
          <p:nvPr>
            <p:ph type="body" idx="4"/>
          </p:nvPr>
        </p:nvSpPr>
        <p:spPr>
          <a:xfrm>
            <a:off x="4645033"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5" name="Google Shape;55;p10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1pPr>
            <a:lvl2pPr marL="0" lvl="1"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2pPr>
            <a:lvl3pPr marL="0" lvl="2"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3pPr>
            <a:lvl4pPr marL="0" lvl="3"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4pPr>
            <a:lvl5pPr marL="0" lvl="4"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5pPr>
            <a:lvl6pPr marL="0" lvl="5"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6pPr>
            <a:lvl7pPr marL="0" lvl="6"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7pPr>
            <a:lvl8pPr marL="0" lvl="7"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8pPr>
            <a:lvl9pPr marL="0" lvl="8"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5"/>
          <p:cNvSpPr txBox="1">
            <a:spLocks noGrp="1"/>
          </p:cNvSpPr>
          <p:nvPr>
            <p:ph type="title"/>
          </p:nvPr>
        </p:nvSpPr>
        <p:spPr>
          <a:xfrm>
            <a:off x="457213"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5"/>
          <p:cNvSpPr txBox="1">
            <a:spLocks noGrp="1"/>
          </p:cNvSpPr>
          <p:nvPr>
            <p:ph type="body" idx="1"/>
          </p:nvPr>
        </p:nvSpPr>
        <p:spPr>
          <a:xfrm>
            <a:off x="3575050" y="204794"/>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05"/>
          <p:cNvSpPr txBox="1">
            <a:spLocks noGrp="1"/>
          </p:cNvSpPr>
          <p:nvPr>
            <p:ph type="body" idx="2"/>
          </p:nvPr>
        </p:nvSpPr>
        <p:spPr>
          <a:xfrm>
            <a:off x="457213" y="1076328"/>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0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1pPr>
            <a:lvl2pPr marL="0" lvl="1"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2pPr>
            <a:lvl3pPr marL="0" lvl="2"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3pPr>
            <a:lvl4pPr marL="0" lvl="3"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4pPr>
            <a:lvl5pPr marL="0" lvl="4"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5pPr>
            <a:lvl6pPr marL="0" lvl="5"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6pPr>
            <a:lvl7pPr marL="0" lvl="6"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7pPr>
            <a:lvl8pPr marL="0" lvl="7"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8pPr>
            <a:lvl9pPr marL="0" lvl="8"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6"/>
          <p:cNvSpPr txBox="1">
            <a:spLocks noGrp="1"/>
          </p:cNvSpPr>
          <p:nvPr>
            <p:ph type="title"/>
          </p:nvPr>
        </p:nvSpPr>
        <p:spPr>
          <a:xfrm>
            <a:off x="1792288" y="3600451"/>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6"/>
          <p:cNvSpPr>
            <a:spLocks noGrp="1"/>
          </p:cNvSpPr>
          <p:nvPr>
            <p:ph type="pic" idx="2"/>
          </p:nvPr>
        </p:nvSpPr>
        <p:spPr>
          <a:xfrm>
            <a:off x="1792288" y="459581"/>
            <a:ext cx="5486400" cy="3086100"/>
          </a:xfrm>
          <a:prstGeom prst="rect">
            <a:avLst/>
          </a:prstGeom>
          <a:noFill/>
          <a:ln>
            <a:noFill/>
          </a:ln>
        </p:spPr>
      </p:sp>
      <p:sp>
        <p:nvSpPr>
          <p:cNvPr id="68" name="Google Shape;68;p106"/>
          <p:cNvSpPr txBox="1">
            <a:spLocks noGrp="1"/>
          </p:cNvSpPr>
          <p:nvPr>
            <p:ph type="body" idx="1"/>
          </p:nvPr>
        </p:nvSpPr>
        <p:spPr>
          <a:xfrm>
            <a:off x="1792288" y="4025509"/>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1pPr>
            <a:lvl2pPr marL="0" lvl="1"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2pPr>
            <a:lvl3pPr marL="0" lvl="2"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3pPr>
            <a:lvl4pPr marL="0" lvl="3"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4pPr>
            <a:lvl5pPr marL="0" lvl="4"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5pPr>
            <a:lvl6pPr marL="0" lvl="5"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6pPr>
            <a:lvl7pPr marL="0" lvl="6"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7pPr>
            <a:lvl8pPr marL="0" lvl="7"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8pPr>
            <a:lvl9pPr marL="0" lvl="8" indent="0" algn="r">
              <a:lnSpc>
                <a:spcPct val="100000"/>
              </a:lnSpc>
              <a:spcBef>
                <a:spcPts val="0"/>
              </a:spcBef>
              <a:buClr>
                <a:srgbClr val="ADADAD"/>
              </a:buClr>
              <a:buSzPts val="1000"/>
              <a:buFont typeface="Arial"/>
              <a:buNone/>
              <a:defRPr sz="1000" b="0" strike="noStrike">
                <a:solidFill>
                  <a:srgbClr val="ADADA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7"/>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9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Clr>
                <a:srgbClr val="ADADAD"/>
              </a:buClr>
              <a:buSzPts val="1000"/>
              <a:buFont typeface="Arial"/>
              <a:buNone/>
              <a:defRPr sz="1000" b="0" i="0" u="none" strike="noStrike" cap="none">
                <a:solidFill>
                  <a:srgbClr val="ADADAD"/>
                </a:solidFill>
                <a:latin typeface="Arial"/>
                <a:ea typeface="Arial"/>
                <a:cs typeface="Arial"/>
                <a:sym typeface="Arial"/>
              </a:defRPr>
            </a:lvl1pPr>
            <a:lvl2pPr marL="0" marR="0" lvl="1" indent="0" algn="r" rtl="0">
              <a:lnSpc>
                <a:spcPct val="100000"/>
              </a:lnSpc>
              <a:spcBef>
                <a:spcPts val="0"/>
              </a:spcBef>
              <a:buClr>
                <a:srgbClr val="ADADAD"/>
              </a:buClr>
              <a:buSzPts val="1000"/>
              <a:buFont typeface="Arial"/>
              <a:buNone/>
              <a:defRPr sz="1000" b="0" i="0" u="none" strike="noStrike" cap="none">
                <a:solidFill>
                  <a:srgbClr val="ADADAD"/>
                </a:solidFill>
                <a:latin typeface="Arial"/>
                <a:ea typeface="Arial"/>
                <a:cs typeface="Arial"/>
                <a:sym typeface="Arial"/>
              </a:defRPr>
            </a:lvl2pPr>
            <a:lvl3pPr marL="0" marR="0" lvl="2" indent="0" algn="r" rtl="0">
              <a:lnSpc>
                <a:spcPct val="100000"/>
              </a:lnSpc>
              <a:spcBef>
                <a:spcPts val="0"/>
              </a:spcBef>
              <a:buClr>
                <a:srgbClr val="ADADAD"/>
              </a:buClr>
              <a:buSzPts val="1000"/>
              <a:buFont typeface="Arial"/>
              <a:buNone/>
              <a:defRPr sz="1000" b="0" i="0" u="none" strike="noStrike" cap="none">
                <a:solidFill>
                  <a:srgbClr val="ADADAD"/>
                </a:solidFill>
                <a:latin typeface="Arial"/>
                <a:ea typeface="Arial"/>
                <a:cs typeface="Arial"/>
                <a:sym typeface="Arial"/>
              </a:defRPr>
            </a:lvl3pPr>
            <a:lvl4pPr marL="0" marR="0" lvl="3" indent="0" algn="r" rtl="0">
              <a:lnSpc>
                <a:spcPct val="100000"/>
              </a:lnSpc>
              <a:spcBef>
                <a:spcPts val="0"/>
              </a:spcBef>
              <a:buClr>
                <a:srgbClr val="ADADAD"/>
              </a:buClr>
              <a:buSzPts val="1000"/>
              <a:buFont typeface="Arial"/>
              <a:buNone/>
              <a:defRPr sz="1000" b="0" i="0" u="none" strike="noStrike" cap="none">
                <a:solidFill>
                  <a:srgbClr val="ADADAD"/>
                </a:solidFill>
                <a:latin typeface="Arial"/>
                <a:ea typeface="Arial"/>
                <a:cs typeface="Arial"/>
                <a:sym typeface="Arial"/>
              </a:defRPr>
            </a:lvl4pPr>
            <a:lvl5pPr marL="0" marR="0" lvl="4" indent="0" algn="r" rtl="0">
              <a:lnSpc>
                <a:spcPct val="100000"/>
              </a:lnSpc>
              <a:spcBef>
                <a:spcPts val="0"/>
              </a:spcBef>
              <a:buClr>
                <a:srgbClr val="ADADAD"/>
              </a:buClr>
              <a:buSzPts val="1000"/>
              <a:buFont typeface="Arial"/>
              <a:buNone/>
              <a:defRPr sz="1000" b="0" i="0" u="none" strike="noStrike" cap="none">
                <a:solidFill>
                  <a:srgbClr val="ADADAD"/>
                </a:solidFill>
                <a:latin typeface="Arial"/>
                <a:ea typeface="Arial"/>
                <a:cs typeface="Arial"/>
                <a:sym typeface="Arial"/>
              </a:defRPr>
            </a:lvl5pPr>
            <a:lvl6pPr marL="0" marR="0" lvl="5" indent="0" algn="r" rtl="0">
              <a:lnSpc>
                <a:spcPct val="100000"/>
              </a:lnSpc>
              <a:spcBef>
                <a:spcPts val="0"/>
              </a:spcBef>
              <a:buClr>
                <a:srgbClr val="ADADAD"/>
              </a:buClr>
              <a:buSzPts val="1000"/>
              <a:buFont typeface="Arial"/>
              <a:buNone/>
              <a:defRPr sz="1000" b="0" i="0" u="none" strike="noStrike" cap="none">
                <a:solidFill>
                  <a:srgbClr val="ADADAD"/>
                </a:solidFill>
                <a:latin typeface="Arial"/>
                <a:ea typeface="Arial"/>
                <a:cs typeface="Arial"/>
                <a:sym typeface="Arial"/>
              </a:defRPr>
            </a:lvl6pPr>
            <a:lvl7pPr marL="0" marR="0" lvl="6" indent="0" algn="r" rtl="0">
              <a:lnSpc>
                <a:spcPct val="100000"/>
              </a:lnSpc>
              <a:spcBef>
                <a:spcPts val="0"/>
              </a:spcBef>
              <a:buClr>
                <a:srgbClr val="ADADAD"/>
              </a:buClr>
              <a:buSzPts val="1000"/>
              <a:buFont typeface="Arial"/>
              <a:buNone/>
              <a:defRPr sz="1000" b="0" i="0" u="none" strike="noStrike" cap="none">
                <a:solidFill>
                  <a:srgbClr val="ADADAD"/>
                </a:solidFill>
                <a:latin typeface="Arial"/>
                <a:ea typeface="Arial"/>
                <a:cs typeface="Arial"/>
                <a:sym typeface="Arial"/>
              </a:defRPr>
            </a:lvl7pPr>
            <a:lvl8pPr marL="0" marR="0" lvl="7" indent="0" algn="r" rtl="0">
              <a:lnSpc>
                <a:spcPct val="100000"/>
              </a:lnSpc>
              <a:spcBef>
                <a:spcPts val="0"/>
              </a:spcBef>
              <a:buClr>
                <a:srgbClr val="ADADAD"/>
              </a:buClr>
              <a:buSzPts val="1000"/>
              <a:buFont typeface="Arial"/>
              <a:buNone/>
              <a:defRPr sz="1000" b="0" i="0" u="none" strike="noStrike" cap="none">
                <a:solidFill>
                  <a:srgbClr val="ADADAD"/>
                </a:solidFill>
                <a:latin typeface="Arial"/>
                <a:ea typeface="Arial"/>
                <a:cs typeface="Arial"/>
                <a:sym typeface="Arial"/>
              </a:defRPr>
            </a:lvl8pPr>
            <a:lvl9pPr marL="0" marR="0" lvl="8" indent="0" algn="r" rtl="0">
              <a:lnSpc>
                <a:spcPct val="100000"/>
              </a:lnSpc>
              <a:spcBef>
                <a:spcPts val="0"/>
              </a:spcBef>
              <a:buClr>
                <a:srgbClr val="ADADAD"/>
              </a:buClr>
              <a:buSzPts val="1000"/>
              <a:buFont typeface="Arial"/>
              <a:buNone/>
              <a:defRPr sz="1000" b="0" i="0" u="none" strike="noStrike" cap="none">
                <a:solidFill>
                  <a:srgbClr val="ADADA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solidFill>
                <a:srgbClr val="888888"/>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7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81.xml"/><Relationship Id="rId1" Type="http://schemas.openxmlformats.org/officeDocument/2006/relationships/slideLayout" Target="../slideLayouts/slideLayout3.xml"/><Relationship Id="rId4" Type="http://schemas.openxmlformats.org/officeDocument/2006/relationships/image" Target="../media/image83.png"/></Relationships>
</file>

<file path=ppt/slides/_rels/slide8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82.xml"/><Relationship Id="rId1" Type="http://schemas.openxmlformats.org/officeDocument/2006/relationships/slideLayout" Target="../slideLayouts/slideLayout3.xml"/><Relationship Id="rId4" Type="http://schemas.openxmlformats.org/officeDocument/2006/relationships/image" Target="../media/image85.png"/></Relationships>
</file>

<file path=ppt/slides/_rels/slide8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84.xml"/><Relationship Id="rId1" Type="http://schemas.openxmlformats.org/officeDocument/2006/relationships/slideLayout" Target="../slideLayouts/slideLayout3.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8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notesSlide" Target="../notesSlides/notesSlide86.xml"/><Relationship Id="rId1" Type="http://schemas.openxmlformats.org/officeDocument/2006/relationships/slideLayout" Target="../slideLayouts/slideLayout3.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8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357158" y="285734"/>
            <a:ext cx="8227440" cy="3071834"/>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4400"/>
              <a:buFont typeface="Cambria"/>
              <a:buNone/>
            </a:pPr>
            <a:br>
              <a:rPr lang="en-IN" sz="4400" b="0" strike="noStrike">
                <a:latin typeface="Cambria"/>
                <a:ea typeface="Cambria"/>
                <a:cs typeface="Cambria"/>
                <a:sym typeface="Cambria"/>
              </a:rPr>
            </a:br>
            <a:r>
              <a:rPr lang="en-IN" sz="4400" b="1">
                <a:latin typeface="Cambria"/>
                <a:ea typeface="Cambria"/>
                <a:cs typeface="Cambria"/>
                <a:sym typeface="Cambria"/>
              </a:rPr>
              <a:t>Module – 3</a:t>
            </a:r>
            <a:br>
              <a:rPr lang="en-IN" sz="4400" b="1">
                <a:latin typeface="Cambria"/>
                <a:ea typeface="Cambria"/>
                <a:cs typeface="Cambria"/>
                <a:sym typeface="Cambria"/>
              </a:rPr>
            </a:br>
            <a:br>
              <a:rPr lang="en-IN" sz="4400">
                <a:latin typeface="Cambria"/>
                <a:ea typeface="Cambria"/>
                <a:cs typeface="Cambria"/>
                <a:sym typeface="Cambria"/>
              </a:rPr>
            </a:br>
            <a:r>
              <a:rPr lang="en-IN" sz="4400" b="0" strike="noStrike">
                <a:latin typeface="Cambria"/>
                <a:ea typeface="Cambria"/>
                <a:cs typeface="Cambria"/>
                <a:sym typeface="Cambria"/>
              </a:rPr>
              <a:t>MANIPULATING STRINGS</a:t>
            </a:r>
            <a:endParaRPr/>
          </a:p>
        </p:txBody>
      </p:sp>
      <p:sp>
        <p:nvSpPr>
          <p:cNvPr id="89" name="Google Shape;89;p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10"/>
          <p:cNvPicPr preferRelativeResize="0"/>
          <p:nvPr/>
        </p:nvPicPr>
        <p:blipFill rotWithShape="1">
          <a:blip r:embed="rId3">
            <a:alphaModFix/>
          </a:blip>
          <a:srcRect/>
          <a:stretch/>
        </p:blipFill>
        <p:spPr>
          <a:xfrm>
            <a:off x="214282" y="357172"/>
            <a:ext cx="6715172" cy="2071702"/>
          </a:xfrm>
          <a:prstGeom prst="rect">
            <a:avLst/>
          </a:prstGeom>
          <a:noFill/>
          <a:ln>
            <a:noFill/>
          </a:ln>
        </p:spPr>
      </p:pic>
      <p:pic>
        <p:nvPicPr>
          <p:cNvPr id="156" name="Google Shape;156;p10"/>
          <p:cNvPicPr preferRelativeResize="0"/>
          <p:nvPr/>
        </p:nvPicPr>
        <p:blipFill rotWithShape="1">
          <a:blip r:embed="rId4">
            <a:alphaModFix/>
          </a:blip>
          <a:srcRect/>
          <a:stretch/>
        </p:blipFill>
        <p:spPr>
          <a:xfrm>
            <a:off x="285720" y="2786064"/>
            <a:ext cx="6858048" cy="2214578"/>
          </a:xfrm>
          <a:prstGeom prst="rect">
            <a:avLst/>
          </a:prstGeom>
          <a:noFill/>
          <a:ln>
            <a:noFill/>
          </a:ln>
        </p:spPr>
      </p:pic>
      <p:sp>
        <p:nvSpPr>
          <p:cNvPr id="157" name="Google Shape;157;p10"/>
          <p:cNvSpPr txBox="1"/>
          <p:nvPr/>
        </p:nvSpPr>
        <p:spPr>
          <a:xfrm>
            <a:off x="7072330" y="500048"/>
            <a:ext cx="192882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FF0000"/>
                </a:solidFill>
                <a:latin typeface="Cambria"/>
                <a:ea typeface="Cambria"/>
                <a:cs typeface="Cambria"/>
                <a:sym typeface="Cambria"/>
              </a:rPr>
              <a:t># Multiline string using single quote</a:t>
            </a:r>
            <a:endParaRPr sz="1800" b="1">
              <a:solidFill>
                <a:srgbClr val="FF0000"/>
              </a:solidFill>
              <a:latin typeface="Cambria"/>
              <a:ea typeface="Cambria"/>
              <a:cs typeface="Cambria"/>
              <a:sym typeface="Cambria"/>
            </a:endParaRPr>
          </a:p>
        </p:txBody>
      </p:sp>
      <p:sp>
        <p:nvSpPr>
          <p:cNvPr id="158" name="Google Shape;158;p10"/>
          <p:cNvSpPr/>
          <p:nvPr/>
        </p:nvSpPr>
        <p:spPr>
          <a:xfrm>
            <a:off x="7000892" y="3214692"/>
            <a:ext cx="157163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FF0000"/>
                </a:solidFill>
                <a:latin typeface="Cambria"/>
                <a:ea typeface="Cambria"/>
                <a:cs typeface="Cambria"/>
                <a:sym typeface="Cambria"/>
              </a:rPr>
              <a:t># Multiline string using double quote</a:t>
            </a:r>
            <a:endParaRPr sz="1800" b="1">
              <a:solidFill>
                <a:srgbClr val="FF0000"/>
              </a:solidFill>
              <a:latin typeface="Cambria"/>
              <a:ea typeface="Cambria"/>
              <a:cs typeface="Cambria"/>
              <a:sym typeface="Cambria"/>
            </a:endParaRPr>
          </a:p>
        </p:txBody>
      </p:sp>
      <p:cxnSp>
        <p:nvCxnSpPr>
          <p:cNvPr id="159" name="Google Shape;159;p10"/>
          <p:cNvCxnSpPr/>
          <p:nvPr/>
        </p:nvCxnSpPr>
        <p:spPr>
          <a:xfrm>
            <a:off x="0" y="2643188"/>
            <a:ext cx="9144000" cy="1588"/>
          </a:xfrm>
          <a:prstGeom prst="straightConnector1">
            <a:avLst/>
          </a:prstGeom>
          <a:noFill/>
          <a:ln w="9525" cap="flat" cmpd="sng">
            <a:solidFill>
              <a:srgbClr val="FF0000">
                <a:alpha val="63921"/>
              </a:srgbClr>
            </a:solidFill>
            <a:prstDash val="solid"/>
            <a:round/>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1"/>
          <p:cNvPicPr preferRelativeResize="0"/>
          <p:nvPr/>
        </p:nvPicPr>
        <p:blipFill rotWithShape="1">
          <a:blip r:embed="rId3">
            <a:alphaModFix/>
          </a:blip>
          <a:srcRect/>
          <a:stretch/>
        </p:blipFill>
        <p:spPr>
          <a:xfrm>
            <a:off x="428596" y="1357304"/>
            <a:ext cx="8429684" cy="3071834"/>
          </a:xfrm>
          <a:prstGeom prst="rect">
            <a:avLst/>
          </a:prstGeom>
          <a:noFill/>
          <a:ln>
            <a:noFill/>
          </a:ln>
        </p:spPr>
      </p:pic>
      <p:sp>
        <p:nvSpPr>
          <p:cNvPr id="165" name="Google Shape;165;p11"/>
          <p:cNvSpPr txBox="1"/>
          <p:nvPr/>
        </p:nvSpPr>
        <p:spPr>
          <a:xfrm>
            <a:off x="1428728" y="285734"/>
            <a:ext cx="516359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FF0000"/>
                </a:solidFill>
                <a:latin typeface="Cambria"/>
                <a:ea typeface="Cambria"/>
                <a:cs typeface="Cambria"/>
                <a:sym typeface="Cambria"/>
              </a:rPr>
              <a:t>Without using multiline string</a:t>
            </a:r>
            <a:endParaRPr sz="2800" b="1">
              <a:solidFill>
                <a:srgbClr val="FF0000"/>
              </a:solidFill>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
        <p:nvSpPr>
          <p:cNvPr id="171" name="Google Shape;171;p12"/>
          <p:cNvSpPr txBox="1">
            <a:spLocks noGrp="1"/>
          </p:cNvSpPr>
          <p:nvPr>
            <p:ph type="title" idx="4294967295"/>
          </p:nvPr>
        </p:nvSpPr>
        <p:spPr>
          <a:xfrm>
            <a:off x="0" y="204788"/>
            <a:ext cx="8228013" cy="85725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IN" sz="4400" b="0" strike="noStrike">
                <a:latin typeface="Arial"/>
                <a:ea typeface="Arial"/>
                <a:cs typeface="Arial"/>
                <a:sym typeface="Arial"/>
              </a:rPr>
              <a:t>Multiline Comments</a:t>
            </a:r>
            <a:endParaRPr/>
          </a:p>
        </p:txBody>
      </p:sp>
      <p:pic>
        <p:nvPicPr>
          <p:cNvPr id="172" name="Google Shape;172;p12"/>
          <p:cNvPicPr preferRelativeResize="0"/>
          <p:nvPr/>
        </p:nvPicPr>
        <p:blipFill rotWithShape="1">
          <a:blip r:embed="rId3">
            <a:alphaModFix/>
          </a:blip>
          <a:srcRect/>
          <a:stretch/>
        </p:blipFill>
        <p:spPr>
          <a:xfrm>
            <a:off x="214282" y="1214428"/>
            <a:ext cx="4914720" cy="2815920"/>
          </a:xfrm>
          <a:prstGeom prst="rect">
            <a:avLst/>
          </a:prstGeom>
          <a:noFill/>
          <a:ln>
            <a:noFill/>
          </a:ln>
        </p:spPr>
      </p:pic>
      <p:sp>
        <p:nvSpPr>
          <p:cNvPr id="173" name="Google Shape;173;p12"/>
          <p:cNvSpPr/>
          <p:nvPr/>
        </p:nvSpPr>
        <p:spPr>
          <a:xfrm>
            <a:off x="5500694" y="1214428"/>
            <a:ext cx="3357586" cy="286232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000">
                <a:solidFill>
                  <a:schemeClr val="dk1"/>
                </a:solidFill>
                <a:latin typeface="Calibri"/>
                <a:ea typeface="Calibri"/>
                <a:cs typeface="Calibri"/>
                <a:sym typeface="Calibri"/>
              </a:rPr>
              <a:t>While the hash character (#) marks the beginning of a comment for the rest of the line, a multiline string is often used for comments that span multiple lines.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
        <p:nvSpPr>
          <p:cNvPr id="179" name="Google Shape;179;p13"/>
          <p:cNvSpPr txBox="1">
            <a:spLocks noGrp="1"/>
          </p:cNvSpPr>
          <p:nvPr>
            <p:ph type="title" idx="4294967295"/>
          </p:nvPr>
        </p:nvSpPr>
        <p:spPr>
          <a:xfrm>
            <a:off x="0" y="204788"/>
            <a:ext cx="8228013" cy="85725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IN" sz="4400" b="0" strike="noStrike">
                <a:latin typeface="Arial"/>
                <a:ea typeface="Arial"/>
                <a:cs typeface="Arial"/>
                <a:sym typeface="Arial"/>
              </a:rPr>
              <a:t>Indexing and Slicing Strings</a:t>
            </a:r>
            <a:endParaRPr/>
          </a:p>
        </p:txBody>
      </p:sp>
      <p:sp>
        <p:nvSpPr>
          <p:cNvPr id="180" name="Google Shape;180;p13"/>
          <p:cNvSpPr/>
          <p:nvPr/>
        </p:nvSpPr>
        <p:spPr>
          <a:xfrm>
            <a:off x="571472" y="1142990"/>
            <a:ext cx="1910890" cy="385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IN" sz="1600" b="1" strike="noStrike">
                <a:solidFill>
                  <a:schemeClr val="dk1"/>
                </a:solidFill>
                <a:latin typeface="Arial"/>
                <a:ea typeface="Arial"/>
                <a:cs typeface="Arial"/>
                <a:sym typeface="Arial"/>
              </a:rPr>
              <a:t>'Hello, world!'</a:t>
            </a:r>
            <a:endParaRPr sz="1600" b="1" strike="noStrike">
              <a:solidFill>
                <a:schemeClr val="dk1"/>
              </a:solidFill>
              <a:latin typeface="Arial"/>
              <a:ea typeface="Arial"/>
              <a:cs typeface="Arial"/>
              <a:sym typeface="Arial"/>
            </a:endParaRPr>
          </a:p>
        </p:txBody>
      </p:sp>
      <p:pic>
        <p:nvPicPr>
          <p:cNvPr id="181" name="Google Shape;181;p13"/>
          <p:cNvPicPr preferRelativeResize="0"/>
          <p:nvPr/>
        </p:nvPicPr>
        <p:blipFill rotWithShape="1">
          <a:blip r:embed="rId3">
            <a:alphaModFix/>
          </a:blip>
          <a:srcRect/>
          <a:stretch/>
        </p:blipFill>
        <p:spPr>
          <a:xfrm>
            <a:off x="342720" y="1686600"/>
            <a:ext cx="4863600" cy="573480"/>
          </a:xfrm>
          <a:prstGeom prst="rect">
            <a:avLst/>
          </a:prstGeom>
          <a:noFill/>
          <a:ln>
            <a:noFill/>
          </a:ln>
        </p:spPr>
      </p:pic>
      <p:pic>
        <p:nvPicPr>
          <p:cNvPr id="182" name="Google Shape;182;p13"/>
          <p:cNvPicPr preferRelativeResize="0"/>
          <p:nvPr/>
        </p:nvPicPr>
        <p:blipFill rotWithShape="1">
          <a:blip r:embed="rId4">
            <a:alphaModFix/>
          </a:blip>
          <a:srcRect/>
          <a:stretch/>
        </p:blipFill>
        <p:spPr>
          <a:xfrm>
            <a:off x="5416200" y="1654920"/>
            <a:ext cx="2521440" cy="3079800"/>
          </a:xfrm>
          <a:prstGeom prst="rect">
            <a:avLst/>
          </a:prstGeom>
          <a:noFill/>
          <a:ln>
            <a:noFill/>
          </a:ln>
        </p:spPr>
      </p:pic>
      <p:sp>
        <p:nvSpPr>
          <p:cNvPr id="183" name="Google Shape;183;p13"/>
          <p:cNvSpPr/>
          <p:nvPr/>
        </p:nvSpPr>
        <p:spPr>
          <a:xfrm>
            <a:off x="357158" y="2786064"/>
            <a:ext cx="4566960" cy="988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n-IN" sz="2000" strike="noStrike">
                <a:solidFill>
                  <a:schemeClr val="dk1"/>
                </a:solidFill>
                <a:latin typeface="Arial"/>
                <a:ea typeface="Arial"/>
                <a:cs typeface="Arial"/>
                <a:sym typeface="Arial"/>
              </a:rPr>
              <a:t>Each string value can be thought of as a list and each character in the string as an item with a corresponding index</a:t>
            </a:r>
            <a:endParaRPr sz="2000" strike="noStrike">
              <a:solidFill>
                <a:schemeClr val="dk1"/>
              </a:solidFill>
              <a:latin typeface="Arial"/>
              <a:ea typeface="Arial"/>
              <a:cs typeface="Arial"/>
              <a:sym typeface="Arial"/>
            </a:endParaRPr>
          </a:p>
        </p:txBody>
      </p:sp>
      <p:sp>
        <p:nvSpPr>
          <p:cNvPr id="184" name="Google Shape;184;p13"/>
          <p:cNvSpPr txBox="1"/>
          <p:nvPr/>
        </p:nvSpPr>
        <p:spPr>
          <a:xfrm>
            <a:off x="5940152" y="3651870"/>
            <a:ext cx="292895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libri"/>
                <a:ea typeface="Calibri"/>
                <a:cs typeface="Calibri"/>
                <a:sym typeface="Calibri"/>
              </a:rPr>
              <a:t>-ve index count from the end</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4"/>
          <p:cNvPicPr preferRelativeResize="0"/>
          <p:nvPr/>
        </p:nvPicPr>
        <p:blipFill rotWithShape="1">
          <a:blip r:embed="rId3">
            <a:alphaModFix/>
          </a:blip>
          <a:srcRect/>
          <a:stretch/>
        </p:blipFill>
        <p:spPr>
          <a:xfrm>
            <a:off x="357158" y="1428742"/>
            <a:ext cx="8429684" cy="2643206"/>
          </a:xfrm>
          <a:prstGeom prst="rect">
            <a:avLst/>
          </a:prstGeom>
          <a:noFill/>
          <a:ln>
            <a:noFill/>
          </a:ln>
        </p:spPr>
      </p:pic>
      <p:sp>
        <p:nvSpPr>
          <p:cNvPr id="190" name="Google Shape;190;p14"/>
          <p:cNvSpPr txBox="1"/>
          <p:nvPr/>
        </p:nvSpPr>
        <p:spPr>
          <a:xfrm>
            <a:off x="714348" y="428610"/>
            <a:ext cx="350046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chemeClr val="dk1"/>
                </a:solidFill>
                <a:latin typeface="Cambria"/>
                <a:ea typeface="Cambria"/>
                <a:cs typeface="Cambria"/>
                <a:sym typeface="Cambria"/>
              </a:rPr>
              <a:t>Slicing string</a:t>
            </a:r>
            <a:endParaRPr sz="2800" b="1">
              <a:solidFill>
                <a:schemeClr val="dk1"/>
              </a:solidFill>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15</a:t>
            </a:fld>
            <a:endParaRPr/>
          </a:p>
        </p:txBody>
      </p:sp>
      <p:sp>
        <p:nvSpPr>
          <p:cNvPr id="196" name="Google Shape;196;p15"/>
          <p:cNvSpPr txBox="1">
            <a:spLocks noGrp="1"/>
          </p:cNvSpPr>
          <p:nvPr>
            <p:ph type="title" idx="4294967295"/>
          </p:nvPr>
        </p:nvSpPr>
        <p:spPr>
          <a:xfrm>
            <a:off x="0" y="204788"/>
            <a:ext cx="8228013" cy="85725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3200"/>
              <a:buFont typeface="Arial"/>
              <a:buNone/>
            </a:pPr>
            <a:r>
              <a:rPr lang="en-IN" sz="3200" b="0" strike="noStrike">
                <a:latin typeface="Arial"/>
                <a:ea typeface="Arial"/>
                <a:cs typeface="Arial"/>
                <a:sym typeface="Arial"/>
              </a:rPr>
              <a:t>The </a:t>
            </a:r>
            <a:r>
              <a:rPr lang="en-IN" sz="3200" b="0" strike="noStrike">
                <a:solidFill>
                  <a:srgbClr val="FF0000"/>
                </a:solidFill>
                <a:latin typeface="Arial"/>
                <a:ea typeface="Arial"/>
                <a:cs typeface="Arial"/>
                <a:sym typeface="Arial"/>
              </a:rPr>
              <a:t>in</a:t>
            </a:r>
            <a:r>
              <a:rPr lang="en-IN" sz="3200" b="0" strike="noStrike">
                <a:latin typeface="Arial"/>
                <a:ea typeface="Arial"/>
                <a:cs typeface="Arial"/>
                <a:sym typeface="Arial"/>
              </a:rPr>
              <a:t> and </a:t>
            </a:r>
            <a:r>
              <a:rPr lang="en-IN" sz="3200" b="0" strike="noStrike">
                <a:solidFill>
                  <a:srgbClr val="FF0000"/>
                </a:solidFill>
                <a:latin typeface="Arial"/>
                <a:ea typeface="Arial"/>
                <a:cs typeface="Arial"/>
                <a:sym typeface="Arial"/>
              </a:rPr>
              <a:t>not in </a:t>
            </a:r>
            <a:r>
              <a:rPr lang="en-IN" sz="3200" b="0" strike="noStrike">
                <a:latin typeface="Arial"/>
                <a:ea typeface="Arial"/>
                <a:cs typeface="Arial"/>
                <a:sym typeface="Arial"/>
              </a:rPr>
              <a:t>Operators with Strings</a:t>
            </a:r>
            <a:endParaRPr/>
          </a:p>
        </p:txBody>
      </p:sp>
      <p:pic>
        <p:nvPicPr>
          <p:cNvPr id="197" name="Google Shape;197;p15"/>
          <p:cNvPicPr preferRelativeResize="0"/>
          <p:nvPr/>
        </p:nvPicPr>
        <p:blipFill rotWithShape="1">
          <a:blip r:embed="rId3">
            <a:alphaModFix/>
          </a:blip>
          <a:srcRect/>
          <a:stretch/>
        </p:blipFill>
        <p:spPr>
          <a:xfrm>
            <a:off x="1030320" y="1249560"/>
            <a:ext cx="3018960" cy="3269520"/>
          </a:xfrm>
          <a:prstGeom prst="rect">
            <a:avLst/>
          </a:prstGeom>
          <a:noFill/>
          <a:ln>
            <a:noFill/>
          </a:ln>
        </p:spPr>
      </p:pic>
      <p:sp>
        <p:nvSpPr>
          <p:cNvPr id="198" name="Google Shape;198;p15"/>
          <p:cNvSpPr/>
          <p:nvPr/>
        </p:nvSpPr>
        <p:spPr>
          <a:xfrm>
            <a:off x="4929190" y="1071552"/>
            <a:ext cx="3500462" cy="300082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a:solidFill>
                  <a:schemeClr val="dk1"/>
                </a:solidFill>
                <a:latin typeface="Cambria"/>
                <a:ea typeface="Cambria"/>
                <a:cs typeface="Cambria"/>
                <a:sym typeface="Cambria"/>
              </a:rPr>
              <a:t>The </a:t>
            </a:r>
            <a:r>
              <a:rPr lang="en-IN" sz="1800">
                <a:solidFill>
                  <a:srgbClr val="FF0000"/>
                </a:solidFill>
                <a:latin typeface="Cambria"/>
                <a:ea typeface="Cambria"/>
                <a:cs typeface="Cambria"/>
                <a:sym typeface="Cambria"/>
              </a:rPr>
              <a:t>in and not in </a:t>
            </a:r>
            <a:r>
              <a:rPr lang="en-IN" sz="1800">
                <a:solidFill>
                  <a:schemeClr val="dk1"/>
                </a:solidFill>
                <a:latin typeface="Cambria"/>
                <a:ea typeface="Cambria"/>
                <a:cs typeface="Cambria"/>
                <a:sym typeface="Cambria"/>
              </a:rPr>
              <a:t>operators can be used with strings just like with list values.</a:t>
            </a:r>
            <a:endParaRPr/>
          </a:p>
          <a:p>
            <a:pPr marL="0" marR="0" lvl="0" indent="0" algn="l" rtl="0">
              <a:lnSpc>
                <a:spcPct val="150000"/>
              </a:lnSpc>
              <a:spcBef>
                <a:spcPts val="0"/>
              </a:spcBef>
              <a:spcAft>
                <a:spcPts val="0"/>
              </a:spcAft>
              <a:buNone/>
            </a:pPr>
            <a:r>
              <a:rPr lang="en-IN" sz="1800">
                <a:solidFill>
                  <a:schemeClr val="dk1"/>
                </a:solidFill>
                <a:latin typeface="Cambria"/>
                <a:ea typeface="Cambria"/>
                <a:cs typeface="Cambria"/>
                <a:sym typeface="Cambria"/>
              </a:rPr>
              <a:t>An expression with two strings joined using in or not in will </a:t>
            </a:r>
            <a:r>
              <a:rPr lang="en-IN" sz="1800">
                <a:solidFill>
                  <a:srgbClr val="FF0000"/>
                </a:solidFill>
                <a:latin typeface="Cambria"/>
                <a:ea typeface="Cambria"/>
                <a:cs typeface="Cambria"/>
                <a:sym typeface="Cambria"/>
              </a:rPr>
              <a:t>evaluate to a Boolean True or False.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sp>
        <p:nvSpPr>
          <p:cNvPr id="204" name="Google Shape;204;p16"/>
          <p:cNvSpPr txBox="1">
            <a:spLocks noGrp="1"/>
          </p:cNvSpPr>
          <p:nvPr>
            <p:ph type="title" idx="4294967295"/>
          </p:nvPr>
        </p:nvSpPr>
        <p:spPr>
          <a:xfrm>
            <a:off x="0" y="204788"/>
            <a:ext cx="8228013" cy="85725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3600"/>
              <a:buFont typeface="Arial"/>
              <a:buNone/>
            </a:pPr>
            <a:r>
              <a:rPr lang="en-IN" sz="3600" b="0" strike="noStrike">
                <a:latin typeface="Arial"/>
                <a:ea typeface="Arial"/>
                <a:cs typeface="Arial"/>
                <a:sym typeface="Arial"/>
              </a:rPr>
              <a:t>Putting Strings Inside Other Strings</a:t>
            </a:r>
            <a:endParaRPr/>
          </a:p>
        </p:txBody>
      </p:sp>
      <p:pic>
        <p:nvPicPr>
          <p:cNvPr id="205" name="Google Shape;205;p16"/>
          <p:cNvPicPr preferRelativeResize="0"/>
          <p:nvPr/>
        </p:nvPicPr>
        <p:blipFill rotWithShape="1">
          <a:blip r:embed="rId3">
            <a:alphaModFix/>
          </a:blip>
          <a:srcRect/>
          <a:stretch/>
        </p:blipFill>
        <p:spPr>
          <a:xfrm>
            <a:off x="844920" y="1113480"/>
            <a:ext cx="5740200" cy="1158120"/>
          </a:xfrm>
          <a:prstGeom prst="rect">
            <a:avLst/>
          </a:prstGeom>
          <a:noFill/>
          <a:ln>
            <a:noFill/>
          </a:ln>
        </p:spPr>
      </p:pic>
      <p:pic>
        <p:nvPicPr>
          <p:cNvPr id="206" name="Google Shape;206;p16"/>
          <p:cNvPicPr preferRelativeResize="0"/>
          <p:nvPr/>
        </p:nvPicPr>
        <p:blipFill rotWithShape="1">
          <a:blip r:embed="rId4">
            <a:alphaModFix/>
          </a:blip>
          <a:srcRect/>
          <a:stretch/>
        </p:blipFill>
        <p:spPr>
          <a:xfrm>
            <a:off x="853560" y="2358720"/>
            <a:ext cx="4492800" cy="1179360"/>
          </a:xfrm>
          <a:prstGeom prst="rect">
            <a:avLst/>
          </a:prstGeom>
          <a:noFill/>
          <a:ln>
            <a:noFill/>
          </a:ln>
        </p:spPr>
      </p:pic>
      <p:sp>
        <p:nvSpPr>
          <p:cNvPr id="207" name="Google Shape;207;p16"/>
          <p:cNvSpPr/>
          <p:nvPr/>
        </p:nvSpPr>
        <p:spPr>
          <a:xfrm>
            <a:off x="5426640" y="2595600"/>
            <a:ext cx="3039480" cy="287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0000"/>
              </a:buClr>
              <a:buSzPts val="1400"/>
              <a:buFont typeface="Arial"/>
              <a:buNone/>
            </a:pPr>
            <a:r>
              <a:rPr lang="en-IN" sz="1400" b="0" strike="noStrike">
                <a:solidFill>
                  <a:srgbClr val="FF0000"/>
                </a:solidFill>
                <a:latin typeface="Arial"/>
                <a:ea typeface="Arial"/>
                <a:cs typeface="Arial"/>
                <a:sym typeface="Arial"/>
              </a:rPr>
              <a:t>string interpolation using %s</a:t>
            </a:r>
            <a:endParaRPr sz="1400" b="0" strike="noStrike">
              <a:solidFill>
                <a:srgbClr val="FF0000"/>
              </a:solidFill>
              <a:latin typeface="Arial"/>
              <a:ea typeface="Arial"/>
              <a:cs typeface="Arial"/>
              <a:sym typeface="Arial"/>
            </a:endParaRPr>
          </a:p>
        </p:txBody>
      </p:sp>
      <p:pic>
        <p:nvPicPr>
          <p:cNvPr id="208" name="Google Shape;208;p16"/>
          <p:cNvPicPr preferRelativeResize="0"/>
          <p:nvPr/>
        </p:nvPicPr>
        <p:blipFill rotWithShape="1">
          <a:blip r:embed="rId5">
            <a:alphaModFix/>
          </a:blip>
          <a:srcRect/>
          <a:stretch/>
        </p:blipFill>
        <p:spPr>
          <a:xfrm>
            <a:off x="844920" y="3625200"/>
            <a:ext cx="4422960" cy="1119960"/>
          </a:xfrm>
          <a:prstGeom prst="rect">
            <a:avLst/>
          </a:prstGeom>
          <a:noFill/>
          <a:ln>
            <a:noFill/>
          </a:ln>
        </p:spPr>
      </p:pic>
      <p:sp>
        <p:nvSpPr>
          <p:cNvPr id="209" name="Google Shape;209;p16"/>
          <p:cNvSpPr/>
          <p:nvPr/>
        </p:nvSpPr>
        <p:spPr>
          <a:xfrm>
            <a:off x="5391720" y="3650040"/>
            <a:ext cx="3074400" cy="684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0000"/>
              </a:buClr>
              <a:buSzPts val="1400"/>
              <a:buFont typeface="Arial"/>
              <a:buNone/>
            </a:pPr>
            <a:r>
              <a:rPr lang="en-IN" sz="1400" b="0" strike="noStrike">
                <a:solidFill>
                  <a:srgbClr val="FF0000"/>
                </a:solidFill>
                <a:latin typeface="Arial"/>
                <a:ea typeface="Arial"/>
                <a:cs typeface="Arial"/>
                <a:sym typeface="Arial"/>
              </a:rPr>
              <a:t>f-strings, which is similar to string interpolation except that braces are used instead of %s</a:t>
            </a:r>
            <a:endParaRPr sz="1400" b="0" strike="noStrike">
              <a:solidFill>
                <a:srgbClr val="FF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7"/>
          <p:cNvSpPr txBox="1">
            <a:spLocks noGrp="1"/>
          </p:cNvSpPr>
          <p:nvPr>
            <p:ph type="title" idx="4294967295"/>
          </p:nvPr>
        </p:nvSpPr>
        <p:spPr>
          <a:xfrm>
            <a:off x="285720" y="1643056"/>
            <a:ext cx="8510040" cy="2042280"/>
          </a:xfrm>
          <a:prstGeom prst="rect">
            <a:avLst/>
          </a:prstGeom>
          <a:noFill/>
          <a:ln>
            <a:noFill/>
          </a:ln>
        </p:spPr>
        <p:txBody>
          <a:bodyPr spcFirstLastPara="1" wrap="square" lIns="0" tIns="91425" rIns="0" bIns="91425" anchor="b" anchorCtr="0">
            <a:normAutofit/>
          </a:bodyPr>
          <a:lstStyle/>
          <a:p>
            <a:pPr marL="0" lvl="0" indent="0" algn="ctr" rtl="0">
              <a:lnSpc>
                <a:spcPct val="100000"/>
              </a:lnSpc>
              <a:spcBef>
                <a:spcPts val="0"/>
              </a:spcBef>
              <a:spcAft>
                <a:spcPts val="0"/>
              </a:spcAft>
              <a:buClr>
                <a:schemeClr val="dk1"/>
              </a:buClr>
              <a:buSzPts val="5200"/>
              <a:buFont typeface="Arial"/>
              <a:buNone/>
            </a:pPr>
            <a:r>
              <a:rPr lang="en-IN" sz="5200" b="0" strike="noStrike">
                <a:latin typeface="Arial"/>
                <a:ea typeface="Arial"/>
                <a:cs typeface="Arial"/>
                <a:sym typeface="Arial"/>
              </a:rPr>
              <a:t>Built-in methods for string manipulation</a:t>
            </a:r>
            <a:endParaRPr sz="5200" b="0" strike="noStrike">
              <a:latin typeface="Arial"/>
              <a:ea typeface="Arial"/>
              <a:cs typeface="Arial"/>
              <a:sym typeface="Arial"/>
            </a:endParaRPr>
          </a:p>
        </p:txBody>
      </p:sp>
      <p:pic>
        <p:nvPicPr>
          <p:cNvPr id="215" name="Google Shape;215;p17"/>
          <p:cNvPicPr preferRelativeResize="0"/>
          <p:nvPr/>
        </p:nvPicPr>
        <p:blipFill rotWithShape="1">
          <a:blip r:embed="rId3">
            <a:alphaModFix/>
          </a:blip>
          <a:srcRect/>
          <a:stretch/>
        </p:blipFill>
        <p:spPr>
          <a:xfrm>
            <a:off x="7917120" y="220680"/>
            <a:ext cx="900720" cy="9007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8"/>
          <p:cNvSpPr txBox="1">
            <a:spLocks noGrp="1"/>
          </p:cNvSpPr>
          <p:nvPr>
            <p:ph type="title" idx="4294967295"/>
          </p:nvPr>
        </p:nvSpPr>
        <p:spPr>
          <a:xfrm>
            <a:off x="285720" y="785800"/>
            <a:ext cx="8228880" cy="85824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2400"/>
              <a:buFont typeface="Arial"/>
              <a:buNone/>
            </a:pPr>
            <a:r>
              <a:rPr lang="en-IN" sz="2400" b="0" strike="noStrike">
                <a:latin typeface="Arial"/>
                <a:ea typeface="Arial"/>
                <a:cs typeface="Arial"/>
                <a:sym typeface="Arial"/>
              </a:rPr>
              <a:t>upper(), lower(), isupper(), and islower() Methods</a:t>
            </a:r>
            <a:endParaRPr/>
          </a:p>
        </p:txBody>
      </p:sp>
      <p:pic>
        <p:nvPicPr>
          <p:cNvPr id="221" name="Google Shape;221;p18"/>
          <p:cNvPicPr preferRelativeResize="0"/>
          <p:nvPr/>
        </p:nvPicPr>
        <p:blipFill rotWithShape="1">
          <a:blip r:embed="rId3">
            <a:alphaModFix/>
          </a:blip>
          <a:srcRect/>
          <a:stretch/>
        </p:blipFill>
        <p:spPr>
          <a:xfrm>
            <a:off x="367781" y="1721823"/>
            <a:ext cx="3154320" cy="3086078"/>
          </a:xfrm>
          <a:prstGeom prst="rect">
            <a:avLst/>
          </a:prstGeom>
          <a:noFill/>
          <a:ln>
            <a:noFill/>
          </a:ln>
        </p:spPr>
      </p:pic>
      <p:pic>
        <p:nvPicPr>
          <p:cNvPr id="222" name="Google Shape;222;p18"/>
          <p:cNvPicPr preferRelativeResize="0"/>
          <p:nvPr/>
        </p:nvPicPr>
        <p:blipFill rotWithShape="1">
          <a:blip r:embed="rId4">
            <a:alphaModFix/>
          </a:blip>
          <a:srcRect/>
          <a:stretch/>
        </p:blipFill>
        <p:spPr>
          <a:xfrm>
            <a:off x="3643306" y="2786064"/>
            <a:ext cx="2257920" cy="1947600"/>
          </a:xfrm>
          <a:prstGeom prst="rect">
            <a:avLst/>
          </a:prstGeom>
          <a:noFill/>
          <a:ln>
            <a:noFill/>
          </a:ln>
        </p:spPr>
      </p:pic>
      <p:sp>
        <p:nvSpPr>
          <p:cNvPr id="223" name="Google Shape;223;p18"/>
          <p:cNvSpPr txBox="1">
            <a:spLocks noGrp="1"/>
          </p:cNvSpPr>
          <p:nvPr>
            <p:ph type="sldNum" idx="4294967295"/>
          </p:nvPr>
        </p:nvSpPr>
        <p:spPr>
          <a:xfrm>
            <a:off x="8472600" y="4663080"/>
            <a:ext cx="538200" cy="383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a:p>
        </p:txBody>
      </p:sp>
      <p:sp>
        <p:nvSpPr>
          <p:cNvPr id="224" name="Google Shape;224;p18"/>
          <p:cNvSpPr/>
          <p:nvPr/>
        </p:nvSpPr>
        <p:spPr>
          <a:xfrm>
            <a:off x="214282" y="214296"/>
            <a:ext cx="800105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chemeClr val="dk1"/>
                </a:solidFill>
                <a:latin typeface="Cambria"/>
                <a:ea typeface="Cambria"/>
                <a:cs typeface="Cambria"/>
                <a:sym typeface="Cambria"/>
              </a:rPr>
              <a:t>Useful String Methods</a:t>
            </a:r>
            <a:endParaRPr sz="2800">
              <a:solidFill>
                <a:schemeClr val="dk1"/>
              </a:solidFill>
              <a:latin typeface="Cambria"/>
              <a:ea typeface="Cambria"/>
              <a:cs typeface="Cambria"/>
              <a:sym typeface="Cambria"/>
            </a:endParaRPr>
          </a:p>
        </p:txBody>
      </p:sp>
      <p:sp>
        <p:nvSpPr>
          <p:cNvPr id="225" name="Google Shape;225;p18"/>
          <p:cNvSpPr/>
          <p:nvPr/>
        </p:nvSpPr>
        <p:spPr>
          <a:xfrm>
            <a:off x="6143636" y="1785932"/>
            <a:ext cx="2786082" cy="295786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a:solidFill>
                  <a:srgbClr val="7030A0"/>
                </a:solidFill>
                <a:latin typeface="Calibri"/>
                <a:ea typeface="Calibri"/>
                <a:cs typeface="Calibri"/>
                <a:sym typeface="Calibri"/>
              </a:rPr>
              <a:t>The upper() and lower() string methods return a new string where all the</a:t>
            </a:r>
            <a:endParaRPr/>
          </a:p>
          <a:p>
            <a:pPr marL="0" marR="0" lvl="0" indent="0" algn="l" rtl="0">
              <a:lnSpc>
                <a:spcPct val="150000"/>
              </a:lnSpc>
              <a:spcBef>
                <a:spcPts val="0"/>
              </a:spcBef>
              <a:spcAft>
                <a:spcPts val="0"/>
              </a:spcAft>
              <a:buNone/>
            </a:pPr>
            <a:r>
              <a:rPr lang="en-IN" sz="1800">
                <a:solidFill>
                  <a:srgbClr val="7030A0"/>
                </a:solidFill>
                <a:latin typeface="Calibri"/>
                <a:ea typeface="Calibri"/>
                <a:cs typeface="Calibri"/>
                <a:sym typeface="Calibri"/>
              </a:rPr>
              <a:t>letters in the original string have been converted to uppercase or lowercase, respectively.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p:nvPr/>
        </p:nvSpPr>
        <p:spPr>
          <a:xfrm>
            <a:off x="642910" y="214296"/>
            <a:ext cx="5857916" cy="465191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000" b="1">
                <a:solidFill>
                  <a:srgbClr val="FF0000"/>
                </a:solidFill>
                <a:latin typeface="Cambria"/>
                <a:ea typeface="Cambria"/>
                <a:cs typeface="Cambria"/>
                <a:sym typeface="Cambria"/>
              </a:rPr>
              <a:t>'abcABC'.islower()</a:t>
            </a:r>
            <a:endParaRPr/>
          </a:p>
          <a:p>
            <a:pPr marL="0" marR="0" lvl="0" indent="0" algn="l" rtl="0">
              <a:lnSpc>
                <a:spcPct val="150000"/>
              </a:lnSpc>
              <a:spcBef>
                <a:spcPts val="0"/>
              </a:spcBef>
              <a:spcAft>
                <a:spcPts val="0"/>
              </a:spcAft>
              <a:buNone/>
            </a:pPr>
            <a:r>
              <a:rPr lang="en-IN" sz="2000" b="1">
                <a:solidFill>
                  <a:schemeClr val="dk1"/>
                </a:solidFill>
                <a:latin typeface="Cambria"/>
                <a:ea typeface="Cambria"/>
                <a:cs typeface="Cambria"/>
                <a:sym typeface="Cambria"/>
              </a:rPr>
              <a:t>False</a:t>
            </a:r>
            <a:endParaRPr/>
          </a:p>
          <a:p>
            <a:pPr marL="0" marR="0" lvl="0" indent="0" algn="l" rtl="0">
              <a:lnSpc>
                <a:spcPct val="150000"/>
              </a:lnSpc>
              <a:spcBef>
                <a:spcPts val="0"/>
              </a:spcBef>
              <a:spcAft>
                <a:spcPts val="0"/>
              </a:spcAft>
              <a:buNone/>
            </a:pPr>
            <a:r>
              <a:rPr lang="en-IN" sz="2000" b="1">
                <a:solidFill>
                  <a:srgbClr val="FF0000"/>
                </a:solidFill>
                <a:latin typeface="Cambria"/>
                <a:ea typeface="Cambria"/>
                <a:cs typeface="Cambria"/>
                <a:sym typeface="Cambria"/>
              </a:rPr>
              <a:t>'abcABC'.isupper()</a:t>
            </a:r>
            <a:endParaRPr/>
          </a:p>
          <a:p>
            <a:pPr marL="0" marR="0" lvl="0" indent="0" algn="l" rtl="0">
              <a:lnSpc>
                <a:spcPct val="150000"/>
              </a:lnSpc>
              <a:spcBef>
                <a:spcPts val="0"/>
              </a:spcBef>
              <a:spcAft>
                <a:spcPts val="0"/>
              </a:spcAft>
              <a:buNone/>
            </a:pPr>
            <a:r>
              <a:rPr lang="en-IN" sz="2000" b="1">
                <a:solidFill>
                  <a:schemeClr val="dk1"/>
                </a:solidFill>
                <a:latin typeface="Cambria"/>
                <a:ea typeface="Cambria"/>
                <a:cs typeface="Cambria"/>
                <a:sym typeface="Cambria"/>
              </a:rPr>
              <a:t>False</a:t>
            </a:r>
            <a:endParaRPr/>
          </a:p>
          <a:p>
            <a:pPr marL="0" marR="0" lvl="0" indent="0" algn="l" rtl="0">
              <a:lnSpc>
                <a:spcPct val="150000"/>
              </a:lnSpc>
              <a:spcBef>
                <a:spcPts val="0"/>
              </a:spcBef>
              <a:spcAft>
                <a:spcPts val="0"/>
              </a:spcAft>
              <a:buNone/>
            </a:pPr>
            <a:r>
              <a:rPr lang="en-IN" sz="2000" b="1">
                <a:solidFill>
                  <a:srgbClr val="FF0000"/>
                </a:solidFill>
                <a:latin typeface="Cambria"/>
                <a:ea typeface="Cambria"/>
                <a:cs typeface="Cambria"/>
                <a:sym typeface="Cambria"/>
              </a:rPr>
              <a:t>'ABC'.isupper()</a:t>
            </a:r>
            <a:endParaRPr/>
          </a:p>
          <a:p>
            <a:pPr marL="0" marR="0" lvl="0" indent="0" algn="l" rtl="0">
              <a:lnSpc>
                <a:spcPct val="150000"/>
              </a:lnSpc>
              <a:spcBef>
                <a:spcPts val="0"/>
              </a:spcBef>
              <a:spcAft>
                <a:spcPts val="0"/>
              </a:spcAft>
              <a:buNone/>
            </a:pPr>
            <a:r>
              <a:rPr lang="en-IN" sz="2000" b="1">
                <a:solidFill>
                  <a:schemeClr val="dk1"/>
                </a:solidFill>
                <a:latin typeface="Cambria"/>
                <a:ea typeface="Cambria"/>
                <a:cs typeface="Cambria"/>
                <a:sym typeface="Cambria"/>
              </a:rPr>
              <a:t>True</a:t>
            </a:r>
            <a:endParaRPr/>
          </a:p>
          <a:p>
            <a:pPr marL="0" marR="0" lvl="0" indent="0" algn="l" rtl="0">
              <a:lnSpc>
                <a:spcPct val="150000"/>
              </a:lnSpc>
              <a:spcBef>
                <a:spcPts val="0"/>
              </a:spcBef>
              <a:spcAft>
                <a:spcPts val="0"/>
              </a:spcAft>
              <a:buNone/>
            </a:pPr>
            <a:r>
              <a:rPr lang="en-IN" sz="2000" b="1">
                <a:solidFill>
                  <a:srgbClr val="FF0000"/>
                </a:solidFill>
                <a:latin typeface="Cambria"/>
                <a:ea typeface="Cambria"/>
                <a:cs typeface="Cambria"/>
                <a:sym typeface="Cambria"/>
              </a:rPr>
              <a:t>'1234ABC'.isupper()</a:t>
            </a:r>
            <a:endParaRPr/>
          </a:p>
          <a:p>
            <a:pPr marL="0" marR="0" lvl="0" indent="0" algn="l" rtl="0">
              <a:lnSpc>
                <a:spcPct val="150000"/>
              </a:lnSpc>
              <a:spcBef>
                <a:spcPts val="0"/>
              </a:spcBef>
              <a:spcAft>
                <a:spcPts val="0"/>
              </a:spcAft>
              <a:buNone/>
            </a:pPr>
            <a:r>
              <a:rPr lang="en-IN" sz="2000" b="1">
                <a:solidFill>
                  <a:schemeClr val="dk1"/>
                </a:solidFill>
                <a:latin typeface="Cambria"/>
                <a:ea typeface="Cambria"/>
                <a:cs typeface="Cambria"/>
                <a:sym typeface="Cambria"/>
              </a:rPr>
              <a:t>True</a:t>
            </a:r>
            <a:endParaRPr/>
          </a:p>
          <a:p>
            <a:pPr marL="0" marR="0" lvl="0" indent="0" algn="l" rtl="0">
              <a:lnSpc>
                <a:spcPct val="150000"/>
              </a:lnSpc>
              <a:spcBef>
                <a:spcPts val="0"/>
              </a:spcBef>
              <a:spcAft>
                <a:spcPts val="0"/>
              </a:spcAft>
              <a:buNone/>
            </a:pPr>
            <a:r>
              <a:rPr lang="en-IN" sz="2000" b="1">
                <a:solidFill>
                  <a:srgbClr val="FF0000"/>
                </a:solidFill>
                <a:latin typeface="Cambria"/>
                <a:ea typeface="Cambria"/>
                <a:cs typeface="Cambria"/>
                <a:sym typeface="Cambria"/>
              </a:rPr>
              <a:t>'1234abc'.islower()</a:t>
            </a:r>
            <a:endParaRPr/>
          </a:p>
          <a:p>
            <a:pPr marL="0" marR="0" lvl="0" indent="0" algn="l" rtl="0">
              <a:lnSpc>
                <a:spcPct val="150000"/>
              </a:lnSpc>
              <a:spcBef>
                <a:spcPts val="0"/>
              </a:spcBef>
              <a:spcAft>
                <a:spcPts val="0"/>
              </a:spcAft>
              <a:buNone/>
            </a:pPr>
            <a:r>
              <a:rPr lang="en-IN" sz="2000" b="1">
                <a:solidFill>
                  <a:schemeClr val="dk1"/>
                </a:solidFill>
                <a:latin typeface="Cambria"/>
                <a:ea typeface="Cambria"/>
                <a:cs typeface="Cambria"/>
                <a:sym typeface="Cambria"/>
              </a:rPr>
              <a:t>True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animEffect transition="in" filter="fade">
                                      <p:cBhvr>
                                        <p:cTn id="7" dur="500"/>
                                        <p:tgtEl>
                                          <p:spTgt spid="2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0">
                                            <p:txEl>
                                              <p:pRg st="1" end="1"/>
                                            </p:txEl>
                                          </p:spTgt>
                                        </p:tgtEl>
                                        <p:attrNameLst>
                                          <p:attrName>style.visibility</p:attrName>
                                        </p:attrNameLst>
                                      </p:cBhvr>
                                      <p:to>
                                        <p:strVal val="visible"/>
                                      </p:to>
                                    </p:set>
                                    <p:animEffect transition="in" filter="fade">
                                      <p:cBhvr>
                                        <p:cTn id="12" dur="500"/>
                                        <p:tgtEl>
                                          <p:spTgt spid="2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0">
                                            <p:txEl>
                                              <p:pRg st="2" end="2"/>
                                            </p:txEl>
                                          </p:spTgt>
                                        </p:tgtEl>
                                        <p:attrNameLst>
                                          <p:attrName>style.visibility</p:attrName>
                                        </p:attrNameLst>
                                      </p:cBhvr>
                                      <p:to>
                                        <p:strVal val="visible"/>
                                      </p:to>
                                    </p:set>
                                    <p:animEffect transition="in" filter="fade">
                                      <p:cBhvr>
                                        <p:cTn id="17" dur="500"/>
                                        <p:tgtEl>
                                          <p:spTgt spid="2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0">
                                            <p:txEl>
                                              <p:pRg st="3" end="3"/>
                                            </p:txEl>
                                          </p:spTgt>
                                        </p:tgtEl>
                                        <p:attrNameLst>
                                          <p:attrName>style.visibility</p:attrName>
                                        </p:attrNameLst>
                                      </p:cBhvr>
                                      <p:to>
                                        <p:strVal val="visible"/>
                                      </p:to>
                                    </p:set>
                                    <p:animEffect transition="in" filter="fade">
                                      <p:cBhvr>
                                        <p:cTn id="22" dur="500"/>
                                        <p:tgtEl>
                                          <p:spTgt spid="2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0">
                                            <p:txEl>
                                              <p:pRg st="4" end="4"/>
                                            </p:txEl>
                                          </p:spTgt>
                                        </p:tgtEl>
                                        <p:attrNameLst>
                                          <p:attrName>style.visibility</p:attrName>
                                        </p:attrNameLst>
                                      </p:cBhvr>
                                      <p:to>
                                        <p:strVal val="visible"/>
                                      </p:to>
                                    </p:set>
                                    <p:animEffect transition="in" filter="fade">
                                      <p:cBhvr>
                                        <p:cTn id="27" dur="500"/>
                                        <p:tgtEl>
                                          <p:spTgt spid="2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0">
                                            <p:txEl>
                                              <p:pRg st="5" end="5"/>
                                            </p:txEl>
                                          </p:spTgt>
                                        </p:tgtEl>
                                        <p:attrNameLst>
                                          <p:attrName>style.visibility</p:attrName>
                                        </p:attrNameLst>
                                      </p:cBhvr>
                                      <p:to>
                                        <p:strVal val="visible"/>
                                      </p:to>
                                    </p:set>
                                    <p:animEffect transition="in" filter="fade">
                                      <p:cBhvr>
                                        <p:cTn id="32" dur="500"/>
                                        <p:tgtEl>
                                          <p:spTgt spid="23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0">
                                            <p:txEl>
                                              <p:pRg st="6" end="6"/>
                                            </p:txEl>
                                          </p:spTgt>
                                        </p:tgtEl>
                                        <p:attrNameLst>
                                          <p:attrName>style.visibility</p:attrName>
                                        </p:attrNameLst>
                                      </p:cBhvr>
                                      <p:to>
                                        <p:strVal val="visible"/>
                                      </p:to>
                                    </p:set>
                                    <p:animEffect transition="in" filter="fade">
                                      <p:cBhvr>
                                        <p:cTn id="37" dur="500"/>
                                        <p:tgtEl>
                                          <p:spTgt spid="23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0">
                                            <p:txEl>
                                              <p:pRg st="7" end="7"/>
                                            </p:txEl>
                                          </p:spTgt>
                                        </p:tgtEl>
                                        <p:attrNameLst>
                                          <p:attrName>style.visibility</p:attrName>
                                        </p:attrNameLst>
                                      </p:cBhvr>
                                      <p:to>
                                        <p:strVal val="visible"/>
                                      </p:to>
                                    </p:set>
                                    <p:animEffect transition="in" filter="fade">
                                      <p:cBhvr>
                                        <p:cTn id="42" dur="500"/>
                                        <p:tgtEl>
                                          <p:spTgt spid="23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0">
                                            <p:txEl>
                                              <p:pRg st="8" end="8"/>
                                            </p:txEl>
                                          </p:spTgt>
                                        </p:tgtEl>
                                        <p:attrNameLst>
                                          <p:attrName>style.visibility</p:attrName>
                                        </p:attrNameLst>
                                      </p:cBhvr>
                                      <p:to>
                                        <p:strVal val="visible"/>
                                      </p:to>
                                    </p:set>
                                    <p:animEffect transition="in" filter="fade">
                                      <p:cBhvr>
                                        <p:cTn id="47" dur="500"/>
                                        <p:tgtEl>
                                          <p:spTgt spid="23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0">
                                            <p:txEl>
                                              <p:pRg st="9" end="9"/>
                                            </p:txEl>
                                          </p:spTgt>
                                        </p:tgtEl>
                                        <p:attrNameLst>
                                          <p:attrName>style.visibility</p:attrName>
                                        </p:attrNameLst>
                                      </p:cBhvr>
                                      <p:to>
                                        <p:strVal val="visible"/>
                                      </p:to>
                                    </p:set>
                                    <p:animEffect transition="in" filter="fade">
                                      <p:cBhvr>
                                        <p:cTn id="52" dur="500"/>
                                        <p:tgtEl>
                                          <p:spTgt spid="2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57200" y="205979"/>
            <a:ext cx="8229600" cy="79413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libri"/>
              <a:buNone/>
            </a:pPr>
            <a:r>
              <a:rPr lang="en-IN" sz="3600" b="1"/>
              <a:t>Working with Strings</a:t>
            </a:r>
            <a:endParaRPr sz="3600"/>
          </a:p>
        </p:txBody>
      </p:sp>
      <p:pic>
        <p:nvPicPr>
          <p:cNvPr id="95" name="Google Shape;95;p2"/>
          <p:cNvPicPr preferRelativeResize="0"/>
          <p:nvPr/>
        </p:nvPicPr>
        <p:blipFill rotWithShape="1">
          <a:blip r:embed="rId3">
            <a:alphaModFix/>
          </a:blip>
          <a:srcRect/>
          <a:stretch/>
        </p:blipFill>
        <p:spPr>
          <a:xfrm>
            <a:off x="285720" y="1214428"/>
            <a:ext cx="8286808" cy="2643206"/>
          </a:xfrm>
          <a:prstGeom prst="rect">
            <a:avLst/>
          </a:prstGeom>
          <a:noFill/>
          <a:ln>
            <a:noFill/>
          </a:ln>
        </p:spPr>
      </p:pic>
      <p:sp>
        <p:nvSpPr>
          <p:cNvPr id="96" name="Google Shape;96;p2"/>
          <p:cNvSpPr txBox="1"/>
          <p:nvPr/>
        </p:nvSpPr>
        <p:spPr>
          <a:xfrm>
            <a:off x="2285984" y="2571750"/>
            <a:ext cx="2214578" cy="369332"/>
          </a:xfrm>
          <a:prstGeom prst="rect">
            <a:avLst/>
          </a:prstGeom>
          <a:noFill/>
          <a:ln w="38100" cap="flat" cmpd="sng">
            <a:solidFill>
              <a:srgbClr val="FFC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FFC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0"/>
          <p:cNvSpPr txBox="1">
            <a:spLocks noGrp="1"/>
          </p:cNvSpPr>
          <p:nvPr>
            <p:ph type="title"/>
          </p:nvPr>
        </p:nvSpPr>
        <p:spPr>
          <a:xfrm>
            <a:off x="457200" y="205200"/>
            <a:ext cx="8228880" cy="85824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4400"/>
              <a:buFont typeface="Arial"/>
              <a:buNone/>
            </a:pPr>
            <a:r>
              <a:rPr lang="en-IN" sz="4400" b="0" strike="noStrike">
                <a:latin typeface="Arial"/>
                <a:ea typeface="Arial"/>
                <a:cs typeface="Arial"/>
                <a:sym typeface="Arial"/>
              </a:rPr>
              <a:t>upper( ) and lower( ) chain</a:t>
            </a:r>
            <a:endParaRPr/>
          </a:p>
        </p:txBody>
      </p:sp>
      <p:pic>
        <p:nvPicPr>
          <p:cNvPr id="236" name="Google Shape;236;p20"/>
          <p:cNvPicPr preferRelativeResize="0"/>
          <p:nvPr/>
        </p:nvPicPr>
        <p:blipFill rotWithShape="1">
          <a:blip r:embed="rId3">
            <a:alphaModFix/>
          </a:blip>
          <a:srcRect/>
          <a:stretch/>
        </p:blipFill>
        <p:spPr>
          <a:xfrm>
            <a:off x="1223280" y="1261080"/>
            <a:ext cx="3321000" cy="3526560"/>
          </a:xfrm>
          <a:prstGeom prst="rect">
            <a:avLst/>
          </a:prstGeom>
          <a:noFill/>
          <a:ln>
            <a:noFill/>
          </a:ln>
        </p:spPr>
      </p:pic>
      <p:sp>
        <p:nvSpPr>
          <p:cNvPr id="237" name="Google Shape;237;p20"/>
          <p:cNvSpPr txBox="1"/>
          <p:nvPr/>
        </p:nvSpPr>
        <p:spPr>
          <a:xfrm>
            <a:off x="5143504" y="1928808"/>
            <a:ext cx="3434040" cy="2357454"/>
          </a:xfrm>
          <a:prstGeom prst="rect">
            <a:avLst/>
          </a:prstGeom>
          <a:noFill/>
          <a:ln>
            <a:noFill/>
          </a:ln>
        </p:spPr>
        <p:txBody>
          <a:bodyPr spcFirstLastPara="1" wrap="square" lIns="90000" tIns="45000" rIns="90000" bIns="45000" anchor="t" anchorCtr="0">
            <a:noAutofit/>
          </a:bodyPr>
          <a:lstStyle/>
          <a:p>
            <a:pPr marL="0" marR="0" lvl="0" indent="0" algn="l" rtl="0">
              <a:lnSpc>
                <a:spcPct val="150000"/>
              </a:lnSpc>
              <a:spcBef>
                <a:spcPts val="0"/>
              </a:spcBef>
              <a:spcAft>
                <a:spcPts val="0"/>
              </a:spcAft>
              <a:buNone/>
            </a:pPr>
            <a:r>
              <a:rPr lang="en-IN" sz="1800" b="0" strike="noStrike">
                <a:solidFill>
                  <a:srgbClr val="7030A0"/>
                </a:solidFill>
                <a:latin typeface="Arial"/>
                <a:ea typeface="Arial"/>
                <a:cs typeface="Arial"/>
                <a:sym typeface="Arial"/>
              </a:rPr>
              <a:t>Since the upper() and lower() string methods themselves return strings, you can call string methods on those returned string values as well.</a:t>
            </a:r>
            <a:endParaRPr/>
          </a:p>
        </p:txBody>
      </p:sp>
      <p:sp>
        <p:nvSpPr>
          <p:cNvPr id="238" name="Google Shape;238;p20"/>
          <p:cNvSpPr txBox="1">
            <a:spLocks noGrp="1"/>
          </p:cNvSpPr>
          <p:nvPr>
            <p:ph type="sldNum" idx="4294967295"/>
          </p:nvPr>
        </p:nvSpPr>
        <p:spPr>
          <a:xfrm>
            <a:off x="8472600" y="4663080"/>
            <a:ext cx="538200" cy="383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21"/>
          <p:cNvPicPr preferRelativeResize="0">
            <a:picLocks noGrp="1"/>
          </p:cNvPicPr>
          <p:nvPr>
            <p:ph type="body" idx="1"/>
          </p:nvPr>
        </p:nvPicPr>
        <p:blipFill rotWithShape="1">
          <a:blip r:embed="rId3">
            <a:alphaModFix/>
          </a:blip>
          <a:srcRect/>
          <a:stretch/>
        </p:blipFill>
        <p:spPr>
          <a:xfrm>
            <a:off x="235713" y="307166"/>
            <a:ext cx="8501122" cy="2357454"/>
          </a:xfrm>
          <a:prstGeom prst="rect">
            <a:avLst/>
          </a:prstGeom>
          <a:noFill/>
          <a:ln>
            <a:noFill/>
          </a:ln>
        </p:spPr>
      </p:pic>
      <p:pic>
        <p:nvPicPr>
          <p:cNvPr id="244" name="Google Shape;244;p21"/>
          <p:cNvPicPr preferRelativeResize="0"/>
          <p:nvPr/>
        </p:nvPicPr>
        <p:blipFill rotWithShape="1">
          <a:blip r:embed="rId4">
            <a:alphaModFix/>
          </a:blip>
          <a:srcRect/>
          <a:stretch/>
        </p:blipFill>
        <p:spPr>
          <a:xfrm>
            <a:off x="285720" y="2786064"/>
            <a:ext cx="8501122" cy="21431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2"/>
          <p:cNvSpPr txBox="1"/>
          <p:nvPr/>
        </p:nvSpPr>
        <p:spPr>
          <a:xfrm>
            <a:off x="142844" y="214296"/>
            <a:ext cx="8786874"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a:solidFill>
                  <a:schemeClr val="dk1"/>
                </a:solidFill>
                <a:latin typeface="Cambria"/>
                <a:ea typeface="Cambria"/>
                <a:cs typeface="Cambria"/>
                <a:sym typeface="Cambria"/>
              </a:rPr>
              <a:t>Nonletter characters in the string remain changed or unchanged</a:t>
            </a:r>
            <a:endParaRPr/>
          </a:p>
          <a:p>
            <a:pPr marL="0" marR="0" lvl="0" indent="0" algn="l" rtl="0">
              <a:spcBef>
                <a:spcPts val="0"/>
              </a:spcBef>
              <a:spcAft>
                <a:spcPts val="0"/>
              </a:spcAft>
              <a:buNone/>
            </a:pPr>
            <a:endParaRPr sz="2200" b="1">
              <a:solidFill>
                <a:schemeClr val="dk1"/>
              </a:solidFill>
              <a:latin typeface="Cambria"/>
              <a:ea typeface="Cambria"/>
              <a:cs typeface="Cambria"/>
              <a:sym typeface="Cambria"/>
            </a:endParaRPr>
          </a:p>
          <a:p>
            <a:pPr marL="0" marR="0" lvl="0" indent="0" algn="l" rtl="0">
              <a:spcBef>
                <a:spcPts val="0"/>
              </a:spcBef>
              <a:spcAft>
                <a:spcPts val="0"/>
              </a:spcAft>
              <a:buNone/>
            </a:pPr>
            <a:r>
              <a:rPr lang="en-IN" sz="2200" b="1">
                <a:solidFill>
                  <a:srgbClr val="FF0000"/>
                </a:solidFill>
                <a:latin typeface="Cambria"/>
                <a:ea typeface="Cambria"/>
                <a:cs typeface="Cambria"/>
                <a:sym typeface="Cambria"/>
              </a:rPr>
              <a:t>Asw: Unchanged</a:t>
            </a:r>
            <a:endParaRPr/>
          </a:p>
          <a:p>
            <a:pPr marL="0" marR="0" lvl="0" indent="0" algn="l" rtl="0">
              <a:spcBef>
                <a:spcPts val="0"/>
              </a:spcBef>
              <a:spcAft>
                <a:spcPts val="0"/>
              </a:spcAft>
              <a:buNone/>
            </a:pPr>
            <a:endParaRPr sz="2200">
              <a:solidFill>
                <a:schemeClr val="dk1"/>
              </a:solidFill>
              <a:latin typeface="Cambria"/>
              <a:ea typeface="Cambria"/>
              <a:cs typeface="Cambria"/>
              <a:sym typeface="Cambria"/>
            </a:endParaRPr>
          </a:p>
          <a:p>
            <a:pPr marL="0" marR="0" lvl="0" indent="-139700" algn="l" rtl="0">
              <a:spcBef>
                <a:spcPts val="0"/>
              </a:spcBef>
              <a:spcAft>
                <a:spcPts val="0"/>
              </a:spcAft>
              <a:buClr>
                <a:srgbClr val="C00000"/>
              </a:buClr>
              <a:buSzPts val="2200"/>
              <a:buFont typeface="Noto Sans Symbols"/>
              <a:buChar char="❑"/>
            </a:pPr>
            <a:r>
              <a:rPr lang="en-IN" sz="2200" b="1">
                <a:solidFill>
                  <a:srgbClr val="C00000"/>
                </a:solidFill>
                <a:latin typeface="Cambria"/>
                <a:ea typeface="Cambria"/>
                <a:cs typeface="Cambria"/>
                <a:sym typeface="Cambria"/>
              </a:rPr>
              <a:t>String methods do not change the string itself but return new string values.</a:t>
            </a:r>
            <a:endParaRPr/>
          </a:p>
          <a:p>
            <a:pPr marL="0" marR="0" lvl="0" indent="-139700" algn="l" rtl="0">
              <a:spcBef>
                <a:spcPts val="0"/>
              </a:spcBef>
              <a:spcAft>
                <a:spcPts val="0"/>
              </a:spcAft>
              <a:buClr>
                <a:schemeClr val="dk1"/>
              </a:buClr>
              <a:buSzPts val="2200"/>
              <a:buFont typeface="Noto Sans Symbols"/>
              <a:buChar char="❑"/>
            </a:pPr>
            <a:r>
              <a:rPr lang="en-IN" sz="2200">
                <a:solidFill>
                  <a:schemeClr val="dk1"/>
                </a:solidFill>
                <a:latin typeface="Cambria"/>
                <a:ea typeface="Cambria"/>
                <a:cs typeface="Cambria"/>
                <a:sym typeface="Cambria"/>
              </a:rPr>
              <a:t>If you want to change the original string , you have to call upper() and lower() on the string and then assign the new string to the variable where the original was stored.</a:t>
            </a:r>
            <a:endParaRPr/>
          </a:p>
        </p:txBody>
      </p:sp>
      <p:sp>
        <p:nvSpPr>
          <p:cNvPr id="250" name="Google Shape;250;p22"/>
          <p:cNvSpPr/>
          <p:nvPr/>
        </p:nvSpPr>
        <p:spPr>
          <a:xfrm>
            <a:off x="5143504" y="3357568"/>
            <a:ext cx="3357586" cy="1477328"/>
          </a:xfrm>
          <a:prstGeom prst="rect">
            <a:avLst/>
          </a:prstGeom>
          <a:solidFill>
            <a:srgbClr val="FFC000"/>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Cambria"/>
                <a:ea typeface="Cambria"/>
                <a:cs typeface="Cambria"/>
                <a:sym typeface="Cambria"/>
              </a:rPr>
              <a:t>spam='Hello world!'</a:t>
            </a:r>
            <a:endParaRPr dirty="0"/>
          </a:p>
          <a:p>
            <a:pPr marL="0" marR="0" lvl="0" indent="0" algn="l" rtl="0">
              <a:spcBef>
                <a:spcPts val="0"/>
              </a:spcBef>
              <a:spcAft>
                <a:spcPts val="0"/>
              </a:spcAft>
              <a:buNone/>
            </a:pPr>
            <a:r>
              <a:rPr lang="en-IN" sz="1800" dirty="0" err="1">
                <a:solidFill>
                  <a:schemeClr val="dk1"/>
                </a:solidFill>
                <a:latin typeface="Cambria"/>
                <a:ea typeface="Cambria"/>
                <a:cs typeface="Cambria"/>
                <a:sym typeface="Cambria"/>
              </a:rPr>
              <a:t>spam.upper</a:t>
            </a:r>
            <a:r>
              <a:rPr lang="en-IN" sz="1800" dirty="0">
                <a:solidFill>
                  <a:schemeClr val="dk1"/>
                </a:solidFill>
                <a:latin typeface="Cambria"/>
                <a:ea typeface="Cambria"/>
                <a:cs typeface="Cambria"/>
                <a:sym typeface="Cambria"/>
              </a:rPr>
              <a:t>()</a:t>
            </a:r>
            <a:endParaRPr dirty="0"/>
          </a:p>
          <a:p>
            <a:pPr marL="0" marR="0" lvl="0" indent="0" algn="l" rtl="0">
              <a:spcBef>
                <a:spcPts val="0"/>
              </a:spcBef>
              <a:spcAft>
                <a:spcPts val="0"/>
              </a:spcAft>
              <a:buNone/>
            </a:pPr>
            <a:r>
              <a:rPr lang="en-IN" sz="1800" dirty="0">
                <a:solidFill>
                  <a:schemeClr val="dk1"/>
                </a:solidFill>
                <a:latin typeface="Cambria"/>
                <a:ea typeface="Cambria"/>
                <a:cs typeface="Cambria"/>
                <a:sym typeface="Cambria"/>
              </a:rPr>
              <a:t>spam</a:t>
            </a:r>
            <a:endParaRPr dirty="0"/>
          </a:p>
          <a:p>
            <a:pPr marL="0" marR="0" lvl="0" indent="0" algn="l" rtl="0">
              <a:spcBef>
                <a:spcPts val="0"/>
              </a:spcBef>
              <a:spcAft>
                <a:spcPts val="0"/>
              </a:spcAft>
              <a:buNone/>
            </a:pPr>
            <a:r>
              <a:rPr lang="en-IN" sz="1800" b="1" dirty="0">
                <a:solidFill>
                  <a:schemeClr val="dk1"/>
                </a:solidFill>
                <a:latin typeface="Cambria"/>
                <a:ea typeface="Cambria"/>
                <a:cs typeface="Cambria"/>
                <a:sym typeface="Cambria"/>
              </a:rPr>
              <a:t>Output:</a:t>
            </a:r>
            <a:endParaRPr dirty="0"/>
          </a:p>
          <a:p>
            <a:pPr marL="0" marR="0" lvl="0" indent="0" algn="l" rtl="0">
              <a:spcBef>
                <a:spcPts val="0"/>
              </a:spcBef>
              <a:spcAft>
                <a:spcPts val="0"/>
              </a:spcAft>
              <a:buNone/>
            </a:pPr>
            <a:r>
              <a:rPr lang="en-IN" sz="1800" b="1" dirty="0">
                <a:solidFill>
                  <a:srgbClr val="FF0000"/>
                </a:solidFill>
                <a:latin typeface="Cambria"/>
                <a:ea typeface="Cambria"/>
                <a:cs typeface="Cambria"/>
                <a:sym typeface="Cambria"/>
              </a:rPr>
              <a:t>Hello world!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animEffect transition="in" filter="fade">
                                      <p:cBhvr>
                                        <p:cTn id="7" dur="500"/>
                                        <p:tgtEl>
                                          <p:spTgt spid="2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9">
                                            <p:txEl>
                                              <p:pRg st="1" end="1"/>
                                            </p:txEl>
                                          </p:spTgt>
                                        </p:tgtEl>
                                        <p:attrNameLst>
                                          <p:attrName>style.visibility</p:attrName>
                                        </p:attrNameLst>
                                      </p:cBhvr>
                                      <p:to>
                                        <p:strVal val="visible"/>
                                      </p:to>
                                    </p:set>
                                    <p:animEffect transition="in" filter="fade">
                                      <p:cBhvr>
                                        <p:cTn id="12" dur="500"/>
                                        <p:tgtEl>
                                          <p:spTgt spid="2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9">
                                            <p:txEl>
                                              <p:pRg st="2" end="2"/>
                                            </p:txEl>
                                          </p:spTgt>
                                        </p:tgtEl>
                                        <p:attrNameLst>
                                          <p:attrName>style.visibility</p:attrName>
                                        </p:attrNameLst>
                                      </p:cBhvr>
                                      <p:to>
                                        <p:strVal val="visible"/>
                                      </p:to>
                                    </p:set>
                                    <p:animEffect transition="in" filter="fade">
                                      <p:cBhvr>
                                        <p:cTn id="17" dur="500"/>
                                        <p:tgtEl>
                                          <p:spTgt spid="2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9">
                                            <p:txEl>
                                              <p:pRg st="3" end="3"/>
                                            </p:txEl>
                                          </p:spTgt>
                                        </p:tgtEl>
                                        <p:attrNameLst>
                                          <p:attrName>style.visibility</p:attrName>
                                        </p:attrNameLst>
                                      </p:cBhvr>
                                      <p:to>
                                        <p:strVal val="visible"/>
                                      </p:to>
                                    </p:set>
                                    <p:animEffect transition="in" filter="fade">
                                      <p:cBhvr>
                                        <p:cTn id="22" dur="500"/>
                                        <p:tgtEl>
                                          <p:spTgt spid="24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9">
                                            <p:txEl>
                                              <p:pRg st="4" end="4"/>
                                            </p:txEl>
                                          </p:spTgt>
                                        </p:tgtEl>
                                        <p:attrNameLst>
                                          <p:attrName>style.visibility</p:attrName>
                                        </p:attrNameLst>
                                      </p:cBhvr>
                                      <p:to>
                                        <p:strVal val="visible"/>
                                      </p:to>
                                    </p:set>
                                    <p:animEffect transition="in" filter="fade">
                                      <p:cBhvr>
                                        <p:cTn id="27" dur="500"/>
                                        <p:tgtEl>
                                          <p:spTgt spid="24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9">
                                            <p:txEl>
                                              <p:pRg st="5" end="5"/>
                                            </p:txEl>
                                          </p:spTgt>
                                        </p:tgtEl>
                                        <p:attrNameLst>
                                          <p:attrName>style.visibility</p:attrName>
                                        </p:attrNameLst>
                                      </p:cBhvr>
                                      <p:to>
                                        <p:strVal val="visible"/>
                                      </p:to>
                                    </p:set>
                                    <p:animEffect transition="in" filter="fade">
                                      <p:cBhvr>
                                        <p:cTn id="32" dur="500"/>
                                        <p:tgtEl>
                                          <p:spTgt spid="24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0">
                                            <p:txEl>
                                              <p:pRg st="0" end="0"/>
                                            </p:txEl>
                                          </p:spTgt>
                                        </p:tgtEl>
                                        <p:attrNameLst>
                                          <p:attrName>style.visibility</p:attrName>
                                        </p:attrNameLst>
                                      </p:cBhvr>
                                      <p:to>
                                        <p:strVal val="visible"/>
                                      </p:to>
                                    </p:set>
                                    <p:animEffect transition="in" filter="fade">
                                      <p:cBhvr>
                                        <p:cTn id="37" dur="2000"/>
                                        <p:tgtEl>
                                          <p:spTgt spid="25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0">
                                            <p:txEl>
                                              <p:pRg st="1" end="1"/>
                                            </p:txEl>
                                          </p:spTgt>
                                        </p:tgtEl>
                                        <p:attrNameLst>
                                          <p:attrName>style.visibility</p:attrName>
                                        </p:attrNameLst>
                                      </p:cBhvr>
                                      <p:to>
                                        <p:strVal val="visible"/>
                                      </p:to>
                                    </p:set>
                                    <p:animEffect transition="in" filter="fade">
                                      <p:cBhvr>
                                        <p:cTn id="42" dur="2000"/>
                                        <p:tgtEl>
                                          <p:spTgt spid="250">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0">
                                            <p:txEl>
                                              <p:pRg st="2" end="2"/>
                                            </p:txEl>
                                          </p:spTgt>
                                        </p:tgtEl>
                                        <p:attrNameLst>
                                          <p:attrName>style.visibility</p:attrName>
                                        </p:attrNameLst>
                                      </p:cBhvr>
                                      <p:to>
                                        <p:strVal val="visible"/>
                                      </p:to>
                                    </p:set>
                                    <p:animEffect transition="in" filter="fade">
                                      <p:cBhvr>
                                        <p:cTn id="47" dur="2000"/>
                                        <p:tgtEl>
                                          <p:spTgt spid="250">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0">
                                            <p:txEl>
                                              <p:pRg st="3" end="3"/>
                                            </p:txEl>
                                          </p:spTgt>
                                        </p:tgtEl>
                                        <p:attrNameLst>
                                          <p:attrName>style.visibility</p:attrName>
                                        </p:attrNameLst>
                                      </p:cBhvr>
                                      <p:to>
                                        <p:strVal val="visible"/>
                                      </p:to>
                                    </p:set>
                                    <p:animEffect transition="in" filter="fade">
                                      <p:cBhvr>
                                        <p:cTn id="52" dur="2000"/>
                                        <p:tgtEl>
                                          <p:spTgt spid="250">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50">
                                            <p:txEl>
                                              <p:pRg st="4" end="4"/>
                                            </p:txEl>
                                          </p:spTgt>
                                        </p:tgtEl>
                                        <p:attrNameLst>
                                          <p:attrName>style.visibility</p:attrName>
                                        </p:attrNameLst>
                                      </p:cBhvr>
                                      <p:to>
                                        <p:strVal val="visible"/>
                                      </p:to>
                                    </p:set>
                                    <p:animEffect transition="in" filter="fade">
                                      <p:cBhvr>
                                        <p:cTn id="57" dur="2000"/>
                                        <p:tgtEl>
                                          <p:spTgt spid="2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3"/>
          <p:cNvSpPr/>
          <p:nvPr/>
        </p:nvSpPr>
        <p:spPr>
          <a:xfrm>
            <a:off x="285720" y="285734"/>
            <a:ext cx="4572000" cy="46166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rgbClr val="FF0000"/>
                </a:solidFill>
                <a:latin typeface="Cambria"/>
                <a:ea typeface="Cambria"/>
                <a:cs typeface="Cambria"/>
                <a:sym typeface="Cambria"/>
              </a:rPr>
              <a:t>Guess the output:</a:t>
            </a:r>
            <a:endParaRPr dirty="0"/>
          </a:p>
          <a:p>
            <a:pPr marL="0" marR="0" lvl="0" indent="0" algn="l" rtl="0">
              <a:spcBef>
                <a:spcPts val="0"/>
              </a:spcBef>
              <a:spcAft>
                <a:spcPts val="0"/>
              </a:spcAft>
              <a:buNone/>
            </a:pPr>
            <a:endParaRPr sz="1800" dirty="0">
              <a:solidFill>
                <a:schemeClr val="dk1"/>
              </a:solidFill>
              <a:latin typeface="Cambria"/>
              <a:ea typeface="Cambria"/>
              <a:cs typeface="Cambria"/>
              <a:sym typeface="Cambria"/>
            </a:endParaRPr>
          </a:p>
          <a:p>
            <a:pPr marL="0" marR="0" lvl="0" indent="0" algn="l" rtl="0">
              <a:spcBef>
                <a:spcPts val="0"/>
              </a:spcBef>
              <a:spcAft>
                <a:spcPts val="0"/>
              </a:spcAft>
              <a:buNone/>
            </a:pPr>
            <a:r>
              <a:rPr lang="en-IN" sz="1800" dirty="0">
                <a:solidFill>
                  <a:schemeClr val="dk1"/>
                </a:solidFill>
                <a:latin typeface="Cambria"/>
                <a:ea typeface="Cambria"/>
                <a:cs typeface="Cambria"/>
                <a:sym typeface="Cambria"/>
              </a:rPr>
              <a:t>spam='Hello world!'</a:t>
            </a:r>
            <a:endParaRPr dirty="0"/>
          </a:p>
          <a:p>
            <a:pPr marL="0" marR="0" lvl="0" indent="0" algn="l" rtl="0">
              <a:spcBef>
                <a:spcPts val="0"/>
              </a:spcBef>
              <a:spcAft>
                <a:spcPts val="0"/>
              </a:spcAft>
              <a:buNone/>
            </a:pPr>
            <a:r>
              <a:rPr lang="en-IN" sz="1800" dirty="0" err="1">
                <a:solidFill>
                  <a:schemeClr val="dk1"/>
                </a:solidFill>
                <a:latin typeface="Cambria"/>
                <a:ea typeface="Cambria"/>
                <a:cs typeface="Cambria"/>
                <a:sym typeface="Cambria"/>
              </a:rPr>
              <a:t>spam.upper</a:t>
            </a:r>
            <a:r>
              <a:rPr lang="en-IN" sz="1800" dirty="0">
                <a:solidFill>
                  <a:schemeClr val="dk1"/>
                </a:solidFill>
                <a:latin typeface="Cambria"/>
                <a:ea typeface="Cambria"/>
                <a:cs typeface="Cambria"/>
                <a:sym typeface="Cambria"/>
              </a:rPr>
              <a:t>()</a:t>
            </a:r>
            <a:endParaRPr dirty="0"/>
          </a:p>
          <a:p>
            <a:pPr marL="0" marR="0" lvl="0" indent="0" algn="l" rtl="0">
              <a:spcBef>
                <a:spcPts val="0"/>
              </a:spcBef>
              <a:spcAft>
                <a:spcPts val="0"/>
              </a:spcAft>
              <a:buNone/>
            </a:pPr>
            <a:r>
              <a:rPr lang="en-IN" sz="1800" dirty="0">
                <a:solidFill>
                  <a:schemeClr val="dk1"/>
                </a:solidFill>
                <a:latin typeface="Cambria"/>
                <a:ea typeface="Cambria"/>
                <a:cs typeface="Cambria"/>
                <a:sym typeface="Cambria"/>
              </a:rPr>
              <a:t>spam</a:t>
            </a:r>
            <a:endParaRPr dirty="0"/>
          </a:p>
          <a:p>
            <a:pPr marL="0" marR="0" lvl="0" indent="0" algn="l" rtl="0">
              <a:spcBef>
                <a:spcPts val="0"/>
              </a:spcBef>
              <a:spcAft>
                <a:spcPts val="0"/>
              </a:spcAft>
              <a:buNone/>
            </a:pPr>
            <a:endParaRPr sz="1800" dirty="0">
              <a:solidFill>
                <a:schemeClr val="dk1"/>
              </a:solidFill>
              <a:latin typeface="Cambria"/>
              <a:ea typeface="Cambria"/>
              <a:cs typeface="Cambria"/>
              <a:sym typeface="Cambria"/>
            </a:endParaRPr>
          </a:p>
          <a:p>
            <a:pPr marL="0" marR="0" lvl="0" indent="0" algn="l" rtl="0">
              <a:spcBef>
                <a:spcPts val="0"/>
              </a:spcBef>
              <a:spcAft>
                <a:spcPts val="0"/>
              </a:spcAft>
              <a:buNone/>
            </a:pPr>
            <a:r>
              <a:rPr lang="en-IN" sz="1800" b="1" dirty="0">
                <a:solidFill>
                  <a:schemeClr val="dk1"/>
                </a:solidFill>
                <a:latin typeface="Cambria"/>
                <a:ea typeface="Cambria"/>
                <a:cs typeface="Cambria"/>
                <a:sym typeface="Cambria"/>
              </a:rPr>
              <a:t>Output:</a:t>
            </a:r>
            <a:endParaRPr dirty="0"/>
          </a:p>
          <a:p>
            <a:pPr marL="0" marR="0" lvl="0" indent="0" algn="l" rtl="0">
              <a:spcBef>
                <a:spcPts val="0"/>
              </a:spcBef>
              <a:spcAft>
                <a:spcPts val="0"/>
              </a:spcAft>
              <a:buNone/>
            </a:pPr>
            <a:r>
              <a:rPr lang="en-IN" sz="1800" b="1" dirty="0">
                <a:solidFill>
                  <a:srgbClr val="FF0000"/>
                </a:solidFill>
                <a:latin typeface="Cambria"/>
                <a:ea typeface="Cambria"/>
                <a:cs typeface="Cambria"/>
                <a:sym typeface="Cambria"/>
              </a:rPr>
              <a:t>Hello world!</a:t>
            </a:r>
            <a:endParaRPr dirty="0"/>
          </a:p>
          <a:p>
            <a:pPr marL="0" marR="0" lvl="0" indent="0" algn="l" rtl="0">
              <a:spcBef>
                <a:spcPts val="0"/>
              </a:spcBef>
              <a:spcAft>
                <a:spcPts val="0"/>
              </a:spcAft>
              <a:buNone/>
            </a:pPr>
            <a:endParaRPr sz="1800" dirty="0">
              <a:solidFill>
                <a:schemeClr val="dk1"/>
              </a:solidFill>
              <a:latin typeface="Cambria"/>
              <a:ea typeface="Cambria"/>
              <a:cs typeface="Cambria"/>
              <a:sym typeface="Cambria"/>
            </a:endParaRPr>
          </a:p>
          <a:p>
            <a:pPr marL="0" marR="0" lvl="0" indent="0" algn="l" rtl="0">
              <a:spcBef>
                <a:spcPts val="0"/>
              </a:spcBef>
              <a:spcAft>
                <a:spcPts val="0"/>
              </a:spcAft>
              <a:buNone/>
            </a:pPr>
            <a:r>
              <a:rPr lang="en-IN" sz="1800" dirty="0">
                <a:solidFill>
                  <a:schemeClr val="dk1"/>
                </a:solidFill>
                <a:latin typeface="Cambria"/>
                <a:ea typeface="Cambria"/>
                <a:cs typeface="Cambria"/>
                <a:sym typeface="Cambria"/>
              </a:rPr>
              <a:t>spam='Hello world!'</a:t>
            </a:r>
            <a:endParaRPr dirty="0"/>
          </a:p>
          <a:p>
            <a:pPr marL="0" marR="0" lvl="0" indent="0" algn="l" rtl="0">
              <a:spcBef>
                <a:spcPts val="0"/>
              </a:spcBef>
              <a:spcAft>
                <a:spcPts val="0"/>
              </a:spcAft>
              <a:buNone/>
            </a:pPr>
            <a:r>
              <a:rPr lang="en-IN" sz="1800" dirty="0">
                <a:solidFill>
                  <a:schemeClr val="dk1"/>
                </a:solidFill>
                <a:latin typeface="Cambria"/>
                <a:ea typeface="Cambria"/>
                <a:cs typeface="Cambria"/>
                <a:sym typeface="Cambria"/>
              </a:rPr>
              <a:t>spam=</a:t>
            </a:r>
            <a:r>
              <a:rPr lang="en-IN" sz="1800" dirty="0" err="1">
                <a:solidFill>
                  <a:schemeClr val="dk1"/>
                </a:solidFill>
                <a:latin typeface="Cambria"/>
                <a:ea typeface="Cambria"/>
                <a:cs typeface="Cambria"/>
                <a:sym typeface="Cambria"/>
              </a:rPr>
              <a:t>spam.upper</a:t>
            </a:r>
            <a:r>
              <a:rPr lang="en-IN" sz="1800" dirty="0">
                <a:solidFill>
                  <a:schemeClr val="dk1"/>
                </a:solidFill>
                <a:latin typeface="Cambria"/>
                <a:ea typeface="Cambria"/>
                <a:cs typeface="Cambria"/>
                <a:sym typeface="Cambria"/>
              </a:rPr>
              <a:t>()</a:t>
            </a:r>
            <a:endParaRPr dirty="0"/>
          </a:p>
          <a:p>
            <a:pPr marL="0" marR="0" lvl="0" indent="0" algn="l" rtl="0">
              <a:spcBef>
                <a:spcPts val="0"/>
              </a:spcBef>
              <a:spcAft>
                <a:spcPts val="0"/>
              </a:spcAft>
              <a:buNone/>
            </a:pPr>
            <a:r>
              <a:rPr lang="en-IN" sz="1800" dirty="0">
                <a:solidFill>
                  <a:schemeClr val="dk1"/>
                </a:solidFill>
                <a:latin typeface="Cambria"/>
                <a:ea typeface="Cambria"/>
                <a:cs typeface="Cambria"/>
                <a:sym typeface="Cambria"/>
              </a:rPr>
              <a:t>Spam</a:t>
            </a:r>
            <a:endParaRPr dirty="0"/>
          </a:p>
          <a:p>
            <a:pPr marL="0" marR="0" lvl="0" indent="0" algn="l" rtl="0">
              <a:spcBef>
                <a:spcPts val="0"/>
              </a:spcBef>
              <a:spcAft>
                <a:spcPts val="0"/>
              </a:spcAft>
              <a:buNone/>
            </a:pPr>
            <a:endParaRPr sz="1800" dirty="0">
              <a:solidFill>
                <a:schemeClr val="dk1"/>
              </a:solidFill>
              <a:latin typeface="Cambria"/>
              <a:ea typeface="Cambria"/>
              <a:cs typeface="Cambria"/>
              <a:sym typeface="Cambria"/>
            </a:endParaRPr>
          </a:p>
          <a:p>
            <a:pPr marL="0" marR="0" lvl="0" indent="0" algn="l" rtl="0">
              <a:spcBef>
                <a:spcPts val="0"/>
              </a:spcBef>
              <a:spcAft>
                <a:spcPts val="0"/>
              </a:spcAft>
              <a:buNone/>
            </a:pPr>
            <a:r>
              <a:rPr lang="en-IN" sz="1800" b="1" dirty="0">
                <a:solidFill>
                  <a:schemeClr val="dk1"/>
                </a:solidFill>
                <a:latin typeface="Cambria"/>
                <a:ea typeface="Cambria"/>
                <a:cs typeface="Cambria"/>
                <a:sym typeface="Cambria"/>
              </a:rPr>
              <a:t>Output:</a:t>
            </a:r>
            <a:endParaRPr dirty="0"/>
          </a:p>
          <a:p>
            <a:pPr marL="0" marR="0" lvl="0" indent="0" algn="l" rtl="0">
              <a:spcBef>
                <a:spcPts val="0"/>
              </a:spcBef>
              <a:spcAft>
                <a:spcPts val="0"/>
              </a:spcAft>
              <a:buNone/>
            </a:pPr>
            <a:r>
              <a:rPr lang="en-IN" sz="1800" b="1" dirty="0">
                <a:solidFill>
                  <a:srgbClr val="FF0000"/>
                </a:solidFill>
                <a:latin typeface="Cambria"/>
                <a:ea typeface="Cambria"/>
                <a:cs typeface="Cambria"/>
                <a:sym typeface="Cambria"/>
              </a:rPr>
              <a:t>HELLO WORLD!</a:t>
            </a:r>
            <a:endParaRPr dirty="0"/>
          </a:p>
          <a:p>
            <a:pPr marL="0" marR="0" lvl="0" indent="0" algn="l" rtl="0">
              <a:spcBef>
                <a:spcPts val="0"/>
              </a:spcBef>
              <a:spcAft>
                <a:spcPts val="0"/>
              </a:spcAft>
              <a:buNone/>
            </a:pPr>
            <a:endParaRPr sz="1800" dirty="0">
              <a:solidFill>
                <a:schemeClr val="dk1"/>
              </a:solidFill>
              <a:latin typeface="Cambria"/>
              <a:ea typeface="Cambria"/>
              <a:cs typeface="Cambria"/>
              <a:sym typeface="Cambria"/>
            </a:endParaRPr>
          </a:p>
        </p:txBody>
      </p:sp>
      <p:sp>
        <p:nvSpPr>
          <p:cNvPr id="256" name="Google Shape;256;p23"/>
          <p:cNvSpPr/>
          <p:nvPr/>
        </p:nvSpPr>
        <p:spPr>
          <a:xfrm>
            <a:off x="4214810" y="785800"/>
            <a:ext cx="4572000"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Cambria"/>
                <a:ea typeface="Cambria"/>
                <a:cs typeface="Cambria"/>
                <a:sym typeface="Cambria"/>
              </a:rPr>
              <a:t>for </a:t>
            </a:r>
            <a:r>
              <a:rPr lang="en-IN" sz="1800" dirty="0" err="1">
                <a:solidFill>
                  <a:schemeClr val="dk1"/>
                </a:solidFill>
                <a:latin typeface="Cambria"/>
                <a:ea typeface="Cambria"/>
                <a:cs typeface="Cambria"/>
                <a:sym typeface="Cambria"/>
              </a:rPr>
              <a:t>i</a:t>
            </a:r>
            <a:r>
              <a:rPr lang="en-IN" sz="1800" dirty="0">
                <a:solidFill>
                  <a:schemeClr val="dk1"/>
                </a:solidFill>
                <a:latin typeface="Cambria"/>
                <a:ea typeface="Cambria"/>
                <a:cs typeface="Cambria"/>
                <a:sym typeface="Cambria"/>
              </a:rPr>
              <a:t> in range(2,2):</a:t>
            </a:r>
            <a:endParaRPr dirty="0"/>
          </a:p>
          <a:p>
            <a:pPr marL="0" marR="0" lvl="0" indent="0" algn="l" rtl="0">
              <a:spcBef>
                <a:spcPts val="0"/>
              </a:spcBef>
              <a:spcAft>
                <a:spcPts val="0"/>
              </a:spcAft>
              <a:buNone/>
            </a:pPr>
            <a:r>
              <a:rPr lang="en-IN" sz="1800" dirty="0">
                <a:solidFill>
                  <a:schemeClr val="dk1"/>
                </a:solidFill>
                <a:latin typeface="Cambria"/>
                <a:ea typeface="Cambria"/>
                <a:cs typeface="Cambria"/>
                <a:sym typeface="Cambria"/>
              </a:rPr>
              <a:t>  print(</a:t>
            </a:r>
            <a:r>
              <a:rPr lang="en-IN" sz="1800" dirty="0" err="1">
                <a:solidFill>
                  <a:schemeClr val="dk1"/>
                </a:solidFill>
                <a:latin typeface="Cambria"/>
                <a:ea typeface="Cambria"/>
                <a:cs typeface="Cambria"/>
                <a:sym typeface="Cambria"/>
              </a:rPr>
              <a:t>i</a:t>
            </a:r>
            <a:r>
              <a:rPr lang="en-IN" sz="1800" dirty="0">
                <a:solidFill>
                  <a:schemeClr val="dk1"/>
                </a:solidFill>
                <a:latin typeface="Cambria"/>
                <a:ea typeface="Cambria"/>
                <a:cs typeface="Cambria"/>
                <a:sym typeface="Cambria"/>
              </a:rPr>
              <a:t>)</a:t>
            </a:r>
            <a:endParaRPr dirty="0"/>
          </a:p>
          <a:p>
            <a:pPr marL="0" marR="0" lvl="0" indent="0" algn="l" rtl="0">
              <a:spcBef>
                <a:spcPts val="0"/>
              </a:spcBef>
              <a:spcAft>
                <a:spcPts val="0"/>
              </a:spcAft>
              <a:buNone/>
            </a:pPr>
            <a:endParaRPr sz="1800" dirty="0">
              <a:solidFill>
                <a:schemeClr val="dk1"/>
              </a:solidFill>
              <a:latin typeface="Cambria"/>
              <a:ea typeface="Cambria"/>
              <a:cs typeface="Cambria"/>
              <a:sym typeface="Cambria"/>
            </a:endParaRPr>
          </a:p>
          <a:p>
            <a:pPr marL="0" marR="0" lvl="0" indent="0" algn="l" rtl="0">
              <a:spcBef>
                <a:spcPts val="0"/>
              </a:spcBef>
              <a:spcAft>
                <a:spcPts val="0"/>
              </a:spcAft>
              <a:buNone/>
            </a:pPr>
            <a:r>
              <a:rPr lang="en-IN" sz="1800" b="1" dirty="0">
                <a:solidFill>
                  <a:schemeClr val="dk1"/>
                </a:solidFill>
                <a:latin typeface="Cambria"/>
                <a:ea typeface="Cambria"/>
                <a:cs typeface="Cambria"/>
                <a:sym typeface="Cambria"/>
              </a:rPr>
              <a:t>Output:</a:t>
            </a:r>
            <a:endParaRPr dirty="0"/>
          </a:p>
          <a:p>
            <a:pPr marL="0" marR="0" lvl="0" indent="0" algn="l" rtl="0">
              <a:spcBef>
                <a:spcPts val="0"/>
              </a:spcBef>
              <a:spcAft>
                <a:spcPts val="0"/>
              </a:spcAft>
              <a:buNone/>
            </a:pPr>
            <a:r>
              <a:rPr lang="en-IN" sz="1800" b="1" dirty="0">
                <a:solidFill>
                  <a:srgbClr val="FF0000"/>
                </a:solidFill>
                <a:latin typeface="Cambria"/>
                <a:ea typeface="Cambria"/>
                <a:cs typeface="Cambria"/>
                <a:sym typeface="Cambria"/>
              </a:rPr>
              <a:t>It will not print anything</a:t>
            </a:r>
            <a:endParaRPr dirty="0"/>
          </a:p>
          <a:p>
            <a:pPr marL="0" marR="0" lvl="0" indent="0" algn="l" rtl="0">
              <a:spcBef>
                <a:spcPts val="0"/>
              </a:spcBef>
              <a:spcAft>
                <a:spcPts val="0"/>
              </a:spcAft>
              <a:buNone/>
            </a:pPr>
            <a:endParaRPr sz="1800" b="1" dirty="0">
              <a:solidFill>
                <a:srgbClr val="FF0000"/>
              </a:solidFill>
              <a:latin typeface="Cambria"/>
              <a:ea typeface="Cambria"/>
              <a:cs typeface="Cambria"/>
              <a:sym typeface="Cambria"/>
            </a:endParaRPr>
          </a:p>
          <a:p>
            <a:pPr marL="0" marR="0" lvl="0" indent="0" algn="l" rtl="0">
              <a:spcBef>
                <a:spcPts val="0"/>
              </a:spcBef>
              <a:spcAft>
                <a:spcPts val="0"/>
              </a:spcAft>
              <a:buNone/>
            </a:pPr>
            <a:endParaRPr sz="1800" b="1" dirty="0">
              <a:solidFill>
                <a:srgbClr val="FF0000"/>
              </a:solidFill>
              <a:latin typeface="Cambria"/>
              <a:ea typeface="Cambria"/>
              <a:cs typeface="Cambria"/>
              <a:sym typeface="Cambria"/>
            </a:endParaRPr>
          </a:p>
          <a:p>
            <a:pPr marL="0" marR="0" lvl="0" indent="0" algn="l" rtl="0">
              <a:spcBef>
                <a:spcPts val="0"/>
              </a:spcBef>
              <a:spcAft>
                <a:spcPts val="0"/>
              </a:spcAft>
              <a:buNone/>
            </a:pPr>
            <a:r>
              <a:rPr lang="en-IN" sz="1800" b="1" dirty="0">
                <a:solidFill>
                  <a:schemeClr val="dk1"/>
                </a:solidFill>
                <a:latin typeface="Cambria"/>
                <a:ea typeface="Cambria"/>
                <a:cs typeface="Cambria"/>
                <a:sym typeface="Cambria"/>
              </a:rPr>
              <a:t>When do we use upper ()and lower() methods?</a:t>
            </a:r>
            <a:endParaRPr dirty="0"/>
          </a:p>
          <a:p>
            <a:pPr marL="0" marR="0" lvl="0" indent="0" algn="l" rtl="0">
              <a:spcBef>
                <a:spcPts val="0"/>
              </a:spcBef>
              <a:spcAft>
                <a:spcPts val="0"/>
              </a:spcAft>
              <a:buNone/>
            </a:pPr>
            <a:r>
              <a:rPr lang="en-IN" sz="1800" b="1" dirty="0">
                <a:solidFill>
                  <a:srgbClr val="FF0000"/>
                </a:solidFill>
                <a:latin typeface="Cambria"/>
                <a:ea typeface="Cambria"/>
                <a:cs typeface="Cambria"/>
                <a:sym typeface="Cambria"/>
              </a:rPr>
              <a:t>These methods are </a:t>
            </a:r>
            <a:r>
              <a:rPr lang="en-IN" sz="1800" b="1" dirty="0" err="1">
                <a:solidFill>
                  <a:srgbClr val="FF0000"/>
                </a:solidFill>
                <a:latin typeface="Cambria"/>
                <a:ea typeface="Cambria"/>
                <a:cs typeface="Cambria"/>
                <a:sym typeface="Cambria"/>
              </a:rPr>
              <a:t>helpfull</a:t>
            </a:r>
            <a:r>
              <a:rPr lang="en-IN" sz="1800" b="1" dirty="0">
                <a:solidFill>
                  <a:srgbClr val="FF0000"/>
                </a:solidFill>
                <a:latin typeface="Cambria"/>
                <a:ea typeface="Cambria"/>
                <a:cs typeface="Cambria"/>
                <a:sym typeface="Cambria"/>
              </a:rPr>
              <a:t> when you do a case-insensitive comparison. </a:t>
            </a:r>
            <a:endParaRPr sz="1800" b="1" dirty="0">
              <a:solidFill>
                <a:srgbClr val="FF0000"/>
              </a:solidFill>
              <a:latin typeface="Cambria"/>
              <a:ea typeface="Cambria"/>
              <a:cs typeface="Cambria"/>
              <a:sym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xEl>
                                              <p:pRg st="0" end="0"/>
                                            </p:txEl>
                                          </p:spTgt>
                                        </p:tgtEl>
                                        <p:attrNameLst>
                                          <p:attrName>style.visibility</p:attrName>
                                        </p:attrNameLst>
                                      </p:cBhvr>
                                      <p:to>
                                        <p:strVal val="visible"/>
                                      </p:to>
                                    </p:set>
                                    <p:animEffect transition="in" filter="fade">
                                      <p:cBhvr>
                                        <p:cTn id="7" dur="500"/>
                                        <p:tgtEl>
                                          <p:spTgt spid="2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5">
                                            <p:txEl>
                                              <p:pRg st="1" end="1"/>
                                            </p:txEl>
                                          </p:spTgt>
                                        </p:tgtEl>
                                        <p:attrNameLst>
                                          <p:attrName>style.visibility</p:attrName>
                                        </p:attrNameLst>
                                      </p:cBhvr>
                                      <p:to>
                                        <p:strVal val="visible"/>
                                      </p:to>
                                    </p:set>
                                    <p:animEffect transition="in" filter="fade">
                                      <p:cBhvr>
                                        <p:cTn id="12" dur="500"/>
                                        <p:tgtEl>
                                          <p:spTgt spid="2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5">
                                            <p:txEl>
                                              <p:pRg st="2" end="2"/>
                                            </p:txEl>
                                          </p:spTgt>
                                        </p:tgtEl>
                                        <p:attrNameLst>
                                          <p:attrName>style.visibility</p:attrName>
                                        </p:attrNameLst>
                                      </p:cBhvr>
                                      <p:to>
                                        <p:strVal val="visible"/>
                                      </p:to>
                                    </p:set>
                                    <p:animEffect transition="in" filter="fade">
                                      <p:cBhvr>
                                        <p:cTn id="17" dur="500"/>
                                        <p:tgtEl>
                                          <p:spTgt spid="2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5">
                                            <p:txEl>
                                              <p:pRg st="3" end="3"/>
                                            </p:txEl>
                                          </p:spTgt>
                                        </p:tgtEl>
                                        <p:attrNameLst>
                                          <p:attrName>style.visibility</p:attrName>
                                        </p:attrNameLst>
                                      </p:cBhvr>
                                      <p:to>
                                        <p:strVal val="visible"/>
                                      </p:to>
                                    </p:set>
                                    <p:animEffect transition="in" filter="fade">
                                      <p:cBhvr>
                                        <p:cTn id="22" dur="500"/>
                                        <p:tgtEl>
                                          <p:spTgt spid="2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5">
                                            <p:txEl>
                                              <p:pRg st="4" end="4"/>
                                            </p:txEl>
                                          </p:spTgt>
                                        </p:tgtEl>
                                        <p:attrNameLst>
                                          <p:attrName>style.visibility</p:attrName>
                                        </p:attrNameLst>
                                      </p:cBhvr>
                                      <p:to>
                                        <p:strVal val="visible"/>
                                      </p:to>
                                    </p:set>
                                    <p:animEffect transition="in" filter="fade">
                                      <p:cBhvr>
                                        <p:cTn id="27" dur="500"/>
                                        <p:tgtEl>
                                          <p:spTgt spid="2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5">
                                            <p:txEl>
                                              <p:pRg st="5" end="5"/>
                                            </p:txEl>
                                          </p:spTgt>
                                        </p:tgtEl>
                                        <p:attrNameLst>
                                          <p:attrName>style.visibility</p:attrName>
                                        </p:attrNameLst>
                                      </p:cBhvr>
                                      <p:to>
                                        <p:strVal val="visible"/>
                                      </p:to>
                                    </p:set>
                                    <p:animEffect transition="in" filter="fade">
                                      <p:cBhvr>
                                        <p:cTn id="32" dur="500"/>
                                        <p:tgtEl>
                                          <p:spTgt spid="2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5">
                                            <p:txEl>
                                              <p:pRg st="6" end="6"/>
                                            </p:txEl>
                                          </p:spTgt>
                                        </p:tgtEl>
                                        <p:attrNameLst>
                                          <p:attrName>style.visibility</p:attrName>
                                        </p:attrNameLst>
                                      </p:cBhvr>
                                      <p:to>
                                        <p:strVal val="visible"/>
                                      </p:to>
                                    </p:set>
                                    <p:animEffect transition="in" filter="fade">
                                      <p:cBhvr>
                                        <p:cTn id="37" dur="500"/>
                                        <p:tgtEl>
                                          <p:spTgt spid="2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5">
                                            <p:txEl>
                                              <p:pRg st="7" end="7"/>
                                            </p:txEl>
                                          </p:spTgt>
                                        </p:tgtEl>
                                        <p:attrNameLst>
                                          <p:attrName>style.visibility</p:attrName>
                                        </p:attrNameLst>
                                      </p:cBhvr>
                                      <p:to>
                                        <p:strVal val="visible"/>
                                      </p:to>
                                    </p:set>
                                    <p:animEffect transition="in" filter="fade">
                                      <p:cBhvr>
                                        <p:cTn id="42" dur="500"/>
                                        <p:tgtEl>
                                          <p:spTgt spid="25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5">
                                            <p:txEl>
                                              <p:pRg st="8" end="8"/>
                                            </p:txEl>
                                          </p:spTgt>
                                        </p:tgtEl>
                                        <p:attrNameLst>
                                          <p:attrName>style.visibility</p:attrName>
                                        </p:attrNameLst>
                                      </p:cBhvr>
                                      <p:to>
                                        <p:strVal val="visible"/>
                                      </p:to>
                                    </p:set>
                                    <p:animEffect transition="in" filter="fade">
                                      <p:cBhvr>
                                        <p:cTn id="47" dur="500"/>
                                        <p:tgtEl>
                                          <p:spTgt spid="25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5">
                                            <p:txEl>
                                              <p:pRg st="9" end="9"/>
                                            </p:txEl>
                                          </p:spTgt>
                                        </p:tgtEl>
                                        <p:attrNameLst>
                                          <p:attrName>style.visibility</p:attrName>
                                        </p:attrNameLst>
                                      </p:cBhvr>
                                      <p:to>
                                        <p:strVal val="visible"/>
                                      </p:to>
                                    </p:set>
                                    <p:animEffect transition="in" filter="fade">
                                      <p:cBhvr>
                                        <p:cTn id="52" dur="500"/>
                                        <p:tgtEl>
                                          <p:spTgt spid="25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55">
                                            <p:txEl>
                                              <p:pRg st="10" end="10"/>
                                            </p:txEl>
                                          </p:spTgt>
                                        </p:tgtEl>
                                        <p:attrNameLst>
                                          <p:attrName>style.visibility</p:attrName>
                                        </p:attrNameLst>
                                      </p:cBhvr>
                                      <p:to>
                                        <p:strVal val="visible"/>
                                      </p:to>
                                    </p:set>
                                    <p:animEffect transition="in" filter="fade">
                                      <p:cBhvr>
                                        <p:cTn id="57" dur="500"/>
                                        <p:tgtEl>
                                          <p:spTgt spid="25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55">
                                            <p:txEl>
                                              <p:pRg st="11" end="11"/>
                                            </p:txEl>
                                          </p:spTgt>
                                        </p:tgtEl>
                                        <p:attrNameLst>
                                          <p:attrName>style.visibility</p:attrName>
                                        </p:attrNameLst>
                                      </p:cBhvr>
                                      <p:to>
                                        <p:strVal val="visible"/>
                                      </p:to>
                                    </p:set>
                                    <p:animEffect transition="in" filter="fade">
                                      <p:cBhvr>
                                        <p:cTn id="62" dur="500"/>
                                        <p:tgtEl>
                                          <p:spTgt spid="25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55">
                                            <p:txEl>
                                              <p:pRg st="12" end="12"/>
                                            </p:txEl>
                                          </p:spTgt>
                                        </p:tgtEl>
                                        <p:attrNameLst>
                                          <p:attrName>style.visibility</p:attrName>
                                        </p:attrNameLst>
                                      </p:cBhvr>
                                      <p:to>
                                        <p:strVal val="visible"/>
                                      </p:to>
                                    </p:set>
                                    <p:animEffect transition="in" filter="fade">
                                      <p:cBhvr>
                                        <p:cTn id="67" dur="500"/>
                                        <p:tgtEl>
                                          <p:spTgt spid="25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55">
                                            <p:txEl>
                                              <p:pRg st="13" end="13"/>
                                            </p:txEl>
                                          </p:spTgt>
                                        </p:tgtEl>
                                        <p:attrNameLst>
                                          <p:attrName>style.visibility</p:attrName>
                                        </p:attrNameLst>
                                      </p:cBhvr>
                                      <p:to>
                                        <p:strVal val="visible"/>
                                      </p:to>
                                    </p:set>
                                    <p:animEffect transition="in" filter="fade">
                                      <p:cBhvr>
                                        <p:cTn id="72" dur="500"/>
                                        <p:tgtEl>
                                          <p:spTgt spid="255">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55">
                                            <p:txEl>
                                              <p:pRg st="14" end="14"/>
                                            </p:txEl>
                                          </p:spTgt>
                                        </p:tgtEl>
                                        <p:attrNameLst>
                                          <p:attrName>style.visibility</p:attrName>
                                        </p:attrNameLst>
                                      </p:cBhvr>
                                      <p:to>
                                        <p:strVal val="visible"/>
                                      </p:to>
                                    </p:set>
                                    <p:animEffect transition="in" filter="fade">
                                      <p:cBhvr>
                                        <p:cTn id="77" dur="500"/>
                                        <p:tgtEl>
                                          <p:spTgt spid="255">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55">
                                            <p:txEl>
                                              <p:pRg st="15" end="15"/>
                                            </p:txEl>
                                          </p:spTgt>
                                        </p:tgtEl>
                                        <p:attrNameLst>
                                          <p:attrName>style.visibility</p:attrName>
                                        </p:attrNameLst>
                                      </p:cBhvr>
                                      <p:to>
                                        <p:strVal val="visible"/>
                                      </p:to>
                                    </p:set>
                                    <p:animEffect transition="in" filter="fade">
                                      <p:cBhvr>
                                        <p:cTn id="82" dur="500"/>
                                        <p:tgtEl>
                                          <p:spTgt spid="255">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56">
                                            <p:txEl>
                                              <p:pRg st="0" end="0"/>
                                            </p:txEl>
                                          </p:spTgt>
                                        </p:tgtEl>
                                        <p:attrNameLst>
                                          <p:attrName>style.visibility</p:attrName>
                                        </p:attrNameLst>
                                      </p:cBhvr>
                                      <p:to>
                                        <p:strVal val="visible"/>
                                      </p:to>
                                    </p:set>
                                    <p:animEffect transition="in" filter="fade">
                                      <p:cBhvr>
                                        <p:cTn id="87" dur="500"/>
                                        <p:tgtEl>
                                          <p:spTgt spid="256">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56">
                                            <p:txEl>
                                              <p:pRg st="1" end="1"/>
                                            </p:txEl>
                                          </p:spTgt>
                                        </p:tgtEl>
                                        <p:attrNameLst>
                                          <p:attrName>style.visibility</p:attrName>
                                        </p:attrNameLst>
                                      </p:cBhvr>
                                      <p:to>
                                        <p:strVal val="visible"/>
                                      </p:to>
                                    </p:set>
                                    <p:animEffect transition="in" filter="fade">
                                      <p:cBhvr>
                                        <p:cTn id="92" dur="500"/>
                                        <p:tgtEl>
                                          <p:spTgt spid="256">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56">
                                            <p:txEl>
                                              <p:pRg st="2" end="2"/>
                                            </p:txEl>
                                          </p:spTgt>
                                        </p:tgtEl>
                                        <p:attrNameLst>
                                          <p:attrName>style.visibility</p:attrName>
                                        </p:attrNameLst>
                                      </p:cBhvr>
                                      <p:to>
                                        <p:strVal val="visible"/>
                                      </p:to>
                                    </p:set>
                                    <p:animEffect transition="in" filter="fade">
                                      <p:cBhvr>
                                        <p:cTn id="97" dur="500"/>
                                        <p:tgtEl>
                                          <p:spTgt spid="256">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56">
                                            <p:txEl>
                                              <p:pRg st="3" end="3"/>
                                            </p:txEl>
                                          </p:spTgt>
                                        </p:tgtEl>
                                        <p:attrNameLst>
                                          <p:attrName>style.visibility</p:attrName>
                                        </p:attrNameLst>
                                      </p:cBhvr>
                                      <p:to>
                                        <p:strVal val="visible"/>
                                      </p:to>
                                    </p:set>
                                    <p:animEffect transition="in" filter="fade">
                                      <p:cBhvr>
                                        <p:cTn id="102" dur="500"/>
                                        <p:tgtEl>
                                          <p:spTgt spid="256">
                                            <p:txEl>
                                              <p:pRg st="3" end="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256">
                                            <p:txEl>
                                              <p:pRg st="4" end="4"/>
                                            </p:txEl>
                                          </p:spTgt>
                                        </p:tgtEl>
                                        <p:attrNameLst>
                                          <p:attrName>style.visibility</p:attrName>
                                        </p:attrNameLst>
                                      </p:cBhvr>
                                      <p:to>
                                        <p:strVal val="visible"/>
                                      </p:to>
                                    </p:set>
                                    <p:animEffect transition="in" filter="fade">
                                      <p:cBhvr>
                                        <p:cTn id="107" dur="500"/>
                                        <p:tgtEl>
                                          <p:spTgt spid="256">
                                            <p:txEl>
                                              <p:pRg st="4" end="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56">
                                            <p:txEl>
                                              <p:pRg st="5" end="5"/>
                                            </p:txEl>
                                          </p:spTgt>
                                        </p:tgtEl>
                                        <p:attrNameLst>
                                          <p:attrName>style.visibility</p:attrName>
                                        </p:attrNameLst>
                                      </p:cBhvr>
                                      <p:to>
                                        <p:strVal val="visible"/>
                                      </p:to>
                                    </p:set>
                                    <p:animEffect transition="in" filter="fade">
                                      <p:cBhvr>
                                        <p:cTn id="112" dur="500"/>
                                        <p:tgtEl>
                                          <p:spTgt spid="256">
                                            <p:txEl>
                                              <p:pRg st="5" end="5"/>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256">
                                            <p:txEl>
                                              <p:pRg st="6" end="6"/>
                                            </p:txEl>
                                          </p:spTgt>
                                        </p:tgtEl>
                                        <p:attrNameLst>
                                          <p:attrName>style.visibility</p:attrName>
                                        </p:attrNameLst>
                                      </p:cBhvr>
                                      <p:to>
                                        <p:strVal val="visible"/>
                                      </p:to>
                                    </p:set>
                                    <p:animEffect transition="in" filter="fade">
                                      <p:cBhvr>
                                        <p:cTn id="117" dur="500"/>
                                        <p:tgtEl>
                                          <p:spTgt spid="256">
                                            <p:txEl>
                                              <p:pRg st="6" end="6"/>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256">
                                            <p:txEl>
                                              <p:pRg st="7" end="7"/>
                                            </p:txEl>
                                          </p:spTgt>
                                        </p:tgtEl>
                                        <p:attrNameLst>
                                          <p:attrName>style.visibility</p:attrName>
                                        </p:attrNameLst>
                                      </p:cBhvr>
                                      <p:to>
                                        <p:strVal val="visible"/>
                                      </p:to>
                                    </p:set>
                                    <p:animEffect transition="in" filter="fade">
                                      <p:cBhvr>
                                        <p:cTn id="122" dur="500"/>
                                        <p:tgtEl>
                                          <p:spTgt spid="256">
                                            <p:txEl>
                                              <p:pRg st="7" end="7"/>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256">
                                            <p:txEl>
                                              <p:pRg st="8" end="8"/>
                                            </p:txEl>
                                          </p:spTgt>
                                        </p:tgtEl>
                                        <p:attrNameLst>
                                          <p:attrName>style.visibility</p:attrName>
                                        </p:attrNameLst>
                                      </p:cBhvr>
                                      <p:to>
                                        <p:strVal val="visible"/>
                                      </p:to>
                                    </p:set>
                                    <p:animEffect transition="in" filter="fade">
                                      <p:cBhvr>
                                        <p:cTn id="127" dur="500"/>
                                        <p:tgtEl>
                                          <p:spTgt spid="25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4"/>
          <p:cNvSpPr txBox="1">
            <a:spLocks noGrp="1"/>
          </p:cNvSpPr>
          <p:nvPr>
            <p:ph type="title"/>
          </p:nvPr>
        </p:nvSpPr>
        <p:spPr>
          <a:xfrm>
            <a:off x="457200" y="205200"/>
            <a:ext cx="8228880" cy="85824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4400"/>
              <a:buFont typeface="Arial"/>
              <a:buNone/>
            </a:pPr>
            <a:r>
              <a:rPr lang="en-IN" sz="4400" b="0" strike="noStrike">
                <a:latin typeface="Arial"/>
                <a:ea typeface="Arial"/>
                <a:cs typeface="Arial"/>
                <a:sym typeface="Arial"/>
              </a:rPr>
              <a:t>isX() Methods</a:t>
            </a:r>
            <a:endParaRPr/>
          </a:p>
        </p:txBody>
      </p:sp>
      <p:sp>
        <p:nvSpPr>
          <p:cNvPr id="262" name="Google Shape;262;p24"/>
          <p:cNvSpPr txBox="1">
            <a:spLocks noGrp="1"/>
          </p:cNvSpPr>
          <p:nvPr>
            <p:ph type="body" idx="1"/>
          </p:nvPr>
        </p:nvSpPr>
        <p:spPr>
          <a:xfrm>
            <a:off x="428596" y="1285866"/>
            <a:ext cx="8228880" cy="3357586"/>
          </a:xfrm>
          <a:prstGeom prst="rect">
            <a:avLst/>
          </a:prstGeom>
          <a:noFill/>
          <a:ln>
            <a:noFill/>
          </a:ln>
        </p:spPr>
        <p:txBody>
          <a:bodyPr spcFirstLastPara="1" wrap="square" lIns="0" tIns="0" rIns="0" bIns="0" anchor="t" anchorCtr="0">
            <a:normAutofit fontScale="99000"/>
          </a:bodyPr>
          <a:lstStyle/>
          <a:p>
            <a:pPr marL="432000" marR="0" lvl="0" indent="-324000" algn="l" rtl="0">
              <a:spcBef>
                <a:spcPts val="0"/>
              </a:spcBef>
              <a:spcAft>
                <a:spcPts val="0"/>
              </a:spcAft>
              <a:buClr>
                <a:srgbClr val="FF0000"/>
              </a:buClr>
              <a:buSzPct val="45000"/>
              <a:buFont typeface="Noto Sans Symbols"/>
              <a:buChar char="●"/>
            </a:pPr>
            <a:r>
              <a:rPr lang="en-IN" sz="1800" b="0" i="0" u="none" strike="noStrike" cap="none">
                <a:solidFill>
                  <a:srgbClr val="FF0000"/>
                </a:solidFill>
                <a:latin typeface="Arial"/>
                <a:ea typeface="Arial"/>
                <a:cs typeface="Arial"/>
                <a:sym typeface="Arial"/>
              </a:rPr>
              <a:t>isalpha() </a:t>
            </a:r>
            <a:r>
              <a:rPr lang="en-IN" sz="1800" b="0" i="0" u="none" strike="noStrike" cap="none">
                <a:solidFill>
                  <a:schemeClr val="dk1"/>
                </a:solidFill>
                <a:latin typeface="Arial"/>
                <a:ea typeface="Arial"/>
                <a:cs typeface="Arial"/>
                <a:sym typeface="Arial"/>
              </a:rPr>
              <a:t>Returns True if the string consists only of letters and isn’t blank</a:t>
            </a:r>
            <a:endParaRPr/>
          </a:p>
          <a:p>
            <a:pPr marL="432000" marR="0" lvl="0" indent="-324000" algn="l" rtl="0">
              <a:spcBef>
                <a:spcPts val="1417"/>
              </a:spcBef>
              <a:spcAft>
                <a:spcPts val="0"/>
              </a:spcAft>
              <a:buClr>
                <a:srgbClr val="FF0000"/>
              </a:buClr>
              <a:buSzPct val="45000"/>
              <a:buFont typeface="Noto Sans Symbols"/>
              <a:buChar char="●"/>
            </a:pPr>
            <a:r>
              <a:rPr lang="en-IN" sz="1800" b="0" i="0" u="none" strike="noStrike" cap="none">
                <a:solidFill>
                  <a:srgbClr val="FF0000"/>
                </a:solidFill>
                <a:latin typeface="Arial"/>
                <a:ea typeface="Arial"/>
                <a:cs typeface="Arial"/>
                <a:sym typeface="Arial"/>
              </a:rPr>
              <a:t>isalnum() </a:t>
            </a:r>
            <a:r>
              <a:rPr lang="en-IN" sz="1800" b="0" i="0" u="none" strike="noStrike" cap="none">
                <a:solidFill>
                  <a:schemeClr val="dk1"/>
                </a:solidFill>
                <a:latin typeface="Arial"/>
                <a:ea typeface="Arial"/>
                <a:cs typeface="Arial"/>
                <a:sym typeface="Arial"/>
              </a:rPr>
              <a:t>Returns True if the string consists only of letters and numbers and is not blank</a:t>
            </a:r>
            <a:endParaRPr/>
          </a:p>
          <a:p>
            <a:pPr marL="432000" marR="0" lvl="0" indent="-324000" algn="l" rtl="0">
              <a:spcBef>
                <a:spcPts val="1417"/>
              </a:spcBef>
              <a:spcAft>
                <a:spcPts val="0"/>
              </a:spcAft>
              <a:buClr>
                <a:srgbClr val="FF0000"/>
              </a:buClr>
              <a:buSzPct val="45000"/>
              <a:buFont typeface="Noto Sans Symbols"/>
              <a:buChar char="●"/>
            </a:pPr>
            <a:r>
              <a:rPr lang="en-IN" sz="1800" b="0" i="0" u="none" strike="noStrike" cap="none">
                <a:solidFill>
                  <a:srgbClr val="FF0000"/>
                </a:solidFill>
                <a:latin typeface="Arial"/>
                <a:ea typeface="Arial"/>
                <a:cs typeface="Arial"/>
                <a:sym typeface="Arial"/>
              </a:rPr>
              <a:t>isdecimal() </a:t>
            </a:r>
            <a:r>
              <a:rPr lang="en-IN" sz="1800" b="0" i="0" u="none" strike="noStrike" cap="none">
                <a:solidFill>
                  <a:schemeClr val="dk1"/>
                </a:solidFill>
                <a:latin typeface="Arial"/>
                <a:ea typeface="Arial"/>
                <a:cs typeface="Arial"/>
                <a:sym typeface="Arial"/>
              </a:rPr>
              <a:t>Returns True if the string consists only of numeric characters and is not blank</a:t>
            </a:r>
            <a:endParaRPr/>
          </a:p>
          <a:p>
            <a:pPr marL="432000" marR="0" lvl="0" indent="-324000" algn="l" rtl="0">
              <a:spcBef>
                <a:spcPts val="1417"/>
              </a:spcBef>
              <a:spcAft>
                <a:spcPts val="0"/>
              </a:spcAft>
              <a:buClr>
                <a:srgbClr val="FF0000"/>
              </a:buClr>
              <a:buSzPct val="45000"/>
              <a:buFont typeface="Noto Sans Symbols"/>
              <a:buChar char="●"/>
            </a:pPr>
            <a:r>
              <a:rPr lang="en-IN" sz="1800" b="0" i="0" u="none" strike="noStrike" cap="none">
                <a:solidFill>
                  <a:srgbClr val="FF0000"/>
                </a:solidFill>
                <a:latin typeface="Arial"/>
                <a:ea typeface="Arial"/>
                <a:cs typeface="Arial"/>
                <a:sym typeface="Arial"/>
              </a:rPr>
              <a:t>isspace() </a:t>
            </a:r>
            <a:r>
              <a:rPr lang="en-IN" sz="1800" b="0" i="0" u="none" strike="noStrike" cap="none">
                <a:solidFill>
                  <a:schemeClr val="dk1"/>
                </a:solidFill>
                <a:latin typeface="Arial"/>
                <a:ea typeface="Arial"/>
                <a:cs typeface="Arial"/>
                <a:sym typeface="Arial"/>
              </a:rPr>
              <a:t>Returns True if the string consists only of spaces, tabs, and newlines and is not blank</a:t>
            </a:r>
            <a:endParaRPr/>
          </a:p>
          <a:p>
            <a:pPr marL="432000" marR="0" lvl="0" indent="-324000" algn="l" rtl="0">
              <a:spcBef>
                <a:spcPts val="1417"/>
              </a:spcBef>
              <a:spcAft>
                <a:spcPts val="0"/>
              </a:spcAft>
              <a:buClr>
                <a:srgbClr val="FF0000"/>
              </a:buClr>
              <a:buSzPct val="45000"/>
              <a:buFont typeface="Noto Sans Symbols"/>
              <a:buChar char="●"/>
            </a:pPr>
            <a:r>
              <a:rPr lang="en-IN" sz="1800" b="0" i="0" u="none" strike="noStrike" cap="none">
                <a:solidFill>
                  <a:srgbClr val="FF0000"/>
                </a:solidFill>
                <a:latin typeface="Arial"/>
                <a:ea typeface="Arial"/>
                <a:cs typeface="Arial"/>
                <a:sym typeface="Arial"/>
              </a:rPr>
              <a:t>istitle() </a:t>
            </a:r>
            <a:r>
              <a:rPr lang="en-IN" sz="1800" b="0" i="0" u="none" strike="noStrike" cap="none">
                <a:solidFill>
                  <a:schemeClr val="dk1"/>
                </a:solidFill>
                <a:latin typeface="Arial"/>
                <a:ea typeface="Arial"/>
                <a:cs typeface="Arial"/>
                <a:sym typeface="Arial"/>
              </a:rPr>
              <a:t>Returns True if the string consists only of words that begin with an uppercase letter followed by only lowercase letters</a:t>
            </a:r>
            <a:endParaRPr/>
          </a:p>
        </p:txBody>
      </p:sp>
      <p:sp>
        <p:nvSpPr>
          <p:cNvPr id="263" name="Google Shape;263;p24"/>
          <p:cNvSpPr txBox="1">
            <a:spLocks noGrp="1"/>
          </p:cNvSpPr>
          <p:nvPr>
            <p:ph type="sldNum" idx="4294967295"/>
          </p:nvPr>
        </p:nvSpPr>
        <p:spPr>
          <a:xfrm>
            <a:off x="8472600" y="4663080"/>
            <a:ext cx="538200" cy="383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5"/>
          <p:cNvSpPr txBox="1">
            <a:spLocks noGrp="1"/>
          </p:cNvSpPr>
          <p:nvPr>
            <p:ph type="title"/>
          </p:nvPr>
        </p:nvSpPr>
        <p:spPr>
          <a:xfrm>
            <a:off x="457200" y="205200"/>
            <a:ext cx="8228880" cy="85824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4400"/>
              <a:buFont typeface="Arial"/>
              <a:buNone/>
            </a:pPr>
            <a:r>
              <a:rPr lang="en-IN" sz="4400" b="0" strike="noStrike">
                <a:latin typeface="Arial"/>
                <a:ea typeface="Arial"/>
                <a:cs typeface="Arial"/>
                <a:sym typeface="Arial"/>
              </a:rPr>
              <a:t>isX( ) examples</a:t>
            </a:r>
            <a:endParaRPr/>
          </a:p>
        </p:txBody>
      </p:sp>
      <p:pic>
        <p:nvPicPr>
          <p:cNvPr id="269" name="Google Shape;269;p25"/>
          <p:cNvPicPr preferRelativeResize="0"/>
          <p:nvPr/>
        </p:nvPicPr>
        <p:blipFill rotWithShape="1">
          <a:blip r:embed="rId3">
            <a:alphaModFix/>
          </a:blip>
          <a:srcRect/>
          <a:stretch/>
        </p:blipFill>
        <p:spPr>
          <a:xfrm>
            <a:off x="366480" y="1206000"/>
            <a:ext cx="3537000" cy="3756240"/>
          </a:xfrm>
          <a:prstGeom prst="rect">
            <a:avLst/>
          </a:prstGeom>
          <a:noFill/>
          <a:ln>
            <a:noFill/>
          </a:ln>
        </p:spPr>
      </p:pic>
      <p:pic>
        <p:nvPicPr>
          <p:cNvPr id="270" name="Google Shape;270;p25"/>
          <p:cNvPicPr preferRelativeResize="0"/>
          <p:nvPr/>
        </p:nvPicPr>
        <p:blipFill rotWithShape="1">
          <a:blip r:embed="rId4">
            <a:alphaModFix/>
          </a:blip>
          <a:srcRect/>
          <a:stretch/>
        </p:blipFill>
        <p:spPr>
          <a:xfrm>
            <a:off x="4023000" y="1232280"/>
            <a:ext cx="4411440" cy="3703680"/>
          </a:xfrm>
          <a:prstGeom prst="rect">
            <a:avLst/>
          </a:prstGeom>
          <a:noFill/>
          <a:ln>
            <a:noFill/>
          </a:ln>
        </p:spPr>
      </p:pic>
      <p:sp>
        <p:nvSpPr>
          <p:cNvPr id="271" name="Google Shape;271;p25"/>
          <p:cNvSpPr txBox="1">
            <a:spLocks noGrp="1"/>
          </p:cNvSpPr>
          <p:nvPr>
            <p:ph type="sldNum" idx="4294967295"/>
          </p:nvPr>
        </p:nvSpPr>
        <p:spPr>
          <a:xfrm>
            <a:off x="8472600" y="4663080"/>
            <a:ext cx="538200" cy="383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6"/>
          <p:cNvSpPr/>
          <p:nvPr/>
        </p:nvSpPr>
        <p:spPr>
          <a:xfrm>
            <a:off x="357158" y="65187"/>
            <a:ext cx="3500462" cy="507831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b="1">
                <a:solidFill>
                  <a:srgbClr val="FF0000"/>
                </a:solidFill>
                <a:latin typeface="Cambria"/>
                <a:ea typeface="Cambria"/>
                <a:cs typeface="Cambria"/>
                <a:sym typeface="Cambria"/>
              </a:rPr>
              <a:t>' '.isalpha()</a:t>
            </a:r>
            <a:endParaRPr/>
          </a:p>
          <a:p>
            <a:pPr marL="0" marR="0" lvl="0" indent="0" algn="l" rtl="0">
              <a:lnSpc>
                <a:spcPct val="150000"/>
              </a:lnSpc>
              <a:spcBef>
                <a:spcPts val="0"/>
              </a:spcBef>
              <a:spcAft>
                <a:spcPts val="0"/>
              </a:spcAft>
              <a:buNone/>
            </a:pPr>
            <a:r>
              <a:rPr lang="en-IN" sz="1800" b="1">
                <a:solidFill>
                  <a:schemeClr val="dk1"/>
                </a:solidFill>
                <a:latin typeface="Cambria"/>
                <a:ea typeface="Cambria"/>
                <a:cs typeface="Cambria"/>
                <a:sym typeface="Cambria"/>
              </a:rPr>
              <a:t>False</a:t>
            </a:r>
            <a:endParaRPr/>
          </a:p>
          <a:p>
            <a:pPr marL="0" marR="0" lvl="0" indent="0" algn="l" rtl="0">
              <a:lnSpc>
                <a:spcPct val="150000"/>
              </a:lnSpc>
              <a:spcBef>
                <a:spcPts val="0"/>
              </a:spcBef>
              <a:spcAft>
                <a:spcPts val="0"/>
              </a:spcAft>
              <a:buNone/>
            </a:pPr>
            <a:r>
              <a:rPr lang="en-IN" sz="1800" b="1">
                <a:solidFill>
                  <a:srgbClr val="FF0000"/>
                </a:solidFill>
                <a:latin typeface="Cambria"/>
                <a:ea typeface="Cambria"/>
                <a:cs typeface="Cambria"/>
                <a:sym typeface="Cambria"/>
              </a:rPr>
              <a:t>'helloHello'.isalpha()</a:t>
            </a:r>
            <a:endParaRPr/>
          </a:p>
          <a:p>
            <a:pPr marL="0" marR="0" lvl="0" indent="0" algn="l" rtl="0">
              <a:lnSpc>
                <a:spcPct val="150000"/>
              </a:lnSpc>
              <a:spcBef>
                <a:spcPts val="0"/>
              </a:spcBef>
              <a:spcAft>
                <a:spcPts val="0"/>
              </a:spcAft>
              <a:buNone/>
            </a:pPr>
            <a:r>
              <a:rPr lang="en-IN" sz="1800" b="1">
                <a:solidFill>
                  <a:schemeClr val="dk1"/>
                </a:solidFill>
                <a:latin typeface="Cambria"/>
                <a:ea typeface="Cambria"/>
                <a:cs typeface="Cambria"/>
                <a:sym typeface="Cambria"/>
              </a:rPr>
              <a:t>True</a:t>
            </a:r>
            <a:endParaRPr/>
          </a:p>
          <a:p>
            <a:pPr marL="0" marR="0" lvl="0" indent="0" algn="l" rtl="0">
              <a:lnSpc>
                <a:spcPct val="150000"/>
              </a:lnSpc>
              <a:spcBef>
                <a:spcPts val="0"/>
              </a:spcBef>
              <a:spcAft>
                <a:spcPts val="0"/>
              </a:spcAft>
              <a:buNone/>
            </a:pPr>
            <a:r>
              <a:rPr lang="en-IN" sz="1800" b="1">
                <a:solidFill>
                  <a:srgbClr val="FF0000"/>
                </a:solidFill>
                <a:latin typeface="Cambria"/>
                <a:ea typeface="Cambria"/>
                <a:cs typeface="Cambria"/>
                <a:sym typeface="Cambria"/>
              </a:rPr>
              <a:t>'hello123'.isalnum()</a:t>
            </a:r>
            <a:endParaRPr/>
          </a:p>
          <a:p>
            <a:pPr marL="0" marR="0" lvl="0" indent="0" algn="l" rtl="0">
              <a:lnSpc>
                <a:spcPct val="150000"/>
              </a:lnSpc>
              <a:spcBef>
                <a:spcPts val="0"/>
              </a:spcBef>
              <a:spcAft>
                <a:spcPts val="0"/>
              </a:spcAft>
              <a:buNone/>
            </a:pPr>
            <a:r>
              <a:rPr lang="en-IN" sz="1800" b="1">
                <a:solidFill>
                  <a:schemeClr val="dk1"/>
                </a:solidFill>
                <a:latin typeface="Cambria"/>
                <a:ea typeface="Cambria"/>
                <a:cs typeface="Cambria"/>
                <a:sym typeface="Cambria"/>
              </a:rPr>
              <a:t>True</a:t>
            </a:r>
            <a:endParaRPr/>
          </a:p>
          <a:p>
            <a:pPr marL="0" marR="0" lvl="0" indent="0" algn="l" rtl="0">
              <a:lnSpc>
                <a:spcPct val="150000"/>
              </a:lnSpc>
              <a:spcBef>
                <a:spcPts val="0"/>
              </a:spcBef>
              <a:spcAft>
                <a:spcPts val="0"/>
              </a:spcAft>
              <a:buNone/>
            </a:pPr>
            <a:r>
              <a:rPr lang="en-IN" sz="1800" b="1">
                <a:solidFill>
                  <a:srgbClr val="FF0000"/>
                </a:solidFill>
                <a:latin typeface="Cambria"/>
                <a:ea typeface="Cambria"/>
                <a:cs typeface="Cambria"/>
                <a:sym typeface="Cambria"/>
              </a:rPr>
              <a:t>'01234'.isdecimal()</a:t>
            </a:r>
            <a:endParaRPr/>
          </a:p>
          <a:p>
            <a:pPr marL="0" marR="0" lvl="0" indent="0" algn="l" rtl="0">
              <a:lnSpc>
                <a:spcPct val="150000"/>
              </a:lnSpc>
              <a:spcBef>
                <a:spcPts val="0"/>
              </a:spcBef>
              <a:spcAft>
                <a:spcPts val="0"/>
              </a:spcAft>
              <a:buNone/>
            </a:pPr>
            <a:r>
              <a:rPr lang="en-IN" sz="1800" b="1">
                <a:solidFill>
                  <a:schemeClr val="dk1"/>
                </a:solidFill>
                <a:latin typeface="Cambria"/>
                <a:ea typeface="Cambria"/>
                <a:cs typeface="Cambria"/>
                <a:sym typeface="Cambria"/>
              </a:rPr>
              <a:t>True</a:t>
            </a:r>
            <a:endParaRPr/>
          </a:p>
          <a:p>
            <a:pPr marL="0" marR="0" lvl="0" indent="0" algn="l" rtl="0">
              <a:lnSpc>
                <a:spcPct val="150000"/>
              </a:lnSpc>
              <a:spcBef>
                <a:spcPts val="0"/>
              </a:spcBef>
              <a:spcAft>
                <a:spcPts val="0"/>
              </a:spcAft>
              <a:buNone/>
            </a:pPr>
            <a:r>
              <a:rPr lang="en-IN" sz="1800" b="1">
                <a:solidFill>
                  <a:srgbClr val="FF0000"/>
                </a:solidFill>
                <a:latin typeface="Cambria"/>
                <a:ea typeface="Cambria"/>
                <a:cs typeface="Cambria"/>
                <a:sym typeface="Cambria"/>
              </a:rPr>
              <a:t>'01234c'.isdecimal()</a:t>
            </a:r>
            <a:endParaRPr/>
          </a:p>
          <a:p>
            <a:pPr marL="0" marR="0" lvl="0" indent="0" algn="l" rtl="0">
              <a:lnSpc>
                <a:spcPct val="150000"/>
              </a:lnSpc>
              <a:spcBef>
                <a:spcPts val="0"/>
              </a:spcBef>
              <a:spcAft>
                <a:spcPts val="0"/>
              </a:spcAft>
              <a:buNone/>
            </a:pPr>
            <a:r>
              <a:rPr lang="en-IN" sz="1800" b="1">
                <a:solidFill>
                  <a:schemeClr val="dk1"/>
                </a:solidFill>
                <a:latin typeface="Cambria"/>
                <a:ea typeface="Cambria"/>
                <a:cs typeface="Cambria"/>
                <a:sym typeface="Cambria"/>
              </a:rPr>
              <a:t>False</a:t>
            </a:r>
            <a:endParaRPr/>
          </a:p>
          <a:p>
            <a:pPr marL="0" marR="0" lvl="0" indent="0" algn="l" rtl="0">
              <a:lnSpc>
                <a:spcPct val="150000"/>
              </a:lnSpc>
              <a:spcBef>
                <a:spcPts val="0"/>
              </a:spcBef>
              <a:spcAft>
                <a:spcPts val="0"/>
              </a:spcAft>
              <a:buNone/>
            </a:pPr>
            <a:r>
              <a:rPr lang="en-IN" sz="1800" b="1">
                <a:solidFill>
                  <a:srgbClr val="FF0000"/>
                </a:solidFill>
                <a:latin typeface="Cambria"/>
                <a:ea typeface="Cambria"/>
                <a:cs typeface="Cambria"/>
                <a:sym typeface="Cambria"/>
              </a:rPr>
              <a:t>'hello123!'.isalnum()</a:t>
            </a:r>
            <a:endParaRPr/>
          </a:p>
          <a:p>
            <a:pPr marL="0" marR="0" lvl="0" indent="0" algn="l" rtl="0">
              <a:lnSpc>
                <a:spcPct val="150000"/>
              </a:lnSpc>
              <a:spcBef>
                <a:spcPts val="0"/>
              </a:spcBef>
              <a:spcAft>
                <a:spcPts val="0"/>
              </a:spcAft>
              <a:buNone/>
            </a:pPr>
            <a:r>
              <a:rPr lang="en-IN" sz="1800" b="1">
                <a:solidFill>
                  <a:schemeClr val="dk1"/>
                </a:solidFill>
                <a:latin typeface="Cambria"/>
                <a:ea typeface="Cambria"/>
                <a:cs typeface="Cambria"/>
                <a:sym typeface="Cambria"/>
              </a:rPr>
              <a:t>False</a:t>
            </a:r>
            <a:endParaRPr/>
          </a:p>
        </p:txBody>
      </p:sp>
      <p:sp>
        <p:nvSpPr>
          <p:cNvPr id="277" name="Google Shape;277;p26"/>
          <p:cNvSpPr/>
          <p:nvPr/>
        </p:nvSpPr>
        <p:spPr>
          <a:xfrm>
            <a:off x="4786314" y="357172"/>
            <a:ext cx="3929090" cy="424731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b="1">
                <a:solidFill>
                  <a:srgbClr val="FF0000"/>
                </a:solidFill>
                <a:latin typeface="Cambria"/>
                <a:ea typeface="Cambria"/>
                <a:cs typeface="Cambria"/>
                <a:sym typeface="Cambria"/>
              </a:rPr>
              <a:t>'123'.isalnum()</a:t>
            </a:r>
            <a:endParaRPr/>
          </a:p>
          <a:p>
            <a:pPr marL="0" marR="0" lvl="0" indent="0" algn="l" rtl="0">
              <a:lnSpc>
                <a:spcPct val="150000"/>
              </a:lnSpc>
              <a:spcBef>
                <a:spcPts val="0"/>
              </a:spcBef>
              <a:spcAft>
                <a:spcPts val="0"/>
              </a:spcAft>
              <a:buNone/>
            </a:pPr>
            <a:r>
              <a:rPr lang="en-IN" sz="1800" b="1">
                <a:solidFill>
                  <a:schemeClr val="dk1"/>
                </a:solidFill>
                <a:latin typeface="Cambria"/>
                <a:ea typeface="Cambria"/>
                <a:cs typeface="Cambria"/>
                <a:sym typeface="Cambria"/>
              </a:rPr>
              <a:t>True</a:t>
            </a:r>
            <a:endParaRPr/>
          </a:p>
          <a:p>
            <a:pPr marL="0" marR="0" lvl="0" indent="0" algn="l" rtl="0">
              <a:lnSpc>
                <a:spcPct val="150000"/>
              </a:lnSpc>
              <a:spcBef>
                <a:spcPts val="0"/>
              </a:spcBef>
              <a:spcAft>
                <a:spcPts val="0"/>
              </a:spcAft>
              <a:buNone/>
            </a:pPr>
            <a:r>
              <a:rPr lang="en-IN" sz="1800" b="1">
                <a:solidFill>
                  <a:srgbClr val="FF0000"/>
                </a:solidFill>
                <a:latin typeface="Cambria"/>
                <a:ea typeface="Cambria"/>
                <a:cs typeface="Cambria"/>
                <a:sym typeface="Cambria"/>
              </a:rPr>
              <a:t>'abcAbc'.isalnum()</a:t>
            </a:r>
            <a:endParaRPr/>
          </a:p>
          <a:p>
            <a:pPr marL="0" marR="0" lvl="0" indent="0" algn="l" rtl="0">
              <a:lnSpc>
                <a:spcPct val="150000"/>
              </a:lnSpc>
              <a:spcBef>
                <a:spcPts val="0"/>
              </a:spcBef>
              <a:spcAft>
                <a:spcPts val="0"/>
              </a:spcAft>
              <a:buNone/>
            </a:pPr>
            <a:r>
              <a:rPr lang="en-IN" sz="1800" b="1">
                <a:solidFill>
                  <a:schemeClr val="dk1"/>
                </a:solidFill>
                <a:latin typeface="Cambria"/>
                <a:ea typeface="Cambria"/>
                <a:cs typeface="Cambria"/>
                <a:sym typeface="Cambria"/>
              </a:rPr>
              <a:t>True</a:t>
            </a:r>
            <a:endParaRPr/>
          </a:p>
          <a:p>
            <a:pPr marL="0" marR="0" lvl="0" indent="0" algn="l" rtl="0">
              <a:lnSpc>
                <a:spcPct val="150000"/>
              </a:lnSpc>
              <a:spcBef>
                <a:spcPts val="0"/>
              </a:spcBef>
              <a:spcAft>
                <a:spcPts val="0"/>
              </a:spcAft>
              <a:buNone/>
            </a:pPr>
            <a:r>
              <a:rPr lang="en-IN" sz="1800" b="1">
                <a:solidFill>
                  <a:srgbClr val="FF0000"/>
                </a:solidFill>
                <a:latin typeface="Cambria"/>
                <a:ea typeface="Cambria"/>
                <a:cs typeface="Cambria"/>
                <a:sym typeface="Cambria"/>
              </a:rPr>
              <a:t>'This is String Methods'.istitle()</a:t>
            </a:r>
            <a:endParaRPr/>
          </a:p>
          <a:p>
            <a:pPr marL="0" marR="0" lvl="0" indent="0" algn="l" rtl="0">
              <a:lnSpc>
                <a:spcPct val="150000"/>
              </a:lnSpc>
              <a:spcBef>
                <a:spcPts val="0"/>
              </a:spcBef>
              <a:spcAft>
                <a:spcPts val="0"/>
              </a:spcAft>
              <a:buNone/>
            </a:pPr>
            <a:r>
              <a:rPr lang="en-IN" sz="1800" b="1">
                <a:solidFill>
                  <a:schemeClr val="dk1"/>
                </a:solidFill>
                <a:latin typeface="Cambria"/>
                <a:ea typeface="Cambria"/>
                <a:cs typeface="Cambria"/>
                <a:sym typeface="Cambria"/>
              </a:rPr>
              <a:t>False</a:t>
            </a:r>
            <a:endParaRPr/>
          </a:p>
          <a:p>
            <a:pPr marL="0" marR="0" lvl="0" indent="0" algn="l" rtl="0">
              <a:lnSpc>
                <a:spcPct val="150000"/>
              </a:lnSpc>
              <a:spcBef>
                <a:spcPts val="0"/>
              </a:spcBef>
              <a:spcAft>
                <a:spcPts val="0"/>
              </a:spcAft>
              <a:buNone/>
            </a:pPr>
            <a:r>
              <a:rPr lang="en-IN" sz="1800" b="1">
                <a:solidFill>
                  <a:srgbClr val="FF0000"/>
                </a:solidFill>
                <a:latin typeface="Cambria"/>
                <a:ea typeface="Cambria"/>
                <a:cs typeface="Cambria"/>
                <a:sym typeface="Cambria"/>
              </a:rPr>
              <a:t>'This Is String Methods'.istitle()</a:t>
            </a:r>
            <a:endParaRPr/>
          </a:p>
          <a:p>
            <a:pPr marL="0" marR="0" lvl="0" indent="0" algn="l" rtl="0">
              <a:lnSpc>
                <a:spcPct val="150000"/>
              </a:lnSpc>
              <a:spcBef>
                <a:spcPts val="0"/>
              </a:spcBef>
              <a:spcAft>
                <a:spcPts val="0"/>
              </a:spcAft>
              <a:buNone/>
            </a:pPr>
            <a:r>
              <a:rPr lang="en-IN" sz="1800" b="1">
                <a:solidFill>
                  <a:schemeClr val="dk1"/>
                </a:solidFill>
                <a:latin typeface="Cambria"/>
                <a:ea typeface="Cambria"/>
                <a:cs typeface="Cambria"/>
                <a:sym typeface="Cambria"/>
              </a:rPr>
              <a:t>True</a:t>
            </a:r>
            <a:endParaRPr/>
          </a:p>
          <a:p>
            <a:pPr marL="0" marR="0" lvl="0" indent="0" algn="l" rtl="0">
              <a:lnSpc>
                <a:spcPct val="150000"/>
              </a:lnSpc>
              <a:spcBef>
                <a:spcPts val="0"/>
              </a:spcBef>
              <a:spcAft>
                <a:spcPts val="0"/>
              </a:spcAft>
              <a:buNone/>
            </a:pPr>
            <a:r>
              <a:rPr lang="en-IN" sz="1800" b="1">
                <a:solidFill>
                  <a:srgbClr val="FF0000"/>
                </a:solidFill>
                <a:latin typeface="Cambria"/>
                <a:ea typeface="Cambria"/>
                <a:cs typeface="Cambria"/>
                <a:sym typeface="Cambria"/>
              </a:rPr>
              <a:t>'This Is String METHODS'.istitle()</a:t>
            </a:r>
            <a:endParaRPr/>
          </a:p>
          <a:p>
            <a:pPr marL="0" marR="0" lvl="0" indent="0" algn="l" rtl="0">
              <a:lnSpc>
                <a:spcPct val="150000"/>
              </a:lnSpc>
              <a:spcBef>
                <a:spcPts val="0"/>
              </a:spcBef>
              <a:spcAft>
                <a:spcPts val="0"/>
              </a:spcAft>
              <a:buNone/>
            </a:pPr>
            <a:r>
              <a:rPr lang="en-IN" sz="1800" b="1">
                <a:solidFill>
                  <a:schemeClr val="dk1"/>
                </a:solidFill>
                <a:latin typeface="Cambria"/>
                <a:ea typeface="Cambria"/>
                <a:cs typeface="Cambria"/>
                <a:sym typeface="Cambria"/>
              </a:rPr>
              <a:t>False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
                                            <p:txEl>
                                              <p:pRg st="0" end="0"/>
                                            </p:txEl>
                                          </p:spTgt>
                                        </p:tgtEl>
                                        <p:attrNameLst>
                                          <p:attrName>style.visibility</p:attrName>
                                        </p:attrNameLst>
                                      </p:cBhvr>
                                      <p:to>
                                        <p:strVal val="visible"/>
                                      </p:to>
                                    </p:set>
                                    <p:animEffect transition="in" filter="fade">
                                      <p:cBhvr>
                                        <p:cTn id="7" dur="500"/>
                                        <p:tgtEl>
                                          <p:spTgt spid="2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6">
                                            <p:txEl>
                                              <p:pRg st="1" end="1"/>
                                            </p:txEl>
                                          </p:spTgt>
                                        </p:tgtEl>
                                        <p:attrNameLst>
                                          <p:attrName>style.visibility</p:attrName>
                                        </p:attrNameLst>
                                      </p:cBhvr>
                                      <p:to>
                                        <p:strVal val="visible"/>
                                      </p:to>
                                    </p:set>
                                    <p:animEffect transition="in" filter="fade">
                                      <p:cBhvr>
                                        <p:cTn id="12" dur="500"/>
                                        <p:tgtEl>
                                          <p:spTgt spid="2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6">
                                            <p:txEl>
                                              <p:pRg st="2" end="2"/>
                                            </p:txEl>
                                          </p:spTgt>
                                        </p:tgtEl>
                                        <p:attrNameLst>
                                          <p:attrName>style.visibility</p:attrName>
                                        </p:attrNameLst>
                                      </p:cBhvr>
                                      <p:to>
                                        <p:strVal val="visible"/>
                                      </p:to>
                                    </p:set>
                                    <p:animEffect transition="in" filter="fade">
                                      <p:cBhvr>
                                        <p:cTn id="17" dur="500"/>
                                        <p:tgtEl>
                                          <p:spTgt spid="2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6">
                                            <p:txEl>
                                              <p:pRg st="3" end="3"/>
                                            </p:txEl>
                                          </p:spTgt>
                                        </p:tgtEl>
                                        <p:attrNameLst>
                                          <p:attrName>style.visibility</p:attrName>
                                        </p:attrNameLst>
                                      </p:cBhvr>
                                      <p:to>
                                        <p:strVal val="visible"/>
                                      </p:to>
                                    </p:set>
                                    <p:animEffect transition="in" filter="fade">
                                      <p:cBhvr>
                                        <p:cTn id="22" dur="500"/>
                                        <p:tgtEl>
                                          <p:spTgt spid="2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6">
                                            <p:txEl>
                                              <p:pRg st="4" end="4"/>
                                            </p:txEl>
                                          </p:spTgt>
                                        </p:tgtEl>
                                        <p:attrNameLst>
                                          <p:attrName>style.visibility</p:attrName>
                                        </p:attrNameLst>
                                      </p:cBhvr>
                                      <p:to>
                                        <p:strVal val="visible"/>
                                      </p:to>
                                    </p:set>
                                    <p:animEffect transition="in" filter="fade">
                                      <p:cBhvr>
                                        <p:cTn id="27" dur="500"/>
                                        <p:tgtEl>
                                          <p:spTgt spid="2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6">
                                            <p:txEl>
                                              <p:pRg st="5" end="5"/>
                                            </p:txEl>
                                          </p:spTgt>
                                        </p:tgtEl>
                                        <p:attrNameLst>
                                          <p:attrName>style.visibility</p:attrName>
                                        </p:attrNameLst>
                                      </p:cBhvr>
                                      <p:to>
                                        <p:strVal val="visible"/>
                                      </p:to>
                                    </p:set>
                                    <p:animEffect transition="in" filter="fade">
                                      <p:cBhvr>
                                        <p:cTn id="32" dur="500"/>
                                        <p:tgtEl>
                                          <p:spTgt spid="27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6">
                                            <p:txEl>
                                              <p:pRg st="6" end="6"/>
                                            </p:txEl>
                                          </p:spTgt>
                                        </p:tgtEl>
                                        <p:attrNameLst>
                                          <p:attrName>style.visibility</p:attrName>
                                        </p:attrNameLst>
                                      </p:cBhvr>
                                      <p:to>
                                        <p:strVal val="visible"/>
                                      </p:to>
                                    </p:set>
                                    <p:animEffect transition="in" filter="fade">
                                      <p:cBhvr>
                                        <p:cTn id="37" dur="500"/>
                                        <p:tgtEl>
                                          <p:spTgt spid="27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76">
                                            <p:txEl>
                                              <p:pRg st="7" end="7"/>
                                            </p:txEl>
                                          </p:spTgt>
                                        </p:tgtEl>
                                        <p:attrNameLst>
                                          <p:attrName>style.visibility</p:attrName>
                                        </p:attrNameLst>
                                      </p:cBhvr>
                                      <p:to>
                                        <p:strVal val="visible"/>
                                      </p:to>
                                    </p:set>
                                    <p:animEffect transition="in" filter="fade">
                                      <p:cBhvr>
                                        <p:cTn id="42" dur="500"/>
                                        <p:tgtEl>
                                          <p:spTgt spid="27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6">
                                            <p:txEl>
                                              <p:pRg st="8" end="8"/>
                                            </p:txEl>
                                          </p:spTgt>
                                        </p:tgtEl>
                                        <p:attrNameLst>
                                          <p:attrName>style.visibility</p:attrName>
                                        </p:attrNameLst>
                                      </p:cBhvr>
                                      <p:to>
                                        <p:strVal val="visible"/>
                                      </p:to>
                                    </p:set>
                                    <p:animEffect transition="in" filter="fade">
                                      <p:cBhvr>
                                        <p:cTn id="47" dur="500"/>
                                        <p:tgtEl>
                                          <p:spTgt spid="27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6">
                                            <p:txEl>
                                              <p:pRg st="9" end="9"/>
                                            </p:txEl>
                                          </p:spTgt>
                                        </p:tgtEl>
                                        <p:attrNameLst>
                                          <p:attrName>style.visibility</p:attrName>
                                        </p:attrNameLst>
                                      </p:cBhvr>
                                      <p:to>
                                        <p:strVal val="visible"/>
                                      </p:to>
                                    </p:set>
                                    <p:animEffect transition="in" filter="fade">
                                      <p:cBhvr>
                                        <p:cTn id="52" dur="500"/>
                                        <p:tgtEl>
                                          <p:spTgt spid="27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76">
                                            <p:txEl>
                                              <p:pRg st="10" end="10"/>
                                            </p:txEl>
                                          </p:spTgt>
                                        </p:tgtEl>
                                        <p:attrNameLst>
                                          <p:attrName>style.visibility</p:attrName>
                                        </p:attrNameLst>
                                      </p:cBhvr>
                                      <p:to>
                                        <p:strVal val="visible"/>
                                      </p:to>
                                    </p:set>
                                    <p:animEffect transition="in" filter="fade">
                                      <p:cBhvr>
                                        <p:cTn id="57" dur="500"/>
                                        <p:tgtEl>
                                          <p:spTgt spid="27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6">
                                            <p:txEl>
                                              <p:pRg st="11" end="11"/>
                                            </p:txEl>
                                          </p:spTgt>
                                        </p:tgtEl>
                                        <p:attrNameLst>
                                          <p:attrName>style.visibility</p:attrName>
                                        </p:attrNameLst>
                                      </p:cBhvr>
                                      <p:to>
                                        <p:strVal val="visible"/>
                                      </p:to>
                                    </p:set>
                                    <p:animEffect transition="in" filter="fade">
                                      <p:cBhvr>
                                        <p:cTn id="62" dur="500"/>
                                        <p:tgtEl>
                                          <p:spTgt spid="27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77">
                                            <p:txEl>
                                              <p:pRg st="0" end="0"/>
                                            </p:txEl>
                                          </p:spTgt>
                                        </p:tgtEl>
                                        <p:attrNameLst>
                                          <p:attrName>style.visibility</p:attrName>
                                        </p:attrNameLst>
                                      </p:cBhvr>
                                      <p:to>
                                        <p:strVal val="visible"/>
                                      </p:to>
                                    </p:set>
                                    <p:animEffect transition="in" filter="fade">
                                      <p:cBhvr>
                                        <p:cTn id="67" dur="500"/>
                                        <p:tgtEl>
                                          <p:spTgt spid="277">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77">
                                            <p:txEl>
                                              <p:pRg st="1" end="1"/>
                                            </p:txEl>
                                          </p:spTgt>
                                        </p:tgtEl>
                                        <p:attrNameLst>
                                          <p:attrName>style.visibility</p:attrName>
                                        </p:attrNameLst>
                                      </p:cBhvr>
                                      <p:to>
                                        <p:strVal val="visible"/>
                                      </p:to>
                                    </p:set>
                                    <p:animEffect transition="in" filter="fade">
                                      <p:cBhvr>
                                        <p:cTn id="72" dur="500"/>
                                        <p:tgtEl>
                                          <p:spTgt spid="277">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77">
                                            <p:txEl>
                                              <p:pRg st="2" end="2"/>
                                            </p:txEl>
                                          </p:spTgt>
                                        </p:tgtEl>
                                        <p:attrNameLst>
                                          <p:attrName>style.visibility</p:attrName>
                                        </p:attrNameLst>
                                      </p:cBhvr>
                                      <p:to>
                                        <p:strVal val="visible"/>
                                      </p:to>
                                    </p:set>
                                    <p:animEffect transition="in" filter="fade">
                                      <p:cBhvr>
                                        <p:cTn id="77" dur="500"/>
                                        <p:tgtEl>
                                          <p:spTgt spid="277">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77">
                                            <p:txEl>
                                              <p:pRg st="3" end="3"/>
                                            </p:txEl>
                                          </p:spTgt>
                                        </p:tgtEl>
                                        <p:attrNameLst>
                                          <p:attrName>style.visibility</p:attrName>
                                        </p:attrNameLst>
                                      </p:cBhvr>
                                      <p:to>
                                        <p:strVal val="visible"/>
                                      </p:to>
                                    </p:set>
                                    <p:animEffect transition="in" filter="fade">
                                      <p:cBhvr>
                                        <p:cTn id="82" dur="500"/>
                                        <p:tgtEl>
                                          <p:spTgt spid="277">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77">
                                            <p:txEl>
                                              <p:pRg st="4" end="4"/>
                                            </p:txEl>
                                          </p:spTgt>
                                        </p:tgtEl>
                                        <p:attrNameLst>
                                          <p:attrName>style.visibility</p:attrName>
                                        </p:attrNameLst>
                                      </p:cBhvr>
                                      <p:to>
                                        <p:strVal val="visible"/>
                                      </p:to>
                                    </p:set>
                                    <p:animEffect transition="in" filter="fade">
                                      <p:cBhvr>
                                        <p:cTn id="87" dur="500"/>
                                        <p:tgtEl>
                                          <p:spTgt spid="277">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77">
                                            <p:txEl>
                                              <p:pRg st="5" end="5"/>
                                            </p:txEl>
                                          </p:spTgt>
                                        </p:tgtEl>
                                        <p:attrNameLst>
                                          <p:attrName>style.visibility</p:attrName>
                                        </p:attrNameLst>
                                      </p:cBhvr>
                                      <p:to>
                                        <p:strVal val="visible"/>
                                      </p:to>
                                    </p:set>
                                    <p:animEffect transition="in" filter="fade">
                                      <p:cBhvr>
                                        <p:cTn id="92" dur="500"/>
                                        <p:tgtEl>
                                          <p:spTgt spid="277">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77">
                                            <p:txEl>
                                              <p:pRg st="6" end="6"/>
                                            </p:txEl>
                                          </p:spTgt>
                                        </p:tgtEl>
                                        <p:attrNameLst>
                                          <p:attrName>style.visibility</p:attrName>
                                        </p:attrNameLst>
                                      </p:cBhvr>
                                      <p:to>
                                        <p:strVal val="visible"/>
                                      </p:to>
                                    </p:set>
                                    <p:animEffect transition="in" filter="fade">
                                      <p:cBhvr>
                                        <p:cTn id="97" dur="500"/>
                                        <p:tgtEl>
                                          <p:spTgt spid="277">
                                            <p:txEl>
                                              <p:pRg st="6" end="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277">
                                            <p:txEl>
                                              <p:pRg st="7" end="7"/>
                                            </p:txEl>
                                          </p:spTgt>
                                        </p:tgtEl>
                                        <p:attrNameLst>
                                          <p:attrName>style.visibility</p:attrName>
                                        </p:attrNameLst>
                                      </p:cBhvr>
                                      <p:to>
                                        <p:strVal val="visible"/>
                                      </p:to>
                                    </p:set>
                                    <p:animEffect transition="in" filter="fade">
                                      <p:cBhvr>
                                        <p:cTn id="102" dur="500"/>
                                        <p:tgtEl>
                                          <p:spTgt spid="277">
                                            <p:txEl>
                                              <p:pRg st="7" end="7"/>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277">
                                            <p:txEl>
                                              <p:pRg st="8" end="8"/>
                                            </p:txEl>
                                          </p:spTgt>
                                        </p:tgtEl>
                                        <p:attrNameLst>
                                          <p:attrName>style.visibility</p:attrName>
                                        </p:attrNameLst>
                                      </p:cBhvr>
                                      <p:to>
                                        <p:strVal val="visible"/>
                                      </p:to>
                                    </p:set>
                                    <p:animEffect transition="in" filter="fade">
                                      <p:cBhvr>
                                        <p:cTn id="107" dur="500"/>
                                        <p:tgtEl>
                                          <p:spTgt spid="277">
                                            <p:txEl>
                                              <p:pRg st="8" end="8"/>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77">
                                            <p:txEl>
                                              <p:pRg st="9" end="9"/>
                                            </p:txEl>
                                          </p:spTgt>
                                        </p:tgtEl>
                                        <p:attrNameLst>
                                          <p:attrName>style.visibility</p:attrName>
                                        </p:attrNameLst>
                                      </p:cBhvr>
                                      <p:to>
                                        <p:strVal val="visible"/>
                                      </p:to>
                                    </p:set>
                                    <p:animEffect transition="in" filter="fade">
                                      <p:cBhvr>
                                        <p:cTn id="112" dur="500"/>
                                        <p:tgtEl>
                                          <p:spTgt spid="27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7"/>
          <p:cNvSpPr txBox="1"/>
          <p:nvPr/>
        </p:nvSpPr>
        <p:spPr>
          <a:xfrm>
            <a:off x="2571736" y="214296"/>
            <a:ext cx="3929090" cy="470898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000">
                <a:solidFill>
                  <a:schemeClr val="dk1"/>
                </a:solidFill>
                <a:latin typeface="Cambria"/>
                <a:ea typeface="Cambria"/>
                <a:cs typeface="Cambria"/>
                <a:sym typeface="Cambria"/>
              </a:rPr>
              <a:t>‘   ’isspace()</a:t>
            </a:r>
            <a:endParaRPr/>
          </a:p>
          <a:p>
            <a:pPr marL="0" marR="0" lvl="0" indent="0" algn="l" rtl="0">
              <a:lnSpc>
                <a:spcPct val="150000"/>
              </a:lnSpc>
              <a:spcBef>
                <a:spcPts val="0"/>
              </a:spcBef>
              <a:spcAft>
                <a:spcPts val="0"/>
              </a:spcAft>
              <a:buNone/>
            </a:pPr>
            <a:r>
              <a:rPr lang="en-IN" sz="2000" b="1">
                <a:solidFill>
                  <a:srgbClr val="FF0000"/>
                </a:solidFill>
                <a:latin typeface="Cambria"/>
                <a:ea typeface="Cambria"/>
                <a:cs typeface="Cambria"/>
                <a:sym typeface="Cambria"/>
              </a:rPr>
              <a:t>True</a:t>
            </a:r>
            <a:endParaRPr/>
          </a:p>
          <a:p>
            <a:pPr marL="0" marR="0" lvl="0" indent="0" algn="l" rtl="0">
              <a:lnSpc>
                <a:spcPct val="150000"/>
              </a:lnSpc>
              <a:spcBef>
                <a:spcPts val="0"/>
              </a:spcBef>
              <a:spcAft>
                <a:spcPts val="0"/>
              </a:spcAft>
              <a:buNone/>
            </a:pPr>
            <a:r>
              <a:rPr lang="en-IN" sz="2000">
                <a:solidFill>
                  <a:schemeClr val="dk1"/>
                </a:solidFill>
                <a:latin typeface="Cambria"/>
                <a:ea typeface="Cambria"/>
                <a:cs typeface="Cambria"/>
                <a:sym typeface="Cambria"/>
              </a:rPr>
              <a:t>‘\n’.isspace()</a:t>
            </a:r>
            <a:endParaRPr/>
          </a:p>
          <a:p>
            <a:pPr marL="0" marR="0" lvl="0" indent="0" algn="l" rtl="0">
              <a:lnSpc>
                <a:spcPct val="150000"/>
              </a:lnSpc>
              <a:spcBef>
                <a:spcPts val="0"/>
              </a:spcBef>
              <a:spcAft>
                <a:spcPts val="0"/>
              </a:spcAft>
              <a:buNone/>
            </a:pPr>
            <a:r>
              <a:rPr lang="en-IN" sz="2000" b="1">
                <a:solidFill>
                  <a:srgbClr val="FF0000"/>
                </a:solidFill>
                <a:latin typeface="Cambria"/>
                <a:ea typeface="Cambria"/>
                <a:cs typeface="Cambria"/>
                <a:sym typeface="Cambria"/>
              </a:rPr>
              <a:t>True</a:t>
            </a:r>
            <a:endParaRPr/>
          </a:p>
          <a:p>
            <a:pPr marL="0" marR="0" lvl="0" indent="0" algn="l" rtl="0">
              <a:lnSpc>
                <a:spcPct val="150000"/>
              </a:lnSpc>
              <a:spcBef>
                <a:spcPts val="0"/>
              </a:spcBef>
              <a:spcAft>
                <a:spcPts val="0"/>
              </a:spcAft>
              <a:buNone/>
            </a:pPr>
            <a:r>
              <a:rPr lang="en-IN" sz="2000">
                <a:solidFill>
                  <a:schemeClr val="dk1"/>
                </a:solidFill>
                <a:latin typeface="Cambria"/>
                <a:ea typeface="Cambria"/>
                <a:cs typeface="Cambria"/>
                <a:sym typeface="Cambria"/>
              </a:rPr>
              <a:t>‘ My name ’.isspace()</a:t>
            </a:r>
            <a:endParaRPr/>
          </a:p>
          <a:p>
            <a:pPr marL="0" marR="0" lvl="0" indent="0" algn="l" rtl="0">
              <a:lnSpc>
                <a:spcPct val="150000"/>
              </a:lnSpc>
              <a:spcBef>
                <a:spcPts val="0"/>
              </a:spcBef>
              <a:spcAft>
                <a:spcPts val="0"/>
              </a:spcAft>
              <a:buNone/>
            </a:pPr>
            <a:r>
              <a:rPr lang="en-IN" sz="2000" b="1">
                <a:solidFill>
                  <a:srgbClr val="FF0000"/>
                </a:solidFill>
                <a:latin typeface="Cambria"/>
                <a:ea typeface="Cambria"/>
                <a:cs typeface="Cambria"/>
                <a:sym typeface="Cambria"/>
              </a:rPr>
              <a:t>False</a:t>
            </a:r>
            <a:endParaRPr/>
          </a:p>
          <a:p>
            <a:pPr marL="0" marR="0" lvl="0" indent="0" algn="l" rtl="0">
              <a:lnSpc>
                <a:spcPct val="150000"/>
              </a:lnSpc>
              <a:spcBef>
                <a:spcPts val="0"/>
              </a:spcBef>
              <a:spcAft>
                <a:spcPts val="0"/>
              </a:spcAft>
              <a:buNone/>
            </a:pPr>
            <a:r>
              <a:rPr lang="en-IN" sz="2000">
                <a:solidFill>
                  <a:schemeClr val="dk1"/>
                </a:solidFill>
                <a:latin typeface="Cambria"/>
                <a:ea typeface="Cambria"/>
                <a:cs typeface="Cambria"/>
                <a:sym typeface="Cambria"/>
              </a:rPr>
              <a:t>‘  \n      ’.isspace()</a:t>
            </a:r>
            <a:endParaRPr/>
          </a:p>
          <a:p>
            <a:pPr marL="0" marR="0" lvl="0" indent="0" algn="l" rtl="0">
              <a:lnSpc>
                <a:spcPct val="150000"/>
              </a:lnSpc>
              <a:spcBef>
                <a:spcPts val="0"/>
              </a:spcBef>
              <a:spcAft>
                <a:spcPts val="0"/>
              </a:spcAft>
              <a:buNone/>
            </a:pPr>
            <a:r>
              <a:rPr lang="en-IN" sz="2000" b="1">
                <a:solidFill>
                  <a:srgbClr val="FF0000"/>
                </a:solidFill>
                <a:latin typeface="Cambria"/>
                <a:ea typeface="Cambria"/>
                <a:cs typeface="Cambria"/>
                <a:sym typeface="Cambria"/>
              </a:rPr>
              <a:t>True</a:t>
            </a:r>
            <a:endParaRPr/>
          </a:p>
          <a:p>
            <a:pPr marL="0" marR="0" lvl="0" indent="0" algn="l" rtl="0">
              <a:lnSpc>
                <a:spcPct val="150000"/>
              </a:lnSpc>
              <a:spcBef>
                <a:spcPts val="0"/>
              </a:spcBef>
              <a:spcAft>
                <a:spcPts val="0"/>
              </a:spcAft>
              <a:buNone/>
            </a:pPr>
            <a:r>
              <a:rPr lang="en-IN" sz="2000">
                <a:solidFill>
                  <a:schemeClr val="dk1"/>
                </a:solidFill>
                <a:latin typeface="Cambria"/>
                <a:ea typeface="Cambria"/>
                <a:cs typeface="Cambria"/>
                <a:sym typeface="Cambria"/>
              </a:rPr>
              <a:t>‘   \n    hi   ’.isspace()</a:t>
            </a:r>
            <a:endParaRPr/>
          </a:p>
          <a:p>
            <a:pPr marL="0" marR="0" lvl="0" indent="0" algn="l" rtl="0">
              <a:lnSpc>
                <a:spcPct val="150000"/>
              </a:lnSpc>
              <a:spcBef>
                <a:spcPts val="0"/>
              </a:spcBef>
              <a:spcAft>
                <a:spcPts val="0"/>
              </a:spcAft>
              <a:buNone/>
            </a:pPr>
            <a:r>
              <a:rPr lang="en-IN" sz="2000" b="1">
                <a:solidFill>
                  <a:srgbClr val="FF0000"/>
                </a:solidFill>
                <a:latin typeface="Cambria"/>
                <a:ea typeface="Cambria"/>
                <a:cs typeface="Cambria"/>
                <a:sym typeface="Cambria"/>
              </a:rPr>
              <a:t>False</a:t>
            </a:r>
            <a:endParaRPr sz="2000" b="1">
              <a:solidFill>
                <a:srgbClr val="FF0000"/>
              </a:solidFill>
              <a:latin typeface="Cambria"/>
              <a:ea typeface="Cambria"/>
              <a:cs typeface="Cambria"/>
              <a:sym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animEffect transition="in" filter="fade">
                                      <p:cBhvr>
                                        <p:cTn id="7" dur="500"/>
                                        <p:tgtEl>
                                          <p:spTgt spid="2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2">
                                            <p:txEl>
                                              <p:pRg st="1" end="1"/>
                                            </p:txEl>
                                          </p:spTgt>
                                        </p:tgtEl>
                                        <p:attrNameLst>
                                          <p:attrName>style.visibility</p:attrName>
                                        </p:attrNameLst>
                                      </p:cBhvr>
                                      <p:to>
                                        <p:strVal val="visible"/>
                                      </p:to>
                                    </p:set>
                                    <p:animEffect transition="in" filter="fade">
                                      <p:cBhvr>
                                        <p:cTn id="12" dur="500"/>
                                        <p:tgtEl>
                                          <p:spTgt spid="2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2">
                                            <p:txEl>
                                              <p:pRg st="2" end="2"/>
                                            </p:txEl>
                                          </p:spTgt>
                                        </p:tgtEl>
                                        <p:attrNameLst>
                                          <p:attrName>style.visibility</p:attrName>
                                        </p:attrNameLst>
                                      </p:cBhvr>
                                      <p:to>
                                        <p:strVal val="visible"/>
                                      </p:to>
                                    </p:set>
                                    <p:animEffect transition="in" filter="fade">
                                      <p:cBhvr>
                                        <p:cTn id="17" dur="500"/>
                                        <p:tgtEl>
                                          <p:spTgt spid="2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2">
                                            <p:txEl>
                                              <p:pRg st="3" end="3"/>
                                            </p:txEl>
                                          </p:spTgt>
                                        </p:tgtEl>
                                        <p:attrNameLst>
                                          <p:attrName>style.visibility</p:attrName>
                                        </p:attrNameLst>
                                      </p:cBhvr>
                                      <p:to>
                                        <p:strVal val="visible"/>
                                      </p:to>
                                    </p:set>
                                    <p:animEffect transition="in" filter="fade">
                                      <p:cBhvr>
                                        <p:cTn id="22" dur="500"/>
                                        <p:tgtEl>
                                          <p:spTgt spid="2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2">
                                            <p:txEl>
                                              <p:pRg st="4" end="4"/>
                                            </p:txEl>
                                          </p:spTgt>
                                        </p:tgtEl>
                                        <p:attrNameLst>
                                          <p:attrName>style.visibility</p:attrName>
                                        </p:attrNameLst>
                                      </p:cBhvr>
                                      <p:to>
                                        <p:strVal val="visible"/>
                                      </p:to>
                                    </p:set>
                                    <p:animEffect transition="in" filter="fade">
                                      <p:cBhvr>
                                        <p:cTn id="27" dur="500"/>
                                        <p:tgtEl>
                                          <p:spTgt spid="28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2">
                                            <p:txEl>
                                              <p:pRg st="5" end="5"/>
                                            </p:txEl>
                                          </p:spTgt>
                                        </p:tgtEl>
                                        <p:attrNameLst>
                                          <p:attrName>style.visibility</p:attrName>
                                        </p:attrNameLst>
                                      </p:cBhvr>
                                      <p:to>
                                        <p:strVal val="visible"/>
                                      </p:to>
                                    </p:set>
                                    <p:animEffect transition="in" filter="fade">
                                      <p:cBhvr>
                                        <p:cTn id="32" dur="500"/>
                                        <p:tgtEl>
                                          <p:spTgt spid="28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2">
                                            <p:txEl>
                                              <p:pRg st="6" end="6"/>
                                            </p:txEl>
                                          </p:spTgt>
                                        </p:tgtEl>
                                        <p:attrNameLst>
                                          <p:attrName>style.visibility</p:attrName>
                                        </p:attrNameLst>
                                      </p:cBhvr>
                                      <p:to>
                                        <p:strVal val="visible"/>
                                      </p:to>
                                    </p:set>
                                    <p:animEffect transition="in" filter="fade">
                                      <p:cBhvr>
                                        <p:cTn id="37" dur="500"/>
                                        <p:tgtEl>
                                          <p:spTgt spid="28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2">
                                            <p:txEl>
                                              <p:pRg st="7" end="7"/>
                                            </p:txEl>
                                          </p:spTgt>
                                        </p:tgtEl>
                                        <p:attrNameLst>
                                          <p:attrName>style.visibility</p:attrName>
                                        </p:attrNameLst>
                                      </p:cBhvr>
                                      <p:to>
                                        <p:strVal val="visible"/>
                                      </p:to>
                                    </p:set>
                                    <p:animEffect transition="in" filter="fade">
                                      <p:cBhvr>
                                        <p:cTn id="42" dur="500"/>
                                        <p:tgtEl>
                                          <p:spTgt spid="28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2">
                                            <p:txEl>
                                              <p:pRg st="8" end="8"/>
                                            </p:txEl>
                                          </p:spTgt>
                                        </p:tgtEl>
                                        <p:attrNameLst>
                                          <p:attrName>style.visibility</p:attrName>
                                        </p:attrNameLst>
                                      </p:cBhvr>
                                      <p:to>
                                        <p:strVal val="visible"/>
                                      </p:to>
                                    </p:set>
                                    <p:animEffect transition="in" filter="fade">
                                      <p:cBhvr>
                                        <p:cTn id="47" dur="500"/>
                                        <p:tgtEl>
                                          <p:spTgt spid="28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2">
                                            <p:txEl>
                                              <p:pRg st="9" end="9"/>
                                            </p:txEl>
                                          </p:spTgt>
                                        </p:tgtEl>
                                        <p:attrNameLst>
                                          <p:attrName>style.visibility</p:attrName>
                                        </p:attrNameLst>
                                      </p:cBhvr>
                                      <p:to>
                                        <p:strVal val="visible"/>
                                      </p:to>
                                    </p:set>
                                    <p:animEffect transition="in" filter="fade">
                                      <p:cBhvr>
                                        <p:cTn id="52" dur="500"/>
                                        <p:tgtEl>
                                          <p:spTgt spid="28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p:nvPr/>
        </p:nvSpPr>
        <p:spPr>
          <a:xfrm>
            <a:off x="142844" y="1000114"/>
            <a:ext cx="8715436" cy="286232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400">
                <a:solidFill>
                  <a:schemeClr val="dk1"/>
                </a:solidFill>
                <a:latin typeface="Cambria"/>
                <a:ea typeface="Cambria"/>
                <a:cs typeface="Cambria"/>
                <a:sym typeface="Cambria"/>
              </a:rPr>
              <a:t>The </a:t>
            </a:r>
            <a:r>
              <a:rPr lang="en-IN" sz="2400" b="1">
                <a:solidFill>
                  <a:srgbClr val="FF0000"/>
                </a:solidFill>
                <a:latin typeface="Cambria"/>
                <a:ea typeface="Cambria"/>
                <a:cs typeface="Cambria"/>
                <a:sym typeface="Cambria"/>
              </a:rPr>
              <a:t>isX methods </a:t>
            </a:r>
            <a:r>
              <a:rPr lang="en-IN" sz="2400">
                <a:solidFill>
                  <a:schemeClr val="dk1"/>
                </a:solidFill>
                <a:latin typeface="Cambria"/>
                <a:ea typeface="Cambria"/>
                <a:cs typeface="Cambria"/>
                <a:sym typeface="Cambria"/>
              </a:rPr>
              <a:t>are helpful when you need to </a:t>
            </a:r>
            <a:r>
              <a:rPr lang="en-IN" sz="2400" b="1">
                <a:solidFill>
                  <a:srgbClr val="FF0000"/>
                </a:solidFill>
                <a:latin typeface="Cambria"/>
                <a:ea typeface="Cambria"/>
                <a:cs typeface="Cambria"/>
                <a:sym typeface="Cambria"/>
              </a:rPr>
              <a:t>validate user input</a:t>
            </a:r>
            <a:r>
              <a:rPr lang="en-IN" sz="2400">
                <a:solidFill>
                  <a:schemeClr val="dk1"/>
                </a:solidFill>
                <a:latin typeface="Cambria"/>
                <a:ea typeface="Cambria"/>
                <a:cs typeface="Cambria"/>
                <a:sym typeface="Cambria"/>
              </a:rPr>
              <a:t>.</a:t>
            </a:r>
            <a:endParaRPr/>
          </a:p>
          <a:p>
            <a:pPr marL="0" marR="0" lvl="0" indent="0" algn="l" rtl="0">
              <a:lnSpc>
                <a:spcPct val="150000"/>
              </a:lnSpc>
              <a:spcBef>
                <a:spcPts val="0"/>
              </a:spcBef>
              <a:spcAft>
                <a:spcPts val="0"/>
              </a:spcAft>
              <a:buNone/>
            </a:pPr>
            <a:r>
              <a:rPr lang="en-IN" sz="2400">
                <a:solidFill>
                  <a:schemeClr val="dk1"/>
                </a:solidFill>
                <a:latin typeface="Cambria"/>
                <a:ea typeface="Cambria"/>
                <a:cs typeface="Cambria"/>
                <a:sym typeface="Cambria"/>
              </a:rPr>
              <a:t>Example:</a:t>
            </a:r>
            <a:endParaRPr/>
          </a:p>
          <a:p>
            <a:pPr marL="0" marR="0" lvl="0" indent="0" algn="l" rtl="0">
              <a:lnSpc>
                <a:spcPct val="150000"/>
              </a:lnSpc>
              <a:spcBef>
                <a:spcPts val="0"/>
              </a:spcBef>
              <a:spcAft>
                <a:spcPts val="0"/>
              </a:spcAft>
              <a:buNone/>
            </a:pPr>
            <a:r>
              <a:rPr lang="en-IN" sz="2400">
                <a:solidFill>
                  <a:schemeClr val="dk1"/>
                </a:solidFill>
                <a:latin typeface="Cambria"/>
                <a:ea typeface="Cambria"/>
                <a:cs typeface="Cambria"/>
                <a:sym typeface="Cambria"/>
              </a:rPr>
              <a:t>The following program </a:t>
            </a:r>
            <a:r>
              <a:rPr lang="en-IN" sz="2400" b="1">
                <a:solidFill>
                  <a:srgbClr val="FF0000"/>
                </a:solidFill>
                <a:latin typeface="Cambria"/>
                <a:ea typeface="Cambria"/>
                <a:cs typeface="Cambria"/>
                <a:sym typeface="Cambria"/>
              </a:rPr>
              <a:t>repeatedly asks user for their age and a password until they provide valid input.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9"/>
          <p:cNvSpPr txBox="1">
            <a:spLocks noGrp="1"/>
          </p:cNvSpPr>
          <p:nvPr>
            <p:ph type="title"/>
          </p:nvPr>
        </p:nvSpPr>
        <p:spPr>
          <a:xfrm>
            <a:off x="4786314" y="142858"/>
            <a:ext cx="4186238" cy="2428892"/>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lvl="0" indent="0" algn="just" rtl="0">
              <a:spcBef>
                <a:spcPts val="0"/>
              </a:spcBef>
              <a:spcAft>
                <a:spcPts val="0"/>
              </a:spcAft>
              <a:buClr>
                <a:srgbClr val="FF0000"/>
              </a:buClr>
              <a:buSzPts val="1800"/>
              <a:buFont typeface="Cambria"/>
              <a:buNone/>
            </a:pPr>
            <a:r>
              <a:rPr lang="en-IN" sz="1800">
                <a:solidFill>
                  <a:srgbClr val="FF0000"/>
                </a:solidFill>
                <a:latin typeface="Cambria"/>
                <a:ea typeface="Cambria"/>
                <a:cs typeface="Cambria"/>
                <a:sym typeface="Cambria"/>
              </a:rPr>
              <a:t>In the first while loop, </a:t>
            </a:r>
            <a:r>
              <a:rPr lang="en-IN" sz="1800">
                <a:latin typeface="Cambria"/>
                <a:ea typeface="Cambria"/>
                <a:cs typeface="Cambria"/>
                <a:sym typeface="Cambria"/>
              </a:rPr>
              <a:t>we ask the user for their age and store their</a:t>
            </a:r>
            <a:br>
              <a:rPr lang="en-IN" sz="1800">
                <a:latin typeface="Cambria"/>
                <a:ea typeface="Cambria"/>
                <a:cs typeface="Cambria"/>
                <a:sym typeface="Cambria"/>
              </a:rPr>
            </a:br>
            <a:r>
              <a:rPr lang="en-IN" sz="1800">
                <a:latin typeface="Cambria"/>
                <a:ea typeface="Cambria"/>
                <a:cs typeface="Cambria"/>
                <a:sym typeface="Cambria"/>
              </a:rPr>
              <a:t>input in age. If age is a valid (decimal) value, we break out of this first while loop and move on to the second, which asks for a password. Otherwise, we</a:t>
            </a:r>
            <a:br>
              <a:rPr lang="en-IN" sz="1800">
                <a:latin typeface="Cambria"/>
                <a:ea typeface="Cambria"/>
                <a:cs typeface="Cambria"/>
                <a:sym typeface="Cambria"/>
              </a:rPr>
            </a:br>
            <a:r>
              <a:rPr lang="en-IN" sz="1800">
                <a:latin typeface="Cambria"/>
                <a:ea typeface="Cambria"/>
                <a:cs typeface="Cambria"/>
                <a:sym typeface="Cambria"/>
              </a:rPr>
              <a:t>inform the user that they need to enter a number and again ask them to enter their age.</a:t>
            </a:r>
            <a:endParaRPr/>
          </a:p>
        </p:txBody>
      </p:sp>
      <p:pic>
        <p:nvPicPr>
          <p:cNvPr id="293" name="Google Shape;293;p29"/>
          <p:cNvPicPr preferRelativeResize="0">
            <a:picLocks noGrp="1"/>
          </p:cNvPicPr>
          <p:nvPr>
            <p:ph type="body" idx="1"/>
          </p:nvPr>
        </p:nvPicPr>
        <p:blipFill rotWithShape="1">
          <a:blip r:embed="rId3">
            <a:alphaModFix/>
          </a:blip>
          <a:srcRect/>
          <a:stretch/>
        </p:blipFill>
        <p:spPr>
          <a:xfrm>
            <a:off x="0" y="214296"/>
            <a:ext cx="4572000" cy="4643470"/>
          </a:xfrm>
          <a:prstGeom prst="rect">
            <a:avLst/>
          </a:prstGeom>
          <a:noFill/>
          <a:ln>
            <a:noFill/>
          </a:ln>
        </p:spPr>
      </p:pic>
      <p:sp>
        <p:nvSpPr>
          <p:cNvPr id="294" name="Google Shape;294;p29"/>
          <p:cNvSpPr/>
          <p:nvPr/>
        </p:nvSpPr>
        <p:spPr>
          <a:xfrm>
            <a:off x="4786314" y="2643188"/>
            <a:ext cx="4214842" cy="2308324"/>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rgbClr val="FF0000"/>
                </a:solidFill>
                <a:latin typeface="Cambria"/>
                <a:ea typeface="Cambria"/>
                <a:cs typeface="Cambria"/>
                <a:sym typeface="Cambria"/>
              </a:rPr>
              <a:t>In the second while loop, </a:t>
            </a:r>
            <a:r>
              <a:rPr lang="en-IN" sz="1800">
                <a:solidFill>
                  <a:schemeClr val="dk1"/>
                </a:solidFill>
                <a:latin typeface="Cambria"/>
                <a:ea typeface="Cambria"/>
                <a:cs typeface="Cambria"/>
                <a:sym typeface="Cambria"/>
              </a:rPr>
              <a:t>we ask for a password, store the user’s input in password, and break out of the loop if the input was alphanumeric.</a:t>
            </a:r>
            <a:endParaRPr/>
          </a:p>
          <a:p>
            <a:pPr marL="0" marR="0" lvl="0" indent="0" algn="just" rtl="0">
              <a:spcBef>
                <a:spcPts val="0"/>
              </a:spcBef>
              <a:spcAft>
                <a:spcPts val="0"/>
              </a:spcAft>
              <a:buNone/>
            </a:pPr>
            <a:r>
              <a:rPr lang="en-IN" sz="1800">
                <a:solidFill>
                  <a:schemeClr val="dk1"/>
                </a:solidFill>
                <a:latin typeface="Cambria"/>
                <a:ea typeface="Cambria"/>
                <a:cs typeface="Cambria"/>
                <a:sym typeface="Cambria"/>
              </a:rPr>
              <a:t>If it wasn’t, we’re not satisfied so we tell the user the password needs to be alphanumeric and again ask them to enter a password.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3"/>
          <p:cNvPicPr preferRelativeResize="0"/>
          <p:nvPr/>
        </p:nvPicPr>
        <p:blipFill rotWithShape="1">
          <a:blip r:embed="rId3">
            <a:alphaModFix/>
          </a:blip>
          <a:srcRect/>
          <a:stretch/>
        </p:blipFill>
        <p:spPr>
          <a:xfrm>
            <a:off x="571472" y="857238"/>
            <a:ext cx="8143932" cy="3571900"/>
          </a:xfrm>
          <a:prstGeom prst="rect">
            <a:avLst/>
          </a:prstGeom>
          <a:noFill/>
          <a:ln>
            <a:noFill/>
          </a:ln>
        </p:spPr>
      </p:pic>
      <p:sp>
        <p:nvSpPr>
          <p:cNvPr id="102" name="Google Shape;102;p3"/>
          <p:cNvSpPr txBox="1"/>
          <p:nvPr/>
        </p:nvSpPr>
        <p:spPr>
          <a:xfrm>
            <a:off x="785786" y="3786196"/>
            <a:ext cx="7643866" cy="646331"/>
          </a:xfrm>
          <a:prstGeom prst="rect">
            <a:avLst/>
          </a:prstGeom>
          <a:noFill/>
          <a:ln w="57150" cap="flat" cmpd="sng">
            <a:solidFill>
              <a:srgbClr val="FFC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C00000"/>
              </a:solidFill>
              <a:latin typeface="Calibri"/>
              <a:ea typeface="Calibri"/>
              <a:cs typeface="Calibri"/>
              <a:sym typeface="Calibri"/>
            </a:endParaRPr>
          </a:p>
          <a:p>
            <a:pPr marL="0" marR="0" lvl="0" indent="0" algn="l" rtl="0">
              <a:spcBef>
                <a:spcPts val="0"/>
              </a:spcBef>
              <a:spcAft>
                <a:spcPts val="0"/>
              </a:spcAft>
              <a:buNone/>
            </a:pPr>
            <a:endParaRPr sz="1800">
              <a:solidFill>
                <a:srgbClr val="C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0"/>
          <p:cNvPicPr preferRelativeResize="0">
            <a:picLocks noGrp="1"/>
          </p:cNvPicPr>
          <p:nvPr>
            <p:ph type="body" idx="1"/>
          </p:nvPr>
        </p:nvPicPr>
        <p:blipFill rotWithShape="1">
          <a:blip r:embed="rId3">
            <a:alphaModFix/>
          </a:blip>
          <a:srcRect/>
          <a:stretch/>
        </p:blipFill>
        <p:spPr>
          <a:xfrm>
            <a:off x="142844" y="714362"/>
            <a:ext cx="4500594" cy="3214710"/>
          </a:xfrm>
          <a:prstGeom prst="rect">
            <a:avLst/>
          </a:prstGeom>
          <a:noFill/>
          <a:ln>
            <a:noFill/>
          </a:ln>
        </p:spPr>
      </p:pic>
      <p:sp>
        <p:nvSpPr>
          <p:cNvPr id="300" name="Google Shape;300;p30"/>
          <p:cNvSpPr/>
          <p:nvPr/>
        </p:nvSpPr>
        <p:spPr>
          <a:xfrm>
            <a:off x="5072066" y="571486"/>
            <a:ext cx="3643306" cy="34163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a:solidFill>
                  <a:schemeClr val="dk1"/>
                </a:solidFill>
                <a:latin typeface="Cambria"/>
                <a:ea typeface="Cambria"/>
                <a:cs typeface="Cambria"/>
                <a:sym typeface="Cambria"/>
              </a:rPr>
              <a:t>Calling isdecimal() and isalnum() on variables, we’re able to test whether the values stored in those variables are decimal or not, alphanumeric or not. Here, these tests help us reject the input forty two and accept 42, andreject secr3t! and accept secr3t.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txBox="1">
            <a:spLocks noGrp="1"/>
          </p:cNvSpPr>
          <p:nvPr>
            <p:ph type="title"/>
          </p:nvPr>
        </p:nvSpPr>
        <p:spPr>
          <a:xfrm>
            <a:off x="457200" y="205200"/>
            <a:ext cx="8228880" cy="85824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4400"/>
              <a:buFont typeface="Arial"/>
              <a:buNone/>
            </a:pPr>
            <a:r>
              <a:rPr lang="en-IN" sz="4400" b="0" strike="noStrike">
                <a:latin typeface="Arial"/>
                <a:ea typeface="Arial"/>
                <a:cs typeface="Arial"/>
                <a:sym typeface="Arial"/>
              </a:rPr>
              <a:t>startswith() and endswith()</a:t>
            </a:r>
            <a:endParaRPr/>
          </a:p>
        </p:txBody>
      </p:sp>
      <p:pic>
        <p:nvPicPr>
          <p:cNvPr id="306" name="Google Shape;306;p31"/>
          <p:cNvPicPr preferRelativeResize="0"/>
          <p:nvPr/>
        </p:nvPicPr>
        <p:blipFill rotWithShape="1">
          <a:blip r:embed="rId3">
            <a:alphaModFix/>
          </a:blip>
          <a:srcRect/>
          <a:stretch/>
        </p:blipFill>
        <p:spPr>
          <a:xfrm>
            <a:off x="500034" y="2285998"/>
            <a:ext cx="3607920" cy="2286016"/>
          </a:xfrm>
          <a:prstGeom prst="rect">
            <a:avLst/>
          </a:prstGeom>
          <a:noFill/>
          <a:ln>
            <a:noFill/>
          </a:ln>
        </p:spPr>
      </p:pic>
      <p:pic>
        <p:nvPicPr>
          <p:cNvPr id="307" name="Google Shape;307;p31"/>
          <p:cNvPicPr preferRelativeResize="0"/>
          <p:nvPr/>
        </p:nvPicPr>
        <p:blipFill rotWithShape="1">
          <a:blip r:embed="rId4">
            <a:alphaModFix/>
          </a:blip>
          <a:srcRect/>
          <a:stretch/>
        </p:blipFill>
        <p:spPr>
          <a:xfrm>
            <a:off x="4572000" y="2357436"/>
            <a:ext cx="4281840" cy="2184278"/>
          </a:xfrm>
          <a:prstGeom prst="rect">
            <a:avLst/>
          </a:prstGeom>
          <a:noFill/>
          <a:ln>
            <a:noFill/>
          </a:ln>
        </p:spPr>
      </p:pic>
      <p:sp>
        <p:nvSpPr>
          <p:cNvPr id="308" name="Google Shape;308;p31"/>
          <p:cNvSpPr txBox="1">
            <a:spLocks noGrp="1"/>
          </p:cNvSpPr>
          <p:nvPr>
            <p:ph type="sldNum" idx="4294967295"/>
          </p:nvPr>
        </p:nvSpPr>
        <p:spPr>
          <a:xfrm>
            <a:off x="8472600" y="4663080"/>
            <a:ext cx="538200" cy="383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31</a:t>
            </a:fld>
            <a:endParaRPr/>
          </a:p>
        </p:txBody>
      </p:sp>
      <p:sp>
        <p:nvSpPr>
          <p:cNvPr id="309" name="Google Shape;309;p31"/>
          <p:cNvSpPr/>
          <p:nvPr/>
        </p:nvSpPr>
        <p:spPr>
          <a:xfrm>
            <a:off x="214282" y="1142990"/>
            <a:ext cx="8643998"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chemeClr val="dk1"/>
                </a:solidFill>
                <a:latin typeface="Cambria"/>
                <a:ea typeface="Cambria"/>
                <a:cs typeface="Cambria"/>
                <a:sym typeface="Cambria"/>
              </a:rPr>
              <a:t>The startswith() and endswith() methods return True if the string value they are called on begins or ends (respectively) with the string passed to the method; otherwise, they return False.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3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2"/>
          <p:cNvSpPr/>
          <p:nvPr/>
        </p:nvSpPr>
        <p:spPr>
          <a:xfrm>
            <a:off x="214282" y="1500180"/>
            <a:ext cx="3652410" cy="341632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b="1">
                <a:solidFill>
                  <a:schemeClr val="dk1"/>
                </a:solidFill>
                <a:latin typeface="Cambria"/>
                <a:ea typeface="Cambria"/>
                <a:cs typeface="Cambria"/>
                <a:sym typeface="Cambria"/>
              </a:rPr>
              <a:t>'Hello World!'.startswith()</a:t>
            </a:r>
            <a:endParaRPr/>
          </a:p>
          <a:p>
            <a:pPr marL="0" marR="0" lvl="0" indent="0" algn="l" rtl="0">
              <a:lnSpc>
                <a:spcPct val="150000"/>
              </a:lnSpc>
              <a:spcBef>
                <a:spcPts val="0"/>
              </a:spcBef>
              <a:spcAft>
                <a:spcPts val="0"/>
              </a:spcAft>
              <a:buNone/>
            </a:pPr>
            <a:r>
              <a:rPr lang="en-IN" sz="1800" b="1">
                <a:solidFill>
                  <a:srgbClr val="FF0000"/>
                </a:solidFill>
                <a:latin typeface="Cambria"/>
                <a:ea typeface="Cambria"/>
                <a:cs typeface="Cambria"/>
                <a:sym typeface="Cambria"/>
              </a:rPr>
              <a:t>Error</a:t>
            </a:r>
            <a:endParaRPr/>
          </a:p>
          <a:p>
            <a:pPr marL="0" marR="0" lvl="0" indent="0" algn="l" rtl="0">
              <a:lnSpc>
                <a:spcPct val="150000"/>
              </a:lnSpc>
              <a:spcBef>
                <a:spcPts val="0"/>
              </a:spcBef>
              <a:spcAft>
                <a:spcPts val="0"/>
              </a:spcAft>
              <a:buNone/>
            </a:pPr>
            <a:r>
              <a:rPr lang="en-IN" sz="1800" b="1">
                <a:solidFill>
                  <a:schemeClr val="dk1"/>
                </a:solidFill>
                <a:latin typeface="Cambria"/>
                <a:ea typeface="Cambria"/>
                <a:cs typeface="Cambria"/>
                <a:sym typeface="Cambria"/>
              </a:rPr>
              <a:t>'Hello World!'.startswith('Hello')</a:t>
            </a:r>
            <a:endParaRPr/>
          </a:p>
          <a:p>
            <a:pPr marL="0" marR="0" lvl="0" indent="0" algn="l" rtl="0">
              <a:lnSpc>
                <a:spcPct val="150000"/>
              </a:lnSpc>
              <a:spcBef>
                <a:spcPts val="0"/>
              </a:spcBef>
              <a:spcAft>
                <a:spcPts val="0"/>
              </a:spcAft>
              <a:buNone/>
            </a:pPr>
            <a:r>
              <a:rPr lang="en-IN" sz="1800" b="1">
                <a:solidFill>
                  <a:srgbClr val="FF0000"/>
                </a:solidFill>
                <a:latin typeface="Cambria"/>
                <a:ea typeface="Cambria"/>
                <a:cs typeface="Cambria"/>
                <a:sym typeface="Cambria"/>
              </a:rPr>
              <a:t>True</a:t>
            </a:r>
            <a:endParaRPr/>
          </a:p>
          <a:p>
            <a:pPr marL="0" marR="0" lvl="0" indent="0" algn="l" rtl="0">
              <a:lnSpc>
                <a:spcPct val="150000"/>
              </a:lnSpc>
              <a:spcBef>
                <a:spcPts val="0"/>
              </a:spcBef>
              <a:spcAft>
                <a:spcPts val="0"/>
              </a:spcAft>
              <a:buNone/>
            </a:pPr>
            <a:r>
              <a:rPr lang="en-IN" sz="1800" b="1">
                <a:solidFill>
                  <a:schemeClr val="dk1"/>
                </a:solidFill>
                <a:latin typeface="Cambria"/>
                <a:ea typeface="Cambria"/>
                <a:cs typeface="Cambria"/>
                <a:sym typeface="Cambria"/>
              </a:rPr>
              <a:t>'Hello World!'.startswith('HEllo')</a:t>
            </a:r>
            <a:endParaRPr/>
          </a:p>
          <a:p>
            <a:pPr marL="0" marR="0" lvl="0" indent="0" algn="l" rtl="0">
              <a:lnSpc>
                <a:spcPct val="150000"/>
              </a:lnSpc>
              <a:spcBef>
                <a:spcPts val="0"/>
              </a:spcBef>
              <a:spcAft>
                <a:spcPts val="0"/>
              </a:spcAft>
              <a:buNone/>
            </a:pPr>
            <a:r>
              <a:rPr lang="en-IN" sz="1800" b="1">
                <a:solidFill>
                  <a:srgbClr val="FF0000"/>
                </a:solidFill>
                <a:latin typeface="Cambria"/>
                <a:ea typeface="Cambria"/>
                <a:cs typeface="Cambria"/>
                <a:sym typeface="Cambria"/>
              </a:rPr>
              <a:t>False</a:t>
            </a:r>
            <a:endParaRPr/>
          </a:p>
          <a:p>
            <a:pPr marL="0" marR="0" lvl="0" indent="0" algn="l" rtl="0">
              <a:lnSpc>
                <a:spcPct val="150000"/>
              </a:lnSpc>
              <a:spcBef>
                <a:spcPts val="0"/>
              </a:spcBef>
              <a:spcAft>
                <a:spcPts val="0"/>
              </a:spcAft>
              <a:buNone/>
            </a:pPr>
            <a:r>
              <a:rPr lang="en-IN" sz="1800" b="1">
                <a:solidFill>
                  <a:schemeClr val="dk1"/>
                </a:solidFill>
                <a:latin typeface="Cambria"/>
                <a:ea typeface="Cambria"/>
                <a:cs typeface="Cambria"/>
                <a:sym typeface="Cambria"/>
              </a:rPr>
              <a:t>'Hello World!'.endswith('Hello')</a:t>
            </a:r>
            <a:endParaRPr/>
          </a:p>
          <a:p>
            <a:pPr marL="0" marR="0" lvl="0" indent="0" algn="l" rtl="0">
              <a:lnSpc>
                <a:spcPct val="150000"/>
              </a:lnSpc>
              <a:spcBef>
                <a:spcPts val="0"/>
              </a:spcBef>
              <a:spcAft>
                <a:spcPts val="0"/>
              </a:spcAft>
              <a:buNone/>
            </a:pPr>
            <a:r>
              <a:rPr lang="en-IN" sz="1800" b="1">
                <a:solidFill>
                  <a:srgbClr val="FF0000"/>
                </a:solidFill>
                <a:latin typeface="Cambria"/>
                <a:ea typeface="Cambria"/>
                <a:cs typeface="Cambria"/>
                <a:sym typeface="Cambria"/>
              </a:rPr>
              <a:t>False</a:t>
            </a:r>
            <a:endParaRPr/>
          </a:p>
        </p:txBody>
      </p:sp>
      <p:sp>
        <p:nvSpPr>
          <p:cNvPr id="315" name="Google Shape;315;p32"/>
          <p:cNvSpPr/>
          <p:nvPr/>
        </p:nvSpPr>
        <p:spPr>
          <a:xfrm>
            <a:off x="4572000" y="1571618"/>
            <a:ext cx="4572000" cy="175432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b="1">
                <a:solidFill>
                  <a:schemeClr val="dk1"/>
                </a:solidFill>
                <a:latin typeface="Cambria"/>
                <a:ea typeface="Cambria"/>
                <a:cs typeface="Cambria"/>
                <a:sym typeface="Cambria"/>
              </a:rPr>
              <a:t>'Hello World!'.endswith(‘World')</a:t>
            </a:r>
            <a:endParaRPr/>
          </a:p>
          <a:p>
            <a:pPr marL="0" marR="0" lvl="0" indent="0" algn="l" rtl="0">
              <a:lnSpc>
                <a:spcPct val="150000"/>
              </a:lnSpc>
              <a:spcBef>
                <a:spcPts val="0"/>
              </a:spcBef>
              <a:spcAft>
                <a:spcPts val="0"/>
              </a:spcAft>
              <a:buNone/>
            </a:pPr>
            <a:r>
              <a:rPr lang="en-IN" sz="1800" b="1">
                <a:solidFill>
                  <a:srgbClr val="FF0000"/>
                </a:solidFill>
                <a:latin typeface="Cambria"/>
                <a:ea typeface="Cambria"/>
                <a:cs typeface="Cambria"/>
                <a:sym typeface="Cambria"/>
              </a:rPr>
              <a:t>False</a:t>
            </a:r>
            <a:endParaRPr/>
          </a:p>
          <a:p>
            <a:pPr marL="0" marR="0" lvl="0" indent="0" algn="l" rtl="0">
              <a:lnSpc>
                <a:spcPct val="150000"/>
              </a:lnSpc>
              <a:spcBef>
                <a:spcPts val="0"/>
              </a:spcBef>
              <a:spcAft>
                <a:spcPts val="0"/>
              </a:spcAft>
              <a:buNone/>
            </a:pPr>
            <a:r>
              <a:rPr lang="en-IN" sz="1800" b="1">
                <a:solidFill>
                  <a:schemeClr val="dk1"/>
                </a:solidFill>
                <a:latin typeface="Cambria"/>
                <a:ea typeface="Cambria"/>
                <a:cs typeface="Cambria"/>
                <a:sym typeface="Cambria"/>
              </a:rPr>
              <a:t>'My name is smitha'.endswith('smitha')</a:t>
            </a:r>
            <a:endParaRPr/>
          </a:p>
          <a:p>
            <a:pPr marL="0" marR="0" lvl="0" indent="0" algn="l" rtl="0">
              <a:lnSpc>
                <a:spcPct val="150000"/>
              </a:lnSpc>
              <a:spcBef>
                <a:spcPts val="0"/>
              </a:spcBef>
              <a:spcAft>
                <a:spcPts val="0"/>
              </a:spcAft>
              <a:buNone/>
            </a:pPr>
            <a:r>
              <a:rPr lang="en-IN" sz="1800" b="1">
                <a:solidFill>
                  <a:srgbClr val="FF0000"/>
                </a:solidFill>
                <a:latin typeface="Cambria"/>
                <a:ea typeface="Cambria"/>
                <a:cs typeface="Cambria"/>
                <a:sym typeface="Cambria"/>
              </a:rPr>
              <a:t>True</a:t>
            </a:r>
            <a:endParaRPr/>
          </a:p>
        </p:txBody>
      </p:sp>
      <p:sp>
        <p:nvSpPr>
          <p:cNvPr id="316" name="Google Shape;316;p32"/>
          <p:cNvSpPr txBox="1"/>
          <p:nvPr/>
        </p:nvSpPr>
        <p:spPr>
          <a:xfrm>
            <a:off x="214282" y="428610"/>
            <a:ext cx="778674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Cambria"/>
                <a:ea typeface="Cambria"/>
                <a:cs typeface="Cambria"/>
                <a:sym typeface="Cambria"/>
              </a:rPr>
              <a:t>These methods are useful alternatives to the ‘==‘ operator.</a:t>
            </a:r>
            <a:endParaRPr sz="2000" b="1">
              <a:solidFill>
                <a:schemeClr val="dk1"/>
              </a:solidFill>
              <a:latin typeface="Cambria"/>
              <a:ea typeface="Cambria"/>
              <a:cs typeface="Cambria"/>
              <a:sym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4">
                                            <p:txEl>
                                              <p:pRg st="0" end="0"/>
                                            </p:txEl>
                                          </p:spTgt>
                                        </p:tgtEl>
                                        <p:attrNameLst>
                                          <p:attrName>style.visibility</p:attrName>
                                        </p:attrNameLst>
                                      </p:cBhvr>
                                      <p:to>
                                        <p:strVal val="visible"/>
                                      </p:to>
                                    </p:set>
                                    <p:animEffect transition="in" filter="fade">
                                      <p:cBhvr>
                                        <p:cTn id="7" dur="500"/>
                                        <p:tgtEl>
                                          <p:spTgt spid="3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4">
                                            <p:txEl>
                                              <p:pRg st="1" end="1"/>
                                            </p:txEl>
                                          </p:spTgt>
                                        </p:tgtEl>
                                        <p:attrNameLst>
                                          <p:attrName>style.visibility</p:attrName>
                                        </p:attrNameLst>
                                      </p:cBhvr>
                                      <p:to>
                                        <p:strVal val="visible"/>
                                      </p:to>
                                    </p:set>
                                    <p:animEffect transition="in" filter="fade">
                                      <p:cBhvr>
                                        <p:cTn id="12" dur="500"/>
                                        <p:tgtEl>
                                          <p:spTgt spid="3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4">
                                            <p:txEl>
                                              <p:pRg st="2" end="2"/>
                                            </p:txEl>
                                          </p:spTgt>
                                        </p:tgtEl>
                                        <p:attrNameLst>
                                          <p:attrName>style.visibility</p:attrName>
                                        </p:attrNameLst>
                                      </p:cBhvr>
                                      <p:to>
                                        <p:strVal val="visible"/>
                                      </p:to>
                                    </p:set>
                                    <p:animEffect transition="in" filter="fade">
                                      <p:cBhvr>
                                        <p:cTn id="17" dur="500"/>
                                        <p:tgtEl>
                                          <p:spTgt spid="3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4">
                                            <p:txEl>
                                              <p:pRg st="3" end="3"/>
                                            </p:txEl>
                                          </p:spTgt>
                                        </p:tgtEl>
                                        <p:attrNameLst>
                                          <p:attrName>style.visibility</p:attrName>
                                        </p:attrNameLst>
                                      </p:cBhvr>
                                      <p:to>
                                        <p:strVal val="visible"/>
                                      </p:to>
                                    </p:set>
                                    <p:animEffect transition="in" filter="fade">
                                      <p:cBhvr>
                                        <p:cTn id="22" dur="500"/>
                                        <p:tgtEl>
                                          <p:spTgt spid="3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4">
                                            <p:txEl>
                                              <p:pRg st="4" end="4"/>
                                            </p:txEl>
                                          </p:spTgt>
                                        </p:tgtEl>
                                        <p:attrNameLst>
                                          <p:attrName>style.visibility</p:attrName>
                                        </p:attrNameLst>
                                      </p:cBhvr>
                                      <p:to>
                                        <p:strVal val="visible"/>
                                      </p:to>
                                    </p:set>
                                    <p:animEffect transition="in" filter="fade">
                                      <p:cBhvr>
                                        <p:cTn id="27" dur="500"/>
                                        <p:tgtEl>
                                          <p:spTgt spid="3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4">
                                            <p:txEl>
                                              <p:pRg st="5" end="5"/>
                                            </p:txEl>
                                          </p:spTgt>
                                        </p:tgtEl>
                                        <p:attrNameLst>
                                          <p:attrName>style.visibility</p:attrName>
                                        </p:attrNameLst>
                                      </p:cBhvr>
                                      <p:to>
                                        <p:strVal val="visible"/>
                                      </p:to>
                                    </p:set>
                                    <p:animEffect transition="in" filter="fade">
                                      <p:cBhvr>
                                        <p:cTn id="32" dur="500"/>
                                        <p:tgtEl>
                                          <p:spTgt spid="3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4">
                                            <p:txEl>
                                              <p:pRg st="6" end="6"/>
                                            </p:txEl>
                                          </p:spTgt>
                                        </p:tgtEl>
                                        <p:attrNameLst>
                                          <p:attrName>style.visibility</p:attrName>
                                        </p:attrNameLst>
                                      </p:cBhvr>
                                      <p:to>
                                        <p:strVal val="visible"/>
                                      </p:to>
                                    </p:set>
                                    <p:animEffect transition="in" filter="fade">
                                      <p:cBhvr>
                                        <p:cTn id="37" dur="500"/>
                                        <p:tgtEl>
                                          <p:spTgt spid="3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4">
                                            <p:txEl>
                                              <p:pRg st="7" end="7"/>
                                            </p:txEl>
                                          </p:spTgt>
                                        </p:tgtEl>
                                        <p:attrNameLst>
                                          <p:attrName>style.visibility</p:attrName>
                                        </p:attrNameLst>
                                      </p:cBhvr>
                                      <p:to>
                                        <p:strVal val="visible"/>
                                      </p:to>
                                    </p:set>
                                    <p:animEffect transition="in" filter="fade">
                                      <p:cBhvr>
                                        <p:cTn id="42" dur="500"/>
                                        <p:tgtEl>
                                          <p:spTgt spid="3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15">
                                            <p:txEl>
                                              <p:pRg st="0" end="0"/>
                                            </p:txEl>
                                          </p:spTgt>
                                        </p:tgtEl>
                                        <p:attrNameLst>
                                          <p:attrName>style.visibility</p:attrName>
                                        </p:attrNameLst>
                                      </p:cBhvr>
                                      <p:to>
                                        <p:strVal val="visible"/>
                                      </p:to>
                                    </p:set>
                                    <p:animEffect transition="in" filter="fade">
                                      <p:cBhvr>
                                        <p:cTn id="47" dur="500"/>
                                        <p:tgtEl>
                                          <p:spTgt spid="31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15">
                                            <p:txEl>
                                              <p:pRg st="1" end="1"/>
                                            </p:txEl>
                                          </p:spTgt>
                                        </p:tgtEl>
                                        <p:attrNameLst>
                                          <p:attrName>style.visibility</p:attrName>
                                        </p:attrNameLst>
                                      </p:cBhvr>
                                      <p:to>
                                        <p:strVal val="visible"/>
                                      </p:to>
                                    </p:set>
                                    <p:animEffect transition="in" filter="fade">
                                      <p:cBhvr>
                                        <p:cTn id="52" dur="500"/>
                                        <p:tgtEl>
                                          <p:spTgt spid="315">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15">
                                            <p:txEl>
                                              <p:pRg st="2" end="2"/>
                                            </p:txEl>
                                          </p:spTgt>
                                        </p:tgtEl>
                                        <p:attrNameLst>
                                          <p:attrName>style.visibility</p:attrName>
                                        </p:attrNameLst>
                                      </p:cBhvr>
                                      <p:to>
                                        <p:strVal val="visible"/>
                                      </p:to>
                                    </p:set>
                                    <p:animEffect transition="in" filter="fade">
                                      <p:cBhvr>
                                        <p:cTn id="57" dur="500"/>
                                        <p:tgtEl>
                                          <p:spTgt spid="315">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15">
                                            <p:txEl>
                                              <p:pRg st="3" end="3"/>
                                            </p:txEl>
                                          </p:spTgt>
                                        </p:tgtEl>
                                        <p:attrNameLst>
                                          <p:attrName>style.visibility</p:attrName>
                                        </p:attrNameLst>
                                      </p:cBhvr>
                                      <p:to>
                                        <p:strVal val="visible"/>
                                      </p:to>
                                    </p:set>
                                    <p:animEffect transition="in" filter="fade">
                                      <p:cBhvr>
                                        <p:cTn id="62" dur="500"/>
                                        <p:tgtEl>
                                          <p:spTgt spid="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3"/>
          <p:cNvSpPr txBox="1">
            <a:spLocks noGrp="1"/>
          </p:cNvSpPr>
          <p:nvPr>
            <p:ph type="title"/>
          </p:nvPr>
        </p:nvSpPr>
        <p:spPr>
          <a:xfrm>
            <a:off x="457200" y="205200"/>
            <a:ext cx="8228880" cy="85824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4400"/>
              <a:buFont typeface="Arial"/>
              <a:buNone/>
            </a:pPr>
            <a:r>
              <a:rPr lang="en-IN" sz="4400" b="0" strike="noStrike">
                <a:latin typeface="Arial"/>
                <a:ea typeface="Arial"/>
                <a:cs typeface="Arial"/>
                <a:sym typeface="Arial"/>
              </a:rPr>
              <a:t>join() method</a:t>
            </a:r>
            <a:endParaRPr/>
          </a:p>
        </p:txBody>
      </p:sp>
      <p:sp>
        <p:nvSpPr>
          <p:cNvPr id="322" name="Google Shape;322;p33"/>
          <p:cNvSpPr txBox="1"/>
          <p:nvPr/>
        </p:nvSpPr>
        <p:spPr>
          <a:xfrm>
            <a:off x="642910" y="1142990"/>
            <a:ext cx="7747920" cy="5418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IN" sz="1600" b="0" strike="noStrike">
                <a:solidFill>
                  <a:srgbClr val="FF0000"/>
                </a:solidFill>
                <a:latin typeface="Arial"/>
                <a:ea typeface="Arial"/>
                <a:cs typeface="Arial"/>
                <a:sym typeface="Arial"/>
              </a:rPr>
              <a:t>The join() method is useful when you have a list of strings that need to be joined together into a single string value.</a:t>
            </a:r>
            <a:endParaRPr/>
          </a:p>
        </p:txBody>
      </p:sp>
      <p:pic>
        <p:nvPicPr>
          <p:cNvPr id="323" name="Google Shape;323;p33"/>
          <p:cNvPicPr preferRelativeResize="0"/>
          <p:nvPr/>
        </p:nvPicPr>
        <p:blipFill rotWithShape="1">
          <a:blip r:embed="rId3">
            <a:alphaModFix/>
          </a:blip>
          <a:srcRect/>
          <a:stretch/>
        </p:blipFill>
        <p:spPr>
          <a:xfrm>
            <a:off x="731520" y="1921680"/>
            <a:ext cx="5667120" cy="2885760"/>
          </a:xfrm>
          <a:prstGeom prst="rect">
            <a:avLst/>
          </a:prstGeom>
          <a:noFill/>
          <a:ln>
            <a:noFill/>
          </a:ln>
        </p:spPr>
      </p:pic>
      <p:sp>
        <p:nvSpPr>
          <p:cNvPr id="324" name="Google Shape;324;p33"/>
          <p:cNvSpPr txBox="1">
            <a:spLocks noGrp="1"/>
          </p:cNvSpPr>
          <p:nvPr>
            <p:ph type="sldNum" idx="4294967295"/>
          </p:nvPr>
        </p:nvSpPr>
        <p:spPr>
          <a:xfrm>
            <a:off x="8472600" y="4663080"/>
            <a:ext cx="538200" cy="383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33</a:t>
            </a:fld>
            <a:endParaRPr/>
          </a:p>
        </p:txBody>
      </p:sp>
      <p:sp>
        <p:nvSpPr>
          <p:cNvPr id="325" name="Google Shape;325;p33"/>
          <p:cNvSpPr txBox="1"/>
          <p:nvPr/>
        </p:nvSpPr>
        <p:spPr>
          <a:xfrm>
            <a:off x="6500826" y="2571750"/>
            <a:ext cx="2500298" cy="923330"/>
          </a:xfrm>
          <a:prstGeom prst="rect">
            <a:avLst/>
          </a:prstGeom>
          <a:solidFill>
            <a:srgbClr val="FFC000"/>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Cambria"/>
                <a:ea typeface="Cambria"/>
                <a:cs typeface="Cambria"/>
                <a:sym typeface="Cambria"/>
              </a:rPr>
              <a:t>This method is called on  a string and passed a list of string</a:t>
            </a:r>
            <a:endParaRPr sz="1800" b="1">
              <a:solidFill>
                <a:schemeClr val="dk1"/>
              </a:solidFill>
              <a:latin typeface="Cambria"/>
              <a:ea typeface="Cambria"/>
              <a:cs typeface="Cambria"/>
              <a:sym typeface="Cambr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4"/>
          <p:cNvSpPr txBox="1">
            <a:spLocks noGrp="1"/>
          </p:cNvSpPr>
          <p:nvPr>
            <p:ph type="title"/>
          </p:nvPr>
        </p:nvSpPr>
        <p:spPr>
          <a:xfrm>
            <a:off x="457200" y="205200"/>
            <a:ext cx="8228880" cy="85824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4400"/>
              <a:buFont typeface="Arial"/>
              <a:buNone/>
            </a:pPr>
            <a:r>
              <a:rPr lang="en-IN" sz="4400" b="0" strike="noStrike">
                <a:latin typeface="Arial"/>
                <a:ea typeface="Arial"/>
                <a:cs typeface="Arial"/>
                <a:sym typeface="Arial"/>
              </a:rPr>
              <a:t>split ( ) method</a:t>
            </a:r>
            <a:endParaRPr/>
          </a:p>
        </p:txBody>
      </p:sp>
      <p:pic>
        <p:nvPicPr>
          <p:cNvPr id="331" name="Google Shape;331;p34"/>
          <p:cNvPicPr preferRelativeResize="0"/>
          <p:nvPr/>
        </p:nvPicPr>
        <p:blipFill rotWithShape="1">
          <a:blip r:embed="rId3">
            <a:alphaModFix/>
          </a:blip>
          <a:srcRect/>
          <a:stretch/>
        </p:blipFill>
        <p:spPr>
          <a:xfrm>
            <a:off x="142844" y="2143122"/>
            <a:ext cx="3335040" cy="792720"/>
          </a:xfrm>
          <a:prstGeom prst="rect">
            <a:avLst/>
          </a:prstGeom>
          <a:noFill/>
          <a:ln>
            <a:noFill/>
          </a:ln>
        </p:spPr>
      </p:pic>
      <p:sp>
        <p:nvSpPr>
          <p:cNvPr id="332" name="Google Shape;332;p34"/>
          <p:cNvSpPr txBox="1"/>
          <p:nvPr/>
        </p:nvSpPr>
        <p:spPr>
          <a:xfrm>
            <a:off x="3929058" y="1571618"/>
            <a:ext cx="4999680" cy="2928958"/>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IN" sz="1800" b="0" strike="noStrike">
                <a:solidFill>
                  <a:srgbClr val="FF0000"/>
                </a:solidFill>
                <a:latin typeface="Arial"/>
                <a:ea typeface="Arial"/>
                <a:cs typeface="Arial"/>
                <a:sym typeface="Arial"/>
              </a:rPr>
              <a:t>It does opposite to join()</a:t>
            </a:r>
            <a:endParaRPr/>
          </a:p>
          <a:p>
            <a:pPr marL="0" marR="0" lvl="0" indent="0" algn="l" rtl="0">
              <a:spcBef>
                <a:spcPts val="0"/>
              </a:spcBef>
              <a:spcAft>
                <a:spcPts val="0"/>
              </a:spcAft>
              <a:buNone/>
            </a:pPr>
            <a:endParaRPr sz="1800">
              <a:solidFill>
                <a:srgbClr val="FF0000"/>
              </a:solidFill>
              <a:latin typeface="Arial"/>
              <a:ea typeface="Arial"/>
              <a:cs typeface="Arial"/>
              <a:sym typeface="Arial"/>
            </a:endParaRPr>
          </a:p>
          <a:p>
            <a:pPr marL="0" marR="0" lvl="0" indent="0" algn="l" rtl="0">
              <a:spcBef>
                <a:spcPts val="0"/>
              </a:spcBef>
              <a:spcAft>
                <a:spcPts val="0"/>
              </a:spcAft>
              <a:buNone/>
            </a:pPr>
            <a:r>
              <a:rPr lang="en-IN" sz="1800" b="0" strike="noStrike">
                <a:solidFill>
                  <a:srgbClr val="FF0000"/>
                </a:solidFill>
                <a:latin typeface="Arial"/>
                <a:ea typeface="Arial"/>
                <a:cs typeface="Arial"/>
                <a:sym typeface="Arial"/>
              </a:rPr>
              <a:t>It is called on a string value and return a list of strings.</a:t>
            </a:r>
            <a:endParaRPr/>
          </a:p>
          <a:p>
            <a:pPr marL="0" marR="0" lvl="0" indent="0" algn="l" rtl="0">
              <a:spcBef>
                <a:spcPts val="0"/>
              </a:spcBef>
              <a:spcAft>
                <a:spcPts val="0"/>
              </a:spcAft>
              <a:buNone/>
            </a:pPr>
            <a:endParaRPr sz="1800" b="0" strike="noStrike">
              <a:solidFill>
                <a:srgbClr val="FF0000"/>
              </a:solidFill>
              <a:latin typeface="Arial"/>
              <a:ea typeface="Arial"/>
              <a:cs typeface="Arial"/>
              <a:sym typeface="Arial"/>
            </a:endParaRPr>
          </a:p>
          <a:p>
            <a:pPr marL="0" marR="0" lvl="0" indent="0" algn="l" rtl="0">
              <a:spcBef>
                <a:spcPts val="0"/>
              </a:spcBef>
              <a:spcAft>
                <a:spcPts val="0"/>
              </a:spcAft>
              <a:buNone/>
            </a:pPr>
            <a:r>
              <a:rPr lang="en-IN" sz="1800" b="0" strike="noStrike">
                <a:solidFill>
                  <a:srgbClr val="FF0000"/>
                </a:solidFill>
                <a:latin typeface="Arial"/>
                <a:ea typeface="Arial"/>
                <a:cs typeface="Arial"/>
                <a:sym typeface="Arial"/>
              </a:rPr>
              <a:t>By default, the string 'My name is Simon' is split wherever whitespace characters such as the space, tab, or newline characters are found.</a:t>
            </a:r>
            <a:endParaRPr/>
          </a:p>
          <a:p>
            <a:pPr marL="0" marR="0" lvl="0" indent="0" algn="l" rtl="0">
              <a:spcBef>
                <a:spcPts val="0"/>
              </a:spcBef>
              <a:spcAft>
                <a:spcPts val="0"/>
              </a:spcAft>
              <a:buNone/>
            </a:pPr>
            <a:r>
              <a:rPr lang="en-IN" sz="1800" b="0" strike="noStrike">
                <a:solidFill>
                  <a:srgbClr val="FF0000"/>
                </a:solidFill>
                <a:latin typeface="Arial"/>
                <a:ea typeface="Arial"/>
                <a:cs typeface="Arial"/>
                <a:sym typeface="Arial"/>
              </a:rPr>
              <a:t>These whitespace characters are not included in the strings in the returned list.</a:t>
            </a:r>
            <a:endParaRPr/>
          </a:p>
        </p:txBody>
      </p:sp>
      <p:sp>
        <p:nvSpPr>
          <p:cNvPr id="333" name="Google Shape;333;p34"/>
          <p:cNvSpPr txBox="1">
            <a:spLocks noGrp="1"/>
          </p:cNvSpPr>
          <p:nvPr>
            <p:ph type="sldNum" idx="4294967295"/>
          </p:nvPr>
        </p:nvSpPr>
        <p:spPr>
          <a:xfrm>
            <a:off x="8472600" y="4663080"/>
            <a:ext cx="538200" cy="383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5"/>
          <p:cNvSpPr txBox="1">
            <a:spLocks noGrp="1"/>
          </p:cNvSpPr>
          <p:nvPr>
            <p:ph type="title"/>
          </p:nvPr>
        </p:nvSpPr>
        <p:spPr>
          <a:xfrm>
            <a:off x="457200" y="205200"/>
            <a:ext cx="8228880" cy="85824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4400"/>
              <a:buFont typeface="Arial"/>
              <a:buNone/>
            </a:pPr>
            <a:r>
              <a:rPr lang="en-IN" sz="4400" b="0" strike="noStrike">
                <a:latin typeface="Arial"/>
                <a:ea typeface="Arial"/>
                <a:cs typeface="Arial"/>
                <a:sym typeface="Arial"/>
              </a:rPr>
              <a:t>split ( ) using a delimiter</a:t>
            </a:r>
            <a:endParaRPr/>
          </a:p>
        </p:txBody>
      </p:sp>
      <p:pic>
        <p:nvPicPr>
          <p:cNvPr id="339" name="Google Shape;339;p35"/>
          <p:cNvPicPr preferRelativeResize="0"/>
          <p:nvPr/>
        </p:nvPicPr>
        <p:blipFill rotWithShape="1">
          <a:blip r:embed="rId3">
            <a:alphaModFix/>
          </a:blip>
          <a:srcRect/>
          <a:stretch/>
        </p:blipFill>
        <p:spPr>
          <a:xfrm>
            <a:off x="214282" y="1214428"/>
            <a:ext cx="6232680" cy="3431880"/>
          </a:xfrm>
          <a:prstGeom prst="rect">
            <a:avLst/>
          </a:prstGeom>
          <a:noFill/>
          <a:ln>
            <a:noFill/>
          </a:ln>
        </p:spPr>
      </p:pic>
      <p:sp>
        <p:nvSpPr>
          <p:cNvPr id="340" name="Google Shape;340;p35"/>
          <p:cNvSpPr txBox="1">
            <a:spLocks noGrp="1"/>
          </p:cNvSpPr>
          <p:nvPr>
            <p:ph type="sldNum" idx="4294967295"/>
          </p:nvPr>
        </p:nvSpPr>
        <p:spPr>
          <a:xfrm>
            <a:off x="8472600" y="4663080"/>
            <a:ext cx="538200" cy="383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35</a:t>
            </a:fld>
            <a:endParaRPr/>
          </a:p>
        </p:txBody>
      </p:sp>
      <p:sp>
        <p:nvSpPr>
          <p:cNvPr id="341" name="Google Shape;341;p35"/>
          <p:cNvSpPr/>
          <p:nvPr/>
        </p:nvSpPr>
        <p:spPr>
          <a:xfrm>
            <a:off x="6572264" y="1500180"/>
            <a:ext cx="2357454" cy="21698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a:solidFill>
                  <a:schemeClr val="dk1"/>
                </a:solidFill>
                <a:latin typeface="Cambria"/>
                <a:ea typeface="Cambria"/>
                <a:cs typeface="Cambria"/>
                <a:sym typeface="Cambria"/>
              </a:rPr>
              <a:t>A common use of split() is to split a multiline string along the newline characters.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6"/>
          <p:cNvSpPr/>
          <p:nvPr/>
        </p:nvSpPr>
        <p:spPr>
          <a:xfrm>
            <a:off x="285720" y="214296"/>
            <a:ext cx="3011722" cy="133882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a:solidFill>
                  <a:schemeClr val="dk1"/>
                </a:solidFill>
                <a:latin typeface="Cambria"/>
                <a:ea typeface="Cambria"/>
                <a:cs typeface="Cambria"/>
                <a:sym typeface="Cambria"/>
              </a:rPr>
              <a:t>'My name is simon'.split('m')</a:t>
            </a:r>
            <a:endParaRPr/>
          </a:p>
          <a:p>
            <a:pPr marL="0" marR="0" lvl="0" indent="0" algn="l" rtl="0">
              <a:lnSpc>
                <a:spcPct val="150000"/>
              </a:lnSpc>
              <a:spcBef>
                <a:spcPts val="0"/>
              </a:spcBef>
              <a:spcAft>
                <a:spcPts val="0"/>
              </a:spcAft>
              <a:buNone/>
            </a:pPr>
            <a:r>
              <a:rPr lang="en-IN" sz="1800" b="1">
                <a:solidFill>
                  <a:srgbClr val="FF0000"/>
                </a:solidFill>
                <a:latin typeface="Cambria"/>
                <a:ea typeface="Cambria"/>
                <a:cs typeface="Cambria"/>
                <a:sym typeface="Cambria"/>
              </a:rPr>
              <a:t>Output:</a:t>
            </a:r>
            <a:endParaRPr/>
          </a:p>
          <a:p>
            <a:pPr marL="0" marR="0" lvl="0" indent="0" algn="l" rtl="0">
              <a:lnSpc>
                <a:spcPct val="150000"/>
              </a:lnSpc>
              <a:spcBef>
                <a:spcPts val="0"/>
              </a:spcBef>
              <a:spcAft>
                <a:spcPts val="0"/>
              </a:spcAft>
              <a:buNone/>
            </a:pPr>
            <a:r>
              <a:rPr lang="en-IN" sz="1800" b="1">
                <a:solidFill>
                  <a:schemeClr val="dk1"/>
                </a:solidFill>
                <a:latin typeface="Cambria"/>
                <a:ea typeface="Cambria"/>
                <a:cs typeface="Cambria"/>
                <a:sym typeface="Cambria"/>
              </a:rPr>
              <a:t>['My na', 'e is si', 'on‘]</a:t>
            </a:r>
            <a:endParaRPr sz="1800" b="1">
              <a:solidFill>
                <a:schemeClr val="dk1"/>
              </a:solidFill>
              <a:latin typeface="Cambria"/>
              <a:ea typeface="Cambria"/>
              <a:cs typeface="Cambria"/>
              <a:sym typeface="Cambria"/>
            </a:endParaRPr>
          </a:p>
        </p:txBody>
      </p:sp>
      <p:sp>
        <p:nvSpPr>
          <p:cNvPr id="347" name="Google Shape;347;p36"/>
          <p:cNvSpPr/>
          <p:nvPr/>
        </p:nvSpPr>
        <p:spPr>
          <a:xfrm>
            <a:off x="285720" y="1928808"/>
            <a:ext cx="3571900"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Cambria"/>
                <a:ea typeface="Cambria"/>
                <a:cs typeface="Cambria"/>
                <a:sym typeface="Cambria"/>
              </a:rPr>
              <a:t>spam='''Dear Alice</a:t>
            </a:r>
            <a:endParaRPr/>
          </a:p>
          <a:p>
            <a:pPr marL="0" marR="0" lvl="0" indent="0" algn="l" rtl="0">
              <a:spcBef>
                <a:spcPts val="0"/>
              </a:spcBef>
              <a:spcAft>
                <a:spcPts val="0"/>
              </a:spcAft>
              <a:buNone/>
            </a:pPr>
            <a:r>
              <a:rPr lang="en-IN" sz="1800">
                <a:solidFill>
                  <a:schemeClr val="dk1"/>
                </a:solidFill>
                <a:latin typeface="Cambria"/>
                <a:ea typeface="Cambria"/>
                <a:cs typeface="Cambria"/>
                <a:sym typeface="Cambria"/>
              </a:rPr>
              <a:t> How   are you doing?</a:t>
            </a:r>
            <a:endParaRPr/>
          </a:p>
          <a:p>
            <a:pPr marL="0" marR="0" lvl="0" indent="0" algn="l" rtl="0">
              <a:spcBef>
                <a:spcPts val="0"/>
              </a:spcBef>
              <a:spcAft>
                <a:spcPts val="0"/>
              </a:spcAft>
              <a:buNone/>
            </a:pPr>
            <a:r>
              <a:rPr lang="en-IN" sz="1800">
                <a:solidFill>
                  <a:schemeClr val="dk1"/>
                </a:solidFill>
                <a:latin typeface="Cambria"/>
                <a:ea typeface="Cambria"/>
                <a:cs typeface="Cambria"/>
                <a:sym typeface="Cambria"/>
              </a:rPr>
              <a:t> Please take care of your health'''</a:t>
            </a:r>
            <a:endParaRPr/>
          </a:p>
          <a:p>
            <a:pPr marL="0" marR="0" lvl="0" indent="0" algn="l" rtl="0">
              <a:spcBef>
                <a:spcPts val="0"/>
              </a:spcBef>
              <a:spcAft>
                <a:spcPts val="0"/>
              </a:spcAft>
              <a:buNone/>
            </a:pPr>
            <a:r>
              <a:rPr lang="en-IN" sz="1800">
                <a:solidFill>
                  <a:schemeClr val="dk1"/>
                </a:solidFill>
                <a:latin typeface="Cambria"/>
                <a:ea typeface="Cambria"/>
                <a:cs typeface="Cambria"/>
                <a:sym typeface="Cambria"/>
              </a:rPr>
              <a:t>spam.split()</a:t>
            </a:r>
            <a:endParaRPr/>
          </a:p>
          <a:p>
            <a:pPr marL="0" marR="0" lvl="0" indent="0" algn="l" rtl="0">
              <a:lnSpc>
                <a:spcPct val="150000"/>
              </a:lnSpc>
              <a:spcBef>
                <a:spcPts val="0"/>
              </a:spcBef>
              <a:spcAft>
                <a:spcPts val="0"/>
              </a:spcAft>
              <a:buNone/>
            </a:pPr>
            <a:endParaRPr sz="1800">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r>
              <a:rPr lang="en-IN" sz="1800" b="1">
                <a:solidFill>
                  <a:srgbClr val="FF0000"/>
                </a:solidFill>
                <a:latin typeface="Cambria"/>
                <a:ea typeface="Cambria"/>
                <a:cs typeface="Cambria"/>
                <a:sym typeface="Cambria"/>
              </a:rPr>
              <a:t>Output:</a:t>
            </a:r>
            <a:endParaRPr/>
          </a:p>
          <a:p>
            <a:pPr marL="0" marR="0" lvl="0" indent="0" algn="l" rtl="0">
              <a:spcBef>
                <a:spcPts val="0"/>
              </a:spcBef>
              <a:spcAft>
                <a:spcPts val="0"/>
              </a:spcAft>
              <a:buNone/>
            </a:pPr>
            <a:r>
              <a:rPr lang="en-IN" sz="1800" b="1">
                <a:solidFill>
                  <a:schemeClr val="dk1"/>
                </a:solidFill>
                <a:latin typeface="Cambria"/>
                <a:ea typeface="Cambria"/>
                <a:cs typeface="Cambria"/>
                <a:sym typeface="Cambria"/>
              </a:rPr>
              <a:t>['Dear', 'Alice', 'How', 'are', 'you', 'doing?', 'Please', 'take', 'care', 'of', 'your', 'health']</a:t>
            </a:r>
            <a:endParaRPr/>
          </a:p>
        </p:txBody>
      </p:sp>
      <p:sp>
        <p:nvSpPr>
          <p:cNvPr id="348" name="Google Shape;348;p36"/>
          <p:cNvSpPr/>
          <p:nvPr/>
        </p:nvSpPr>
        <p:spPr>
          <a:xfrm>
            <a:off x="4143340" y="357172"/>
            <a:ext cx="4786378" cy="341632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a:solidFill>
                  <a:schemeClr val="dk1"/>
                </a:solidFill>
                <a:latin typeface="Cambria"/>
                <a:ea typeface="Cambria"/>
                <a:cs typeface="Cambria"/>
                <a:sym typeface="Cambria"/>
              </a:rPr>
              <a:t>spam='''Dear Alice</a:t>
            </a:r>
            <a:endParaRPr/>
          </a:p>
          <a:p>
            <a:pPr marL="0" marR="0" lvl="0" indent="0" algn="l" rtl="0">
              <a:lnSpc>
                <a:spcPct val="150000"/>
              </a:lnSpc>
              <a:spcBef>
                <a:spcPts val="0"/>
              </a:spcBef>
              <a:spcAft>
                <a:spcPts val="0"/>
              </a:spcAft>
              <a:buNone/>
            </a:pPr>
            <a:r>
              <a:rPr lang="en-IN" sz="1800">
                <a:solidFill>
                  <a:schemeClr val="dk1"/>
                </a:solidFill>
                <a:latin typeface="Cambria"/>
                <a:ea typeface="Cambria"/>
                <a:cs typeface="Cambria"/>
                <a:sym typeface="Cambria"/>
              </a:rPr>
              <a:t>How  are you doing?</a:t>
            </a:r>
            <a:endParaRPr/>
          </a:p>
          <a:p>
            <a:pPr marL="0" marR="0" lvl="0" indent="0" algn="l" rtl="0">
              <a:lnSpc>
                <a:spcPct val="150000"/>
              </a:lnSpc>
              <a:spcBef>
                <a:spcPts val="0"/>
              </a:spcBef>
              <a:spcAft>
                <a:spcPts val="0"/>
              </a:spcAft>
              <a:buNone/>
            </a:pPr>
            <a:r>
              <a:rPr lang="en-IN" sz="1800">
                <a:solidFill>
                  <a:schemeClr val="dk1"/>
                </a:solidFill>
                <a:latin typeface="Cambria"/>
                <a:ea typeface="Cambria"/>
                <a:cs typeface="Cambria"/>
                <a:sym typeface="Cambria"/>
              </a:rPr>
              <a:t>Please take care of your health'''</a:t>
            </a:r>
            <a:endParaRPr/>
          </a:p>
          <a:p>
            <a:pPr marL="0" marR="0" lvl="0" indent="0" algn="l" rtl="0">
              <a:lnSpc>
                <a:spcPct val="150000"/>
              </a:lnSpc>
              <a:spcBef>
                <a:spcPts val="0"/>
              </a:spcBef>
              <a:spcAft>
                <a:spcPts val="0"/>
              </a:spcAft>
              <a:buNone/>
            </a:pPr>
            <a:r>
              <a:rPr lang="en-IN" sz="1800">
                <a:solidFill>
                  <a:schemeClr val="dk1"/>
                </a:solidFill>
                <a:latin typeface="Cambria"/>
                <a:ea typeface="Cambria"/>
                <a:cs typeface="Cambria"/>
                <a:sym typeface="Cambria"/>
              </a:rPr>
              <a:t>spam.split('\n')</a:t>
            </a:r>
            <a:endParaRPr/>
          </a:p>
          <a:p>
            <a:pPr marL="0" marR="0" lvl="0" indent="0" algn="l" rtl="0">
              <a:lnSpc>
                <a:spcPct val="150000"/>
              </a:lnSpc>
              <a:spcBef>
                <a:spcPts val="0"/>
              </a:spcBef>
              <a:spcAft>
                <a:spcPts val="0"/>
              </a:spcAft>
              <a:buNone/>
            </a:pPr>
            <a:endParaRPr sz="1800">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r>
              <a:rPr lang="en-IN" sz="1800" b="1">
                <a:solidFill>
                  <a:srgbClr val="FF0000"/>
                </a:solidFill>
                <a:latin typeface="Cambria"/>
                <a:ea typeface="Cambria"/>
                <a:cs typeface="Cambria"/>
                <a:sym typeface="Cambria"/>
              </a:rPr>
              <a:t>Output:</a:t>
            </a:r>
            <a:endParaRPr/>
          </a:p>
          <a:p>
            <a:pPr marL="0" marR="0" lvl="0" indent="0" algn="l" rtl="0">
              <a:lnSpc>
                <a:spcPct val="150000"/>
              </a:lnSpc>
              <a:spcBef>
                <a:spcPts val="0"/>
              </a:spcBef>
              <a:spcAft>
                <a:spcPts val="0"/>
              </a:spcAft>
              <a:buNone/>
            </a:pPr>
            <a:r>
              <a:rPr lang="en-IN" sz="1800" b="1">
                <a:solidFill>
                  <a:schemeClr val="dk1"/>
                </a:solidFill>
                <a:latin typeface="Cambria"/>
                <a:ea typeface="Cambria"/>
                <a:cs typeface="Cambria"/>
                <a:sym typeface="Cambria"/>
              </a:rPr>
              <a:t>['Dear Alice', 'How are you doing?', 'Please take care of your health']</a:t>
            </a:r>
            <a:endParaRPr sz="1800" b="1">
              <a:solidFill>
                <a:schemeClr val="dk1"/>
              </a:solidFill>
              <a:latin typeface="Cambria"/>
              <a:ea typeface="Cambria"/>
              <a:cs typeface="Cambria"/>
              <a:sym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6">
                                            <p:txEl>
                                              <p:pRg st="0" end="0"/>
                                            </p:txEl>
                                          </p:spTgt>
                                        </p:tgtEl>
                                        <p:attrNameLst>
                                          <p:attrName>style.visibility</p:attrName>
                                        </p:attrNameLst>
                                      </p:cBhvr>
                                      <p:to>
                                        <p:strVal val="visible"/>
                                      </p:to>
                                    </p:set>
                                    <p:animEffect transition="in" filter="fade">
                                      <p:cBhvr>
                                        <p:cTn id="7" dur="500"/>
                                        <p:tgtEl>
                                          <p:spTgt spid="3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6">
                                            <p:txEl>
                                              <p:pRg st="1" end="1"/>
                                            </p:txEl>
                                          </p:spTgt>
                                        </p:tgtEl>
                                        <p:attrNameLst>
                                          <p:attrName>style.visibility</p:attrName>
                                        </p:attrNameLst>
                                      </p:cBhvr>
                                      <p:to>
                                        <p:strVal val="visible"/>
                                      </p:to>
                                    </p:set>
                                    <p:animEffect transition="in" filter="fade">
                                      <p:cBhvr>
                                        <p:cTn id="12" dur="500"/>
                                        <p:tgtEl>
                                          <p:spTgt spid="3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6">
                                            <p:txEl>
                                              <p:pRg st="2" end="2"/>
                                            </p:txEl>
                                          </p:spTgt>
                                        </p:tgtEl>
                                        <p:attrNameLst>
                                          <p:attrName>style.visibility</p:attrName>
                                        </p:attrNameLst>
                                      </p:cBhvr>
                                      <p:to>
                                        <p:strVal val="visible"/>
                                      </p:to>
                                    </p:set>
                                    <p:animEffect transition="in" filter="fade">
                                      <p:cBhvr>
                                        <p:cTn id="17" dur="500"/>
                                        <p:tgtEl>
                                          <p:spTgt spid="3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7">
                                            <p:txEl>
                                              <p:pRg st="0" end="0"/>
                                            </p:txEl>
                                          </p:spTgt>
                                        </p:tgtEl>
                                        <p:attrNameLst>
                                          <p:attrName>style.visibility</p:attrName>
                                        </p:attrNameLst>
                                      </p:cBhvr>
                                      <p:to>
                                        <p:strVal val="visible"/>
                                      </p:to>
                                    </p:set>
                                    <p:animEffect transition="in" filter="fade">
                                      <p:cBhvr>
                                        <p:cTn id="22" dur="500"/>
                                        <p:tgtEl>
                                          <p:spTgt spid="34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7">
                                            <p:txEl>
                                              <p:pRg st="1" end="1"/>
                                            </p:txEl>
                                          </p:spTgt>
                                        </p:tgtEl>
                                        <p:attrNameLst>
                                          <p:attrName>style.visibility</p:attrName>
                                        </p:attrNameLst>
                                      </p:cBhvr>
                                      <p:to>
                                        <p:strVal val="visible"/>
                                      </p:to>
                                    </p:set>
                                    <p:animEffect transition="in" filter="fade">
                                      <p:cBhvr>
                                        <p:cTn id="27" dur="500"/>
                                        <p:tgtEl>
                                          <p:spTgt spid="34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7">
                                            <p:txEl>
                                              <p:pRg st="2" end="2"/>
                                            </p:txEl>
                                          </p:spTgt>
                                        </p:tgtEl>
                                        <p:attrNameLst>
                                          <p:attrName>style.visibility</p:attrName>
                                        </p:attrNameLst>
                                      </p:cBhvr>
                                      <p:to>
                                        <p:strVal val="visible"/>
                                      </p:to>
                                    </p:set>
                                    <p:animEffect transition="in" filter="fade">
                                      <p:cBhvr>
                                        <p:cTn id="32" dur="500"/>
                                        <p:tgtEl>
                                          <p:spTgt spid="34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7">
                                            <p:txEl>
                                              <p:pRg st="3" end="3"/>
                                            </p:txEl>
                                          </p:spTgt>
                                        </p:tgtEl>
                                        <p:attrNameLst>
                                          <p:attrName>style.visibility</p:attrName>
                                        </p:attrNameLst>
                                      </p:cBhvr>
                                      <p:to>
                                        <p:strVal val="visible"/>
                                      </p:to>
                                    </p:set>
                                    <p:animEffect transition="in" filter="fade">
                                      <p:cBhvr>
                                        <p:cTn id="37" dur="500"/>
                                        <p:tgtEl>
                                          <p:spTgt spid="34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7">
                                            <p:txEl>
                                              <p:pRg st="4" end="4"/>
                                            </p:txEl>
                                          </p:spTgt>
                                        </p:tgtEl>
                                        <p:attrNameLst>
                                          <p:attrName>style.visibility</p:attrName>
                                        </p:attrNameLst>
                                      </p:cBhvr>
                                      <p:to>
                                        <p:strVal val="visible"/>
                                      </p:to>
                                    </p:set>
                                    <p:animEffect transition="in" filter="fade">
                                      <p:cBhvr>
                                        <p:cTn id="42" dur="500"/>
                                        <p:tgtEl>
                                          <p:spTgt spid="347">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47">
                                            <p:txEl>
                                              <p:pRg st="5" end="5"/>
                                            </p:txEl>
                                          </p:spTgt>
                                        </p:tgtEl>
                                        <p:attrNameLst>
                                          <p:attrName>style.visibility</p:attrName>
                                        </p:attrNameLst>
                                      </p:cBhvr>
                                      <p:to>
                                        <p:strVal val="visible"/>
                                      </p:to>
                                    </p:set>
                                    <p:animEffect transition="in" filter="fade">
                                      <p:cBhvr>
                                        <p:cTn id="47" dur="500"/>
                                        <p:tgtEl>
                                          <p:spTgt spid="347">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47">
                                            <p:txEl>
                                              <p:pRg st="6" end="6"/>
                                            </p:txEl>
                                          </p:spTgt>
                                        </p:tgtEl>
                                        <p:attrNameLst>
                                          <p:attrName>style.visibility</p:attrName>
                                        </p:attrNameLst>
                                      </p:cBhvr>
                                      <p:to>
                                        <p:strVal val="visible"/>
                                      </p:to>
                                    </p:set>
                                    <p:animEffect transition="in" filter="fade">
                                      <p:cBhvr>
                                        <p:cTn id="52" dur="500"/>
                                        <p:tgtEl>
                                          <p:spTgt spid="3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7"/>
          <p:cNvSpPr txBox="1">
            <a:spLocks noGrp="1"/>
          </p:cNvSpPr>
          <p:nvPr>
            <p:ph type="title"/>
          </p:nvPr>
        </p:nvSpPr>
        <p:spPr>
          <a:xfrm>
            <a:off x="457200" y="204840"/>
            <a:ext cx="8228880" cy="85824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3200"/>
              <a:buFont typeface="Arial"/>
              <a:buNone/>
            </a:pPr>
            <a:r>
              <a:rPr lang="en-IN" sz="3200" b="0" strike="noStrike">
                <a:latin typeface="Arial"/>
                <a:ea typeface="Arial"/>
                <a:cs typeface="Arial"/>
                <a:sym typeface="Arial"/>
              </a:rPr>
              <a:t>Splitting Strings with the partition() Method</a:t>
            </a:r>
            <a:endParaRPr/>
          </a:p>
        </p:txBody>
      </p:sp>
      <p:pic>
        <p:nvPicPr>
          <p:cNvPr id="354" name="Google Shape;354;p37"/>
          <p:cNvPicPr preferRelativeResize="0"/>
          <p:nvPr/>
        </p:nvPicPr>
        <p:blipFill rotWithShape="1">
          <a:blip r:embed="rId3">
            <a:alphaModFix/>
          </a:blip>
          <a:srcRect/>
          <a:stretch/>
        </p:blipFill>
        <p:spPr>
          <a:xfrm>
            <a:off x="500034" y="1142990"/>
            <a:ext cx="3714776" cy="1428760"/>
          </a:xfrm>
          <a:prstGeom prst="rect">
            <a:avLst/>
          </a:prstGeom>
          <a:noFill/>
          <a:ln>
            <a:noFill/>
          </a:ln>
        </p:spPr>
      </p:pic>
      <p:sp>
        <p:nvSpPr>
          <p:cNvPr id="355" name="Google Shape;355;p37"/>
          <p:cNvSpPr txBox="1"/>
          <p:nvPr/>
        </p:nvSpPr>
        <p:spPr>
          <a:xfrm>
            <a:off x="500034" y="2714626"/>
            <a:ext cx="8052688" cy="7254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IN" sz="1500" b="0" strike="noStrike">
                <a:solidFill>
                  <a:srgbClr val="FF0000"/>
                </a:solidFill>
                <a:latin typeface="Arial"/>
                <a:ea typeface="Arial"/>
                <a:cs typeface="Arial"/>
                <a:sym typeface="Arial"/>
              </a:rPr>
              <a:t>If the separator string you pass to partition() occurs multiple times in the string that partition() calls on, the method splits the string only on the first occurrence:</a:t>
            </a:r>
            <a:endParaRPr/>
          </a:p>
        </p:txBody>
      </p:sp>
      <p:pic>
        <p:nvPicPr>
          <p:cNvPr id="356" name="Google Shape;356;p37"/>
          <p:cNvPicPr preferRelativeResize="0"/>
          <p:nvPr/>
        </p:nvPicPr>
        <p:blipFill rotWithShape="1">
          <a:blip r:embed="rId4">
            <a:alphaModFix/>
          </a:blip>
          <a:srcRect/>
          <a:stretch/>
        </p:blipFill>
        <p:spPr>
          <a:xfrm>
            <a:off x="500034" y="3571882"/>
            <a:ext cx="3786214" cy="1000132"/>
          </a:xfrm>
          <a:prstGeom prst="rect">
            <a:avLst/>
          </a:prstGeom>
          <a:noFill/>
          <a:ln>
            <a:noFill/>
          </a:ln>
        </p:spPr>
      </p:pic>
      <p:sp>
        <p:nvSpPr>
          <p:cNvPr id="357" name="Google Shape;357;p37"/>
          <p:cNvSpPr txBox="1">
            <a:spLocks noGrp="1"/>
          </p:cNvSpPr>
          <p:nvPr>
            <p:ph type="sldNum" idx="4294967295"/>
          </p:nvPr>
        </p:nvSpPr>
        <p:spPr>
          <a:xfrm>
            <a:off x="8472600" y="4663080"/>
            <a:ext cx="538200" cy="383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8"/>
          <p:cNvSpPr txBox="1">
            <a:spLocks noGrp="1"/>
          </p:cNvSpPr>
          <p:nvPr>
            <p:ph type="title"/>
          </p:nvPr>
        </p:nvSpPr>
        <p:spPr>
          <a:xfrm>
            <a:off x="457200" y="204840"/>
            <a:ext cx="8228880" cy="85824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3600"/>
              <a:buFont typeface="Arial"/>
              <a:buNone/>
            </a:pPr>
            <a:r>
              <a:rPr lang="en-IN" sz="3600" b="0" strike="noStrike">
                <a:latin typeface="Arial"/>
                <a:ea typeface="Arial"/>
                <a:cs typeface="Arial"/>
                <a:sym typeface="Arial"/>
              </a:rPr>
              <a:t>Using partition( ) for multiple assignment</a:t>
            </a:r>
            <a:endParaRPr/>
          </a:p>
        </p:txBody>
      </p:sp>
      <p:pic>
        <p:nvPicPr>
          <p:cNvPr id="363" name="Google Shape;363;p38"/>
          <p:cNvPicPr preferRelativeResize="0"/>
          <p:nvPr/>
        </p:nvPicPr>
        <p:blipFill rotWithShape="1">
          <a:blip r:embed="rId3">
            <a:alphaModFix/>
          </a:blip>
          <a:srcRect/>
          <a:stretch/>
        </p:blipFill>
        <p:spPr>
          <a:xfrm>
            <a:off x="464760" y="1552680"/>
            <a:ext cx="6933960" cy="2400120"/>
          </a:xfrm>
          <a:prstGeom prst="rect">
            <a:avLst/>
          </a:prstGeom>
          <a:noFill/>
          <a:ln>
            <a:noFill/>
          </a:ln>
        </p:spPr>
      </p:pic>
      <p:sp>
        <p:nvSpPr>
          <p:cNvPr id="364" name="Google Shape;364;p38"/>
          <p:cNvSpPr txBox="1">
            <a:spLocks noGrp="1"/>
          </p:cNvSpPr>
          <p:nvPr>
            <p:ph type="sldNum" idx="4294967295"/>
          </p:nvPr>
        </p:nvSpPr>
        <p:spPr>
          <a:xfrm>
            <a:off x="8472600" y="4663080"/>
            <a:ext cx="538200" cy="383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9"/>
          <p:cNvSpPr/>
          <p:nvPr/>
        </p:nvSpPr>
        <p:spPr>
          <a:xfrm>
            <a:off x="1000100" y="1142990"/>
            <a:ext cx="7358114" cy="26314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200" b="1">
                <a:solidFill>
                  <a:schemeClr val="dk1"/>
                </a:solidFill>
                <a:latin typeface="Cambria"/>
                <a:ea typeface="Cambria"/>
                <a:cs typeface="Cambria"/>
                <a:sym typeface="Cambria"/>
              </a:rPr>
              <a:t>&gt;&gt;&gt;fruit,sep,vegetable='Apple Carrot'.partition(‘  ')</a:t>
            </a:r>
            <a:endParaRPr/>
          </a:p>
          <a:p>
            <a:pPr marL="0" marR="0" lvl="0" indent="0" algn="l" rtl="0">
              <a:lnSpc>
                <a:spcPct val="150000"/>
              </a:lnSpc>
              <a:spcBef>
                <a:spcPts val="0"/>
              </a:spcBef>
              <a:spcAft>
                <a:spcPts val="0"/>
              </a:spcAft>
              <a:buNone/>
            </a:pPr>
            <a:r>
              <a:rPr lang="en-IN" sz="2200" b="1">
                <a:solidFill>
                  <a:schemeClr val="dk1"/>
                </a:solidFill>
                <a:latin typeface="Cambria"/>
                <a:ea typeface="Cambria"/>
                <a:cs typeface="Cambria"/>
                <a:sym typeface="Cambria"/>
              </a:rPr>
              <a:t>&gt;&gt;&gt;vegetable</a:t>
            </a:r>
            <a:endParaRPr sz="2200" b="1">
              <a:solidFill>
                <a:schemeClr val="dk1"/>
              </a:solidFill>
              <a:latin typeface="Cambria"/>
              <a:ea typeface="Cambria"/>
              <a:cs typeface="Cambria"/>
              <a:sym typeface="Cambria"/>
            </a:endParaRPr>
          </a:p>
          <a:p>
            <a:pPr marL="0" marR="0" lvl="0" indent="0" algn="l" rtl="0">
              <a:lnSpc>
                <a:spcPct val="150000"/>
              </a:lnSpc>
              <a:spcBef>
                <a:spcPts val="0"/>
              </a:spcBef>
              <a:spcAft>
                <a:spcPts val="0"/>
              </a:spcAft>
              <a:buNone/>
            </a:pPr>
            <a:r>
              <a:rPr lang="en-IN" sz="2200" b="1">
                <a:solidFill>
                  <a:schemeClr val="dk1"/>
                </a:solidFill>
                <a:latin typeface="Cambria"/>
                <a:ea typeface="Cambria"/>
                <a:cs typeface="Cambria"/>
                <a:sym typeface="Cambria"/>
              </a:rPr>
              <a:t>‘Carrot’</a:t>
            </a:r>
            <a:endParaRPr/>
          </a:p>
          <a:p>
            <a:pPr marL="0" marR="0" lvl="0" indent="0" algn="l" rtl="0">
              <a:lnSpc>
                <a:spcPct val="150000"/>
              </a:lnSpc>
              <a:spcBef>
                <a:spcPts val="0"/>
              </a:spcBef>
              <a:spcAft>
                <a:spcPts val="0"/>
              </a:spcAft>
              <a:buNone/>
            </a:pPr>
            <a:r>
              <a:rPr lang="en-IN" sz="2200" b="1">
                <a:solidFill>
                  <a:schemeClr val="dk1"/>
                </a:solidFill>
                <a:latin typeface="Cambria"/>
                <a:ea typeface="Cambria"/>
                <a:cs typeface="Cambria"/>
                <a:sym typeface="Cambria"/>
              </a:rPr>
              <a:t>&gt;&gt;&gt;fruit</a:t>
            </a:r>
            <a:endParaRPr/>
          </a:p>
          <a:p>
            <a:pPr marL="0" marR="0" lvl="0" indent="0" algn="l" rtl="0">
              <a:lnSpc>
                <a:spcPct val="150000"/>
              </a:lnSpc>
              <a:spcBef>
                <a:spcPts val="0"/>
              </a:spcBef>
              <a:spcAft>
                <a:spcPts val="0"/>
              </a:spcAft>
              <a:buNone/>
            </a:pPr>
            <a:r>
              <a:rPr lang="en-IN" sz="2200" b="1">
                <a:solidFill>
                  <a:schemeClr val="dk1"/>
                </a:solidFill>
                <a:latin typeface="Cambria"/>
                <a:ea typeface="Cambria"/>
                <a:cs typeface="Cambria"/>
                <a:sym typeface="Cambria"/>
              </a:rPr>
              <a:t>‘Apple’</a:t>
            </a:r>
            <a:endParaRPr sz="2200" b="1">
              <a:solidFill>
                <a:schemeClr val="dk1"/>
              </a:solidFill>
              <a:latin typeface="Cambria"/>
              <a:ea typeface="Cambria"/>
              <a:cs typeface="Cambria"/>
              <a:sym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9">
                                            <p:txEl>
                                              <p:pRg st="0" end="0"/>
                                            </p:txEl>
                                          </p:spTgt>
                                        </p:tgtEl>
                                        <p:attrNameLst>
                                          <p:attrName>style.visibility</p:attrName>
                                        </p:attrNameLst>
                                      </p:cBhvr>
                                      <p:to>
                                        <p:strVal val="visible"/>
                                      </p:to>
                                    </p:set>
                                    <p:animEffect transition="in" filter="fade">
                                      <p:cBhvr>
                                        <p:cTn id="7" dur="500"/>
                                        <p:tgtEl>
                                          <p:spTgt spid="3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9">
                                            <p:txEl>
                                              <p:pRg st="1" end="1"/>
                                            </p:txEl>
                                          </p:spTgt>
                                        </p:tgtEl>
                                        <p:attrNameLst>
                                          <p:attrName>style.visibility</p:attrName>
                                        </p:attrNameLst>
                                      </p:cBhvr>
                                      <p:to>
                                        <p:strVal val="visible"/>
                                      </p:to>
                                    </p:set>
                                    <p:animEffect transition="in" filter="fade">
                                      <p:cBhvr>
                                        <p:cTn id="12" dur="500"/>
                                        <p:tgtEl>
                                          <p:spTgt spid="3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9">
                                            <p:txEl>
                                              <p:pRg st="2" end="2"/>
                                            </p:txEl>
                                          </p:spTgt>
                                        </p:tgtEl>
                                        <p:attrNameLst>
                                          <p:attrName>style.visibility</p:attrName>
                                        </p:attrNameLst>
                                      </p:cBhvr>
                                      <p:to>
                                        <p:strVal val="visible"/>
                                      </p:to>
                                    </p:set>
                                    <p:animEffect transition="in" filter="fade">
                                      <p:cBhvr>
                                        <p:cTn id="17" dur="500"/>
                                        <p:tgtEl>
                                          <p:spTgt spid="3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9">
                                            <p:txEl>
                                              <p:pRg st="3" end="3"/>
                                            </p:txEl>
                                          </p:spTgt>
                                        </p:tgtEl>
                                        <p:attrNameLst>
                                          <p:attrName>style.visibility</p:attrName>
                                        </p:attrNameLst>
                                      </p:cBhvr>
                                      <p:to>
                                        <p:strVal val="visible"/>
                                      </p:to>
                                    </p:set>
                                    <p:animEffect transition="in" filter="fade">
                                      <p:cBhvr>
                                        <p:cTn id="22" dur="500"/>
                                        <p:tgtEl>
                                          <p:spTgt spid="3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9">
                                            <p:txEl>
                                              <p:pRg st="4" end="4"/>
                                            </p:txEl>
                                          </p:spTgt>
                                        </p:tgtEl>
                                        <p:attrNameLst>
                                          <p:attrName>style.visibility</p:attrName>
                                        </p:attrNameLst>
                                      </p:cBhvr>
                                      <p:to>
                                        <p:strVal val="visible"/>
                                      </p:to>
                                    </p:set>
                                    <p:animEffect transition="in" filter="fade">
                                      <p:cBhvr>
                                        <p:cTn id="27" dur="500"/>
                                        <p:tgtEl>
                                          <p:spTgt spid="3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p:nvPr/>
        </p:nvSpPr>
        <p:spPr>
          <a:xfrm>
            <a:off x="142844" y="1142990"/>
            <a:ext cx="8643998" cy="92333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chemeClr val="dk1"/>
                </a:solidFill>
                <a:latin typeface="Cambria"/>
                <a:ea typeface="Cambria"/>
                <a:cs typeface="Cambria"/>
                <a:sym typeface="Cambria"/>
              </a:rPr>
              <a:t>An escape character lets you use characters that are otherwise impossible to put into a string. An escape character consists of a backslash (\) followed by the character you want to add to the string.</a:t>
            </a:r>
            <a:endParaRPr/>
          </a:p>
        </p:txBody>
      </p:sp>
      <p:sp>
        <p:nvSpPr>
          <p:cNvPr id="108" name="Google Shape;108;p4"/>
          <p:cNvSpPr/>
          <p:nvPr/>
        </p:nvSpPr>
        <p:spPr>
          <a:xfrm>
            <a:off x="285720" y="428610"/>
            <a:ext cx="4786346"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a:solidFill>
                  <a:schemeClr val="dk1"/>
                </a:solidFill>
                <a:latin typeface="Cambria"/>
                <a:ea typeface="Cambria"/>
                <a:cs typeface="Cambria"/>
                <a:sym typeface="Cambria"/>
              </a:rPr>
              <a:t>Escape Characters</a:t>
            </a:r>
            <a:endParaRPr sz="2200">
              <a:solidFill>
                <a:schemeClr val="dk1"/>
              </a:solidFill>
              <a:latin typeface="Cambria"/>
              <a:ea typeface="Cambria"/>
              <a:cs typeface="Cambria"/>
              <a:sym typeface="Cambria"/>
            </a:endParaRPr>
          </a:p>
        </p:txBody>
      </p:sp>
      <p:pic>
        <p:nvPicPr>
          <p:cNvPr id="109" name="Google Shape;109;p4"/>
          <p:cNvPicPr preferRelativeResize="0"/>
          <p:nvPr/>
        </p:nvPicPr>
        <p:blipFill rotWithShape="1">
          <a:blip r:embed="rId3">
            <a:alphaModFix/>
          </a:blip>
          <a:srcRect/>
          <a:stretch/>
        </p:blipFill>
        <p:spPr>
          <a:xfrm>
            <a:off x="214282" y="2500312"/>
            <a:ext cx="8429684" cy="2000264"/>
          </a:xfrm>
          <a:prstGeom prst="rect">
            <a:avLst/>
          </a:prstGeom>
          <a:noFill/>
          <a:ln>
            <a:noFill/>
          </a:ln>
        </p:spPr>
      </p:pic>
      <p:sp>
        <p:nvSpPr>
          <p:cNvPr id="110" name="Google Shape;110;p4"/>
          <p:cNvSpPr txBox="1"/>
          <p:nvPr/>
        </p:nvSpPr>
        <p:spPr>
          <a:xfrm>
            <a:off x="285720" y="3857634"/>
            <a:ext cx="7929618" cy="646331"/>
          </a:xfrm>
          <a:prstGeom prst="rect">
            <a:avLst/>
          </a:prstGeom>
          <a:noFill/>
          <a:ln w="38100" cap="flat" cmpd="sng">
            <a:solidFill>
              <a:srgbClr val="FFC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0"/>
          <p:cNvSpPr txBox="1">
            <a:spLocks noGrp="1"/>
          </p:cNvSpPr>
          <p:nvPr>
            <p:ph type="title"/>
          </p:nvPr>
        </p:nvSpPr>
        <p:spPr>
          <a:xfrm>
            <a:off x="466200" y="389160"/>
            <a:ext cx="8228880" cy="85824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4200"/>
              <a:buFont typeface="Arial"/>
              <a:buNone/>
            </a:pPr>
            <a:r>
              <a:rPr lang="en-IN" sz="4200" b="0" strike="noStrike">
                <a:latin typeface="Arial"/>
                <a:ea typeface="Arial"/>
                <a:cs typeface="Arial"/>
                <a:sym typeface="Arial"/>
              </a:rPr>
              <a:t>Justifying Text</a:t>
            </a:r>
            <a:endParaRPr/>
          </a:p>
        </p:txBody>
      </p:sp>
      <p:sp>
        <p:nvSpPr>
          <p:cNvPr id="375" name="Google Shape;375;p40"/>
          <p:cNvSpPr/>
          <p:nvPr/>
        </p:nvSpPr>
        <p:spPr>
          <a:xfrm>
            <a:off x="642910" y="1643056"/>
            <a:ext cx="6715172" cy="3143272"/>
          </a:xfrm>
          <a:prstGeom prst="rect">
            <a:avLst/>
          </a:prstGeom>
          <a:solidFill>
            <a:srgbClr val="333333"/>
          </a:solid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0"/>
          <p:cNvSpPr txBox="1"/>
          <p:nvPr/>
        </p:nvSpPr>
        <p:spPr>
          <a:xfrm>
            <a:off x="428596" y="1928808"/>
            <a:ext cx="6858048" cy="763920"/>
          </a:xfrm>
          <a:prstGeom prst="rect">
            <a:avLst/>
          </a:prstGeom>
          <a:noFill/>
          <a:ln>
            <a:noFill/>
          </a:ln>
        </p:spPr>
        <p:txBody>
          <a:bodyPr spcFirstLastPara="1" wrap="square" lIns="90000" tIns="45000" rIns="90000" bIns="45000" anchor="t" anchorCtr="0">
            <a:noAutofit/>
          </a:bodyPr>
          <a:lstStyle/>
          <a:p>
            <a:pPr marL="0" marR="0" lvl="0" indent="0" algn="r" rtl="0">
              <a:spcBef>
                <a:spcPts val="0"/>
              </a:spcBef>
              <a:spcAft>
                <a:spcPts val="0"/>
              </a:spcAft>
              <a:buClr>
                <a:srgbClr val="FFFF00"/>
              </a:buClr>
              <a:buSzPts val="4200"/>
              <a:buFont typeface="Arial"/>
              <a:buNone/>
            </a:pPr>
            <a:r>
              <a:rPr lang="en-IN" sz="4200" b="0" strike="noStrike">
                <a:solidFill>
                  <a:srgbClr val="FFFF00"/>
                </a:solidFill>
                <a:latin typeface="Arial"/>
                <a:ea typeface="Arial"/>
                <a:cs typeface="Arial"/>
                <a:sym typeface="Arial"/>
              </a:rPr>
              <a:t>rjust()</a:t>
            </a:r>
            <a:endParaRPr sz="4200" b="0" strike="noStrike">
              <a:solidFill>
                <a:schemeClr val="dk1"/>
              </a:solidFill>
              <a:latin typeface="Arial"/>
              <a:ea typeface="Arial"/>
              <a:cs typeface="Arial"/>
              <a:sym typeface="Arial"/>
            </a:endParaRPr>
          </a:p>
        </p:txBody>
      </p:sp>
      <p:sp>
        <p:nvSpPr>
          <p:cNvPr id="377" name="Google Shape;377;p40"/>
          <p:cNvSpPr txBox="1"/>
          <p:nvPr/>
        </p:nvSpPr>
        <p:spPr>
          <a:xfrm>
            <a:off x="714348" y="2357436"/>
            <a:ext cx="4971328" cy="69336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IN" sz="4200" b="0" strike="noStrike">
                <a:solidFill>
                  <a:srgbClr val="FFFF00"/>
                </a:solidFill>
                <a:latin typeface="Arial"/>
                <a:ea typeface="Arial"/>
                <a:cs typeface="Arial"/>
                <a:sym typeface="Arial"/>
              </a:rPr>
              <a:t>ljust()</a:t>
            </a:r>
            <a:endParaRPr sz="4200" b="0" strike="noStrike">
              <a:solidFill>
                <a:schemeClr val="dk1"/>
              </a:solidFill>
              <a:latin typeface="Arial"/>
              <a:ea typeface="Arial"/>
              <a:cs typeface="Arial"/>
              <a:sym typeface="Arial"/>
            </a:endParaRPr>
          </a:p>
        </p:txBody>
      </p:sp>
      <p:sp>
        <p:nvSpPr>
          <p:cNvPr id="378" name="Google Shape;378;p40"/>
          <p:cNvSpPr txBox="1"/>
          <p:nvPr/>
        </p:nvSpPr>
        <p:spPr>
          <a:xfrm>
            <a:off x="3000364" y="2928940"/>
            <a:ext cx="2104200" cy="70236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IN" sz="4200" b="0" strike="noStrike">
                <a:solidFill>
                  <a:srgbClr val="FFFF00"/>
                </a:solidFill>
                <a:latin typeface="Arial"/>
                <a:ea typeface="Arial"/>
                <a:cs typeface="Arial"/>
                <a:sym typeface="Arial"/>
              </a:rPr>
              <a:t>center()</a:t>
            </a:r>
            <a:endParaRPr sz="4200" b="0" strike="noStrike">
              <a:solidFill>
                <a:schemeClr val="dk1"/>
              </a:solidFill>
              <a:latin typeface="Arial"/>
              <a:ea typeface="Arial"/>
              <a:cs typeface="Arial"/>
              <a:sym typeface="Arial"/>
            </a:endParaRPr>
          </a:p>
        </p:txBody>
      </p:sp>
      <p:sp>
        <p:nvSpPr>
          <p:cNvPr id="379" name="Google Shape;379;p40"/>
          <p:cNvSpPr txBox="1">
            <a:spLocks noGrp="1"/>
          </p:cNvSpPr>
          <p:nvPr>
            <p:ph type="sldNum" idx="4294967295"/>
          </p:nvPr>
        </p:nvSpPr>
        <p:spPr>
          <a:xfrm>
            <a:off x="8472600" y="4663080"/>
            <a:ext cx="538200" cy="383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1"/>
          <p:cNvSpPr txBox="1">
            <a:spLocks noGrp="1"/>
          </p:cNvSpPr>
          <p:nvPr>
            <p:ph type="title"/>
          </p:nvPr>
        </p:nvSpPr>
        <p:spPr>
          <a:xfrm>
            <a:off x="457200" y="205979"/>
            <a:ext cx="8229600" cy="72269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Cambria"/>
              <a:buNone/>
            </a:pPr>
            <a:r>
              <a:rPr lang="en-IN" sz="2400" b="1">
                <a:latin typeface="Cambria"/>
                <a:ea typeface="Cambria"/>
                <a:cs typeface="Cambria"/>
                <a:sym typeface="Cambria"/>
              </a:rPr>
              <a:t>Justifying Text with rjust(), ljust(), and center()</a:t>
            </a:r>
            <a:endParaRPr sz="2400">
              <a:latin typeface="Cambria"/>
              <a:ea typeface="Cambria"/>
              <a:cs typeface="Cambria"/>
              <a:sym typeface="Cambria"/>
            </a:endParaRPr>
          </a:p>
        </p:txBody>
      </p:sp>
      <p:sp>
        <p:nvSpPr>
          <p:cNvPr id="385" name="Google Shape;385;p41"/>
          <p:cNvSpPr txBox="1">
            <a:spLocks noGrp="1"/>
          </p:cNvSpPr>
          <p:nvPr>
            <p:ph type="body" idx="1"/>
          </p:nvPr>
        </p:nvSpPr>
        <p:spPr>
          <a:xfrm>
            <a:off x="428596" y="1285866"/>
            <a:ext cx="8229600" cy="339447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FF0000"/>
              </a:buClr>
              <a:buSzPts val="2000"/>
              <a:buFont typeface="Noto Sans Symbols"/>
              <a:buChar char="❑"/>
            </a:pPr>
            <a:r>
              <a:rPr lang="en-IN" sz="2000" b="1">
                <a:solidFill>
                  <a:srgbClr val="FF0000"/>
                </a:solidFill>
              </a:rPr>
              <a:t>  The rjust() and ljust() </a:t>
            </a:r>
            <a:r>
              <a:rPr lang="en-IN" sz="2000"/>
              <a:t>string methods return a padded version of the   string they are called on, with spaces inserted to justify the text.</a:t>
            </a:r>
            <a:endParaRPr/>
          </a:p>
          <a:p>
            <a:pPr marL="342900" lvl="0" indent="-342900" algn="l" rtl="0">
              <a:spcBef>
                <a:spcPts val="400"/>
              </a:spcBef>
              <a:spcAft>
                <a:spcPts val="0"/>
              </a:spcAft>
              <a:buClr>
                <a:schemeClr val="dk1"/>
              </a:buClr>
              <a:buSzPts val="2000"/>
              <a:buNone/>
            </a:pPr>
            <a:endParaRPr sz="2000"/>
          </a:p>
          <a:p>
            <a:pPr marL="342900" lvl="0" indent="-342900" algn="l" rtl="0">
              <a:spcBef>
                <a:spcPts val="400"/>
              </a:spcBef>
              <a:spcAft>
                <a:spcPts val="0"/>
              </a:spcAft>
              <a:buClr>
                <a:schemeClr val="dk1"/>
              </a:buClr>
              <a:buSzPts val="2000"/>
              <a:buFont typeface="Noto Sans Symbols"/>
              <a:buChar char="❑"/>
            </a:pPr>
            <a:r>
              <a:rPr lang="en-IN" sz="2000"/>
              <a:t>The </a:t>
            </a:r>
            <a:r>
              <a:rPr lang="en-IN" sz="2000" b="1">
                <a:solidFill>
                  <a:srgbClr val="FF0000"/>
                </a:solidFill>
              </a:rPr>
              <a:t>first argument </a:t>
            </a:r>
            <a:r>
              <a:rPr lang="en-IN" sz="2000"/>
              <a:t>to both methods is an integer length for the justified string.</a:t>
            </a:r>
            <a:endParaRPr/>
          </a:p>
          <a:p>
            <a:pPr marL="342900" lvl="0" indent="-342900" algn="l" rtl="0">
              <a:spcBef>
                <a:spcPts val="400"/>
              </a:spcBef>
              <a:spcAft>
                <a:spcPts val="0"/>
              </a:spcAft>
              <a:buClr>
                <a:schemeClr val="dk1"/>
              </a:buClr>
              <a:buSzPts val="2000"/>
              <a:buNone/>
            </a:pPr>
            <a:endParaRPr sz="2000"/>
          </a:p>
          <a:p>
            <a:pPr marL="342900" lvl="0" indent="-342900" algn="l" rtl="0">
              <a:spcBef>
                <a:spcPts val="400"/>
              </a:spcBef>
              <a:spcAft>
                <a:spcPts val="0"/>
              </a:spcAft>
              <a:buClr>
                <a:schemeClr val="dk1"/>
              </a:buClr>
              <a:buSzPts val="2000"/>
              <a:buFont typeface="Noto Sans Symbols"/>
              <a:buChar char="❑"/>
            </a:pPr>
            <a:r>
              <a:rPr lang="en-IN" sz="2000"/>
              <a:t>An optional </a:t>
            </a:r>
            <a:r>
              <a:rPr lang="en-IN" sz="2000" b="1">
                <a:solidFill>
                  <a:srgbClr val="FF0000"/>
                </a:solidFill>
              </a:rPr>
              <a:t>second argument </a:t>
            </a:r>
            <a:r>
              <a:rPr lang="en-IN" sz="2000"/>
              <a:t>to rjust() and ljust() will specify a fill character other than a space character.</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2"/>
          <p:cNvSpPr txBox="1">
            <a:spLocks noGrp="1"/>
          </p:cNvSpPr>
          <p:nvPr>
            <p:ph type="title"/>
          </p:nvPr>
        </p:nvSpPr>
        <p:spPr>
          <a:xfrm>
            <a:off x="357158" y="142858"/>
            <a:ext cx="8228880" cy="580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3600"/>
              <a:buFont typeface="Arial"/>
              <a:buNone/>
            </a:pPr>
            <a:r>
              <a:rPr lang="en-IN" sz="3600" b="0" strike="noStrike">
                <a:latin typeface="Arial"/>
                <a:ea typeface="Arial"/>
                <a:cs typeface="Arial"/>
                <a:sym typeface="Arial"/>
              </a:rPr>
              <a:t>Justifying text</a:t>
            </a:r>
            <a:endParaRPr/>
          </a:p>
        </p:txBody>
      </p:sp>
      <p:pic>
        <p:nvPicPr>
          <p:cNvPr id="391" name="Google Shape;391;p42"/>
          <p:cNvPicPr preferRelativeResize="0"/>
          <p:nvPr/>
        </p:nvPicPr>
        <p:blipFill rotWithShape="1">
          <a:blip r:embed="rId3">
            <a:alphaModFix/>
          </a:blip>
          <a:srcRect/>
          <a:stretch/>
        </p:blipFill>
        <p:spPr>
          <a:xfrm>
            <a:off x="285720" y="785800"/>
            <a:ext cx="2786082" cy="2500330"/>
          </a:xfrm>
          <a:prstGeom prst="rect">
            <a:avLst/>
          </a:prstGeom>
          <a:noFill/>
          <a:ln>
            <a:noFill/>
          </a:ln>
        </p:spPr>
      </p:pic>
      <p:pic>
        <p:nvPicPr>
          <p:cNvPr id="392" name="Google Shape;392;p42"/>
          <p:cNvPicPr preferRelativeResize="0"/>
          <p:nvPr/>
        </p:nvPicPr>
        <p:blipFill rotWithShape="1">
          <a:blip r:embed="rId4">
            <a:alphaModFix/>
          </a:blip>
          <a:srcRect/>
          <a:stretch/>
        </p:blipFill>
        <p:spPr>
          <a:xfrm>
            <a:off x="3214678" y="785800"/>
            <a:ext cx="2749188" cy="1571636"/>
          </a:xfrm>
          <a:prstGeom prst="rect">
            <a:avLst/>
          </a:prstGeom>
          <a:noFill/>
          <a:ln>
            <a:noFill/>
          </a:ln>
        </p:spPr>
      </p:pic>
      <p:pic>
        <p:nvPicPr>
          <p:cNvPr id="393" name="Google Shape;393;p42"/>
          <p:cNvPicPr preferRelativeResize="0"/>
          <p:nvPr/>
        </p:nvPicPr>
        <p:blipFill rotWithShape="1">
          <a:blip r:embed="rId5">
            <a:alphaModFix/>
          </a:blip>
          <a:srcRect/>
          <a:stretch/>
        </p:blipFill>
        <p:spPr>
          <a:xfrm>
            <a:off x="6000760" y="1928808"/>
            <a:ext cx="3000396" cy="1571636"/>
          </a:xfrm>
          <a:prstGeom prst="rect">
            <a:avLst/>
          </a:prstGeom>
          <a:noFill/>
          <a:ln>
            <a:noFill/>
          </a:ln>
        </p:spPr>
      </p:pic>
      <p:sp>
        <p:nvSpPr>
          <p:cNvPr id="394" name="Google Shape;394;p42"/>
          <p:cNvSpPr txBox="1">
            <a:spLocks noGrp="1"/>
          </p:cNvSpPr>
          <p:nvPr>
            <p:ph type="sldNum" idx="4294967295"/>
          </p:nvPr>
        </p:nvSpPr>
        <p:spPr>
          <a:xfrm>
            <a:off x="8472600" y="4663080"/>
            <a:ext cx="538200" cy="383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42</a:t>
            </a:fld>
            <a:endParaRPr/>
          </a:p>
        </p:txBody>
      </p:sp>
      <p:sp>
        <p:nvSpPr>
          <p:cNvPr id="395" name="Google Shape;395;p42"/>
          <p:cNvSpPr/>
          <p:nvPr/>
        </p:nvSpPr>
        <p:spPr>
          <a:xfrm>
            <a:off x="214282" y="3429006"/>
            <a:ext cx="4429188" cy="1323439"/>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600">
                <a:solidFill>
                  <a:schemeClr val="dk1"/>
                </a:solidFill>
                <a:latin typeface="Times New Roman"/>
                <a:ea typeface="Times New Roman"/>
                <a:cs typeface="Times New Roman"/>
                <a:sym typeface="Times New Roman"/>
              </a:rPr>
              <a:t>'Hello'.rjust(10) says that we want to right-justify 'Hello' in a string of total length 10. 'Hello' is five characters, so five spaces will be added to its left, giving us a string of 10 characters with 'Hello' justified right.</a:t>
            </a:r>
            <a:endParaRPr sz="1600">
              <a:solidFill>
                <a:schemeClr val="dk1"/>
              </a:solidFill>
              <a:latin typeface="Times New Roman"/>
              <a:ea typeface="Times New Roman"/>
              <a:cs typeface="Times New Roman"/>
              <a:sym typeface="Times New Roman"/>
            </a:endParaRPr>
          </a:p>
        </p:txBody>
      </p:sp>
      <p:sp>
        <p:nvSpPr>
          <p:cNvPr id="396" name="Google Shape;396;p42"/>
          <p:cNvSpPr/>
          <p:nvPr/>
        </p:nvSpPr>
        <p:spPr>
          <a:xfrm>
            <a:off x="4857752" y="3571882"/>
            <a:ext cx="4071966" cy="92333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FF0000"/>
                </a:solidFill>
                <a:latin typeface="Times New Roman"/>
                <a:ea typeface="Times New Roman"/>
                <a:cs typeface="Times New Roman"/>
                <a:sym typeface="Times New Roman"/>
              </a:rPr>
              <a:t>The center() </a:t>
            </a:r>
            <a:r>
              <a:rPr lang="en-IN" sz="1800">
                <a:solidFill>
                  <a:schemeClr val="dk1"/>
                </a:solidFill>
                <a:latin typeface="Times New Roman"/>
                <a:ea typeface="Times New Roman"/>
                <a:cs typeface="Times New Roman"/>
                <a:sym typeface="Times New Roman"/>
              </a:rPr>
              <a:t>string method works like ljust() and rjust() but centers the text rather than justifying it to the left or right.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pic>
        <p:nvPicPr>
          <p:cNvPr id="401" name="Google Shape;401;p43"/>
          <p:cNvPicPr preferRelativeResize="0">
            <a:picLocks noGrp="1"/>
          </p:cNvPicPr>
          <p:nvPr>
            <p:ph type="body" idx="1"/>
          </p:nvPr>
        </p:nvPicPr>
        <p:blipFill rotWithShape="1">
          <a:blip r:embed="rId3">
            <a:alphaModFix/>
          </a:blip>
          <a:srcRect/>
          <a:stretch/>
        </p:blipFill>
        <p:spPr>
          <a:xfrm>
            <a:off x="285720" y="285734"/>
            <a:ext cx="5153025" cy="1214446"/>
          </a:xfrm>
          <a:prstGeom prst="rect">
            <a:avLst/>
          </a:prstGeom>
          <a:noFill/>
          <a:ln>
            <a:noFill/>
          </a:ln>
        </p:spPr>
      </p:pic>
      <p:pic>
        <p:nvPicPr>
          <p:cNvPr id="402" name="Google Shape;402;p43"/>
          <p:cNvPicPr preferRelativeResize="0"/>
          <p:nvPr/>
        </p:nvPicPr>
        <p:blipFill rotWithShape="1">
          <a:blip r:embed="rId4">
            <a:alphaModFix/>
          </a:blip>
          <a:srcRect/>
          <a:stretch/>
        </p:blipFill>
        <p:spPr>
          <a:xfrm>
            <a:off x="357158" y="1500180"/>
            <a:ext cx="5500726" cy="928694"/>
          </a:xfrm>
          <a:prstGeom prst="rect">
            <a:avLst/>
          </a:prstGeom>
          <a:noFill/>
          <a:ln>
            <a:noFill/>
          </a:ln>
        </p:spPr>
      </p:pic>
      <p:pic>
        <p:nvPicPr>
          <p:cNvPr id="403" name="Google Shape;403;p43"/>
          <p:cNvPicPr preferRelativeResize="0"/>
          <p:nvPr/>
        </p:nvPicPr>
        <p:blipFill rotWithShape="1">
          <a:blip r:embed="rId5">
            <a:alphaModFix/>
          </a:blip>
          <a:srcRect/>
          <a:stretch/>
        </p:blipFill>
        <p:spPr>
          <a:xfrm>
            <a:off x="5857852" y="142858"/>
            <a:ext cx="3143304" cy="2124076"/>
          </a:xfrm>
          <a:prstGeom prst="rect">
            <a:avLst/>
          </a:prstGeom>
          <a:noFill/>
          <a:ln>
            <a:noFill/>
          </a:ln>
        </p:spPr>
      </p:pic>
      <p:sp>
        <p:nvSpPr>
          <p:cNvPr id="404" name="Google Shape;404;p43"/>
          <p:cNvSpPr/>
          <p:nvPr/>
        </p:nvSpPr>
        <p:spPr>
          <a:xfrm>
            <a:off x="214282" y="2643188"/>
            <a:ext cx="4786346" cy="1200329"/>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In this program, we define a printPicnic() method that will take in a dictionary of information and use center(), ljust(), and rjust() to display that information in a neatly aligned table-like format.</a:t>
            </a:r>
            <a:endParaRPr sz="1800">
              <a:solidFill>
                <a:schemeClr val="dk1"/>
              </a:solidFill>
              <a:latin typeface="Times New Roman"/>
              <a:ea typeface="Times New Roman"/>
              <a:cs typeface="Times New Roman"/>
              <a:sym typeface="Times New Roman"/>
            </a:endParaRPr>
          </a:p>
        </p:txBody>
      </p:sp>
      <p:sp>
        <p:nvSpPr>
          <p:cNvPr id="405" name="Google Shape;405;p43"/>
          <p:cNvSpPr/>
          <p:nvPr/>
        </p:nvSpPr>
        <p:spPr>
          <a:xfrm>
            <a:off x="142844" y="4000510"/>
            <a:ext cx="7358082" cy="92333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In picnicItems, we have 4 sandwiches, 12 apples, 4 cups, and 8000 cookies. We want to organize this information into two columns, with the name of the item on the left and the quantity on the right.</a:t>
            </a:r>
            <a:endParaRPr sz="1800">
              <a:solidFill>
                <a:schemeClr val="dk1"/>
              </a:solidFill>
              <a:latin typeface="Times New Roman"/>
              <a:ea typeface="Times New Roman"/>
              <a:cs typeface="Times New Roman"/>
              <a:sym typeface="Times New Roman"/>
            </a:endParaRPr>
          </a:p>
        </p:txBody>
      </p:sp>
      <p:sp>
        <p:nvSpPr>
          <p:cNvPr id="406" name="Google Shape;406;p43"/>
          <p:cNvSpPr/>
          <p:nvPr/>
        </p:nvSpPr>
        <p:spPr>
          <a:xfrm>
            <a:off x="5286348" y="2500312"/>
            <a:ext cx="3714808" cy="1323439"/>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The picnic items are displayed twice.The first time the left column is 12 characters wide, and the right column is 5 characters wide. The second time they are 20 and 6 characters wide, respectively.</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4"/>
          <p:cNvSpPr txBox="1">
            <a:spLocks noGrp="1"/>
          </p:cNvSpPr>
          <p:nvPr>
            <p:ph type="title"/>
          </p:nvPr>
        </p:nvSpPr>
        <p:spPr>
          <a:xfrm>
            <a:off x="457200" y="122040"/>
            <a:ext cx="8228880" cy="1024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3600"/>
              <a:buFont typeface="Arial"/>
              <a:buNone/>
            </a:pPr>
            <a:r>
              <a:rPr lang="en-IN" sz="3600" b="0" strike="noStrike">
                <a:latin typeface="Arial"/>
                <a:ea typeface="Arial"/>
                <a:cs typeface="Arial"/>
                <a:sym typeface="Arial"/>
              </a:rPr>
              <a:t>Removing Whitespace with the strip(), rstrip(), and lstrip() Methods</a:t>
            </a:r>
            <a:endParaRPr/>
          </a:p>
        </p:txBody>
      </p:sp>
      <p:pic>
        <p:nvPicPr>
          <p:cNvPr id="412" name="Google Shape;412;p44"/>
          <p:cNvPicPr preferRelativeResize="0"/>
          <p:nvPr/>
        </p:nvPicPr>
        <p:blipFill rotWithShape="1">
          <a:blip r:embed="rId3">
            <a:alphaModFix/>
          </a:blip>
          <a:srcRect/>
          <a:stretch/>
        </p:blipFill>
        <p:spPr>
          <a:xfrm>
            <a:off x="214282" y="1428742"/>
            <a:ext cx="4257360" cy="3314520"/>
          </a:xfrm>
          <a:prstGeom prst="rect">
            <a:avLst/>
          </a:prstGeom>
          <a:noFill/>
          <a:ln>
            <a:noFill/>
          </a:ln>
        </p:spPr>
      </p:pic>
      <p:sp>
        <p:nvSpPr>
          <p:cNvPr id="413" name="Google Shape;413;p44"/>
          <p:cNvSpPr txBox="1">
            <a:spLocks noGrp="1"/>
          </p:cNvSpPr>
          <p:nvPr>
            <p:ph type="sldNum" idx="4294967295"/>
          </p:nvPr>
        </p:nvSpPr>
        <p:spPr>
          <a:xfrm>
            <a:off x="8472600" y="4663080"/>
            <a:ext cx="538200" cy="383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44</a:t>
            </a:fld>
            <a:endParaRPr/>
          </a:p>
        </p:txBody>
      </p:sp>
      <p:sp>
        <p:nvSpPr>
          <p:cNvPr id="414" name="Google Shape;414;p44"/>
          <p:cNvSpPr/>
          <p:nvPr/>
        </p:nvSpPr>
        <p:spPr>
          <a:xfrm>
            <a:off x="4714876" y="1500180"/>
            <a:ext cx="4286280" cy="3785652"/>
          </a:xfrm>
          <a:prstGeom prst="rect">
            <a:avLst/>
          </a:prstGeom>
          <a:noFill/>
          <a:ln>
            <a:noFill/>
          </a:ln>
        </p:spPr>
        <p:txBody>
          <a:bodyPr spcFirstLastPara="1" wrap="square" lIns="91425" tIns="45700" rIns="91425" bIns="45700" anchor="t" anchorCtr="0">
            <a:spAutoFit/>
          </a:bodyPr>
          <a:lstStyle/>
          <a:p>
            <a:pPr marL="0" marR="0" lvl="0" indent="-107950" algn="l" rtl="0">
              <a:lnSpc>
                <a:spcPct val="150000"/>
              </a:lnSpc>
              <a:spcBef>
                <a:spcPts val="0"/>
              </a:spcBef>
              <a:spcAft>
                <a:spcPts val="0"/>
              </a:spcAft>
              <a:buClr>
                <a:schemeClr val="dk1"/>
              </a:buClr>
              <a:buSzPts val="1700"/>
              <a:buFont typeface="Noto Sans Symbols"/>
              <a:buChar char="❑"/>
            </a:pPr>
            <a:r>
              <a:rPr lang="en-IN" sz="1700">
                <a:solidFill>
                  <a:schemeClr val="dk1"/>
                </a:solidFill>
                <a:latin typeface="Times New Roman"/>
                <a:ea typeface="Times New Roman"/>
                <a:cs typeface="Times New Roman"/>
                <a:sym typeface="Times New Roman"/>
              </a:rPr>
              <a:t>whitespace characters (space, tab, and newline)</a:t>
            </a:r>
            <a:endParaRPr/>
          </a:p>
          <a:p>
            <a:pPr marL="0" marR="0" lvl="0" indent="-107950" algn="l" rtl="0">
              <a:lnSpc>
                <a:spcPct val="150000"/>
              </a:lnSpc>
              <a:spcBef>
                <a:spcPts val="0"/>
              </a:spcBef>
              <a:spcAft>
                <a:spcPts val="0"/>
              </a:spcAft>
              <a:buClr>
                <a:schemeClr val="dk1"/>
              </a:buClr>
              <a:buSzPts val="1700"/>
              <a:buFont typeface="Noto Sans Symbols"/>
              <a:buChar char="❑"/>
            </a:pPr>
            <a:r>
              <a:rPr lang="en-IN" sz="1700">
                <a:solidFill>
                  <a:schemeClr val="dk1"/>
                </a:solidFill>
                <a:latin typeface="Times New Roman"/>
                <a:ea typeface="Times New Roman"/>
                <a:cs typeface="Times New Roman"/>
                <a:sym typeface="Times New Roman"/>
              </a:rPr>
              <a:t>The strip() string method will return a new string without any whitespace characters at the beginning or end.</a:t>
            </a:r>
            <a:endParaRPr/>
          </a:p>
          <a:p>
            <a:pPr marL="0" marR="0" lvl="0" indent="-107950" algn="l" rtl="0">
              <a:lnSpc>
                <a:spcPct val="150000"/>
              </a:lnSpc>
              <a:spcBef>
                <a:spcPts val="0"/>
              </a:spcBef>
              <a:spcAft>
                <a:spcPts val="0"/>
              </a:spcAft>
              <a:buClr>
                <a:schemeClr val="dk1"/>
              </a:buClr>
              <a:buSzPts val="1700"/>
              <a:buFont typeface="Noto Sans Symbols"/>
              <a:buChar char="❑"/>
            </a:pPr>
            <a:r>
              <a:rPr lang="en-IN" sz="1700">
                <a:solidFill>
                  <a:schemeClr val="dk1"/>
                </a:solidFill>
                <a:latin typeface="Times New Roman"/>
                <a:ea typeface="Times New Roman"/>
                <a:cs typeface="Times New Roman"/>
                <a:sym typeface="Times New Roman"/>
              </a:rPr>
              <a:t>The </a:t>
            </a:r>
            <a:r>
              <a:rPr lang="en-IN" sz="1700">
                <a:solidFill>
                  <a:srgbClr val="FF0000"/>
                </a:solidFill>
                <a:latin typeface="Times New Roman"/>
                <a:ea typeface="Times New Roman"/>
                <a:cs typeface="Times New Roman"/>
                <a:sym typeface="Times New Roman"/>
              </a:rPr>
              <a:t>lstrip() and rstrip() methods</a:t>
            </a:r>
            <a:endParaRPr/>
          </a:p>
          <a:p>
            <a:pPr marL="0" marR="0" lvl="0" indent="0" algn="l" rtl="0">
              <a:lnSpc>
                <a:spcPct val="150000"/>
              </a:lnSpc>
              <a:spcBef>
                <a:spcPts val="0"/>
              </a:spcBef>
              <a:spcAft>
                <a:spcPts val="0"/>
              </a:spcAft>
              <a:buNone/>
            </a:pPr>
            <a:r>
              <a:rPr lang="en-IN" sz="1700">
                <a:solidFill>
                  <a:schemeClr val="dk1"/>
                </a:solidFill>
                <a:latin typeface="Times New Roman"/>
                <a:ea typeface="Times New Roman"/>
                <a:cs typeface="Times New Roman"/>
                <a:sym typeface="Times New Roman"/>
              </a:rPr>
              <a:t>will remove whitespace characters from the left and right ends</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pic>
        <p:nvPicPr>
          <p:cNvPr id="419" name="Google Shape;419;p45"/>
          <p:cNvPicPr preferRelativeResize="0">
            <a:picLocks noGrp="1"/>
          </p:cNvPicPr>
          <p:nvPr>
            <p:ph type="body" idx="1"/>
          </p:nvPr>
        </p:nvPicPr>
        <p:blipFill rotWithShape="1">
          <a:blip r:embed="rId3">
            <a:alphaModFix/>
          </a:blip>
          <a:srcRect/>
          <a:stretch/>
        </p:blipFill>
        <p:spPr>
          <a:xfrm>
            <a:off x="571472" y="428610"/>
            <a:ext cx="8143932" cy="4071966"/>
          </a:xfrm>
          <a:prstGeom prst="rect">
            <a:avLst/>
          </a:prstGeom>
          <a:noFill/>
          <a:ln>
            <a:noFill/>
          </a:ln>
        </p:spPr>
      </p:pic>
      <p:sp>
        <p:nvSpPr>
          <p:cNvPr id="420" name="Google Shape;420;p45"/>
          <p:cNvSpPr txBox="1"/>
          <p:nvPr/>
        </p:nvSpPr>
        <p:spPr>
          <a:xfrm>
            <a:off x="357158" y="3000378"/>
            <a:ext cx="8358246" cy="1477328"/>
          </a:xfrm>
          <a:prstGeom prst="rect">
            <a:avLst/>
          </a:prstGeom>
          <a:noFill/>
          <a:ln w="28575" cap="flat" cmpd="sng">
            <a:solidFill>
              <a:srgbClr val="FFC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FF0000"/>
              </a:solidFill>
              <a:latin typeface="Calibri"/>
              <a:ea typeface="Calibri"/>
              <a:cs typeface="Calibri"/>
              <a:sym typeface="Calibri"/>
            </a:endParaRPr>
          </a:p>
          <a:p>
            <a:pPr marL="0" marR="0" lvl="0" indent="0" algn="l" rtl="0">
              <a:spcBef>
                <a:spcPts val="0"/>
              </a:spcBef>
              <a:spcAft>
                <a:spcPts val="0"/>
              </a:spcAft>
              <a:buNone/>
            </a:pPr>
            <a:endParaRPr sz="1800">
              <a:solidFill>
                <a:srgbClr val="FF0000"/>
              </a:solidFill>
              <a:latin typeface="Calibri"/>
              <a:ea typeface="Calibri"/>
              <a:cs typeface="Calibri"/>
              <a:sym typeface="Calibri"/>
            </a:endParaRPr>
          </a:p>
          <a:p>
            <a:pPr marL="0" marR="0" lvl="0" indent="0" algn="l" rtl="0">
              <a:spcBef>
                <a:spcPts val="0"/>
              </a:spcBef>
              <a:spcAft>
                <a:spcPts val="0"/>
              </a:spcAft>
              <a:buNone/>
            </a:pPr>
            <a:endParaRPr sz="1800">
              <a:solidFill>
                <a:srgbClr val="FF0000"/>
              </a:solidFill>
              <a:latin typeface="Calibri"/>
              <a:ea typeface="Calibri"/>
              <a:cs typeface="Calibri"/>
              <a:sym typeface="Calibri"/>
            </a:endParaRPr>
          </a:p>
          <a:p>
            <a:pPr marL="0" marR="0" lvl="0" indent="0" algn="l" rtl="0">
              <a:spcBef>
                <a:spcPts val="0"/>
              </a:spcBef>
              <a:spcAft>
                <a:spcPts val="0"/>
              </a:spcAft>
              <a:buNone/>
            </a:pPr>
            <a:endParaRPr sz="1800">
              <a:solidFill>
                <a:srgbClr val="FF0000"/>
              </a:solidFill>
              <a:latin typeface="Calibri"/>
              <a:ea typeface="Calibri"/>
              <a:cs typeface="Calibri"/>
              <a:sym typeface="Calibri"/>
            </a:endParaRPr>
          </a:p>
          <a:p>
            <a:pPr marL="0" marR="0" lvl="0" indent="0" algn="l" rtl="0">
              <a:spcBef>
                <a:spcPts val="0"/>
              </a:spcBef>
              <a:spcAft>
                <a:spcPts val="0"/>
              </a:spcAft>
              <a:buNone/>
            </a:pPr>
            <a:endParaRPr sz="1800">
              <a:solidFill>
                <a:srgbClr val="FF000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6"/>
          <p:cNvSpPr txBox="1">
            <a:spLocks noGrp="1"/>
          </p:cNvSpPr>
          <p:nvPr>
            <p:ph type="title"/>
          </p:nvPr>
        </p:nvSpPr>
        <p:spPr>
          <a:xfrm>
            <a:off x="457200" y="181440"/>
            <a:ext cx="8228880" cy="905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2800"/>
              <a:buFont typeface="Times New Roman"/>
              <a:buNone/>
            </a:pPr>
            <a:r>
              <a:rPr lang="en-IN" sz="2800" b="0" strike="noStrike">
                <a:latin typeface="Times New Roman"/>
                <a:ea typeface="Times New Roman"/>
                <a:cs typeface="Times New Roman"/>
                <a:sym typeface="Times New Roman"/>
              </a:rPr>
              <a:t>Numeric Values of Characters with </a:t>
            </a:r>
            <a:br>
              <a:rPr lang="en-IN" sz="2800">
                <a:latin typeface="Times New Roman"/>
                <a:ea typeface="Times New Roman"/>
                <a:cs typeface="Times New Roman"/>
                <a:sym typeface="Times New Roman"/>
              </a:rPr>
            </a:br>
            <a:r>
              <a:rPr lang="en-IN" sz="2800" b="0" strike="noStrike">
                <a:latin typeface="Times New Roman"/>
                <a:ea typeface="Times New Roman"/>
                <a:cs typeface="Times New Roman"/>
                <a:sym typeface="Times New Roman"/>
              </a:rPr>
              <a:t>the ord() and chr() Functions</a:t>
            </a:r>
            <a:endParaRPr/>
          </a:p>
        </p:txBody>
      </p:sp>
      <p:sp>
        <p:nvSpPr>
          <p:cNvPr id="426" name="Google Shape;426;p46"/>
          <p:cNvSpPr txBox="1"/>
          <p:nvPr/>
        </p:nvSpPr>
        <p:spPr>
          <a:xfrm>
            <a:off x="714348" y="1285866"/>
            <a:ext cx="7654320" cy="60228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IN" sz="1800" b="0" strike="noStrike">
                <a:solidFill>
                  <a:srgbClr val="FF0000"/>
                </a:solidFill>
                <a:latin typeface="Times New Roman"/>
                <a:ea typeface="Times New Roman"/>
                <a:cs typeface="Times New Roman"/>
                <a:sym typeface="Times New Roman"/>
              </a:rPr>
              <a:t>Every text character has a corresponding numeric value called a Unicode code point. For example, the numeric code point is 65 for 'A'</a:t>
            </a:r>
            <a:endParaRPr/>
          </a:p>
        </p:txBody>
      </p:sp>
      <p:sp>
        <p:nvSpPr>
          <p:cNvPr id="427" name="Google Shape;427;p46"/>
          <p:cNvSpPr txBox="1"/>
          <p:nvPr/>
        </p:nvSpPr>
        <p:spPr>
          <a:xfrm>
            <a:off x="688320" y="3370320"/>
            <a:ext cx="8061480" cy="60228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IN" sz="1800" b="0" strike="noStrike">
                <a:solidFill>
                  <a:srgbClr val="FF0000"/>
                </a:solidFill>
                <a:latin typeface="Times New Roman"/>
                <a:ea typeface="Times New Roman"/>
                <a:cs typeface="Times New Roman"/>
                <a:sym typeface="Times New Roman"/>
              </a:rPr>
              <a:t>The ord() function can be used to get the code point of a one-character string, and the chr() function to get the one-character string of an integer code point</a:t>
            </a:r>
            <a:endParaRPr/>
          </a:p>
        </p:txBody>
      </p:sp>
      <p:pic>
        <p:nvPicPr>
          <p:cNvPr id="428" name="Google Shape;428;p46"/>
          <p:cNvPicPr preferRelativeResize="0"/>
          <p:nvPr/>
        </p:nvPicPr>
        <p:blipFill rotWithShape="1">
          <a:blip r:embed="rId3">
            <a:alphaModFix/>
          </a:blip>
          <a:srcRect/>
          <a:stretch/>
        </p:blipFill>
        <p:spPr>
          <a:xfrm>
            <a:off x="739440" y="1973520"/>
            <a:ext cx="1264680" cy="1312200"/>
          </a:xfrm>
          <a:prstGeom prst="rect">
            <a:avLst/>
          </a:prstGeom>
          <a:noFill/>
          <a:ln>
            <a:noFill/>
          </a:ln>
        </p:spPr>
      </p:pic>
      <p:pic>
        <p:nvPicPr>
          <p:cNvPr id="429" name="Google Shape;429;p46"/>
          <p:cNvPicPr preferRelativeResize="0"/>
          <p:nvPr/>
        </p:nvPicPr>
        <p:blipFill rotWithShape="1">
          <a:blip r:embed="rId4">
            <a:alphaModFix/>
          </a:blip>
          <a:srcRect/>
          <a:stretch/>
        </p:blipFill>
        <p:spPr>
          <a:xfrm>
            <a:off x="714348" y="4143386"/>
            <a:ext cx="1400760" cy="677880"/>
          </a:xfrm>
          <a:prstGeom prst="rect">
            <a:avLst/>
          </a:prstGeom>
          <a:noFill/>
          <a:ln>
            <a:noFill/>
          </a:ln>
        </p:spPr>
      </p:pic>
      <p:sp>
        <p:nvSpPr>
          <p:cNvPr id="430" name="Google Shape;430;p46"/>
          <p:cNvSpPr txBox="1">
            <a:spLocks noGrp="1"/>
          </p:cNvSpPr>
          <p:nvPr>
            <p:ph type="sldNum" idx="4294967295"/>
          </p:nvPr>
        </p:nvSpPr>
        <p:spPr>
          <a:xfrm>
            <a:off x="8472600" y="4663080"/>
            <a:ext cx="538200" cy="383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7"/>
          <p:cNvSpPr txBox="1">
            <a:spLocks noGrp="1"/>
          </p:cNvSpPr>
          <p:nvPr>
            <p:ph type="title"/>
          </p:nvPr>
        </p:nvSpPr>
        <p:spPr>
          <a:xfrm>
            <a:off x="457200" y="181080"/>
            <a:ext cx="8228880" cy="905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3200"/>
              <a:buFont typeface="Arial"/>
              <a:buNone/>
            </a:pPr>
            <a:r>
              <a:rPr lang="en-IN" sz="3200" b="0" strike="noStrike">
                <a:latin typeface="Arial"/>
                <a:ea typeface="Arial"/>
                <a:cs typeface="Arial"/>
                <a:sym typeface="Arial"/>
              </a:rPr>
              <a:t>Ordering or mathematical operation </a:t>
            </a:r>
            <a:br>
              <a:rPr lang="en-IN" sz="3200"/>
            </a:br>
            <a:r>
              <a:rPr lang="en-IN" sz="3200" b="0" strike="noStrike">
                <a:latin typeface="Arial"/>
                <a:ea typeface="Arial"/>
                <a:cs typeface="Arial"/>
                <a:sym typeface="Arial"/>
              </a:rPr>
              <a:t>on characters</a:t>
            </a:r>
            <a:endParaRPr/>
          </a:p>
        </p:txBody>
      </p:sp>
      <p:pic>
        <p:nvPicPr>
          <p:cNvPr id="436" name="Google Shape;436;p47"/>
          <p:cNvPicPr preferRelativeResize="0"/>
          <p:nvPr/>
        </p:nvPicPr>
        <p:blipFill rotWithShape="1">
          <a:blip r:embed="rId3">
            <a:alphaModFix/>
          </a:blip>
          <a:srcRect/>
          <a:stretch/>
        </p:blipFill>
        <p:spPr>
          <a:xfrm>
            <a:off x="1346040" y="1249560"/>
            <a:ext cx="3097440" cy="3549240"/>
          </a:xfrm>
          <a:prstGeom prst="rect">
            <a:avLst/>
          </a:prstGeom>
          <a:noFill/>
          <a:ln>
            <a:noFill/>
          </a:ln>
        </p:spPr>
      </p:pic>
      <p:sp>
        <p:nvSpPr>
          <p:cNvPr id="437" name="Google Shape;437;p47"/>
          <p:cNvSpPr txBox="1">
            <a:spLocks noGrp="1"/>
          </p:cNvSpPr>
          <p:nvPr>
            <p:ph type="sldNum" idx="4294967295"/>
          </p:nvPr>
        </p:nvSpPr>
        <p:spPr>
          <a:xfrm>
            <a:off x="8472600" y="4663080"/>
            <a:ext cx="538200" cy="383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8"/>
          <p:cNvSpPr txBox="1">
            <a:spLocks noGrp="1"/>
          </p:cNvSpPr>
          <p:nvPr>
            <p:ph type="title"/>
          </p:nvPr>
        </p:nvSpPr>
        <p:spPr>
          <a:xfrm>
            <a:off x="457200" y="181080"/>
            <a:ext cx="8228880" cy="905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3200"/>
              <a:buFont typeface="Arial"/>
              <a:buNone/>
            </a:pPr>
            <a:r>
              <a:rPr lang="en-IN" sz="3200" b="0" strike="noStrike">
                <a:latin typeface="Arial"/>
                <a:ea typeface="Arial"/>
                <a:cs typeface="Arial"/>
                <a:sym typeface="Arial"/>
              </a:rPr>
              <a:t>Copying and Pasting Strings with the pyperclip Module</a:t>
            </a:r>
            <a:endParaRPr/>
          </a:p>
        </p:txBody>
      </p:sp>
      <p:pic>
        <p:nvPicPr>
          <p:cNvPr id="443" name="Google Shape;443;p48"/>
          <p:cNvPicPr preferRelativeResize="0"/>
          <p:nvPr/>
        </p:nvPicPr>
        <p:blipFill rotWithShape="1">
          <a:blip r:embed="rId3">
            <a:alphaModFix/>
          </a:blip>
          <a:srcRect/>
          <a:stretch/>
        </p:blipFill>
        <p:spPr>
          <a:xfrm>
            <a:off x="285720" y="1285866"/>
            <a:ext cx="3853080" cy="1729800"/>
          </a:xfrm>
          <a:prstGeom prst="rect">
            <a:avLst/>
          </a:prstGeom>
          <a:noFill/>
          <a:ln>
            <a:noFill/>
          </a:ln>
        </p:spPr>
      </p:pic>
      <p:pic>
        <p:nvPicPr>
          <p:cNvPr id="444" name="Google Shape;444;p48"/>
          <p:cNvPicPr preferRelativeResize="0"/>
          <p:nvPr/>
        </p:nvPicPr>
        <p:blipFill rotWithShape="1">
          <a:blip r:embed="rId4">
            <a:alphaModFix/>
          </a:blip>
          <a:srcRect/>
          <a:stretch/>
        </p:blipFill>
        <p:spPr>
          <a:xfrm>
            <a:off x="285720" y="3286130"/>
            <a:ext cx="6566040" cy="1074600"/>
          </a:xfrm>
          <a:prstGeom prst="rect">
            <a:avLst/>
          </a:prstGeom>
          <a:noFill/>
          <a:ln>
            <a:noFill/>
          </a:ln>
        </p:spPr>
      </p:pic>
      <p:sp>
        <p:nvSpPr>
          <p:cNvPr id="445" name="Google Shape;445;p48"/>
          <p:cNvSpPr txBox="1"/>
          <p:nvPr/>
        </p:nvSpPr>
        <p:spPr>
          <a:xfrm>
            <a:off x="934920" y="4587840"/>
            <a:ext cx="7331760" cy="3582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IN" sz="1800" b="0" strike="noStrike">
                <a:solidFill>
                  <a:srgbClr val="FF0000"/>
                </a:solidFill>
                <a:latin typeface="Arial"/>
                <a:ea typeface="Arial"/>
                <a:cs typeface="Arial"/>
                <a:sym typeface="Arial"/>
              </a:rPr>
              <a:t>NOTE: pyperclip module should be available in the local environment</a:t>
            </a:r>
            <a:endParaRPr/>
          </a:p>
        </p:txBody>
      </p:sp>
      <p:sp>
        <p:nvSpPr>
          <p:cNvPr id="446" name="Google Shape;446;p48"/>
          <p:cNvSpPr txBox="1">
            <a:spLocks noGrp="1"/>
          </p:cNvSpPr>
          <p:nvPr>
            <p:ph type="sldNum" idx="4294967295"/>
          </p:nvPr>
        </p:nvSpPr>
        <p:spPr>
          <a:xfrm>
            <a:off x="8472600" y="4663080"/>
            <a:ext cx="538200" cy="383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48</a:t>
            </a:fld>
            <a:endParaRPr/>
          </a:p>
        </p:txBody>
      </p:sp>
      <p:sp>
        <p:nvSpPr>
          <p:cNvPr id="447" name="Google Shape;447;p48"/>
          <p:cNvSpPr/>
          <p:nvPr/>
        </p:nvSpPr>
        <p:spPr>
          <a:xfrm>
            <a:off x="4572000" y="1285866"/>
            <a:ext cx="4429156" cy="1661993"/>
          </a:xfrm>
          <a:prstGeom prst="rect">
            <a:avLst/>
          </a:prstGeom>
          <a:noFill/>
          <a:ln w="9525" cap="flat" cmpd="sng">
            <a:solidFill>
              <a:srgbClr val="FFC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700">
                <a:solidFill>
                  <a:schemeClr val="dk1"/>
                </a:solidFill>
                <a:latin typeface="Times New Roman"/>
                <a:ea typeface="Times New Roman"/>
                <a:cs typeface="Times New Roman"/>
                <a:sym typeface="Times New Roman"/>
              </a:rPr>
              <a:t>The pyperclip module has </a:t>
            </a:r>
            <a:r>
              <a:rPr lang="en-IN" sz="1700">
                <a:solidFill>
                  <a:srgbClr val="FF0000"/>
                </a:solidFill>
                <a:latin typeface="Times New Roman"/>
                <a:ea typeface="Times New Roman"/>
                <a:cs typeface="Times New Roman"/>
                <a:sym typeface="Times New Roman"/>
              </a:rPr>
              <a:t>copy() and paste() </a:t>
            </a:r>
            <a:r>
              <a:rPr lang="en-IN" sz="1700">
                <a:solidFill>
                  <a:schemeClr val="dk1"/>
                </a:solidFill>
                <a:latin typeface="Times New Roman"/>
                <a:ea typeface="Times New Roman"/>
                <a:cs typeface="Times New Roman"/>
                <a:sym typeface="Times New Roman"/>
              </a:rPr>
              <a:t>functions that can send text to and receive text from your computer’s clipboard. Sending the output of your program to the clipboard will make it easy to paste it to an email, word processor, or some other software.</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9"/>
          <p:cNvSpPr/>
          <p:nvPr/>
        </p:nvSpPr>
        <p:spPr>
          <a:xfrm>
            <a:off x="500034" y="357172"/>
            <a:ext cx="8286808" cy="46166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Cambria"/>
                <a:ea typeface="Cambria"/>
                <a:cs typeface="Cambria"/>
                <a:sym typeface="Cambria"/>
              </a:rPr>
              <a:t>Generate N prime number sequence</a:t>
            </a:r>
            <a:endParaRPr/>
          </a:p>
          <a:p>
            <a:pPr marL="0" marR="0" lvl="0" indent="0" algn="l" rtl="0">
              <a:spcBef>
                <a:spcPts val="0"/>
              </a:spcBef>
              <a:spcAft>
                <a:spcPts val="0"/>
              </a:spcAft>
              <a:buNone/>
            </a:pPr>
            <a:endParaRPr sz="1800">
              <a:solidFill>
                <a:schemeClr val="dk1"/>
              </a:solidFill>
              <a:latin typeface="Cambria"/>
              <a:ea typeface="Cambria"/>
              <a:cs typeface="Cambria"/>
              <a:sym typeface="Cambria"/>
            </a:endParaRPr>
          </a:p>
          <a:p>
            <a:pPr marL="0" marR="0" lvl="0" indent="0" algn="l" rtl="0">
              <a:spcBef>
                <a:spcPts val="0"/>
              </a:spcBef>
              <a:spcAft>
                <a:spcPts val="0"/>
              </a:spcAft>
              <a:buNone/>
            </a:pPr>
            <a:r>
              <a:rPr lang="en-IN" sz="1800">
                <a:solidFill>
                  <a:schemeClr val="dk1"/>
                </a:solidFill>
                <a:latin typeface="Cambria"/>
                <a:ea typeface="Cambria"/>
                <a:cs typeface="Cambria"/>
                <a:sym typeface="Cambria"/>
              </a:rPr>
              <a:t>list=[]</a:t>
            </a:r>
            <a:endParaRPr/>
          </a:p>
          <a:p>
            <a:pPr marL="0" marR="0" lvl="0" indent="0" algn="l" rtl="0">
              <a:spcBef>
                <a:spcPts val="0"/>
              </a:spcBef>
              <a:spcAft>
                <a:spcPts val="0"/>
              </a:spcAft>
              <a:buNone/>
            </a:pPr>
            <a:r>
              <a:rPr lang="en-IN" sz="1800">
                <a:solidFill>
                  <a:schemeClr val="dk1"/>
                </a:solidFill>
                <a:latin typeface="Cambria"/>
                <a:ea typeface="Cambria"/>
                <a:cs typeface="Cambria"/>
                <a:sym typeface="Cambria"/>
              </a:rPr>
              <a:t>for i in range(2,101):</a:t>
            </a:r>
            <a:endParaRPr/>
          </a:p>
          <a:p>
            <a:pPr marL="0" marR="0" lvl="0" indent="0" algn="l" rtl="0">
              <a:spcBef>
                <a:spcPts val="0"/>
              </a:spcBef>
              <a:spcAft>
                <a:spcPts val="0"/>
              </a:spcAft>
              <a:buNone/>
            </a:pPr>
            <a:r>
              <a:rPr lang="en-IN" sz="1800">
                <a:solidFill>
                  <a:schemeClr val="dk1"/>
                </a:solidFill>
                <a:latin typeface="Cambria"/>
                <a:ea typeface="Cambria"/>
                <a:cs typeface="Cambria"/>
                <a:sym typeface="Cambria"/>
              </a:rPr>
              <a:t>  flag=0</a:t>
            </a:r>
            <a:endParaRPr/>
          </a:p>
          <a:p>
            <a:pPr marL="0" marR="0" lvl="0" indent="0" algn="l" rtl="0">
              <a:spcBef>
                <a:spcPts val="0"/>
              </a:spcBef>
              <a:spcAft>
                <a:spcPts val="0"/>
              </a:spcAft>
              <a:buNone/>
            </a:pPr>
            <a:r>
              <a:rPr lang="en-IN" sz="1800">
                <a:solidFill>
                  <a:schemeClr val="dk1"/>
                </a:solidFill>
                <a:latin typeface="Cambria"/>
                <a:ea typeface="Cambria"/>
                <a:cs typeface="Cambria"/>
                <a:sym typeface="Cambria"/>
              </a:rPr>
              <a:t>  for j in range(2,i):</a:t>
            </a:r>
            <a:endParaRPr/>
          </a:p>
          <a:p>
            <a:pPr marL="0" marR="0" lvl="0" indent="0" algn="l" rtl="0">
              <a:spcBef>
                <a:spcPts val="0"/>
              </a:spcBef>
              <a:spcAft>
                <a:spcPts val="0"/>
              </a:spcAft>
              <a:buNone/>
            </a:pPr>
            <a:r>
              <a:rPr lang="en-IN" sz="1800">
                <a:solidFill>
                  <a:schemeClr val="dk1"/>
                </a:solidFill>
                <a:latin typeface="Cambria"/>
                <a:ea typeface="Cambria"/>
                <a:cs typeface="Cambria"/>
                <a:sym typeface="Cambria"/>
              </a:rPr>
              <a:t>    if i%j==0:</a:t>
            </a:r>
            <a:endParaRPr/>
          </a:p>
          <a:p>
            <a:pPr marL="0" marR="0" lvl="0" indent="0" algn="l" rtl="0">
              <a:spcBef>
                <a:spcPts val="0"/>
              </a:spcBef>
              <a:spcAft>
                <a:spcPts val="0"/>
              </a:spcAft>
              <a:buNone/>
            </a:pPr>
            <a:r>
              <a:rPr lang="en-IN" sz="1800">
                <a:solidFill>
                  <a:schemeClr val="dk1"/>
                </a:solidFill>
                <a:latin typeface="Cambria"/>
                <a:ea typeface="Cambria"/>
                <a:cs typeface="Cambria"/>
                <a:sym typeface="Cambria"/>
              </a:rPr>
              <a:t>     flag=1</a:t>
            </a:r>
            <a:endParaRPr/>
          </a:p>
          <a:p>
            <a:pPr marL="0" marR="0" lvl="0" indent="0" algn="l" rtl="0">
              <a:spcBef>
                <a:spcPts val="0"/>
              </a:spcBef>
              <a:spcAft>
                <a:spcPts val="0"/>
              </a:spcAft>
              <a:buNone/>
            </a:pPr>
            <a:r>
              <a:rPr lang="en-IN" sz="1800">
                <a:solidFill>
                  <a:schemeClr val="dk1"/>
                </a:solidFill>
                <a:latin typeface="Cambria"/>
                <a:ea typeface="Cambria"/>
                <a:cs typeface="Cambria"/>
                <a:sym typeface="Cambria"/>
              </a:rPr>
              <a:t>     break</a:t>
            </a:r>
            <a:endParaRPr/>
          </a:p>
          <a:p>
            <a:pPr marL="0" marR="0" lvl="0" indent="0" algn="l" rtl="0">
              <a:spcBef>
                <a:spcPts val="0"/>
              </a:spcBef>
              <a:spcAft>
                <a:spcPts val="0"/>
              </a:spcAft>
              <a:buNone/>
            </a:pPr>
            <a:r>
              <a:rPr lang="en-IN" sz="1800">
                <a:solidFill>
                  <a:schemeClr val="dk1"/>
                </a:solidFill>
                <a:latin typeface="Cambria"/>
                <a:ea typeface="Cambria"/>
                <a:cs typeface="Cambria"/>
                <a:sym typeface="Cambria"/>
              </a:rPr>
              <a:t>  if flag==0:</a:t>
            </a:r>
            <a:endParaRPr/>
          </a:p>
          <a:p>
            <a:pPr marL="0" marR="0" lvl="0" indent="0" algn="l" rtl="0">
              <a:spcBef>
                <a:spcPts val="0"/>
              </a:spcBef>
              <a:spcAft>
                <a:spcPts val="0"/>
              </a:spcAft>
              <a:buNone/>
            </a:pPr>
            <a:r>
              <a:rPr lang="en-IN" sz="1800">
                <a:solidFill>
                  <a:schemeClr val="dk1"/>
                </a:solidFill>
                <a:latin typeface="Cambria"/>
                <a:ea typeface="Cambria"/>
                <a:cs typeface="Cambria"/>
                <a:sym typeface="Cambria"/>
              </a:rPr>
              <a:t>    list.append(i)</a:t>
            </a:r>
            <a:endParaRPr/>
          </a:p>
          <a:p>
            <a:pPr marL="0" marR="0" lvl="0" indent="0" algn="l" rtl="0">
              <a:spcBef>
                <a:spcPts val="0"/>
              </a:spcBef>
              <a:spcAft>
                <a:spcPts val="0"/>
              </a:spcAft>
              <a:buNone/>
            </a:pPr>
            <a:r>
              <a:rPr lang="en-IN" sz="1800">
                <a:solidFill>
                  <a:schemeClr val="dk1"/>
                </a:solidFill>
                <a:latin typeface="Cambria"/>
                <a:ea typeface="Cambria"/>
                <a:cs typeface="Cambria"/>
                <a:sym typeface="Cambria"/>
              </a:rPr>
              <a:t>print('The prime numbers are:',list)</a:t>
            </a:r>
            <a:endParaRPr/>
          </a:p>
          <a:p>
            <a:pPr marL="0" marR="0" lvl="0" indent="0" algn="l" rtl="0">
              <a:spcBef>
                <a:spcPts val="0"/>
              </a:spcBef>
              <a:spcAft>
                <a:spcPts val="0"/>
              </a:spcAft>
              <a:buNone/>
            </a:pPr>
            <a:endParaRPr sz="1800">
              <a:solidFill>
                <a:schemeClr val="dk1"/>
              </a:solidFill>
              <a:latin typeface="Cambria"/>
              <a:ea typeface="Cambria"/>
              <a:cs typeface="Cambria"/>
              <a:sym typeface="Cambria"/>
            </a:endParaRPr>
          </a:p>
          <a:p>
            <a:pPr marL="0" marR="0" lvl="0" indent="0" algn="l" rtl="0">
              <a:spcBef>
                <a:spcPts val="0"/>
              </a:spcBef>
              <a:spcAft>
                <a:spcPts val="0"/>
              </a:spcAft>
              <a:buNone/>
            </a:pPr>
            <a:r>
              <a:rPr lang="en-IN" sz="1800" b="1">
                <a:solidFill>
                  <a:srgbClr val="FF0000"/>
                </a:solidFill>
                <a:latin typeface="Cambria"/>
                <a:ea typeface="Cambria"/>
                <a:cs typeface="Cambria"/>
                <a:sym typeface="Cambria"/>
              </a:rPr>
              <a:t>Output:</a:t>
            </a:r>
            <a:endParaRPr/>
          </a:p>
          <a:p>
            <a:pPr marL="0" marR="0" lvl="0" indent="0" algn="l" rtl="0">
              <a:spcBef>
                <a:spcPts val="0"/>
              </a:spcBef>
              <a:spcAft>
                <a:spcPts val="0"/>
              </a:spcAft>
              <a:buNone/>
            </a:pPr>
            <a:r>
              <a:rPr lang="en-IN" sz="1800">
                <a:solidFill>
                  <a:schemeClr val="dk1"/>
                </a:solidFill>
                <a:latin typeface="Calibri"/>
                <a:ea typeface="Calibri"/>
                <a:cs typeface="Calibri"/>
                <a:sym typeface="Calibri"/>
              </a:rPr>
              <a:t>The prime numbers are: [2, 3, 5, 7, 11, 13, 17, 19, 23, 29, 31, 37, 41, 43, 47, 53, 59, 61, 67, 71, 73, 79, 83, 89, 97]</a:t>
            </a:r>
            <a:endParaRPr sz="1800">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
        <p:nvSpPr>
          <p:cNvPr id="116" name="Google Shape;116;p5"/>
          <p:cNvSpPr txBox="1">
            <a:spLocks noGrp="1"/>
          </p:cNvSpPr>
          <p:nvPr>
            <p:ph type="title" idx="4294967295"/>
          </p:nvPr>
        </p:nvSpPr>
        <p:spPr>
          <a:xfrm>
            <a:off x="0" y="204788"/>
            <a:ext cx="8228013" cy="85725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IN" sz="4400" b="0" strike="noStrike">
                <a:latin typeface="Arial"/>
                <a:ea typeface="Arial"/>
                <a:cs typeface="Arial"/>
                <a:sym typeface="Arial"/>
              </a:rPr>
              <a:t>String Literals</a:t>
            </a:r>
            <a:endParaRPr/>
          </a:p>
        </p:txBody>
      </p:sp>
      <p:sp>
        <p:nvSpPr>
          <p:cNvPr id="117" name="Google Shape;117;p5"/>
          <p:cNvSpPr txBox="1">
            <a:spLocks noGrp="1"/>
          </p:cNvSpPr>
          <p:nvPr>
            <p:ph type="body" idx="4294967295"/>
          </p:nvPr>
        </p:nvSpPr>
        <p:spPr>
          <a:xfrm>
            <a:off x="0" y="1203325"/>
            <a:ext cx="4592638" cy="2273300"/>
          </a:xfrm>
          <a:prstGeom prst="rect">
            <a:avLst/>
          </a:prstGeom>
          <a:noFill/>
          <a:ln>
            <a:noFill/>
          </a:ln>
        </p:spPr>
        <p:txBody>
          <a:bodyPr spcFirstLastPara="1" wrap="square" lIns="0" tIns="0" rIns="0" bIns="0" anchor="t" anchorCtr="0">
            <a:normAutofit/>
          </a:bodyPr>
          <a:lstStyle/>
          <a:p>
            <a:pPr marL="432000" lvl="0" indent="-324000" algn="l" rtl="0">
              <a:lnSpc>
                <a:spcPct val="100000"/>
              </a:lnSpc>
              <a:spcBef>
                <a:spcPts val="0"/>
              </a:spcBef>
              <a:spcAft>
                <a:spcPts val="0"/>
              </a:spcAft>
              <a:buClr>
                <a:srgbClr val="FFFFFF"/>
              </a:buClr>
              <a:buSzPts val="900"/>
              <a:buFont typeface="Noto Sans Symbols"/>
              <a:buChar char="●"/>
            </a:pPr>
            <a:r>
              <a:rPr lang="en-IN" sz="2000" b="0" strike="noStrike">
                <a:latin typeface="Arial"/>
                <a:ea typeface="Arial"/>
                <a:cs typeface="Arial"/>
                <a:sym typeface="Arial"/>
              </a:rPr>
              <a:t>Can we use a quote inside a string?</a:t>
            </a:r>
            <a:br>
              <a:rPr lang="en-IN" sz="2000"/>
            </a:br>
            <a:r>
              <a:rPr lang="en-IN" sz="2000" b="0" strike="noStrike">
                <a:solidFill>
                  <a:srgbClr val="FF0000"/>
                </a:solidFill>
                <a:latin typeface="Arial"/>
                <a:ea typeface="Arial"/>
                <a:cs typeface="Arial"/>
                <a:sym typeface="Arial"/>
              </a:rPr>
              <a:t>'That is Alice's cat.'</a:t>
            </a:r>
            <a:endParaRPr/>
          </a:p>
          <a:p>
            <a:pPr marL="432000" lvl="0" indent="-324000" algn="l" rtl="0">
              <a:lnSpc>
                <a:spcPct val="100000"/>
              </a:lnSpc>
              <a:spcBef>
                <a:spcPts val="1417"/>
              </a:spcBef>
              <a:spcAft>
                <a:spcPts val="0"/>
              </a:spcAft>
              <a:buClr>
                <a:srgbClr val="FFFFFF"/>
              </a:buClr>
              <a:buSzPts val="900"/>
              <a:buFont typeface="Noto Sans Symbols"/>
              <a:buChar char="●"/>
            </a:pPr>
            <a:r>
              <a:rPr lang="en-IN" sz="2000" b="1" strike="noStrike">
                <a:latin typeface="Arial"/>
                <a:ea typeface="Arial"/>
                <a:cs typeface="Arial"/>
                <a:sym typeface="Arial"/>
              </a:rPr>
              <a:t>Double quotes</a:t>
            </a:r>
            <a:br>
              <a:rPr lang="en-IN" sz="2000"/>
            </a:br>
            <a:r>
              <a:rPr lang="en-IN" sz="2000" b="0" strike="noStrike">
                <a:solidFill>
                  <a:srgbClr val="FF0000"/>
                </a:solidFill>
                <a:latin typeface="Arial"/>
                <a:ea typeface="Arial"/>
                <a:cs typeface="Arial"/>
                <a:sym typeface="Arial"/>
              </a:rPr>
              <a:t>"That is Alice's cat."</a:t>
            </a:r>
            <a:endParaRPr/>
          </a:p>
          <a:p>
            <a:pPr marL="432000" lvl="0" indent="-324000" algn="l" rtl="0">
              <a:lnSpc>
                <a:spcPct val="100000"/>
              </a:lnSpc>
              <a:spcBef>
                <a:spcPts val="1417"/>
              </a:spcBef>
              <a:spcAft>
                <a:spcPts val="0"/>
              </a:spcAft>
              <a:buClr>
                <a:srgbClr val="FFFFFF"/>
              </a:buClr>
              <a:buSzPts val="900"/>
              <a:buFont typeface="Noto Sans Symbols"/>
              <a:buChar char="●"/>
            </a:pPr>
            <a:r>
              <a:rPr lang="en-IN" sz="2000" b="1" strike="noStrike">
                <a:latin typeface="Arial"/>
                <a:ea typeface="Arial"/>
                <a:cs typeface="Arial"/>
                <a:sym typeface="Arial"/>
              </a:rPr>
              <a:t>Escape character</a:t>
            </a:r>
            <a:br>
              <a:rPr lang="en-IN" sz="2000"/>
            </a:br>
            <a:r>
              <a:rPr lang="en-IN" sz="2000" b="0" strike="noStrike">
                <a:solidFill>
                  <a:srgbClr val="FF0000"/>
                </a:solidFill>
                <a:latin typeface="Arial"/>
                <a:ea typeface="Arial"/>
                <a:cs typeface="Arial"/>
                <a:sym typeface="Arial"/>
              </a:rPr>
              <a:t>'Say hi to Bob\'s mother.'</a:t>
            </a:r>
            <a:endParaRPr/>
          </a:p>
        </p:txBody>
      </p:sp>
      <p:pic>
        <p:nvPicPr>
          <p:cNvPr id="118" name="Google Shape;118;p5"/>
          <p:cNvPicPr preferRelativeResize="0"/>
          <p:nvPr/>
        </p:nvPicPr>
        <p:blipFill rotWithShape="1">
          <a:blip r:embed="rId3">
            <a:alphaModFix/>
          </a:blip>
          <a:srcRect/>
          <a:stretch/>
        </p:blipFill>
        <p:spPr>
          <a:xfrm>
            <a:off x="4071934" y="2143122"/>
            <a:ext cx="4724280" cy="24069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0"/>
          <p:cNvSpPr txBox="1">
            <a:spLocks noGrp="1"/>
          </p:cNvSpPr>
          <p:nvPr>
            <p:ph type="title"/>
          </p:nvPr>
        </p:nvSpPr>
        <p:spPr>
          <a:xfrm>
            <a:off x="500034" y="2143122"/>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6600"/>
              <a:buFont typeface="Times New Roman"/>
              <a:buNone/>
            </a:pPr>
            <a:r>
              <a:rPr lang="en-IN" sz="6600" b="1" i="1">
                <a:latin typeface="Times New Roman"/>
                <a:ea typeface="Times New Roman"/>
                <a:cs typeface="Times New Roman"/>
                <a:sym typeface="Times New Roman"/>
              </a:rPr>
              <a:t>Project</a:t>
            </a:r>
            <a:endParaRPr sz="6600" b="1" i="1">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1"/>
          <p:cNvSpPr txBox="1">
            <a:spLocks noGrp="1"/>
          </p:cNvSpPr>
          <p:nvPr>
            <p:ph type="title" idx="4294967295"/>
          </p:nvPr>
        </p:nvSpPr>
        <p:spPr>
          <a:xfrm>
            <a:off x="571472" y="2428874"/>
            <a:ext cx="8143932" cy="714380"/>
          </a:xfrm>
          <a:prstGeom prst="rect">
            <a:avLst/>
          </a:prstGeom>
          <a:noFill/>
          <a:ln>
            <a:noFill/>
          </a:ln>
        </p:spPr>
        <p:txBody>
          <a:bodyPr spcFirstLastPara="1" wrap="square" lIns="0" tIns="91425" rIns="0" bIns="91425" anchor="b" anchorCtr="0">
            <a:normAutofit/>
          </a:bodyPr>
          <a:lstStyle/>
          <a:p>
            <a:pPr marL="0" lvl="0" indent="0" algn="r" rtl="0">
              <a:lnSpc>
                <a:spcPct val="100000"/>
              </a:lnSpc>
              <a:spcBef>
                <a:spcPts val="0"/>
              </a:spcBef>
              <a:spcAft>
                <a:spcPts val="0"/>
              </a:spcAft>
              <a:buClr>
                <a:schemeClr val="dk1"/>
              </a:buClr>
              <a:buSzPts val="2400"/>
              <a:buFont typeface="Arial"/>
              <a:buNone/>
            </a:pPr>
            <a:r>
              <a:rPr lang="en-IN" sz="2400" b="0" strike="noStrike">
                <a:latin typeface="Arial"/>
                <a:ea typeface="Arial"/>
                <a:cs typeface="Arial"/>
                <a:sym typeface="Arial"/>
              </a:rPr>
              <a:t>File Handling in Python</a:t>
            </a:r>
            <a:endParaRPr sz="2400" b="0" strike="noStrike">
              <a:latin typeface="Arial"/>
              <a:ea typeface="Arial"/>
              <a:cs typeface="Arial"/>
              <a:sym typeface="Arial"/>
            </a:endParaRPr>
          </a:p>
        </p:txBody>
      </p:sp>
      <p:sp>
        <p:nvSpPr>
          <p:cNvPr id="464" name="Google Shape;464;p51"/>
          <p:cNvSpPr txBox="1">
            <a:spLocks noGrp="1"/>
          </p:cNvSpPr>
          <p:nvPr>
            <p:ph type="subTitle" idx="4294967295"/>
          </p:nvPr>
        </p:nvSpPr>
        <p:spPr>
          <a:xfrm>
            <a:off x="500034" y="1428742"/>
            <a:ext cx="8364676" cy="779760"/>
          </a:xfrm>
          <a:prstGeom prst="rect">
            <a:avLst/>
          </a:prstGeom>
          <a:noFill/>
          <a:ln>
            <a:noFill/>
          </a:ln>
        </p:spPr>
        <p:txBody>
          <a:bodyPr spcFirstLastPara="1" wrap="square" lIns="0" tIns="91425" rIns="0" bIns="91425" anchor="t" anchorCtr="0">
            <a:noAutofit/>
          </a:bodyPr>
          <a:lstStyle/>
          <a:p>
            <a:pPr marL="342900" marR="0" lvl="0" indent="-342900" algn="ctr" rtl="0">
              <a:lnSpc>
                <a:spcPct val="100000"/>
              </a:lnSpc>
              <a:spcBef>
                <a:spcPts val="0"/>
              </a:spcBef>
              <a:spcAft>
                <a:spcPts val="0"/>
              </a:spcAft>
              <a:buClr>
                <a:schemeClr val="dk1"/>
              </a:buClr>
              <a:buSzPts val="4400"/>
              <a:buFont typeface="Arial"/>
              <a:buNone/>
            </a:pPr>
            <a:r>
              <a:rPr lang="en-IN" sz="4400" b="1" i="0" u="none" strike="noStrike" cap="none">
                <a:solidFill>
                  <a:schemeClr val="dk1"/>
                </a:solidFill>
                <a:latin typeface="Times New Roman"/>
                <a:ea typeface="Times New Roman"/>
                <a:cs typeface="Times New Roman"/>
                <a:sym typeface="Times New Roman"/>
              </a:rPr>
              <a:t>Reading and Writing Files</a:t>
            </a:r>
            <a:endParaRPr sz="44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2"/>
          <p:cNvSpPr/>
          <p:nvPr/>
        </p:nvSpPr>
        <p:spPr>
          <a:xfrm>
            <a:off x="285720" y="357172"/>
            <a:ext cx="428628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chemeClr val="dk1"/>
                </a:solidFill>
                <a:latin typeface="Times New Roman"/>
                <a:ea typeface="Times New Roman"/>
                <a:cs typeface="Times New Roman"/>
                <a:sym typeface="Times New Roman"/>
              </a:rPr>
              <a:t>Files and File Paths</a:t>
            </a:r>
            <a:endParaRPr sz="2800" b="1">
              <a:solidFill>
                <a:schemeClr val="dk1"/>
              </a:solidFill>
              <a:latin typeface="Times New Roman"/>
              <a:ea typeface="Times New Roman"/>
              <a:cs typeface="Times New Roman"/>
              <a:sym typeface="Times New Roman"/>
            </a:endParaRPr>
          </a:p>
        </p:txBody>
      </p:sp>
      <p:sp>
        <p:nvSpPr>
          <p:cNvPr id="470" name="Google Shape;470;p52"/>
          <p:cNvSpPr/>
          <p:nvPr/>
        </p:nvSpPr>
        <p:spPr>
          <a:xfrm>
            <a:off x="357158" y="1142990"/>
            <a:ext cx="8215370" cy="3323987"/>
          </a:xfrm>
          <a:prstGeom prst="rect">
            <a:avLst/>
          </a:prstGeom>
          <a:noFill/>
          <a:ln>
            <a:noFill/>
          </a:ln>
        </p:spPr>
        <p:txBody>
          <a:bodyPr spcFirstLastPara="1" wrap="square" lIns="91425" tIns="45700" rIns="91425" bIns="45700" anchor="t" anchorCtr="0">
            <a:spAutoFit/>
          </a:bodyPr>
          <a:lstStyle/>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A file has two key properties: a filename (usually written as one word) and</a:t>
            </a:r>
            <a:endParaRPr/>
          </a:p>
          <a:p>
            <a:pPr marL="0" marR="0" lvl="0" indent="0" algn="l" rtl="0">
              <a:lnSpc>
                <a:spcPct val="150000"/>
              </a:lnSpc>
              <a:spcBef>
                <a:spcPts val="0"/>
              </a:spcBef>
              <a:spcAft>
                <a:spcPts val="0"/>
              </a:spcAft>
              <a:buNone/>
            </a:pPr>
            <a:r>
              <a:rPr lang="en-IN" sz="2000">
                <a:solidFill>
                  <a:schemeClr val="dk1"/>
                </a:solidFill>
                <a:latin typeface="Times New Roman"/>
                <a:ea typeface="Times New Roman"/>
                <a:cs typeface="Times New Roman"/>
                <a:sym typeface="Times New Roman"/>
              </a:rPr>
              <a:t>a path. </a:t>
            </a:r>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The path specifies the location of a file on the computer.  For example:</a:t>
            </a:r>
            <a:endParaRPr/>
          </a:p>
          <a:p>
            <a:pPr marL="0" marR="0" lvl="0" indent="0" algn="l" rtl="0">
              <a:lnSpc>
                <a:spcPct val="150000"/>
              </a:lnSpc>
              <a:spcBef>
                <a:spcPts val="0"/>
              </a:spcBef>
              <a:spcAft>
                <a:spcPts val="0"/>
              </a:spcAft>
              <a:buNone/>
            </a:pPr>
            <a:r>
              <a:rPr lang="en-IN" sz="2000">
                <a:solidFill>
                  <a:schemeClr val="dk1"/>
                </a:solidFill>
                <a:latin typeface="Times New Roman"/>
                <a:ea typeface="Times New Roman"/>
                <a:cs typeface="Times New Roman"/>
                <a:sym typeface="Times New Roman"/>
              </a:rPr>
              <a:t>there is a file on my Windows 7 laptop with the filename projects.docx in the</a:t>
            </a:r>
            <a:endParaRPr/>
          </a:p>
          <a:p>
            <a:pPr marL="0" marR="0" lvl="0" indent="0" algn="l" rtl="0">
              <a:lnSpc>
                <a:spcPct val="150000"/>
              </a:lnSpc>
              <a:spcBef>
                <a:spcPts val="0"/>
              </a:spcBef>
              <a:spcAft>
                <a:spcPts val="0"/>
              </a:spcAft>
              <a:buNone/>
            </a:pPr>
            <a:r>
              <a:rPr lang="en-IN" sz="2000">
                <a:solidFill>
                  <a:schemeClr val="dk1"/>
                </a:solidFill>
                <a:latin typeface="Times New Roman"/>
                <a:ea typeface="Times New Roman"/>
                <a:cs typeface="Times New Roman"/>
                <a:sym typeface="Times New Roman"/>
              </a:rPr>
              <a:t>path C:\Users\asweigart\Documents. </a:t>
            </a:r>
            <a:endParaRPr/>
          </a:p>
          <a:p>
            <a:pPr marL="0" marR="0" lvl="0" indent="0" algn="l" rtl="0">
              <a:lnSpc>
                <a:spcPct val="150000"/>
              </a:lnSpc>
              <a:spcBef>
                <a:spcPts val="0"/>
              </a:spcBef>
              <a:spcAft>
                <a:spcPts val="0"/>
              </a:spcAft>
              <a:buNone/>
            </a:pPr>
            <a:r>
              <a:rPr lang="en-IN" sz="2000">
                <a:solidFill>
                  <a:schemeClr val="dk1"/>
                </a:solidFill>
                <a:latin typeface="Times New Roman"/>
                <a:ea typeface="Times New Roman"/>
                <a:cs typeface="Times New Roman"/>
                <a:sym typeface="Times New Roman"/>
              </a:rPr>
              <a:t>The part of the filename after the last period is called the file’s extension and tells you a file’s type.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pic>
        <p:nvPicPr>
          <p:cNvPr id="475" name="Google Shape;475;p53"/>
          <p:cNvPicPr preferRelativeResize="0"/>
          <p:nvPr/>
        </p:nvPicPr>
        <p:blipFill rotWithShape="1">
          <a:blip r:embed="rId3">
            <a:alphaModFix/>
          </a:blip>
          <a:srcRect/>
          <a:stretch/>
        </p:blipFill>
        <p:spPr>
          <a:xfrm>
            <a:off x="5643570" y="428610"/>
            <a:ext cx="3143272" cy="4143404"/>
          </a:xfrm>
          <a:prstGeom prst="rect">
            <a:avLst/>
          </a:prstGeom>
          <a:noFill/>
          <a:ln>
            <a:noFill/>
          </a:ln>
        </p:spPr>
      </p:pic>
      <p:sp>
        <p:nvSpPr>
          <p:cNvPr id="476" name="Google Shape;476;p53"/>
          <p:cNvSpPr/>
          <p:nvPr/>
        </p:nvSpPr>
        <p:spPr>
          <a:xfrm>
            <a:off x="214282" y="142858"/>
            <a:ext cx="5143536" cy="4939814"/>
          </a:xfrm>
          <a:prstGeom prst="rect">
            <a:avLst/>
          </a:prstGeom>
          <a:noFill/>
          <a:ln>
            <a:noFill/>
          </a:ln>
        </p:spPr>
        <p:txBody>
          <a:bodyPr spcFirstLastPara="1" wrap="square" lIns="91425" tIns="45700" rIns="91425" bIns="45700" anchor="t" anchorCtr="0">
            <a:spAutoFit/>
          </a:bodyPr>
          <a:lstStyle/>
          <a:p>
            <a:pPr marL="0" marR="0" lvl="0" indent="-114300" algn="l" rtl="0">
              <a:lnSpc>
                <a:spcPct val="150000"/>
              </a:lnSpc>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project.docx is a Word document, and Users, asweigart, and Documents all refer to folders/ directories</a:t>
            </a:r>
            <a:endParaRPr/>
          </a:p>
          <a:p>
            <a:pPr marL="0" marR="0" lvl="0" indent="-114300" algn="l" rtl="0">
              <a:lnSpc>
                <a:spcPct val="150000"/>
              </a:lnSpc>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Folders can contain files and other folders.</a:t>
            </a:r>
            <a:endParaRPr/>
          </a:p>
          <a:p>
            <a:pPr marL="0" marR="0" lvl="0" indent="0" algn="l"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 For example, project.docx is in the Documents folder, which is inside the asweigart folder, which is inside the Users folder. </a:t>
            </a:r>
            <a:endParaRPr/>
          </a:p>
          <a:p>
            <a:pPr marL="0" marR="0" lvl="0" indent="-114300" algn="l" rtl="0">
              <a:lnSpc>
                <a:spcPct val="150000"/>
              </a:lnSpc>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The C:\ part of the path is the root folder, which contains all other folders. On Windows, the root folder is named C:\ and is also called the C: drive. </a:t>
            </a:r>
            <a:endParaRPr/>
          </a:p>
          <a:p>
            <a:pPr marL="0" marR="0" lvl="0" indent="-114300" algn="l" rtl="0">
              <a:lnSpc>
                <a:spcPct val="150000"/>
              </a:lnSpc>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On OS X and Linux, the root folder is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7" name="Google Shape;477;p53"/>
          <p:cNvSpPr txBox="1"/>
          <p:nvPr/>
        </p:nvSpPr>
        <p:spPr>
          <a:xfrm>
            <a:off x="5572132" y="428610"/>
            <a:ext cx="3286148" cy="4247317"/>
          </a:xfrm>
          <a:prstGeom prst="rect">
            <a:avLst/>
          </a:prstGeom>
          <a:no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4"/>
          <p:cNvSpPr txBox="1">
            <a:spLocks noGrp="1"/>
          </p:cNvSpPr>
          <p:nvPr>
            <p:ph type="title" idx="4294967295"/>
          </p:nvPr>
        </p:nvSpPr>
        <p:spPr>
          <a:xfrm>
            <a:off x="285720" y="214296"/>
            <a:ext cx="8507520" cy="559800"/>
          </a:xfrm>
          <a:prstGeom prst="rect">
            <a:avLst/>
          </a:prstGeom>
          <a:noFill/>
          <a:ln>
            <a:noFill/>
          </a:ln>
        </p:spPr>
        <p:txBody>
          <a:bodyPr spcFirstLastPara="1" wrap="square" lIns="0" tIns="91425" rIns="0" bIns="91425" anchor="t" anchorCtr="0">
            <a:normAutofit/>
          </a:bodyPr>
          <a:lstStyle/>
          <a:p>
            <a:pPr marL="0" lvl="0" indent="0" algn="ctr" rtl="0">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Backslash on Windows and Forward Slash on OS X and Linux</a:t>
            </a:r>
            <a:endParaRPr sz="2800" b="0" strike="noStrike">
              <a:latin typeface="Times New Roman"/>
              <a:ea typeface="Times New Roman"/>
              <a:cs typeface="Times New Roman"/>
              <a:sym typeface="Times New Roman"/>
            </a:endParaRPr>
          </a:p>
        </p:txBody>
      </p:sp>
      <p:sp>
        <p:nvSpPr>
          <p:cNvPr id="483" name="Google Shape;483;p54"/>
          <p:cNvSpPr txBox="1">
            <a:spLocks noGrp="1"/>
          </p:cNvSpPr>
          <p:nvPr>
            <p:ph type="sldNum" idx="4294967295"/>
          </p:nvPr>
        </p:nvSpPr>
        <p:spPr>
          <a:xfrm>
            <a:off x="8472600" y="4663080"/>
            <a:ext cx="535680" cy="3805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54</a:t>
            </a:fld>
            <a:endParaRPr/>
          </a:p>
        </p:txBody>
      </p:sp>
      <p:sp>
        <p:nvSpPr>
          <p:cNvPr id="484" name="Google Shape;484;p54"/>
          <p:cNvSpPr/>
          <p:nvPr/>
        </p:nvSpPr>
        <p:spPr>
          <a:xfrm>
            <a:off x="357158" y="1000114"/>
            <a:ext cx="8501122" cy="3831818"/>
          </a:xfrm>
          <a:prstGeom prst="rect">
            <a:avLst/>
          </a:prstGeom>
          <a:noFill/>
          <a:ln>
            <a:noFill/>
          </a:ln>
        </p:spPr>
        <p:txBody>
          <a:bodyPr spcFirstLastPara="1" wrap="square" lIns="91425" tIns="45700" rIns="91425" bIns="45700" anchor="t" anchorCtr="0">
            <a:spAutoFit/>
          </a:bodyPr>
          <a:lstStyle/>
          <a:p>
            <a:pPr marL="0" marR="0" lvl="0" indent="-114300" algn="just" rtl="0">
              <a:lnSpc>
                <a:spcPct val="150000"/>
              </a:lnSpc>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 On Windows, paths are written using backslashes (\) as the separator between folder names. </a:t>
            </a:r>
            <a:endParaRPr/>
          </a:p>
          <a:p>
            <a:pPr marL="0" marR="0" lvl="0" indent="-114300" algn="just" rtl="0">
              <a:lnSpc>
                <a:spcPct val="150000"/>
              </a:lnSpc>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 OS X and Linux, however, use the forward slash (/) as their path separator. </a:t>
            </a:r>
            <a:endParaRPr/>
          </a:p>
          <a:p>
            <a:pPr marL="0" marR="0" lvl="0" indent="-114300" algn="just" rtl="0">
              <a:lnSpc>
                <a:spcPct val="150000"/>
              </a:lnSpc>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 If you want your programs to work on all operating systems, you will have to write your Python scripts to handle both cases.</a:t>
            </a:r>
            <a:endParaRPr/>
          </a:p>
          <a:p>
            <a:pPr marL="0" marR="0" lvl="0" indent="-114300" algn="just" rtl="0">
              <a:lnSpc>
                <a:spcPct val="150000"/>
              </a:lnSpc>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 This is simple to do with the os.path.join() function.</a:t>
            </a:r>
            <a:endParaRPr/>
          </a:p>
          <a:p>
            <a:pPr marL="0" marR="0" lvl="0" indent="-114300" algn="just" rtl="0">
              <a:lnSpc>
                <a:spcPct val="150000"/>
              </a:lnSpc>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 If you pass it the string values of individual file and folder names in your path,</a:t>
            </a:r>
            <a:endParaRPr/>
          </a:p>
          <a:p>
            <a:pPr marL="0" marR="0" lvl="0" indent="0" algn="l"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os.path.join() will return a string with a file path using the correct path separators.</a:t>
            </a:r>
            <a:endParaRPr/>
          </a:p>
          <a:p>
            <a:pPr marL="0" marR="0" lvl="0" indent="0" algn="just" rtl="0">
              <a:lnSpc>
                <a:spcPct val="150000"/>
              </a:lnSpc>
              <a:spcBef>
                <a:spcPts val="0"/>
              </a:spcBef>
              <a:spcAft>
                <a:spcPts val="0"/>
              </a:spcAft>
              <a:buClr>
                <a:schemeClr val="dk1"/>
              </a:buClr>
              <a:buSzPts val="1800"/>
              <a:buFont typeface="Noto Sans Symbols"/>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p55"/>
          <p:cNvPicPr preferRelativeResize="0"/>
          <p:nvPr/>
        </p:nvPicPr>
        <p:blipFill rotWithShape="1">
          <a:blip r:embed="rId3">
            <a:alphaModFix/>
          </a:blip>
          <a:srcRect/>
          <a:stretch/>
        </p:blipFill>
        <p:spPr>
          <a:xfrm>
            <a:off x="5715008" y="428610"/>
            <a:ext cx="3152775" cy="628650"/>
          </a:xfrm>
          <a:prstGeom prst="rect">
            <a:avLst/>
          </a:prstGeom>
          <a:noFill/>
          <a:ln>
            <a:noFill/>
          </a:ln>
        </p:spPr>
      </p:pic>
      <p:sp>
        <p:nvSpPr>
          <p:cNvPr id="490" name="Google Shape;490;p55"/>
          <p:cNvSpPr/>
          <p:nvPr/>
        </p:nvSpPr>
        <p:spPr>
          <a:xfrm>
            <a:off x="214282" y="214296"/>
            <a:ext cx="5072082" cy="2585323"/>
          </a:xfrm>
          <a:prstGeom prst="rect">
            <a:avLst/>
          </a:prstGeom>
          <a:noFill/>
          <a:ln>
            <a:noFill/>
          </a:ln>
        </p:spPr>
        <p:txBody>
          <a:bodyPr spcFirstLastPara="1" wrap="square" lIns="91425" tIns="45700" rIns="91425" bIns="45700" anchor="t" anchorCtr="0">
            <a:spAutoFit/>
          </a:bodyPr>
          <a:lstStyle/>
          <a:p>
            <a:pPr marL="0" marR="0" lvl="0" indent="-114300" algn="l" rtl="0">
              <a:lnSpc>
                <a:spcPct val="150000"/>
              </a:lnSpc>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 os.path.join('usr', 'bin', 'spam') returned 'usr\\bin\\spam‘ in windows.</a:t>
            </a:r>
            <a:endParaRPr/>
          </a:p>
          <a:p>
            <a:pPr marL="0" marR="0" lvl="0" indent="-114300" algn="l" rtl="0">
              <a:lnSpc>
                <a:spcPct val="150000"/>
              </a:lnSpc>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 If I had called this function on OS X or Linux, the</a:t>
            </a:r>
            <a:endParaRPr/>
          </a:p>
          <a:p>
            <a:pPr marL="0" marR="0" lvl="0" indent="0" algn="l"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string would have been 'usr/bin/spam'.</a:t>
            </a:r>
            <a:endParaRPr/>
          </a:p>
          <a:p>
            <a:pPr marL="0" marR="0" lvl="0" indent="-114300" algn="l" rtl="0">
              <a:lnSpc>
                <a:spcPct val="150000"/>
              </a:lnSpc>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 The os.path.join() function is helpful if you need to create strings for filenames.</a:t>
            </a:r>
            <a:endParaRPr sz="1800">
              <a:solidFill>
                <a:schemeClr val="dk1"/>
              </a:solidFill>
              <a:latin typeface="Times New Roman"/>
              <a:ea typeface="Times New Roman"/>
              <a:cs typeface="Times New Roman"/>
              <a:sym typeface="Times New Roman"/>
            </a:endParaRPr>
          </a:p>
        </p:txBody>
      </p:sp>
      <p:pic>
        <p:nvPicPr>
          <p:cNvPr id="491" name="Google Shape;491;p55"/>
          <p:cNvPicPr preferRelativeResize="0"/>
          <p:nvPr/>
        </p:nvPicPr>
        <p:blipFill rotWithShape="1">
          <a:blip r:embed="rId4">
            <a:alphaModFix/>
          </a:blip>
          <a:srcRect/>
          <a:stretch/>
        </p:blipFill>
        <p:spPr>
          <a:xfrm>
            <a:off x="4143372" y="2714626"/>
            <a:ext cx="4786346" cy="476250"/>
          </a:xfrm>
          <a:prstGeom prst="rect">
            <a:avLst/>
          </a:prstGeom>
          <a:noFill/>
          <a:ln>
            <a:noFill/>
          </a:ln>
        </p:spPr>
      </p:pic>
      <p:pic>
        <p:nvPicPr>
          <p:cNvPr id="492" name="Google Shape;492;p55"/>
          <p:cNvPicPr preferRelativeResize="0"/>
          <p:nvPr/>
        </p:nvPicPr>
        <p:blipFill rotWithShape="1">
          <a:blip r:embed="rId5">
            <a:alphaModFix/>
          </a:blip>
          <a:srcRect/>
          <a:stretch/>
        </p:blipFill>
        <p:spPr>
          <a:xfrm>
            <a:off x="4143372" y="3143254"/>
            <a:ext cx="4662486" cy="928694"/>
          </a:xfrm>
          <a:prstGeom prst="rect">
            <a:avLst/>
          </a:prstGeom>
          <a:noFill/>
          <a:ln>
            <a:noFill/>
          </a:ln>
        </p:spPr>
      </p:pic>
      <p:sp>
        <p:nvSpPr>
          <p:cNvPr id="493" name="Google Shape;493;p55"/>
          <p:cNvSpPr/>
          <p:nvPr/>
        </p:nvSpPr>
        <p:spPr>
          <a:xfrm>
            <a:off x="4143372" y="4214824"/>
            <a:ext cx="45720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a:solidFill>
                  <a:schemeClr val="dk1"/>
                </a:solidFill>
                <a:latin typeface="Times New Roman"/>
                <a:ea typeface="Times New Roman"/>
                <a:cs typeface="Times New Roman"/>
                <a:sym typeface="Times New Roman"/>
              </a:rPr>
              <a:t>example joins names from a list of filenames to the end of a folder’s name</a:t>
            </a:r>
            <a:endParaRPr sz="1600" b="1">
              <a:solidFill>
                <a:schemeClr val="dk1"/>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6"/>
          <p:cNvSpPr txBox="1">
            <a:spLocks noGrp="1"/>
          </p:cNvSpPr>
          <p:nvPr>
            <p:ph type="title" idx="4294967295"/>
          </p:nvPr>
        </p:nvSpPr>
        <p:spPr>
          <a:xfrm>
            <a:off x="457200" y="205200"/>
            <a:ext cx="8227440" cy="856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IN" sz="4400" b="0" strike="noStrike">
                <a:latin typeface="Arial"/>
                <a:ea typeface="Arial"/>
                <a:cs typeface="Arial"/>
                <a:sym typeface="Arial"/>
              </a:rPr>
              <a:t>Filesystem in UNIX</a:t>
            </a:r>
            <a:endParaRPr/>
          </a:p>
        </p:txBody>
      </p:sp>
      <p:pic>
        <p:nvPicPr>
          <p:cNvPr id="499" name="Google Shape;499;p56"/>
          <p:cNvPicPr preferRelativeResize="0"/>
          <p:nvPr/>
        </p:nvPicPr>
        <p:blipFill rotWithShape="1">
          <a:blip r:embed="rId3">
            <a:alphaModFix/>
          </a:blip>
          <a:srcRect/>
          <a:stretch/>
        </p:blipFill>
        <p:spPr>
          <a:xfrm>
            <a:off x="1769760" y="1429200"/>
            <a:ext cx="5376600" cy="2973600"/>
          </a:xfrm>
          <a:prstGeom prst="rect">
            <a:avLst/>
          </a:prstGeom>
          <a:noFill/>
          <a:ln>
            <a:noFill/>
          </a:ln>
        </p:spPr>
      </p:pic>
      <p:sp>
        <p:nvSpPr>
          <p:cNvPr id="500" name="Google Shape;500;p56"/>
          <p:cNvSpPr txBox="1">
            <a:spLocks noGrp="1"/>
          </p:cNvSpPr>
          <p:nvPr>
            <p:ph type="sldNum" idx="4294967295"/>
          </p:nvPr>
        </p:nvSpPr>
        <p:spPr>
          <a:xfrm>
            <a:off x="8472600" y="4663080"/>
            <a:ext cx="535680" cy="3805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7"/>
          <p:cNvSpPr txBox="1">
            <a:spLocks noGrp="1"/>
          </p:cNvSpPr>
          <p:nvPr>
            <p:ph type="title" idx="4294967295"/>
          </p:nvPr>
        </p:nvSpPr>
        <p:spPr>
          <a:xfrm>
            <a:off x="457200" y="205200"/>
            <a:ext cx="8227440" cy="794914"/>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4200"/>
              <a:buFont typeface="Arial"/>
              <a:buNone/>
            </a:pPr>
            <a:r>
              <a:rPr lang="en-IN" sz="4200" b="0" strike="noStrike">
                <a:latin typeface="Arial"/>
                <a:ea typeface="Arial"/>
                <a:cs typeface="Arial"/>
                <a:sym typeface="Arial"/>
              </a:rPr>
              <a:t>File handling commands in UNIX</a:t>
            </a:r>
            <a:endParaRPr/>
          </a:p>
        </p:txBody>
      </p:sp>
      <p:sp>
        <p:nvSpPr>
          <p:cNvPr id="506" name="Google Shape;506;p57"/>
          <p:cNvSpPr txBox="1">
            <a:spLocks noGrp="1"/>
          </p:cNvSpPr>
          <p:nvPr>
            <p:ph type="body" idx="4294967295"/>
          </p:nvPr>
        </p:nvSpPr>
        <p:spPr>
          <a:xfrm>
            <a:off x="457200" y="1203480"/>
            <a:ext cx="8227440" cy="2981160"/>
          </a:xfrm>
          <a:prstGeom prst="rect">
            <a:avLst/>
          </a:prstGeom>
          <a:noFill/>
          <a:ln>
            <a:noFill/>
          </a:ln>
        </p:spPr>
        <p:txBody>
          <a:bodyPr spcFirstLastPara="1" wrap="square" lIns="0" tIns="0" rIns="0" bIns="0" anchor="t" anchorCtr="0">
            <a:normAutofit fontScale="88500" lnSpcReduction="20000"/>
          </a:bodyPr>
          <a:lstStyle/>
          <a:p>
            <a:pPr marL="432000" lvl="0" indent="-324000" algn="l" rtl="0">
              <a:lnSpc>
                <a:spcPct val="100000"/>
              </a:lnSpc>
              <a:spcBef>
                <a:spcPts val="0"/>
              </a:spcBef>
              <a:spcAft>
                <a:spcPts val="0"/>
              </a:spcAft>
              <a:buClr>
                <a:srgbClr val="FFFFFF"/>
              </a:buClr>
              <a:buSzPct val="45000"/>
              <a:buFont typeface="Noto Sans Symbols"/>
              <a:buChar char="●"/>
            </a:pPr>
            <a:r>
              <a:rPr lang="en-IN" sz="2400" strike="noStrike">
                <a:latin typeface="Arial"/>
                <a:ea typeface="Arial"/>
                <a:cs typeface="Arial"/>
                <a:sym typeface="Arial"/>
              </a:rPr>
              <a:t>pwd : present working directory</a:t>
            </a:r>
            <a:endParaRPr/>
          </a:p>
          <a:p>
            <a:pPr marL="432000" lvl="0" indent="-324000" algn="l" rtl="0">
              <a:lnSpc>
                <a:spcPct val="100000"/>
              </a:lnSpc>
              <a:spcBef>
                <a:spcPts val="1417"/>
              </a:spcBef>
              <a:spcAft>
                <a:spcPts val="0"/>
              </a:spcAft>
              <a:buClr>
                <a:srgbClr val="FFFFFF"/>
              </a:buClr>
              <a:buSzPct val="45000"/>
              <a:buFont typeface="Noto Sans Symbols"/>
              <a:buChar char="●"/>
            </a:pPr>
            <a:r>
              <a:rPr lang="en-IN" sz="2400" strike="noStrike">
                <a:latin typeface="Arial"/>
                <a:ea typeface="Arial"/>
                <a:cs typeface="Arial"/>
                <a:sym typeface="Arial"/>
              </a:rPr>
              <a:t>ls : list files</a:t>
            </a:r>
            <a:endParaRPr/>
          </a:p>
          <a:p>
            <a:pPr marL="432000" lvl="0" indent="-324000" algn="l" rtl="0">
              <a:lnSpc>
                <a:spcPct val="100000"/>
              </a:lnSpc>
              <a:spcBef>
                <a:spcPts val="1417"/>
              </a:spcBef>
              <a:spcAft>
                <a:spcPts val="0"/>
              </a:spcAft>
              <a:buClr>
                <a:srgbClr val="FFFFFF"/>
              </a:buClr>
              <a:buSzPct val="45000"/>
              <a:buFont typeface="Noto Sans Symbols"/>
              <a:buChar char="●"/>
            </a:pPr>
            <a:r>
              <a:rPr lang="en-IN" sz="2400" strike="noStrike">
                <a:latin typeface="Arial"/>
                <a:ea typeface="Arial"/>
                <a:cs typeface="Arial"/>
                <a:sym typeface="Arial"/>
              </a:rPr>
              <a:t>Home Directory (/)</a:t>
            </a:r>
            <a:endParaRPr/>
          </a:p>
          <a:p>
            <a:pPr marL="432000" lvl="0" indent="-324000" algn="l" rtl="0">
              <a:lnSpc>
                <a:spcPct val="100000"/>
              </a:lnSpc>
              <a:spcBef>
                <a:spcPts val="1417"/>
              </a:spcBef>
              <a:spcAft>
                <a:spcPts val="0"/>
              </a:spcAft>
              <a:buClr>
                <a:srgbClr val="FFFFFF"/>
              </a:buClr>
              <a:buSzPct val="45000"/>
              <a:buFont typeface="Noto Sans Symbols"/>
              <a:buChar char="●"/>
            </a:pPr>
            <a:r>
              <a:rPr lang="en-IN" sz="2400" strike="noStrike">
                <a:latin typeface="Arial"/>
                <a:ea typeface="Arial"/>
                <a:cs typeface="Arial"/>
                <a:sym typeface="Arial"/>
              </a:rPr>
              <a:t>cd : change directory</a:t>
            </a:r>
            <a:endParaRPr/>
          </a:p>
          <a:p>
            <a:pPr marL="432000" lvl="0" indent="-324000" algn="l" rtl="0">
              <a:lnSpc>
                <a:spcPct val="100000"/>
              </a:lnSpc>
              <a:spcBef>
                <a:spcPts val="1417"/>
              </a:spcBef>
              <a:spcAft>
                <a:spcPts val="0"/>
              </a:spcAft>
              <a:buClr>
                <a:srgbClr val="FFFFFF"/>
              </a:buClr>
              <a:buSzPct val="45000"/>
              <a:buFont typeface="Noto Sans Symbols"/>
              <a:buChar char="●"/>
            </a:pPr>
            <a:r>
              <a:rPr lang="en-IN" sz="2400" strike="noStrike">
                <a:latin typeface="Arial"/>
                <a:ea typeface="Arial"/>
                <a:cs typeface="Arial"/>
                <a:sym typeface="Arial"/>
              </a:rPr>
              <a:t>cd / : change to root directory</a:t>
            </a:r>
            <a:endParaRPr/>
          </a:p>
          <a:p>
            <a:pPr marL="432000" lvl="0" indent="-324000" algn="l" rtl="0">
              <a:lnSpc>
                <a:spcPct val="100000"/>
              </a:lnSpc>
              <a:spcBef>
                <a:spcPts val="1417"/>
              </a:spcBef>
              <a:spcAft>
                <a:spcPts val="0"/>
              </a:spcAft>
              <a:buClr>
                <a:srgbClr val="FFFFFF"/>
              </a:buClr>
              <a:buSzPct val="45000"/>
              <a:buFont typeface="Noto Sans Symbols"/>
              <a:buChar char="●"/>
            </a:pPr>
            <a:r>
              <a:rPr lang="en-IN" sz="2400" strike="noStrike">
                <a:latin typeface="Arial"/>
                <a:ea typeface="Arial"/>
                <a:cs typeface="Arial"/>
                <a:sym typeface="Arial"/>
              </a:rPr>
              <a:t>mkdir : make directory / create directory</a:t>
            </a:r>
            <a:endParaRPr/>
          </a:p>
          <a:p>
            <a:pPr marL="432000" lvl="0" indent="-324000" algn="l" rtl="0">
              <a:lnSpc>
                <a:spcPct val="100000"/>
              </a:lnSpc>
              <a:spcBef>
                <a:spcPts val="1417"/>
              </a:spcBef>
              <a:spcAft>
                <a:spcPts val="0"/>
              </a:spcAft>
              <a:buClr>
                <a:srgbClr val="FFFFFF"/>
              </a:buClr>
              <a:buSzPct val="45000"/>
              <a:buFont typeface="Noto Sans Symbols"/>
              <a:buChar char="●"/>
            </a:pPr>
            <a:r>
              <a:rPr lang="en-IN" sz="2400" strike="noStrike">
                <a:latin typeface="Arial"/>
                <a:ea typeface="Arial"/>
                <a:cs typeface="Arial"/>
                <a:sym typeface="Arial"/>
              </a:rPr>
              <a:t>Copy and move commands: cp and mv</a:t>
            </a:r>
            <a:endParaRPr sz="2400" strike="noStrike">
              <a:latin typeface="Arial"/>
              <a:ea typeface="Arial"/>
              <a:cs typeface="Arial"/>
              <a:sym typeface="Arial"/>
            </a:endParaRPr>
          </a:p>
        </p:txBody>
      </p:sp>
      <p:sp>
        <p:nvSpPr>
          <p:cNvPr id="507" name="Google Shape;507;p57"/>
          <p:cNvSpPr txBox="1">
            <a:spLocks noGrp="1"/>
          </p:cNvSpPr>
          <p:nvPr>
            <p:ph type="sldNum" idx="4294967295"/>
          </p:nvPr>
        </p:nvSpPr>
        <p:spPr>
          <a:xfrm>
            <a:off x="8472600" y="4663080"/>
            <a:ext cx="535680" cy="3805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58"/>
          <p:cNvSpPr txBox="1">
            <a:spLocks noGrp="1"/>
          </p:cNvSpPr>
          <p:nvPr>
            <p:ph type="title" idx="4294967295"/>
          </p:nvPr>
        </p:nvSpPr>
        <p:spPr>
          <a:xfrm>
            <a:off x="457200" y="205200"/>
            <a:ext cx="8227080" cy="580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4400"/>
              <a:buFont typeface="Cambria"/>
              <a:buNone/>
            </a:pPr>
            <a:r>
              <a:rPr lang="en-IN" sz="4400" b="0" strike="noStrike">
                <a:latin typeface="Cambria"/>
                <a:ea typeface="Cambria"/>
                <a:cs typeface="Cambria"/>
                <a:sym typeface="Cambria"/>
              </a:rPr>
              <a:t>pathlib module in python</a:t>
            </a:r>
            <a:endParaRPr/>
          </a:p>
        </p:txBody>
      </p:sp>
      <p:sp>
        <p:nvSpPr>
          <p:cNvPr id="513" name="Google Shape;513;p58"/>
          <p:cNvSpPr txBox="1">
            <a:spLocks noGrp="1"/>
          </p:cNvSpPr>
          <p:nvPr>
            <p:ph type="body" idx="4294967295"/>
          </p:nvPr>
        </p:nvSpPr>
        <p:spPr>
          <a:xfrm>
            <a:off x="428596" y="1357304"/>
            <a:ext cx="8227080" cy="2980800"/>
          </a:xfrm>
          <a:prstGeom prst="rect">
            <a:avLst/>
          </a:prstGeom>
          <a:noFill/>
          <a:ln>
            <a:noFill/>
          </a:ln>
        </p:spPr>
        <p:txBody>
          <a:bodyPr spcFirstLastPara="1" wrap="square" lIns="0" tIns="0" rIns="0" bIns="0" anchor="t" anchorCtr="0">
            <a:normAutofit/>
          </a:bodyPr>
          <a:lstStyle/>
          <a:p>
            <a:pPr marL="432000" lvl="0" indent="-324000" algn="l" rtl="0">
              <a:lnSpc>
                <a:spcPct val="100000"/>
              </a:lnSpc>
              <a:spcBef>
                <a:spcPts val="0"/>
              </a:spcBef>
              <a:spcAft>
                <a:spcPts val="0"/>
              </a:spcAft>
              <a:buClr>
                <a:srgbClr val="FFFFFF"/>
              </a:buClr>
              <a:buSzPts val="1080"/>
              <a:buFont typeface="Noto Sans Symbols"/>
              <a:buChar char="●"/>
            </a:pPr>
            <a:r>
              <a:rPr lang="en-IN" sz="2400" b="0" strike="noStrike">
                <a:latin typeface="Times New Roman"/>
                <a:ea typeface="Times New Roman"/>
                <a:cs typeface="Times New Roman"/>
                <a:sym typeface="Times New Roman"/>
              </a:rPr>
              <a:t>A built-in module called </a:t>
            </a:r>
            <a:r>
              <a:rPr lang="en-IN" sz="2400" b="0" strike="noStrike">
                <a:solidFill>
                  <a:srgbClr val="FF0000"/>
                </a:solidFill>
                <a:latin typeface="Times New Roman"/>
                <a:ea typeface="Times New Roman"/>
                <a:cs typeface="Times New Roman"/>
                <a:sym typeface="Times New Roman"/>
              </a:rPr>
              <a:t>pathlib </a:t>
            </a:r>
            <a:r>
              <a:rPr lang="en-IN" sz="2400" b="0" strike="noStrike">
                <a:latin typeface="Times New Roman"/>
                <a:ea typeface="Times New Roman"/>
                <a:cs typeface="Times New Roman"/>
                <a:sym typeface="Times New Roman"/>
              </a:rPr>
              <a:t>is available in python 3.4 onwards for handling files.</a:t>
            </a:r>
            <a:endParaRPr/>
          </a:p>
          <a:p>
            <a:pPr marL="432000" lvl="0" indent="-255420" algn="l" rtl="0">
              <a:lnSpc>
                <a:spcPct val="100000"/>
              </a:lnSpc>
              <a:spcBef>
                <a:spcPts val="1417"/>
              </a:spcBef>
              <a:spcAft>
                <a:spcPts val="0"/>
              </a:spcAft>
              <a:buClr>
                <a:srgbClr val="FFFFFF"/>
              </a:buClr>
              <a:buSzPts val="1080"/>
              <a:buFont typeface="Noto Sans Symbols"/>
              <a:buNone/>
            </a:pPr>
            <a:endParaRPr sz="2400" b="0" strike="noStrike">
              <a:latin typeface="Times New Roman"/>
              <a:ea typeface="Times New Roman"/>
              <a:cs typeface="Times New Roman"/>
              <a:sym typeface="Times New Roman"/>
            </a:endParaRPr>
          </a:p>
          <a:p>
            <a:pPr marL="432000" lvl="0" indent="-324000" algn="l" rtl="0">
              <a:lnSpc>
                <a:spcPct val="100000"/>
              </a:lnSpc>
              <a:spcBef>
                <a:spcPts val="1417"/>
              </a:spcBef>
              <a:spcAft>
                <a:spcPts val="0"/>
              </a:spcAft>
              <a:buClr>
                <a:srgbClr val="FFFFFF"/>
              </a:buClr>
              <a:buSzPts val="1080"/>
              <a:buFont typeface="Noto Sans Symbols"/>
              <a:buChar char="●"/>
            </a:pPr>
            <a:r>
              <a:rPr lang="en-IN" sz="2400" b="0" strike="noStrike">
                <a:latin typeface="Times New Roman"/>
                <a:ea typeface="Times New Roman"/>
                <a:cs typeface="Times New Roman"/>
                <a:sym typeface="Times New Roman"/>
              </a:rPr>
              <a:t>File management includes </a:t>
            </a:r>
            <a:r>
              <a:rPr lang="en-IN" sz="2400" b="0" strike="noStrike">
                <a:solidFill>
                  <a:srgbClr val="FF0000"/>
                </a:solidFill>
                <a:latin typeface="Times New Roman"/>
                <a:ea typeface="Times New Roman"/>
                <a:cs typeface="Times New Roman"/>
                <a:sym typeface="Times New Roman"/>
              </a:rPr>
              <a:t>creating, moving, copying, and deleting files and directories</a:t>
            </a:r>
            <a:r>
              <a:rPr lang="en-IN" sz="2400" b="0" strike="noStrike">
                <a:latin typeface="Times New Roman"/>
                <a:ea typeface="Times New Roman"/>
                <a:cs typeface="Times New Roman"/>
                <a:sym typeface="Times New Roman"/>
              </a:rPr>
              <a:t>, checking if a file or directory exists,and so on.</a:t>
            </a:r>
            <a:endParaRPr/>
          </a:p>
        </p:txBody>
      </p:sp>
      <p:sp>
        <p:nvSpPr>
          <p:cNvPr id="514" name="Google Shape;514;p58"/>
          <p:cNvSpPr txBox="1">
            <a:spLocks noGrp="1"/>
          </p:cNvSpPr>
          <p:nvPr>
            <p:ph type="sldNum" idx="4294967295"/>
          </p:nvPr>
        </p:nvSpPr>
        <p:spPr>
          <a:xfrm>
            <a:off x="8472600" y="4663080"/>
            <a:ext cx="535680" cy="3805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59"/>
          <p:cNvSpPr/>
          <p:nvPr/>
        </p:nvSpPr>
        <p:spPr>
          <a:xfrm>
            <a:off x="285720" y="1142990"/>
            <a:ext cx="4572000" cy="3416320"/>
          </a:xfrm>
          <a:prstGeom prst="rect">
            <a:avLst/>
          </a:prstGeom>
          <a:noFill/>
          <a:ln>
            <a:noFill/>
          </a:ln>
        </p:spPr>
        <p:txBody>
          <a:bodyPr spcFirstLastPara="1" wrap="square" lIns="91425" tIns="45700" rIns="91425" bIns="45700" anchor="t" anchorCtr="0">
            <a:spAutoFit/>
          </a:bodyPr>
          <a:lstStyle/>
          <a:p>
            <a:pPr marL="0" marR="0" lvl="0" indent="-114300" algn="l" rtl="0">
              <a:lnSpc>
                <a:spcPct val="150000"/>
              </a:lnSpc>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Every program that runs on your computer has a current working directory or cwd. </a:t>
            </a:r>
            <a:endParaRPr/>
          </a:p>
          <a:p>
            <a:pPr marL="0" marR="0" lvl="0" indent="-114300" algn="l" rtl="0">
              <a:lnSpc>
                <a:spcPct val="150000"/>
              </a:lnSpc>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Any filenames or paths that do not begin with the root folder are assumed to be under the current working directory.</a:t>
            </a:r>
            <a:endParaRPr/>
          </a:p>
          <a:p>
            <a:pPr marL="0" marR="0" lvl="0" indent="-114300" algn="l" rtl="0">
              <a:lnSpc>
                <a:spcPct val="150000"/>
              </a:lnSpc>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 You can get the current working directory as a string value with the os.getcwd() function and change it with os.chdir().</a:t>
            </a:r>
            <a:endParaRPr sz="1800">
              <a:solidFill>
                <a:schemeClr val="dk1"/>
              </a:solidFill>
              <a:latin typeface="Times New Roman"/>
              <a:ea typeface="Times New Roman"/>
              <a:cs typeface="Times New Roman"/>
              <a:sym typeface="Times New Roman"/>
            </a:endParaRPr>
          </a:p>
        </p:txBody>
      </p:sp>
      <p:sp>
        <p:nvSpPr>
          <p:cNvPr id="520" name="Google Shape;520;p59"/>
          <p:cNvSpPr/>
          <p:nvPr/>
        </p:nvSpPr>
        <p:spPr>
          <a:xfrm>
            <a:off x="2214546" y="285734"/>
            <a:ext cx="582505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Times New Roman"/>
                <a:ea typeface="Times New Roman"/>
                <a:cs typeface="Times New Roman"/>
                <a:sym typeface="Times New Roman"/>
              </a:rPr>
              <a:t>The Current Working Directory</a:t>
            </a:r>
            <a:endParaRPr sz="3200" b="1">
              <a:solidFill>
                <a:schemeClr val="dk1"/>
              </a:solidFill>
              <a:latin typeface="Calibri"/>
              <a:ea typeface="Calibri"/>
              <a:cs typeface="Calibri"/>
              <a:sym typeface="Calibri"/>
            </a:endParaRPr>
          </a:p>
        </p:txBody>
      </p:sp>
      <p:pic>
        <p:nvPicPr>
          <p:cNvPr id="521" name="Google Shape;521;p59"/>
          <p:cNvPicPr preferRelativeResize="0"/>
          <p:nvPr/>
        </p:nvPicPr>
        <p:blipFill rotWithShape="1">
          <a:blip r:embed="rId3">
            <a:alphaModFix/>
          </a:blip>
          <a:srcRect/>
          <a:stretch/>
        </p:blipFill>
        <p:spPr>
          <a:xfrm>
            <a:off x="5143504" y="1428742"/>
            <a:ext cx="3643338" cy="30718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6"/>
          <p:cNvPicPr preferRelativeResize="0"/>
          <p:nvPr/>
        </p:nvPicPr>
        <p:blipFill rotWithShape="1">
          <a:blip r:embed="rId3">
            <a:alphaModFix/>
          </a:blip>
          <a:srcRect/>
          <a:stretch/>
        </p:blipFill>
        <p:spPr>
          <a:xfrm>
            <a:off x="428596" y="571486"/>
            <a:ext cx="8215370" cy="407196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pic>
        <p:nvPicPr>
          <p:cNvPr id="526" name="Google Shape;526;p60"/>
          <p:cNvPicPr preferRelativeResize="0"/>
          <p:nvPr/>
        </p:nvPicPr>
        <p:blipFill rotWithShape="1">
          <a:blip r:embed="rId3">
            <a:alphaModFix/>
          </a:blip>
          <a:srcRect/>
          <a:stretch/>
        </p:blipFill>
        <p:spPr>
          <a:xfrm>
            <a:off x="714348" y="785800"/>
            <a:ext cx="7572428" cy="371477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61"/>
          <p:cNvSpPr txBox="1">
            <a:spLocks noGrp="1"/>
          </p:cNvSpPr>
          <p:nvPr>
            <p:ph type="title" idx="4294967295"/>
          </p:nvPr>
        </p:nvSpPr>
        <p:spPr>
          <a:xfrm>
            <a:off x="457200" y="205200"/>
            <a:ext cx="8227440" cy="856800"/>
          </a:xfrm>
          <a:prstGeom prst="rect">
            <a:avLst/>
          </a:prstGeom>
          <a:noFill/>
          <a:ln>
            <a:noFill/>
          </a:ln>
        </p:spPr>
        <p:txBody>
          <a:bodyPr spcFirstLastPara="1" wrap="square" lIns="0" tIns="0" rIns="0" bIns="0" anchor="ctr" anchorCtr="0">
            <a:noAutofit/>
          </a:bodyPr>
          <a:lstStyle/>
          <a:p>
            <a:pPr marL="432000" lvl="0" indent="-324000" algn="ctr" rtl="0">
              <a:lnSpc>
                <a:spcPct val="100000"/>
              </a:lnSpc>
              <a:spcBef>
                <a:spcPts val="0"/>
              </a:spcBef>
              <a:spcAft>
                <a:spcPts val="0"/>
              </a:spcAft>
              <a:buClr>
                <a:srgbClr val="FFFFFF"/>
              </a:buClr>
              <a:buSzPts val="1800"/>
              <a:buFont typeface="Noto Sans Symbols"/>
              <a:buChar char="●"/>
            </a:pPr>
            <a:r>
              <a:rPr lang="en-IN" sz="4000" b="1" strike="noStrike">
                <a:latin typeface="Times New Roman"/>
                <a:ea typeface="Times New Roman"/>
                <a:cs typeface="Times New Roman"/>
                <a:sym typeface="Times New Roman"/>
              </a:rPr>
              <a:t>Absolute vs. Relative Paths</a:t>
            </a:r>
            <a:endParaRPr/>
          </a:p>
        </p:txBody>
      </p:sp>
      <p:sp>
        <p:nvSpPr>
          <p:cNvPr id="532" name="Google Shape;532;p61"/>
          <p:cNvSpPr txBox="1">
            <a:spLocks noGrp="1"/>
          </p:cNvSpPr>
          <p:nvPr>
            <p:ph type="body" idx="4294967295"/>
          </p:nvPr>
        </p:nvSpPr>
        <p:spPr>
          <a:xfrm>
            <a:off x="428596" y="1214428"/>
            <a:ext cx="8227440" cy="1357322"/>
          </a:xfrm>
          <a:prstGeom prst="rect">
            <a:avLst/>
          </a:prstGeom>
          <a:noFill/>
          <a:ln>
            <a:noFill/>
          </a:ln>
        </p:spPr>
        <p:txBody>
          <a:bodyPr spcFirstLastPara="1" wrap="square" lIns="0" tIns="0" rIns="0" bIns="0" anchor="t" anchorCtr="0">
            <a:normAutofit/>
          </a:bodyPr>
          <a:lstStyle/>
          <a:p>
            <a:pPr marL="432000" lvl="0" indent="-324000" algn="l" rtl="0">
              <a:lnSpc>
                <a:spcPct val="100000"/>
              </a:lnSpc>
              <a:spcBef>
                <a:spcPts val="0"/>
              </a:spcBef>
              <a:spcAft>
                <a:spcPts val="0"/>
              </a:spcAft>
              <a:buClr>
                <a:srgbClr val="FFFFFF"/>
              </a:buClr>
              <a:buSzPts val="900"/>
              <a:buNone/>
            </a:pPr>
            <a:r>
              <a:rPr lang="en-IN" sz="2000" b="0" strike="noStrike">
                <a:latin typeface="Times New Roman"/>
                <a:ea typeface="Times New Roman"/>
                <a:cs typeface="Times New Roman"/>
                <a:sym typeface="Times New Roman"/>
              </a:rPr>
              <a:t>There are two ways to specify a file path:</a:t>
            </a:r>
            <a:endParaRPr/>
          </a:p>
          <a:p>
            <a:pPr marL="360000" lvl="0" indent="-324000" algn="l" rtl="0">
              <a:lnSpc>
                <a:spcPct val="100000"/>
              </a:lnSpc>
              <a:spcBef>
                <a:spcPts val="1417"/>
              </a:spcBef>
              <a:spcAft>
                <a:spcPts val="0"/>
              </a:spcAft>
              <a:buClr>
                <a:srgbClr val="FFFFFF"/>
              </a:buClr>
              <a:buSzPts val="2000"/>
              <a:buNone/>
            </a:pPr>
            <a:r>
              <a:rPr lang="en-IN" sz="2000" b="0" strike="noStrike">
                <a:latin typeface="Times New Roman"/>
                <a:ea typeface="Times New Roman"/>
                <a:cs typeface="Times New Roman"/>
                <a:sym typeface="Times New Roman"/>
              </a:rPr>
              <a:t>An </a:t>
            </a:r>
            <a:r>
              <a:rPr lang="en-IN" sz="2000" b="1" strike="noStrike">
                <a:latin typeface="Times New Roman"/>
                <a:ea typeface="Times New Roman"/>
                <a:cs typeface="Times New Roman"/>
                <a:sym typeface="Times New Roman"/>
              </a:rPr>
              <a:t>absolute path</a:t>
            </a:r>
            <a:r>
              <a:rPr lang="en-IN" sz="2000" b="0" strike="noStrike">
                <a:latin typeface="Times New Roman"/>
                <a:ea typeface="Times New Roman"/>
                <a:cs typeface="Times New Roman"/>
                <a:sym typeface="Times New Roman"/>
              </a:rPr>
              <a:t>, which always begins with the root folder</a:t>
            </a:r>
            <a:endParaRPr/>
          </a:p>
          <a:p>
            <a:pPr marL="360000" lvl="0" indent="-324000" algn="l" rtl="0">
              <a:lnSpc>
                <a:spcPct val="100000"/>
              </a:lnSpc>
              <a:spcBef>
                <a:spcPts val="1417"/>
              </a:spcBef>
              <a:spcAft>
                <a:spcPts val="0"/>
              </a:spcAft>
              <a:buClr>
                <a:srgbClr val="FFFFFF"/>
              </a:buClr>
              <a:buSzPts val="2000"/>
              <a:buNone/>
            </a:pPr>
            <a:r>
              <a:rPr lang="en-IN" sz="2000" b="0" strike="noStrike">
                <a:latin typeface="Times New Roman"/>
                <a:ea typeface="Times New Roman"/>
                <a:cs typeface="Times New Roman"/>
                <a:sym typeface="Times New Roman"/>
              </a:rPr>
              <a:t>A </a:t>
            </a:r>
            <a:r>
              <a:rPr lang="en-IN" sz="2000" b="1" strike="noStrike">
                <a:latin typeface="Times New Roman"/>
                <a:ea typeface="Times New Roman"/>
                <a:cs typeface="Times New Roman"/>
                <a:sym typeface="Times New Roman"/>
              </a:rPr>
              <a:t>relative path</a:t>
            </a:r>
            <a:r>
              <a:rPr lang="en-IN" sz="2000" b="0" strike="noStrike">
                <a:latin typeface="Times New Roman"/>
                <a:ea typeface="Times New Roman"/>
                <a:cs typeface="Times New Roman"/>
                <a:sym typeface="Times New Roman"/>
              </a:rPr>
              <a:t>, which is relative to the program’s current working directory</a:t>
            </a:r>
            <a:endParaRPr/>
          </a:p>
          <a:p>
            <a:pPr marL="342900" lvl="0" indent="-342900" algn="l" rtl="0">
              <a:lnSpc>
                <a:spcPct val="100000"/>
              </a:lnSpc>
              <a:spcBef>
                <a:spcPts val="1417"/>
              </a:spcBef>
              <a:spcAft>
                <a:spcPts val="0"/>
              </a:spcAft>
              <a:buClr>
                <a:schemeClr val="dk1"/>
              </a:buClr>
              <a:buSzPts val="3200"/>
              <a:buNone/>
            </a:pPr>
            <a:endParaRPr sz="3200" b="0" strike="noStrike">
              <a:latin typeface="Times New Roman"/>
              <a:ea typeface="Times New Roman"/>
              <a:cs typeface="Times New Roman"/>
              <a:sym typeface="Times New Roman"/>
            </a:endParaRPr>
          </a:p>
        </p:txBody>
      </p:sp>
      <p:sp>
        <p:nvSpPr>
          <p:cNvPr id="533" name="Google Shape;533;p61"/>
          <p:cNvSpPr txBox="1">
            <a:spLocks noGrp="1"/>
          </p:cNvSpPr>
          <p:nvPr>
            <p:ph type="sldNum" idx="4294967295"/>
          </p:nvPr>
        </p:nvSpPr>
        <p:spPr>
          <a:xfrm>
            <a:off x="8472600" y="4663080"/>
            <a:ext cx="535680" cy="3805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61</a:t>
            </a:fld>
            <a:endParaRPr/>
          </a:p>
        </p:txBody>
      </p:sp>
      <p:sp>
        <p:nvSpPr>
          <p:cNvPr id="534" name="Google Shape;534;p61"/>
          <p:cNvSpPr/>
          <p:nvPr/>
        </p:nvSpPr>
        <p:spPr>
          <a:xfrm>
            <a:off x="428596" y="2643188"/>
            <a:ext cx="8001056" cy="1938992"/>
          </a:xfrm>
          <a:prstGeom prst="rect">
            <a:avLst/>
          </a:prstGeom>
          <a:noFill/>
          <a:ln>
            <a:noFill/>
          </a:ln>
        </p:spPr>
        <p:txBody>
          <a:bodyPr spcFirstLastPara="1" wrap="square" lIns="91425" tIns="45700" rIns="91425" bIns="45700" anchor="t" anchorCtr="0">
            <a:spAutoFit/>
          </a:bodyPr>
          <a:lstStyle/>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There are also the dot (.) and dot-dot (..) folders. These are not real folders but special names that can be used in a path.</a:t>
            </a:r>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A single period (“dot”) for a folder name is shorthand for “</a:t>
            </a:r>
            <a:r>
              <a:rPr lang="en-IN" sz="2000" b="1">
                <a:solidFill>
                  <a:schemeClr val="dk1"/>
                </a:solidFill>
                <a:latin typeface="Times New Roman"/>
                <a:ea typeface="Times New Roman"/>
                <a:cs typeface="Times New Roman"/>
                <a:sym typeface="Times New Roman"/>
              </a:rPr>
              <a:t>this directory</a:t>
            </a:r>
            <a:r>
              <a:rPr lang="en-IN" sz="2000">
                <a:solidFill>
                  <a:schemeClr val="dk1"/>
                </a:solidFill>
                <a:latin typeface="Times New Roman"/>
                <a:ea typeface="Times New Roman"/>
                <a:cs typeface="Times New Roman"/>
                <a:sym typeface="Times New Roman"/>
              </a:rPr>
              <a:t>.” Two periods (“dot-dot”) means “the </a:t>
            </a:r>
            <a:r>
              <a:rPr lang="en-IN" sz="2000" b="1">
                <a:solidFill>
                  <a:schemeClr val="dk1"/>
                </a:solidFill>
                <a:latin typeface="Times New Roman"/>
                <a:ea typeface="Times New Roman"/>
                <a:cs typeface="Times New Roman"/>
                <a:sym typeface="Times New Roman"/>
              </a:rPr>
              <a:t>parent folder.”</a:t>
            </a:r>
            <a:endParaRPr sz="2000" b="1">
              <a:solidFill>
                <a:schemeClr val="dk1"/>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62"/>
          <p:cNvSpPr txBox="1">
            <a:spLocks noGrp="1"/>
          </p:cNvSpPr>
          <p:nvPr>
            <p:ph type="title" idx="4294967295"/>
          </p:nvPr>
        </p:nvSpPr>
        <p:spPr>
          <a:xfrm>
            <a:off x="457200" y="205200"/>
            <a:ext cx="8227440" cy="856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IN" sz="4400" b="0" strike="noStrike">
                <a:latin typeface="Arial"/>
                <a:ea typeface="Arial"/>
                <a:cs typeface="Arial"/>
                <a:sym typeface="Arial"/>
              </a:rPr>
              <a:t>(dot) and (dot dot) operators</a:t>
            </a:r>
            <a:endParaRPr/>
          </a:p>
        </p:txBody>
      </p:sp>
      <p:pic>
        <p:nvPicPr>
          <p:cNvPr id="540" name="Google Shape;540;p62"/>
          <p:cNvPicPr preferRelativeResize="0"/>
          <p:nvPr/>
        </p:nvPicPr>
        <p:blipFill rotWithShape="1">
          <a:blip r:embed="rId3">
            <a:alphaModFix/>
          </a:blip>
          <a:srcRect/>
          <a:stretch/>
        </p:blipFill>
        <p:spPr>
          <a:xfrm>
            <a:off x="491400" y="1298520"/>
            <a:ext cx="3709800" cy="2444400"/>
          </a:xfrm>
          <a:prstGeom prst="rect">
            <a:avLst/>
          </a:prstGeom>
          <a:noFill/>
          <a:ln>
            <a:noFill/>
          </a:ln>
        </p:spPr>
      </p:pic>
      <p:pic>
        <p:nvPicPr>
          <p:cNvPr id="541" name="Google Shape;541;p62"/>
          <p:cNvPicPr preferRelativeResize="0"/>
          <p:nvPr/>
        </p:nvPicPr>
        <p:blipFill rotWithShape="1">
          <a:blip r:embed="rId4">
            <a:alphaModFix/>
          </a:blip>
          <a:srcRect/>
          <a:stretch/>
        </p:blipFill>
        <p:spPr>
          <a:xfrm>
            <a:off x="4413240" y="1293120"/>
            <a:ext cx="3921480" cy="1200240"/>
          </a:xfrm>
          <a:prstGeom prst="rect">
            <a:avLst/>
          </a:prstGeom>
          <a:noFill/>
          <a:ln>
            <a:noFill/>
          </a:ln>
        </p:spPr>
      </p:pic>
      <p:pic>
        <p:nvPicPr>
          <p:cNvPr id="542" name="Google Shape;542;p62"/>
          <p:cNvPicPr preferRelativeResize="0"/>
          <p:nvPr/>
        </p:nvPicPr>
        <p:blipFill rotWithShape="1">
          <a:blip r:embed="rId5">
            <a:alphaModFix/>
          </a:blip>
          <a:srcRect/>
          <a:stretch/>
        </p:blipFill>
        <p:spPr>
          <a:xfrm>
            <a:off x="4413240" y="2613240"/>
            <a:ext cx="3890520" cy="1222200"/>
          </a:xfrm>
          <a:prstGeom prst="rect">
            <a:avLst/>
          </a:prstGeom>
          <a:noFill/>
          <a:ln>
            <a:noFill/>
          </a:ln>
        </p:spPr>
      </p:pic>
      <p:sp>
        <p:nvSpPr>
          <p:cNvPr id="543" name="Google Shape;543;p62"/>
          <p:cNvSpPr/>
          <p:nvPr/>
        </p:nvSpPr>
        <p:spPr>
          <a:xfrm>
            <a:off x="454320" y="4080960"/>
            <a:ext cx="1981800" cy="3445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FF00"/>
              </a:buClr>
              <a:buSzPts val="1800"/>
              <a:buFont typeface="Arial"/>
              <a:buNone/>
            </a:pPr>
            <a:r>
              <a:rPr lang="en-IN" sz="1800" b="0" strike="noStrike">
                <a:solidFill>
                  <a:srgbClr val="FFFF00"/>
                </a:solidFill>
                <a:latin typeface="Arial"/>
                <a:ea typeface="Arial"/>
                <a:cs typeface="Arial"/>
                <a:sym typeface="Arial"/>
              </a:rPr>
              <a:t>Demo in Terminal</a:t>
            </a:r>
            <a:endParaRPr sz="1800" b="0" strike="noStrike">
              <a:solidFill>
                <a:schemeClr val="dk1"/>
              </a:solidFill>
              <a:latin typeface="Arial"/>
              <a:ea typeface="Arial"/>
              <a:cs typeface="Arial"/>
              <a:sym typeface="Arial"/>
            </a:endParaRPr>
          </a:p>
        </p:txBody>
      </p:sp>
      <p:sp>
        <p:nvSpPr>
          <p:cNvPr id="544" name="Google Shape;544;p62"/>
          <p:cNvSpPr/>
          <p:nvPr/>
        </p:nvSpPr>
        <p:spPr>
          <a:xfrm>
            <a:off x="5959440" y="3792960"/>
            <a:ext cx="2349000" cy="6004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FF00"/>
              </a:buClr>
              <a:buSzPts val="1800"/>
              <a:buFont typeface="Arial"/>
              <a:buNone/>
            </a:pPr>
            <a:r>
              <a:rPr lang="en-IN" sz="1800" b="0" strike="noStrike">
                <a:solidFill>
                  <a:srgbClr val="FFFF00"/>
                </a:solidFill>
                <a:latin typeface="Arial"/>
                <a:ea typeface="Arial"/>
                <a:cs typeface="Arial"/>
                <a:sym typeface="Arial"/>
              </a:rPr>
              <a:t>.  (this directory)</a:t>
            </a:r>
            <a:endParaRPr sz="18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FFFF00"/>
              </a:buClr>
              <a:buSzPts val="1800"/>
              <a:buFont typeface="Arial"/>
              <a:buNone/>
            </a:pPr>
            <a:r>
              <a:rPr lang="en-IN" sz="1800" b="0" strike="noStrike">
                <a:solidFill>
                  <a:srgbClr val="FFFF00"/>
                </a:solidFill>
                <a:latin typeface="Arial"/>
                <a:ea typeface="Arial"/>
                <a:cs typeface="Arial"/>
                <a:sym typeface="Arial"/>
              </a:rPr>
              <a:t>.. (parent directory)</a:t>
            </a:r>
            <a:endParaRPr sz="1800" b="0" strike="noStrike">
              <a:solidFill>
                <a:schemeClr val="dk1"/>
              </a:solidFill>
              <a:latin typeface="Arial"/>
              <a:ea typeface="Arial"/>
              <a:cs typeface="Arial"/>
              <a:sym typeface="Arial"/>
            </a:endParaRPr>
          </a:p>
        </p:txBody>
      </p:sp>
      <p:sp>
        <p:nvSpPr>
          <p:cNvPr id="545" name="Google Shape;545;p62"/>
          <p:cNvSpPr txBox="1">
            <a:spLocks noGrp="1"/>
          </p:cNvSpPr>
          <p:nvPr>
            <p:ph type="sldNum" idx="4294967295"/>
          </p:nvPr>
        </p:nvSpPr>
        <p:spPr>
          <a:xfrm>
            <a:off x="8472600" y="4663080"/>
            <a:ext cx="535680" cy="3805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pic>
        <p:nvPicPr>
          <p:cNvPr id="550" name="Google Shape;550;p63"/>
          <p:cNvPicPr preferRelativeResize="0"/>
          <p:nvPr/>
        </p:nvPicPr>
        <p:blipFill rotWithShape="1">
          <a:blip r:embed="rId3">
            <a:alphaModFix/>
          </a:blip>
          <a:srcRect/>
          <a:stretch/>
        </p:blipFill>
        <p:spPr>
          <a:xfrm>
            <a:off x="714348" y="500048"/>
            <a:ext cx="7572428" cy="421484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pic>
        <p:nvPicPr>
          <p:cNvPr id="555" name="Google Shape;555;p64"/>
          <p:cNvPicPr preferRelativeResize="0"/>
          <p:nvPr/>
        </p:nvPicPr>
        <p:blipFill rotWithShape="1">
          <a:blip r:embed="rId3">
            <a:alphaModFix/>
          </a:blip>
          <a:srcRect/>
          <a:stretch/>
        </p:blipFill>
        <p:spPr>
          <a:xfrm>
            <a:off x="5357818" y="928676"/>
            <a:ext cx="3609975" cy="714380"/>
          </a:xfrm>
          <a:prstGeom prst="rect">
            <a:avLst/>
          </a:prstGeom>
          <a:noFill/>
          <a:ln>
            <a:noFill/>
          </a:ln>
        </p:spPr>
      </p:pic>
      <p:sp>
        <p:nvSpPr>
          <p:cNvPr id="556" name="Google Shape;556;p64"/>
          <p:cNvSpPr/>
          <p:nvPr/>
        </p:nvSpPr>
        <p:spPr>
          <a:xfrm>
            <a:off x="214282" y="1214428"/>
            <a:ext cx="4929222" cy="3268652"/>
          </a:xfrm>
          <a:prstGeom prst="rect">
            <a:avLst/>
          </a:prstGeom>
          <a:noFill/>
          <a:ln w="28575"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000">
                <a:solidFill>
                  <a:schemeClr val="dk1"/>
                </a:solidFill>
                <a:latin typeface="Times New Roman"/>
                <a:ea typeface="Times New Roman"/>
                <a:cs typeface="Times New Roman"/>
                <a:sym typeface="Times New Roman"/>
              </a:rPr>
              <a:t>This will create not just the C:\delicious folder but also a walnut folder inside C:\delicious and a waffles folder inside C:\delicious\walnut. That is,</a:t>
            </a:r>
            <a:endParaRPr/>
          </a:p>
          <a:p>
            <a:pPr marL="0" marR="0" lvl="0" indent="0" algn="l" rtl="0">
              <a:lnSpc>
                <a:spcPct val="150000"/>
              </a:lnSpc>
              <a:spcBef>
                <a:spcPts val="0"/>
              </a:spcBef>
              <a:spcAft>
                <a:spcPts val="0"/>
              </a:spcAft>
              <a:buNone/>
            </a:pPr>
            <a:r>
              <a:rPr lang="en-IN" sz="2000">
                <a:solidFill>
                  <a:schemeClr val="dk1"/>
                </a:solidFill>
                <a:latin typeface="Times New Roman"/>
                <a:ea typeface="Times New Roman"/>
                <a:cs typeface="Times New Roman"/>
                <a:sym typeface="Times New Roman"/>
              </a:rPr>
              <a:t>os.makedirs() will create any necessary intermediate folders in order to ensure that the full path exists.</a:t>
            </a:r>
            <a:endParaRPr sz="2000">
              <a:solidFill>
                <a:schemeClr val="dk1"/>
              </a:solidFill>
              <a:latin typeface="Times New Roman"/>
              <a:ea typeface="Times New Roman"/>
              <a:cs typeface="Times New Roman"/>
              <a:sym typeface="Times New Roman"/>
            </a:endParaRPr>
          </a:p>
        </p:txBody>
      </p:sp>
      <p:pic>
        <p:nvPicPr>
          <p:cNvPr id="557" name="Google Shape;557;p64"/>
          <p:cNvPicPr preferRelativeResize="0"/>
          <p:nvPr/>
        </p:nvPicPr>
        <p:blipFill rotWithShape="1">
          <a:blip r:embed="rId4">
            <a:alphaModFix/>
          </a:blip>
          <a:srcRect/>
          <a:stretch/>
        </p:blipFill>
        <p:spPr>
          <a:xfrm>
            <a:off x="5429256" y="1928808"/>
            <a:ext cx="3429024" cy="2928958"/>
          </a:xfrm>
          <a:prstGeom prst="rect">
            <a:avLst/>
          </a:prstGeom>
          <a:noFill/>
          <a:ln>
            <a:noFill/>
          </a:ln>
        </p:spPr>
      </p:pic>
      <p:sp>
        <p:nvSpPr>
          <p:cNvPr id="558" name="Google Shape;558;p64"/>
          <p:cNvSpPr/>
          <p:nvPr/>
        </p:nvSpPr>
        <p:spPr>
          <a:xfrm>
            <a:off x="428596" y="214296"/>
            <a:ext cx="82868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Creating New Folders with os.makedirs()</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pic>
        <p:nvPicPr>
          <p:cNvPr id="563" name="Google Shape;563;p65"/>
          <p:cNvPicPr preferRelativeResize="0"/>
          <p:nvPr/>
        </p:nvPicPr>
        <p:blipFill rotWithShape="1">
          <a:blip r:embed="rId3">
            <a:alphaModFix/>
          </a:blip>
          <a:srcRect/>
          <a:stretch/>
        </p:blipFill>
        <p:spPr>
          <a:xfrm>
            <a:off x="285720" y="785800"/>
            <a:ext cx="8429684" cy="335758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66"/>
          <p:cNvSpPr txBox="1">
            <a:spLocks noGrp="1"/>
          </p:cNvSpPr>
          <p:nvPr>
            <p:ph type="title" idx="4294967295"/>
          </p:nvPr>
        </p:nvSpPr>
        <p:spPr>
          <a:xfrm>
            <a:off x="457200" y="204840"/>
            <a:ext cx="8227440" cy="856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IN" sz="3200" b="1" strike="noStrike">
                <a:latin typeface="Times New Roman"/>
                <a:ea typeface="Times New Roman"/>
                <a:cs typeface="Times New Roman"/>
                <a:sym typeface="Times New Roman"/>
              </a:rPr>
              <a:t>Handling Absolute and Relative Paths</a:t>
            </a:r>
            <a:endParaRPr/>
          </a:p>
        </p:txBody>
      </p:sp>
      <p:sp>
        <p:nvSpPr>
          <p:cNvPr id="569" name="Google Shape;569;p66"/>
          <p:cNvSpPr txBox="1">
            <a:spLocks noGrp="1"/>
          </p:cNvSpPr>
          <p:nvPr>
            <p:ph type="sldNum" idx="4294967295"/>
          </p:nvPr>
        </p:nvSpPr>
        <p:spPr>
          <a:xfrm>
            <a:off x="8472600" y="4663080"/>
            <a:ext cx="535680" cy="3805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66</a:t>
            </a:fld>
            <a:endParaRPr/>
          </a:p>
        </p:txBody>
      </p:sp>
      <p:sp>
        <p:nvSpPr>
          <p:cNvPr id="570" name="Google Shape;570;p66"/>
          <p:cNvSpPr/>
          <p:nvPr/>
        </p:nvSpPr>
        <p:spPr>
          <a:xfrm>
            <a:off x="214282" y="1071552"/>
            <a:ext cx="8501122" cy="398705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900">
                <a:solidFill>
                  <a:schemeClr val="dk1"/>
                </a:solidFill>
                <a:latin typeface="Times New Roman"/>
                <a:ea typeface="Times New Roman"/>
                <a:cs typeface="Times New Roman"/>
                <a:sym typeface="Times New Roman"/>
              </a:rPr>
              <a:t>The os.path module provides functions for returning the absolute path of a relative path and for checking whether a given path is an absolute path.</a:t>
            </a:r>
            <a:endParaRPr/>
          </a:p>
          <a:p>
            <a:pPr marL="0" marR="0" lvl="0" indent="-120650" algn="l" rtl="0">
              <a:lnSpc>
                <a:spcPct val="150000"/>
              </a:lnSpc>
              <a:spcBef>
                <a:spcPts val="0"/>
              </a:spcBef>
              <a:spcAft>
                <a:spcPts val="0"/>
              </a:spcAft>
              <a:buClr>
                <a:schemeClr val="dk1"/>
              </a:buClr>
              <a:buSzPts val="1900"/>
              <a:buFont typeface="Noto Sans Symbols"/>
              <a:buChar char="❑"/>
            </a:pPr>
            <a:r>
              <a:rPr lang="en-IN" sz="1900">
                <a:solidFill>
                  <a:schemeClr val="dk1"/>
                </a:solidFill>
                <a:latin typeface="Times New Roman"/>
                <a:ea typeface="Times New Roman"/>
                <a:cs typeface="Times New Roman"/>
                <a:sym typeface="Times New Roman"/>
              </a:rPr>
              <a:t> Calling os.path.abspath(path) will return a string of the absolute path of the argument. This is an easy way to convert a relative path into an absolute one.</a:t>
            </a:r>
            <a:endParaRPr/>
          </a:p>
          <a:p>
            <a:pPr marL="0" marR="0" lvl="0" indent="-120650" algn="l" rtl="0">
              <a:lnSpc>
                <a:spcPct val="150000"/>
              </a:lnSpc>
              <a:spcBef>
                <a:spcPts val="0"/>
              </a:spcBef>
              <a:spcAft>
                <a:spcPts val="0"/>
              </a:spcAft>
              <a:buClr>
                <a:schemeClr val="dk1"/>
              </a:buClr>
              <a:buSzPts val="1900"/>
              <a:buFont typeface="Noto Sans Symbols"/>
              <a:buChar char="❑"/>
            </a:pPr>
            <a:r>
              <a:rPr lang="en-IN" sz="1900">
                <a:solidFill>
                  <a:schemeClr val="dk1"/>
                </a:solidFill>
                <a:latin typeface="Times New Roman"/>
                <a:ea typeface="Times New Roman"/>
                <a:cs typeface="Times New Roman"/>
                <a:sym typeface="Times New Roman"/>
              </a:rPr>
              <a:t> Calling os.path.isabs(path) will return True if the argument is an absolute path and False if it is a relative path.</a:t>
            </a:r>
            <a:endParaRPr/>
          </a:p>
          <a:p>
            <a:pPr marL="0" marR="0" lvl="0" indent="-120650" algn="l" rtl="0">
              <a:lnSpc>
                <a:spcPct val="150000"/>
              </a:lnSpc>
              <a:spcBef>
                <a:spcPts val="0"/>
              </a:spcBef>
              <a:spcAft>
                <a:spcPts val="0"/>
              </a:spcAft>
              <a:buClr>
                <a:schemeClr val="dk1"/>
              </a:buClr>
              <a:buSzPts val="1900"/>
              <a:buFont typeface="Noto Sans Symbols"/>
              <a:buChar char="❑"/>
            </a:pPr>
            <a:r>
              <a:rPr lang="en-IN" sz="1900">
                <a:solidFill>
                  <a:schemeClr val="dk1"/>
                </a:solidFill>
                <a:latin typeface="Times New Roman"/>
                <a:ea typeface="Times New Roman"/>
                <a:cs typeface="Times New Roman"/>
                <a:sym typeface="Times New Roman"/>
              </a:rPr>
              <a:t> Calling os.path.relpath(path, start) will return a string of a relative path from the start path to path. If start is not provided, the current working directory is used as the start path.</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pic>
        <p:nvPicPr>
          <p:cNvPr id="575" name="Google Shape;575;p67"/>
          <p:cNvPicPr preferRelativeResize="0"/>
          <p:nvPr/>
        </p:nvPicPr>
        <p:blipFill rotWithShape="1">
          <a:blip r:embed="rId3">
            <a:alphaModFix/>
          </a:blip>
          <a:srcRect/>
          <a:stretch/>
        </p:blipFill>
        <p:spPr>
          <a:xfrm>
            <a:off x="285720" y="357172"/>
            <a:ext cx="4357718" cy="1857388"/>
          </a:xfrm>
          <a:prstGeom prst="rect">
            <a:avLst/>
          </a:prstGeom>
          <a:noFill/>
          <a:ln>
            <a:noFill/>
          </a:ln>
        </p:spPr>
      </p:pic>
      <p:pic>
        <p:nvPicPr>
          <p:cNvPr id="576" name="Google Shape;576;p67"/>
          <p:cNvPicPr preferRelativeResize="0"/>
          <p:nvPr/>
        </p:nvPicPr>
        <p:blipFill rotWithShape="1">
          <a:blip r:embed="rId4">
            <a:alphaModFix/>
          </a:blip>
          <a:srcRect/>
          <a:stretch/>
        </p:blipFill>
        <p:spPr>
          <a:xfrm>
            <a:off x="4857752" y="357172"/>
            <a:ext cx="4000528" cy="1785950"/>
          </a:xfrm>
          <a:prstGeom prst="rect">
            <a:avLst/>
          </a:prstGeom>
          <a:noFill/>
          <a:ln>
            <a:noFill/>
          </a:ln>
        </p:spPr>
      </p:pic>
      <p:pic>
        <p:nvPicPr>
          <p:cNvPr id="577" name="Google Shape;577;p67"/>
          <p:cNvPicPr preferRelativeResize="0"/>
          <p:nvPr/>
        </p:nvPicPr>
        <p:blipFill rotWithShape="1">
          <a:blip r:embed="rId5">
            <a:alphaModFix/>
          </a:blip>
          <a:srcRect/>
          <a:stretch/>
        </p:blipFill>
        <p:spPr>
          <a:xfrm>
            <a:off x="1785918" y="2643188"/>
            <a:ext cx="5715040" cy="2214578"/>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68"/>
          <p:cNvSpPr txBox="1">
            <a:spLocks noGrp="1"/>
          </p:cNvSpPr>
          <p:nvPr>
            <p:ph type="title" idx="4294967295"/>
          </p:nvPr>
        </p:nvSpPr>
        <p:spPr>
          <a:xfrm>
            <a:off x="457200" y="204840"/>
            <a:ext cx="8227440" cy="856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3600"/>
              <a:buFont typeface="Arial"/>
              <a:buNone/>
            </a:pPr>
            <a:r>
              <a:rPr lang="en-IN" sz="3600" b="0" strike="noStrike">
                <a:latin typeface="Arial"/>
                <a:ea typeface="Arial"/>
                <a:cs typeface="Arial"/>
                <a:sym typeface="Arial"/>
              </a:rPr>
              <a:t>Finding File Sizes and Folder Contents</a:t>
            </a:r>
            <a:endParaRPr/>
          </a:p>
        </p:txBody>
      </p:sp>
      <p:sp>
        <p:nvSpPr>
          <p:cNvPr id="583" name="Google Shape;583;p68"/>
          <p:cNvSpPr/>
          <p:nvPr/>
        </p:nvSpPr>
        <p:spPr>
          <a:xfrm>
            <a:off x="624240" y="1159920"/>
            <a:ext cx="7946280" cy="6908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2000"/>
              <a:buFont typeface="Times New Roman"/>
              <a:buNone/>
            </a:pPr>
            <a:r>
              <a:rPr lang="en-IN" sz="2000" b="0" strike="noStrike">
                <a:solidFill>
                  <a:schemeClr val="dk1"/>
                </a:solidFill>
                <a:latin typeface="Times New Roman"/>
                <a:ea typeface="Times New Roman"/>
                <a:cs typeface="Times New Roman"/>
                <a:sym typeface="Times New Roman"/>
              </a:rPr>
              <a:t>Calling os.path.getsize(path) will return the size in bytes of the file in the path argument.</a:t>
            </a:r>
            <a:endParaRPr sz="2000" b="0" strike="noStrike">
              <a:solidFill>
                <a:schemeClr val="dk1"/>
              </a:solidFill>
              <a:latin typeface="Times New Roman"/>
              <a:ea typeface="Times New Roman"/>
              <a:cs typeface="Times New Roman"/>
              <a:sym typeface="Times New Roman"/>
            </a:endParaRPr>
          </a:p>
          <a:p>
            <a:pPr marL="0" marR="0" lvl="0" indent="0" algn="l" rtl="0">
              <a:lnSpc>
                <a:spcPct val="100000"/>
              </a:lnSpc>
              <a:spcBef>
                <a:spcPts val="623"/>
              </a:spcBef>
              <a:spcAft>
                <a:spcPts val="0"/>
              </a:spcAft>
              <a:buClr>
                <a:schemeClr val="dk1"/>
              </a:buClr>
              <a:buSzPts val="2000"/>
              <a:buFont typeface="Times New Roman"/>
              <a:buNone/>
            </a:pPr>
            <a:r>
              <a:rPr lang="en-IN" sz="2000" b="0" strike="noStrike">
                <a:solidFill>
                  <a:schemeClr val="dk1"/>
                </a:solidFill>
                <a:latin typeface="Times New Roman"/>
                <a:ea typeface="Times New Roman"/>
                <a:cs typeface="Times New Roman"/>
                <a:sym typeface="Times New Roman"/>
              </a:rPr>
              <a:t>Calling os.listdir(path) will return a list of filename strings for each file in the path argument</a:t>
            </a:r>
            <a:endParaRPr sz="2000" b="0" strike="noStrike">
              <a:solidFill>
                <a:schemeClr val="dk1"/>
              </a:solidFill>
              <a:latin typeface="Times New Roman"/>
              <a:ea typeface="Times New Roman"/>
              <a:cs typeface="Times New Roman"/>
              <a:sym typeface="Times New Roman"/>
            </a:endParaRPr>
          </a:p>
        </p:txBody>
      </p:sp>
      <p:pic>
        <p:nvPicPr>
          <p:cNvPr id="584" name="Google Shape;584;p68"/>
          <p:cNvPicPr preferRelativeResize="0"/>
          <p:nvPr/>
        </p:nvPicPr>
        <p:blipFill rotWithShape="1">
          <a:blip r:embed="rId3">
            <a:alphaModFix/>
          </a:blip>
          <a:srcRect/>
          <a:stretch/>
        </p:blipFill>
        <p:spPr>
          <a:xfrm>
            <a:off x="714348" y="2714626"/>
            <a:ext cx="7500990" cy="2140920"/>
          </a:xfrm>
          <a:prstGeom prst="rect">
            <a:avLst/>
          </a:prstGeom>
          <a:noFill/>
          <a:ln>
            <a:noFill/>
          </a:ln>
        </p:spPr>
      </p:pic>
      <p:sp>
        <p:nvSpPr>
          <p:cNvPr id="585" name="Google Shape;585;p68"/>
          <p:cNvSpPr txBox="1">
            <a:spLocks noGrp="1"/>
          </p:cNvSpPr>
          <p:nvPr>
            <p:ph type="sldNum" idx="4294967295"/>
          </p:nvPr>
        </p:nvSpPr>
        <p:spPr>
          <a:xfrm>
            <a:off x="8472600" y="4663080"/>
            <a:ext cx="535680" cy="3805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pic>
        <p:nvPicPr>
          <p:cNvPr id="590" name="Google Shape;590;p69"/>
          <p:cNvPicPr preferRelativeResize="0"/>
          <p:nvPr/>
        </p:nvPicPr>
        <p:blipFill rotWithShape="1">
          <a:blip r:embed="rId3">
            <a:alphaModFix/>
          </a:blip>
          <a:srcRect/>
          <a:stretch/>
        </p:blipFill>
        <p:spPr>
          <a:xfrm>
            <a:off x="755576" y="1347614"/>
            <a:ext cx="7128792" cy="2952328"/>
          </a:xfrm>
          <a:prstGeom prst="rect">
            <a:avLst/>
          </a:prstGeom>
          <a:noFill/>
          <a:ln>
            <a:noFill/>
          </a:ln>
        </p:spPr>
      </p:pic>
      <p:sp>
        <p:nvSpPr>
          <p:cNvPr id="591" name="Google Shape;591;p69"/>
          <p:cNvSpPr txBox="1"/>
          <p:nvPr/>
        </p:nvSpPr>
        <p:spPr>
          <a:xfrm>
            <a:off x="683568" y="339502"/>
            <a:ext cx="648072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Cambria"/>
                <a:ea typeface="Cambria"/>
                <a:cs typeface="Cambria"/>
                <a:sym typeface="Cambria"/>
              </a:rPr>
              <a:t>dirname and basename</a:t>
            </a:r>
            <a:endParaRPr sz="3200" b="1">
              <a:solidFill>
                <a:schemeClr val="dk1"/>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7"/>
          <p:cNvPicPr preferRelativeResize="0"/>
          <p:nvPr/>
        </p:nvPicPr>
        <p:blipFill rotWithShape="1">
          <a:blip r:embed="rId3">
            <a:alphaModFix/>
          </a:blip>
          <a:srcRect/>
          <a:stretch/>
        </p:blipFill>
        <p:spPr>
          <a:xfrm>
            <a:off x="285720" y="150002"/>
            <a:ext cx="8643998" cy="485778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70"/>
          <p:cNvSpPr txBox="1"/>
          <p:nvPr/>
        </p:nvSpPr>
        <p:spPr>
          <a:xfrm>
            <a:off x="323528" y="267494"/>
            <a:ext cx="417646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Cambria"/>
                <a:ea typeface="Cambria"/>
                <a:cs typeface="Cambria"/>
                <a:sym typeface="Cambria"/>
              </a:rPr>
              <a:t>os.path.split()</a:t>
            </a:r>
            <a:endParaRPr sz="3200" b="1">
              <a:solidFill>
                <a:schemeClr val="dk1"/>
              </a:solidFill>
              <a:latin typeface="Cambria"/>
              <a:ea typeface="Cambria"/>
              <a:cs typeface="Cambria"/>
              <a:sym typeface="Cambria"/>
            </a:endParaRPr>
          </a:p>
        </p:txBody>
      </p:sp>
      <p:sp>
        <p:nvSpPr>
          <p:cNvPr id="597" name="Google Shape;597;p70"/>
          <p:cNvSpPr/>
          <p:nvPr/>
        </p:nvSpPr>
        <p:spPr>
          <a:xfrm>
            <a:off x="323528" y="1347614"/>
            <a:ext cx="856895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Cambria"/>
                <a:ea typeface="Cambria"/>
                <a:cs typeface="Cambria"/>
                <a:sym typeface="Cambria"/>
              </a:rPr>
              <a:t>If you need a path’s dir name and base name together, you can just call os.path.split() to get a tuple value with these two strings, like so:</a:t>
            </a:r>
            <a:endParaRPr sz="2000">
              <a:solidFill>
                <a:schemeClr val="dk1"/>
              </a:solidFill>
              <a:latin typeface="Cambria"/>
              <a:ea typeface="Cambria"/>
              <a:cs typeface="Cambria"/>
              <a:sym typeface="Cambria"/>
            </a:endParaRPr>
          </a:p>
        </p:txBody>
      </p:sp>
      <p:pic>
        <p:nvPicPr>
          <p:cNvPr id="598" name="Google Shape;598;p70"/>
          <p:cNvPicPr preferRelativeResize="0"/>
          <p:nvPr/>
        </p:nvPicPr>
        <p:blipFill rotWithShape="1">
          <a:blip r:embed="rId3">
            <a:alphaModFix/>
          </a:blip>
          <a:srcRect/>
          <a:stretch/>
        </p:blipFill>
        <p:spPr>
          <a:xfrm>
            <a:off x="539552" y="2715766"/>
            <a:ext cx="7416824" cy="15841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pic>
        <p:nvPicPr>
          <p:cNvPr id="603" name="Google Shape;603;p71"/>
          <p:cNvPicPr preferRelativeResize="0"/>
          <p:nvPr/>
        </p:nvPicPr>
        <p:blipFill rotWithShape="1">
          <a:blip r:embed="rId3">
            <a:alphaModFix/>
          </a:blip>
          <a:srcRect/>
          <a:stretch/>
        </p:blipFill>
        <p:spPr>
          <a:xfrm>
            <a:off x="251520" y="1491630"/>
            <a:ext cx="8424935" cy="2952328"/>
          </a:xfrm>
          <a:prstGeom prst="rect">
            <a:avLst/>
          </a:prstGeom>
          <a:noFill/>
          <a:ln>
            <a:noFill/>
          </a:ln>
        </p:spPr>
      </p:pic>
      <p:pic>
        <p:nvPicPr>
          <p:cNvPr id="604" name="Google Shape;604;p71"/>
          <p:cNvPicPr preferRelativeResize="0"/>
          <p:nvPr/>
        </p:nvPicPr>
        <p:blipFill rotWithShape="1">
          <a:blip r:embed="rId4">
            <a:alphaModFix/>
          </a:blip>
          <a:srcRect/>
          <a:stretch/>
        </p:blipFill>
        <p:spPr>
          <a:xfrm>
            <a:off x="395536" y="483518"/>
            <a:ext cx="6768752" cy="576064"/>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609" name="Google Shape;609;p72"/>
          <p:cNvPicPr preferRelativeResize="0"/>
          <p:nvPr/>
        </p:nvPicPr>
        <p:blipFill rotWithShape="1">
          <a:blip r:embed="rId3">
            <a:alphaModFix/>
          </a:blip>
          <a:srcRect/>
          <a:stretch/>
        </p:blipFill>
        <p:spPr>
          <a:xfrm>
            <a:off x="827584" y="1347614"/>
            <a:ext cx="7776864" cy="3168352"/>
          </a:xfrm>
          <a:prstGeom prst="rect">
            <a:avLst/>
          </a:prstGeom>
          <a:noFill/>
          <a:ln>
            <a:noFill/>
          </a:ln>
        </p:spPr>
      </p:pic>
      <p:sp>
        <p:nvSpPr>
          <p:cNvPr id="610" name="Google Shape;610;p72"/>
          <p:cNvSpPr txBox="1"/>
          <p:nvPr/>
        </p:nvSpPr>
        <p:spPr>
          <a:xfrm>
            <a:off x="1187624" y="339502"/>
            <a:ext cx="345638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Cambria"/>
                <a:ea typeface="Cambria"/>
                <a:cs typeface="Cambria"/>
                <a:sym typeface="Cambria"/>
              </a:rPr>
              <a:t>os.path.sep()</a:t>
            </a:r>
            <a:endParaRPr sz="3200" b="1">
              <a:solidFill>
                <a:schemeClr val="dk1"/>
              </a:solidFill>
              <a:latin typeface="Cambria"/>
              <a:ea typeface="Cambria"/>
              <a:cs typeface="Cambria"/>
              <a:sym typeface="Cambri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73"/>
          <p:cNvSpPr/>
          <p:nvPr/>
        </p:nvSpPr>
        <p:spPr>
          <a:xfrm>
            <a:off x="395536" y="339502"/>
            <a:ext cx="731835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Cambria"/>
                <a:ea typeface="Cambria"/>
                <a:cs typeface="Cambria"/>
                <a:sym typeface="Cambria"/>
              </a:rPr>
              <a:t>Finding File Sizes and Folder Contents</a:t>
            </a:r>
            <a:endParaRPr sz="3200" b="1">
              <a:solidFill>
                <a:schemeClr val="dk1"/>
              </a:solidFill>
              <a:latin typeface="Cambria"/>
              <a:ea typeface="Cambria"/>
              <a:cs typeface="Cambria"/>
              <a:sym typeface="Cambria"/>
            </a:endParaRPr>
          </a:p>
        </p:txBody>
      </p:sp>
      <p:sp>
        <p:nvSpPr>
          <p:cNvPr id="616" name="Google Shape;616;p73"/>
          <p:cNvSpPr/>
          <p:nvPr/>
        </p:nvSpPr>
        <p:spPr>
          <a:xfrm>
            <a:off x="467544" y="1203598"/>
            <a:ext cx="8208912" cy="240065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000">
                <a:solidFill>
                  <a:schemeClr val="dk1"/>
                </a:solidFill>
                <a:latin typeface="Cambria"/>
                <a:ea typeface="Cambria"/>
                <a:cs typeface="Cambria"/>
                <a:sym typeface="Cambria"/>
              </a:rPr>
              <a:t>• Calling </a:t>
            </a:r>
            <a:r>
              <a:rPr lang="en-IN" sz="2000" b="1">
                <a:solidFill>
                  <a:schemeClr val="dk1"/>
                </a:solidFill>
                <a:latin typeface="Cambria"/>
                <a:ea typeface="Cambria"/>
                <a:cs typeface="Cambria"/>
                <a:sym typeface="Cambria"/>
              </a:rPr>
              <a:t>os.path.getsize(path) </a:t>
            </a:r>
            <a:r>
              <a:rPr lang="en-IN" sz="2000">
                <a:solidFill>
                  <a:schemeClr val="dk1"/>
                </a:solidFill>
                <a:latin typeface="Cambria"/>
                <a:ea typeface="Cambria"/>
                <a:cs typeface="Cambria"/>
                <a:sym typeface="Cambria"/>
              </a:rPr>
              <a:t>will return the </a:t>
            </a:r>
            <a:r>
              <a:rPr lang="en-IN" sz="2000" b="1">
                <a:solidFill>
                  <a:schemeClr val="dk1"/>
                </a:solidFill>
                <a:latin typeface="Cambria"/>
                <a:ea typeface="Cambria"/>
                <a:cs typeface="Cambria"/>
                <a:sym typeface="Cambria"/>
              </a:rPr>
              <a:t>size in bytes </a:t>
            </a:r>
            <a:r>
              <a:rPr lang="en-IN" sz="2000">
                <a:solidFill>
                  <a:schemeClr val="dk1"/>
                </a:solidFill>
                <a:latin typeface="Cambria"/>
                <a:ea typeface="Cambria"/>
                <a:cs typeface="Cambria"/>
                <a:sym typeface="Cambria"/>
              </a:rPr>
              <a:t>of the file in the path argument.</a:t>
            </a:r>
            <a:endParaRPr/>
          </a:p>
          <a:p>
            <a:pPr marL="0" marR="0" lvl="0" indent="0" algn="l" rtl="0">
              <a:lnSpc>
                <a:spcPct val="150000"/>
              </a:lnSpc>
              <a:spcBef>
                <a:spcPts val="0"/>
              </a:spcBef>
              <a:spcAft>
                <a:spcPts val="0"/>
              </a:spcAft>
              <a:buNone/>
            </a:pPr>
            <a:r>
              <a:rPr lang="en-IN" sz="2000">
                <a:solidFill>
                  <a:schemeClr val="dk1"/>
                </a:solidFill>
                <a:latin typeface="Cambria"/>
                <a:ea typeface="Cambria"/>
                <a:cs typeface="Cambria"/>
                <a:sym typeface="Cambria"/>
              </a:rPr>
              <a:t>• Calling </a:t>
            </a:r>
            <a:r>
              <a:rPr lang="en-IN" sz="2000" b="1">
                <a:solidFill>
                  <a:schemeClr val="dk1"/>
                </a:solidFill>
                <a:latin typeface="Cambria"/>
                <a:ea typeface="Cambria"/>
                <a:cs typeface="Cambria"/>
                <a:sym typeface="Cambria"/>
              </a:rPr>
              <a:t>os.listdir(path) </a:t>
            </a:r>
            <a:r>
              <a:rPr lang="en-IN" sz="2000">
                <a:solidFill>
                  <a:schemeClr val="dk1"/>
                </a:solidFill>
                <a:latin typeface="Cambria"/>
                <a:ea typeface="Cambria"/>
                <a:cs typeface="Cambria"/>
                <a:sym typeface="Cambria"/>
              </a:rPr>
              <a:t>will return a </a:t>
            </a:r>
            <a:r>
              <a:rPr lang="en-IN" sz="2000" b="1">
                <a:solidFill>
                  <a:schemeClr val="dk1"/>
                </a:solidFill>
                <a:latin typeface="Cambria"/>
                <a:ea typeface="Cambria"/>
                <a:cs typeface="Cambria"/>
                <a:sym typeface="Cambria"/>
              </a:rPr>
              <a:t>list of filename </a:t>
            </a:r>
            <a:r>
              <a:rPr lang="en-IN" sz="2000">
                <a:solidFill>
                  <a:schemeClr val="dk1"/>
                </a:solidFill>
                <a:latin typeface="Cambria"/>
                <a:ea typeface="Cambria"/>
                <a:cs typeface="Cambria"/>
                <a:sym typeface="Cambria"/>
              </a:rPr>
              <a:t>strings for each file in the path argument. (Note that this function is in the os module, not os.path.)</a:t>
            </a:r>
            <a:endParaRPr sz="2000">
              <a:solidFill>
                <a:schemeClr val="dk1"/>
              </a:solidFill>
              <a:latin typeface="Cambria"/>
              <a:ea typeface="Cambria"/>
              <a:cs typeface="Cambria"/>
              <a:sym typeface="Cambria"/>
            </a:endParaRPr>
          </a:p>
        </p:txBody>
      </p:sp>
      <p:pic>
        <p:nvPicPr>
          <p:cNvPr id="617" name="Google Shape;617;p73"/>
          <p:cNvPicPr preferRelativeResize="0"/>
          <p:nvPr/>
        </p:nvPicPr>
        <p:blipFill rotWithShape="1">
          <a:blip r:embed="rId3">
            <a:alphaModFix/>
          </a:blip>
          <a:srcRect/>
          <a:stretch/>
        </p:blipFill>
        <p:spPr>
          <a:xfrm>
            <a:off x="395536" y="3795886"/>
            <a:ext cx="7992888" cy="936104"/>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74"/>
          <p:cNvSpPr/>
          <p:nvPr/>
        </p:nvSpPr>
        <p:spPr>
          <a:xfrm>
            <a:off x="323528" y="483518"/>
            <a:ext cx="8136904" cy="95859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2000" b="1">
                <a:solidFill>
                  <a:schemeClr val="dk1"/>
                </a:solidFill>
                <a:latin typeface="Cambria"/>
                <a:ea typeface="Cambria"/>
                <a:cs typeface="Cambria"/>
                <a:sym typeface="Cambria"/>
              </a:rPr>
              <a:t>To find the total size of all the files in this directory, we can use os.path.getsize() and os.listdir() together.</a:t>
            </a:r>
            <a:endParaRPr sz="2000" b="1">
              <a:solidFill>
                <a:schemeClr val="dk1"/>
              </a:solidFill>
              <a:latin typeface="Cambria"/>
              <a:ea typeface="Cambria"/>
              <a:cs typeface="Cambria"/>
              <a:sym typeface="Cambria"/>
            </a:endParaRPr>
          </a:p>
        </p:txBody>
      </p:sp>
      <p:pic>
        <p:nvPicPr>
          <p:cNvPr id="623" name="Google Shape;623;p74"/>
          <p:cNvPicPr preferRelativeResize="0"/>
          <p:nvPr/>
        </p:nvPicPr>
        <p:blipFill rotWithShape="1">
          <a:blip r:embed="rId3">
            <a:alphaModFix/>
          </a:blip>
          <a:srcRect/>
          <a:stretch/>
        </p:blipFill>
        <p:spPr>
          <a:xfrm>
            <a:off x="323528" y="1923678"/>
            <a:ext cx="8201025" cy="2304256"/>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75"/>
          <p:cNvSpPr txBox="1">
            <a:spLocks noGrp="1"/>
          </p:cNvSpPr>
          <p:nvPr>
            <p:ph type="title" idx="4294967295"/>
          </p:nvPr>
        </p:nvSpPr>
        <p:spPr>
          <a:xfrm>
            <a:off x="457200" y="205200"/>
            <a:ext cx="8227440" cy="856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IN" sz="4400" b="0" strike="noStrike">
                <a:latin typeface="Arial"/>
                <a:ea typeface="Arial"/>
                <a:cs typeface="Arial"/>
                <a:sym typeface="Arial"/>
              </a:rPr>
              <a:t>Checking Path Validity</a:t>
            </a:r>
            <a:endParaRPr/>
          </a:p>
        </p:txBody>
      </p:sp>
      <p:sp>
        <p:nvSpPr>
          <p:cNvPr id="629" name="Google Shape;629;p75"/>
          <p:cNvSpPr txBox="1">
            <a:spLocks noGrp="1"/>
          </p:cNvSpPr>
          <p:nvPr>
            <p:ph type="body" idx="4294967295"/>
          </p:nvPr>
        </p:nvSpPr>
        <p:spPr>
          <a:xfrm>
            <a:off x="500034" y="1500180"/>
            <a:ext cx="8227440" cy="2981160"/>
          </a:xfrm>
          <a:prstGeom prst="rect">
            <a:avLst/>
          </a:prstGeom>
          <a:noFill/>
          <a:ln>
            <a:noFill/>
          </a:ln>
        </p:spPr>
        <p:txBody>
          <a:bodyPr spcFirstLastPara="1" wrap="square" lIns="0" tIns="0" rIns="0" bIns="0" anchor="t" anchorCtr="0">
            <a:normAutofit/>
          </a:bodyPr>
          <a:lstStyle/>
          <a:p>
            <a:pPr marL="432000" lvl="0" indent="-324000" algn="l" rtl="0">
              <a:lnSpc>
                <a:spcPct val="100000"/>
              </a:lnSpc>
              <a:spcBef>
                <a:spcPts val="0"/>
              </a:spcBef>
              <a:spcAft>
                <a:spcPts val="0"/>
              </a:spcAft>
              <a:buClr>
                <a:srgbClr val="FFFFFF"/>
              </a:buClr>
              <a:buSzPts val="990"/>
              <a:buFont typeface="Noto Sans Symbols"/>
              <a:buChar char="●"/>
            </a:pPr>
            <a:r>
              <a:rPr lang="en-IN" sz="2200" b="0" strike="noStrike">
                <a:latin typeface="Arial"/>
                <a:ea typeface="Arial"/>
                <a:cs typeface="Arial"/>
                <a:sym typeface="Arial"/>
              </a:rPr>
              <a:t>Calling os.path.exists(path) returns True if the path exists or returns False if it doesn’t exist.</a:t>
            </a:r>
            <a:endParaRPr/>
          </a:p>
          <a:p>
            <a:pPr marL="432000" lvl="0" indent="-324000" algn="l" rtl="0">
              <a:lnSpc>
                <a:spcPct val="100000"/>
              </a:lnSpc>
              <a:spcBef>
                <a:spcPts val="1417"/>
              </a:spcBef>
              <a:spcAft>
                <a:spcPts val="0"/>
              </a:spcAft>
              <a:buClr>
                <a:srgbClr val="FFFFFF"/>
              </a:buClr>
              <a:buSzPts val="990"/>
              <a:buFont typeface="Noto Sans Symbols"/>
              <a:buChar char="●"/>
            </a:pPr>
            <a:r>
              <a:rPr lang="en-IN" sz="2200" b="0" strike="noStrike">
                <a:latin typeface="Arial"/>
                <a:ea typeface="Arial"/>
                <a:cs typeface="Arial"/>
                <a:sym typeface="Arial"/>
              </a:rPr>
              <a:t>Calling os.path.isfile(path) returns True if the path exists and is a file, or returns False otherwise.</a:t>
            </a:r>
            <a:endParaRPr/>
          </a:p>
          <a:p>
            <a:pPr marL="432000" lvl="0" indent="-324000" algn="l" rtl="0">
              <a:lnSpc>
                <a:spcPct val="100000"/>
              </a:lnSpc>
              <a:spcBef>
                <a:spcPts val="1417"/>
              </a:spcBef>
              <a:spcAft>
                <a:spcPts val="0"/>
              </a:spcAft>
              <a:buClr>
                <a:srgbClr val="FFFFFF"/>
              </a:buClr>
              <a:buSzPts val="990"/>
              <a:buFont typeface="Noto Sans Symbols"/>
              <a:buChar char="●"/>
            </a:pPr>
            <a:r>
              <a:rPr lang="en-IN" sz="2200" b="0" strike="noStrike">
                <a:latin typeface="Arial"/>
                <a:ea typeface="Arial"/>
                <a:cs typeface="Arial"/>
                <a:sym typeface="Arial"/>
              </a:rPr>
              <a:t>Calling os.path.isdir(path) returns True if the path exists and is a directory, or returns False otherwise.</a:t>
            </a:r>
            <a:endParaRPr/>
          </a:p>
        </p:txBody>
      </p:sp>
      <p:sp>
        <p:nvSpPr>
          <p:cNvPr id="630" name="Google Shape;630;p75"/>
          <p:cNvSpPr txBox="1">
            <a:spLocks noGrp="1"/>
          </p:cNvSpPr>
          <p:nvPr>
            <p:ph type="sldNum" idx="4294967295"/>
          </p:nvPr>
        </p:nvSpPr>
        <p:spPr>
          <a:xfrm>
            <a:off x="8472600" y="4663080"/>
            <a:ext cx="535680" cy="3805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pic>
        <p:nvPicPr>
          <p:cNvPr id="635" name="Google Shape;635;p76"/>
          <p:cNvPicPr preferRelativeResize="0"/>
          <p:nvPr/>
        </p:nvPicPr>
        <p:blipFill rotWithShape="1">
          <a:blip r:embed="rId3">
            <a:alphaModFix/>
          </a:blip>
          <a:srcRect/>
          <a:stretch/>
        </p:blipFill>
        <p:spPr>
          <a:xfrm>
            <a:off x="899592" y="915566"/>
            <a:ext cx="7632847" cy="3528391"/>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pic>
        <p:nvPicPr>
          <p:cNvPr id="640" name="Google Shape;640;p77"/>
          <p:cNvPicPr preferRelativeResize="0"/>
          <p:nvPr/>
        </p:nvPicPr>
        <p:blipFill rotWithShape="1">
          <a:blip r:embed="rId3">
            <a:alphaModFix/>
          </a:blip>
          <a:srcRect/>
          <a:stretch/>
        </p:blipFill>
        <p:spPr>
          <a:xfrm>
            <a:off x="179512" y="987574"/>
            <a:ext cx="8712968" cy="2808312"/>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78"/>
          <p:cNvSpPr/>
          <p:nvPr/>
        </p:nvSpPr>
        <p:spPr>
          <a:xfrm>
            <a:off x="107504" y="1059582"/>
            <a:ext cx="8820650" cy="378565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000"/>
              <a:buFont typeface="Noto Sans Symbols"/>
              <a:buChar char="❑"/>
            </a:pPr>
            <a:r>
              <a:rPr lang="en-IN" sz="2000">
                <a:solidFill>
                  <a:schemeClr val="dk1"/>
                </a:solidFill>
                <a:latin typeface="Cambria"/>
                <a:ea typeface="Cambria"/>
                <a:cs typeface="Cambria"/>
                <a:sym typeface="Cambria"/>
              </a:rPr>
              <a:t>The </a:t>
            </a:r>
            <a:r>
              <a:rPr lang="en-IN" sz="2000" b="1">
                <a:solidFill>
                  <a:srgbClr val="FF0000"/>
                </a:solidFill>
                <a:latin typeface="Cambria"/>
                <a:ea typeface="Cambria"/>
                <a:cs typeface="Cambria"/>
                <a:sym typeface="Cambria"/>
              </a:rPr>
              <a:t>functions </a:t>
            </a:r>
            <a:r>
              <a:rPr lang="en-IN" sz="2000">
                <a:solidFill>
                  <a:schemeClr val="dk1"/>
                </a:solidFill>
                <a:latin typeface="Cambria"/>
                <a:ea typeface="Cambria"/>
                <a:cs typeface="Cambria"/>
                <a:sym typeface="Cambria"/>
              </a:rPr>
              <a:t>covered in the next few sections will apply to </a:t>
            </a:r>
            <a:r>
              <a:rPr lang="en-IN" sz="2000" b="1">
                <a:solidFill>
                  <a:srgbClr val="FF0000"/>
                </a:solidFill>
                <a:latin typeface="Cambria"/>
                <a:ea typeface="Cambria"/>
                <a:cs typeface="Cambria"/>
                <a:sym typeface="Cambria"/>
              </a:rPr>
              <a:t>plaintext files. </a:t>
            </a:r>
            <a:endParaRPr sz="2000" b="1">
              <a:solidFill>
                <a:srgbClr val="FF0000"/>
              </a:solidFill>
              <a:latin typeface="Cambria"/>
              <a:ea typeface="Cambria"/>
              <a:cs typeface="Cambria"/>
              <a:sym typeface="Cambria"/>
            </a:endParaRPr>
          </a:p>
          <a:p>
            <a:pPr marL="342900" marR="0" lvl="0" indent="-342900" algn="just" rtl="0">
              <a:lnSpc>
                <a:spcPct val="150000"/>
              </a:lnSpc>
              <a:spcBef>
                <a:spcPts val="0"/>
              </a:spcBef>
              <a:spcAft>
                <a:spcPts val="0"/>
              </a:spcAft>
              <a:buClr>
                <a:schemeClr val="dk1"/>
              </a:buClr>
              <a:buSzPts val="2000"/>
              <a:buFont typeface="Noto Sans Symbols"/>
              <a:buChar char="❑"/>
            </a:pPr>
            <a:r>
              <a:rPr lang="en-IN" sz="2000">
                <a:solidFill>
                  <a:schemeClr val="dk1"/>
                </a:solidFill>
                <a:latin typeface="Cambria"/>
                <a:ea typeface="Cambria"/>
                <a:cs typeface="Cambria"/>
                <a:sym typeface="Cambria"/>
              </a:rPr>
              <a:t>Plaintext files </a:t>
            </a:r>
            <a:r>
              <a:rPr lang="en-IN" sz="2000" b="1">
                <a:solidFill>
                  <a:srgbClr val="FF0000"/>
                </a:solidFill>
                <a:latin typeface="Cambria"/>
                <a:ea typeface="Cambria"/>
                <a:cs typeface="Cambria"/>
                <a:sym typeface="Cambria"/>
              </a:rPr>
              <a:t>contain only basic text characters </a:t>
            </a:r>
            <a:r>
              <a:rPr lang="en-IN" sz="2000">
                <a:solidFill>
                  <a:schemeClr val="dk1"/>
                </a:solidFill>
                <a:latin typeface="Cambria"/>
                <a:ea typeface="Cambria"/>
                <a:cs typeface="Cambria"/>
                <a:sym typeface="Cambria"/>
              </a:rPr>
              <a:t>and do not include font, size, or color information.</a:t>
            </a:r>
            <a:endParaRPr/>
          </a:p>
          <a:p>
            <a:pPr marL="342900" marR="0" lvl="0" indent="-342900" algn="just" rtl="0">
              <a:lnSpc>
                <a:spcPct val="150000"/>
              </a:lnSpc>
              <a:spcBef>
                <a:spcPts val="0"/>
              </a:spcBef>
              <a:spcAft>
                <a:spcPts val="0"/>
              </a:spcAft>
              <a:buClr>
                <a:schemeClr val="dk1"/>
              </a:buClr>
              <a:buSzPts val="2000"/>
              <a:buFont typeface="Noto Sans Symbols"/>
              <a:buChar char="❑"/>
            </a:pPr>
            <a:r>
              <a:rPr lang="en-IN" sz="2000">
                <a:solidFill>
                  <a:schemeClr val="dk1"/>
                </a:solidFill>
                <a:latin typeface="Cambria"/>
                <a:ea typeface="Cambria"/>
                <a:cs typeface="Cambria"/>
                <a:sym typeface="Cambria"/>
              </a:rPr>
              <a:t>Text files with the </a:t>
            </a:r>
            <a:r>
              <a:rPr lang="en-IN" sz="2000" b="1">
                <a:solidFill>
                  <a:srgbClr val="FF0000"/>
                </a:solidFill>
                <a:latin typeface="Cambria"/>
                <a:ea typeface="Cambria"/>
                <a:cs typeface="Cambria"/>
                <a:sym typeface="Cambria"/>
              </a:rPr>
              <a:t>.txt extension or Python script </a:t>
            </a:r>
            <a:r>
              <a:rPr lang="en-IN" sz="2000">
                <a:solidFill>
                  <a:schemeClr val="dk1"/>
                </a:solidFill>
                <a:latin typeface="Cambria"/>
                <a:ea typeface="Cambria"/>
                <a:cs typeface="Cambria"/>
                <a:sym typeface="Cambria"/>
              </a:rPr>
              <a:t>files with the .py extension are examples of plaintext files.</a:t>
            </a:r>
            <a:endParaRPr/>
          </a:p>
          <a:p>
            <a:pPr marL="342900" marR="0" lvl="0" indent="-342900" algn="just" rtl="0">
              <a:lnSpc>
                <a:spcPct val="150000"/>
              </a:lnSpc>
              <a:spcBef>
                <a:spcPts val="0"/>
              </a:spcBef>
              <a:spcAft>
                <a:spcPts val="0"/>
              </a:spcAft>
              <a:buClr>
                <a:srgbClr val="FF0000"/>
              </a:buClr>
              <a:buSzPts val="2000"/>
              <a:buFont typeface="Noto Sans Symbols"/>
              <a:buChar char="❑"/>
            </a:pPr>
            <a:r>
              <a:rPr lang="en-IN" sz="2000" b="1">
                <a:solidFill>
                  <a:srgbClr val="FF0000"/>
                </a:solidFill>
                <a:latin typeface="Cambria"/>
                <a:ea typeface="Cambria"/>
                <a:cs typeface="Cambria"/>
                <a:sym typeface="Cambria"/>
              </a:rPr>
              <a:t>Binary files </a:t>
            </a:r>
            <a:r>
              <a:rPr lang="en-IN" sz="2000">
                <a:solidFill>
                  <a:schemeClr val="dk1"/>
                </a:solidFill>
                <a:latin typeface="Cambria"/>
                <a:ea typeface="Cambria"/>
                <a:cs typeface="Cambria"/>
                <a:sym typeface="Cambria"/>
              </a:rPr>
              <a:t>are all other file types, such as word processing documents, PDFs, images, spreadsheets, and executable programs. If you open a binary file in Notepad or TextEdit, it will look like scrambled nonsense, like in</a:t>
            </a:r>
            <a:endParaRPr sz="2000">
              <a:solidFill>
                <a:schemeClr val="dk1"/>
              </a:solidFill>
              <a:latin typeface="Cambria"/>
              <a:ea typeface="Cambria"/>
              <a:cs typeface="Cambria"/>
              <a:sym typeface="Cambria"/>
            </a:endParaRPr>
          </a:p>
        </p:txBody>
      </p:sp>
      <p:sp>
        <p:nvSpPr>
          <p:cNvPr id="646" name="Google Shape;646;p78"/>
          <p:cNvSpPr/>
          <p:nvPr/>
        </p:nvSpPr>
        <p:spPr>
          <a:xfrm>
            <a:off x="366721" y="266154"/>
            <a:ext cx="702315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Cambria"/>
                <a:ea typeface="Cambria"/>
                <a:cs typeface="Cambria"/>
                <a:sym typeface="Cambria"/>
              </a:rPr>
              <a:t>The File Reading/Writing Process</a:t>
            </a:r>
            <a:endParaRPr sz="3200" b="1">
              <a:solidFill>
                <a:schemeClr val="dk1"/>
              </a:solidFill>
              <a:latin typeface="Cambria"/>
              <a:ea typeface="Cambria"/>
              <a:cs typeface="Cambria"/>
              <a:sym typeface="Cambri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79"/>
          <p:cNvSpPr txBox="1">
            <a:spLocks noGrp="1"/>
          </p:cNvSpPr>
          <p:nvPr>
            <p:ph type="title"/>
          </p:nvPr>
        </p:nvSpPr>
        <p:spPr>
          <a:xfrm>
            <a:off x="232197" y="483518"/>
            <a:ext cx="8229240" cy="858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2800"/>
              <a:buFont typeface="Arial"/>
              <a:buNone/>
            </a:pPr>
            <a:r>
              <a:rPr lang="en-IN" sz="2800" b="1" strike="noStrike">
                <a:latin typeface="Arial"/>
                <a:ea typeface="Arial"/>
                <a:cs typeface="Arial"/>
                <a:sym typeface="Arial"/>
              </a:rPr>
              <a:t>Three steps to reading or writing files in Python</a:t>
            </a:r>
            <a:endParaRPr/>
          </a:p>
        </p:txBody>
      </p:sp>
      <p:sp>
        <p:nvSpPr>
          <p:cNvPr id="652" name="Google Shape;652;p79"/>
          <p:cNvSpPr txBox="1">
            <a:spLocks noGrp="1"/>
          </p:cNvSpPr>
          <p:nvPr>
            <p:ph type="body" idx="1"/>
          </p:nvPr>
        </p:nvSpPr>
        <p:spPr>
          <a:xfrm>
            <a:off x="323528" y="1995686"/>
            <a:ext cx="8229240" cy="1820160"/>
          </a:xfrm>
          <a:prstGeom prst="rect">
            <a:avLst/>
          </a:prstGeom>
          <a:noFill/>
          <a:ln>
            <a:noFill/>
          </a:ln>
        </p:spPr>
        <p:txBody>
          <a:bodyPr spcFirstLastPara="1" wrap="square" lIns="0" tIns="0" rIns="0" bIns="0" anchor="t" anchorCtr="0">
            <a:normAutofit/>
          </a:bodyPr>
          <a:lstStyle/>
          <a:p>
            <a:pPr marL="432000" marR="0" lvl="0" indent="-324000" algn="ctr" rtl="0">
              <a:spcBef>
                <a:spcPts val="0"/>
              </a:spcBef>
              <a:spcAft>
                <a:spcPts val="0"/>
              </a:spcAft>
              <a:buClr>
                <a:srgbClr val="FFFFFF"/>
              </a:buClr>
              <a:buSzPts val="2400"/>
              <a:buFont typeface="Arial"/>
              <a:buNone/>
            </a:pPr>
            <a:r>
              <a:rPr lang="en-IN" sz="2400" b="0" i="0" u="none" strike="noStrike" cap="none">
                <a:solidFill>
                  <a:schemeClr val="dk1"/>
                </a:solidFill>
                <a:latin typeface="Arial"/>
                <a:ea typeface="Arial"/>
                <a:cs typeface="Arial"/>
                <a:sym typeface="Arial"/>
              </a:rPr>
              <a:t>Call the </a:t>
            </a:r>
            <a:r>
              <a:rPr lang="en-IN" sz="2400" b="0" i="0" u="none" strike="noStrike" cap="none">
                <a:solidFill>
                  <a:srgbClr val="FF0000"/>
                </a:solidFill>
                <a:highlight>
                  <a:srgbClr val="333333"/>
                </a:highlight>
                <a:latin typeface="Arial"/>
                <a:ea typeface="Arial"/>
                <a:cs typeface="Arial"/>
                <a:sym typeface="Arial"/>
              </a:rPr>
              <a:t>open() function</a:t>
            </a:r>
            <a:r>
              <a:rPr lang="en-IN" sz="2400" b="0" i="0" u="none" strike="noStrike" cap="none">
                <a:solidFill>
                  <a:schemeClr val="dk1"/>
                </a:solidFill>
                <a:latin typeface="Arial"/>
                <a:ea typeface="Arial"/>
                <a:cs typeface="Arial"/>
                <a:sym typeface="Arial"/>
              </a:rPr>
              <a:t> to return a </a:t>
            </a:r>
            <a:r>
              <a:rPr lang="en-IN" sz="2400" b="0" i="0" u="none" strike="noStrike" cap="none">
                <a:solidFill>
                  <a:srgbClr val="FF0000"/>
                </a:solidFill>
                <a:latin typeface="Arial"/>
                <a:ea typeface="Arial"/>
                <a:cs typeface="Arial"/>
                <a:sym typeface="Arial"/>
              </a:rPr>
              <a:t>File object.</a:t>
            </a:r>
            <a:endParaRPr/>
          </a:p>
          <a:p>
            <a:pPr marL="432000" marR="0" lvl="0" indent="-324000" algn="ctr" rtl="0">
              <a:spcBef>
                <a:spcPts val="1417"/>
              </a:spcBef>
              <a:spcAft>
                <a:spcPts val="0"/>
              </a:spcAft>
              <a:buClr>
                <a:srgbClr val="FFFFFF"/>
              </a:buClr>
              <a:buSzPts val="2400"/>
              <a:buFont typeface="Noto Sans Symbols"/>
              <a:buAutoNum type="arabicParenR"/>
            </a:pPr>
            <a:r>
              <a:rPr lang="en-IN" sz="2400" b="0" i="0" u="none" strike="noStrike" cap="none">
                <a:solidFill>
                  <a:schemeClr val="dk1"/>
                </a:solidFill>
                <a:latin typeface="Arial"/>
                <a:ea typeface="Arial"/>
                <a:cs typeface="Arial"/>
                <a:sym typeface="Arial"/>
              </a:rPr>
              <a:t>Call the </a:t>
            </a:r>
            <a:r>
              <a:rPr lang="en-IN" sz="2400" b="0" i="0" u="none" strike="noStrike" cap="none">
                <a:solidFill>
                  <a:srgbClr val="FF0000"/>
                </a:solidFill>
                <a:latin typeface="Arial"/>
                <a:ea typeface="Arial"/>
                <a:cs typeface="Arial"/>
                <a:sym typeface="Arial"/>
              </a:rPr>
              <a:t>read() or write() method </a:t>
            </a:r>
            <a:r>
              <a:rPr lang="en-IN" sz="2400" b="0" i="0" u="none" strike="noStrike" cap="none">
                <a:solidFill>
                  <a:schemeClr val="dk1"/>
                </a:solidFill>
                <a:latin typeface="Arial"/>
                <a:ea typeface="Arial"/>
                <a:cs typeface="Arial"/>
                <a:sym typeface="Arial"/>
              </a:rPr>
              <a:t>on the File object.</a:t>
            </a:r>
            <a:endParaRPr/>
          </a:p>
          <a:p>
            <a:pPr marL="432000" marR="0" lvl="0" indent="-324000" algn="ctr" rtl="0">
              <a:spcBef>
                <a:spcPts val="1417"/>
              </a:spcBef>
              <a:spcAft>
                <a:spcPts val="0"/>
              </a:spcAft>
              <a:buClr>
                <a:srgbClr val="FFFFFF"/>
              </a:buClr>
              <a:buSzPts val="2400"/>
              <a:buFont typeface="Noto Sans Symbols"/>
              <a:buAutoNum type="arabicParenR"/>
            </a:pPr>
            <a:r>
              <a:rPr lang="en-IN" sz="2400" b="0" i="0" u="none" strike="noStrike" cap="none">
                <a:solidFill>
                  <a:schemeClr val="dk1"/>
                </a:solidFill>
                <a:latin typeface="Arial"/>
                <a:ea typeface="Arial"/>
                <a:cs typeface="Arial"/>
                <a:sym typeface="Arial"/>
              </a:rPr>
              <a:t>Close the file by calling the </a:t>
            </a:r>
            <a:r>
              <a:rPr lang="en-IN" sz="2400" b="0" i="0" u="none" strike="noStrike" cap="none">
                <a:solidFill>
                  <a:srgbClr val="FF0000"/>
                </a:solidFill>
                <a:latin typeface="Arial"/>
                <a:ea typeface="Arial"/>
                <a:cs typeface="Arial"/>
                <a:sym typeface="Arial"/>
              </a:rPr>
              <a:t>close() method </a:t>
            </a:r>
            <a:r>
              <a:rPr lang="en-IN" sz="2400" b="0" i="0" u="none" strike="noStrike" cap="none">
                <a:solidFill>
                  <a:schemeClr val="dk1"/>
                </a:solidFill>
                <a:latin typeface="Arial"/>
                <a:ea typeface="Arial"/>
                <a:cs typeface="Arial"/>
                <a:sym typeface="Arial"/>
              </a:rPr>
              <a:t>on the File object.</a:t>
            </a:r>
            <a:endParaRPr/>
          </a:p>
        </p:txBody>
      </p:sp>
      <p:sp>
        <p:nvSpPr>
          <p:cNvPr id="653" name="Google Shape;653;p79"/>
          <p:cNvSpPr txBox="1">
            <a:spLocks noGrp="1"/>
          </p:cNvSpPr>
          <p:nvPr>
            <p:ph type="sldNum" idx="4294967295"/>
          </p:nvPr>
        </p:nvSpPr>
        <p:spPr>
          <a:xfrm>
            <a:off x="8472600" y="4663080"/>
            <a:ext cx="535680" cy="3805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
        <p:nvSpPr>
          <p:cNvPr id="134" name="Google Shape;134;p8"/>
          <p:cNvSpPr txBox="1">
            <a:spLocks noGrp="1"/>
          </p:cNvSpPr>
          <p:nvPr>
            <p:ph type="title" idx="4294967295"/>
          </p:nvPr>
        </p:nvSpPr>
        <p:spPr>
          <a:xfrm>
            <a:off x="0" y="122238"/>
            <a:ext cx="8228013" cy="102235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3600"/>
              <a:buFont typeface="Arial"/>
              <a:buNone/>
            </a:pPr>
            <a:r>
              <a:rPr lang="en-IN" sz="3600" b="0" strike="noStrike">
                <a:latin typeface="Arial"/>
                <a:ea typeface="Arial"/>
                <a:cs typeface="Arial"/>
                <a:sym typeface="Arial"/>
              </a:rPr>
              <a:t>print( ) using escape characters</a:t>
            </a:r>
            <a:br>
              <a:rPr lang="en-IN" sz="3600"/>
            </a:br>
            <a:r>
              <a:rPr lang="en-IN" sz="3600" b="0" strike="noStrike">
                <a:latin typeface="Arial"/>
                <a:ea typeface="Arial"/>
                <a:cs typeface="Arial"/>
                <a:sym typeface="Arial"/>
              </a:rPr>
              <a:t>&amp; raw strings</a:t>
            </a:r>
            <a:endParaRPr/>
          </a:p>
        </p:txBody>
      </p:sp>
      <p:pic>
        <p:nvPicPr>
          <p:cNvPr id="135" name="Google Shape;135;p8"/>
          <p:cNvPicPr preferRelativeResize="0"/>
          <p:nvPr/>
        </p:nvPicPr>
        <p:blipFill rotWithShape="1">
          <a:blip r:embed="rId3">
            <a:alphaModFix/>
          </a:blip>
          <a:srcRect/>
          <a:stretch/>
        </p:blipFill>
        <p:spPr>
          <a:xfrm>
            <a:off x="428596" y="1357304"/>
            <a:ext cx="2046240" cy="1245960"/>
          </a:xfrm>
          <a:prstGeom prst="rect">
            <a:avLst/>
          </a:prstGeom>
          <a:noFill/>
          <a:ln>
            <a:noFill/>
          </a:ln>
        </p:spPr>
      </p:pic>
      <p:sp>
        <p:nvSpPr>
          <p:cNvPr id="136" name="Google Shape;136;p8"/>
          <p:cNvSpPr/>
          <p:nvPr/>
        </p:nvSpPr>
        <p:spPr>
          <a:xfrm>
            <a:off x="3286116" y="1714494"/>
            <a:ext cx="5407560" cy="374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0000"/>
              </a:buClr>
              <a:buSzPts val="1800"/>
              <a:buFont typeface="Arial"/>
              <a:buNone/>
            </a:pPr>
            <a:r>
              <a:rPr lang="en-IN" sz="1800" b="0" strike="noStrike">
                <a:solidFill>
                  <a:srgbClr val="FF0000"/>
                </a:solidFill>
                <a:latin typeface="Arial"/>
                <a:ea typeface="Arial"/>
                <a:cs typeface="Arial"/>
                <a:sym typeface="Arial"/>
              </a:rPr>
              <a:t>print("Hello there!\nHow are you?\nI\'m doing fine.")</a:t>
            </a:r>
            <a:endParaRPr sz="1800" b="0" strike="noStrike">
              <a:solidFill>
                <a:srgbClr val="FF0000"/>
              </a:solidFill>
              <a:latin typeface="Arial"/>
              <a:ea typeface="Arial"/>
              <a:cs typeface="Arial"/>
              <a:sym typeface="Arial"/>
            </a:endParaRPr>
          </a:p>
        </p:txBody>
      </p:sp>
      <p:sp>
        <p:nvSpPr>
          <p:cNvPr id="137" name="Google Shape;137;p8"/>
          <p:cNvSpPr/>
          <p:nvPr/>
        </p:nvSpPr>
        <p:spPr>
          <a:xfrm>
            <a:off x="500034" y="4000510"/>
            <a:ext cx="4096800" cy="82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IN" sz="2400" b="0" strike="noStrike">
                <a:solidFill>
                  <a:schemeClr val="dk1"/>
                </a:solidFill>
                <a:latin typeface="Arial"/>
                <a:ea typeface="Arial"/>
                <a:cs typeface="Arial"/>
                <a:sym typeface="Arial"/>
              </a:rPr>
              <a:t>print(</a:t>
            </a:r>
            <a:r>
              <a:rPr lang="en-IN" sz="2400" b="0" strike="noStrike">
                <a:solidFill>
                  <a:srgbClr val="FF0000"/>
                </a:solidFill>
                <a:latin typeface="Arial"/>
                <a:ea typeface="Arial"/>
                <a:cs typeface="Arial"/>
                <a:sym typeface="Arial"/>
              </a:rPr>
              <a:t>r</a:t>
            </a:r>
            <a:r>
              <a:rPr lang="en-IN" sz="2400" b="0" strike="noStrike">
                <a:solidFill>
                  <a:schemeClr val="dk1"/>
                </a:solidFill>
                <a:latin typeface="Arial"/>
                <a:ea typeface="Arial"/>
                <a:cs typeface="Arial"/>
                <a:sym typeface="Arial"/>
              </a:rPr>
              <a:t>'That is Carol\'s cat.')</a:t>
            </a:r>
            <a:endParaRPr sz="2400" b="0" strike="noStrike">
              <a:solidFill>
                <a:schemeClr val="dk1"/>
              </a:solidFill>
              <a:latin typeface="Arial"/>
              <a:ea typeface="Arial"/>
              <a:cs typeface="Arial"/>
              <a:sym typeface="Arial"/>
            </a:endParaRPr>
          </a:p>
        </p:txBody>
      </p:sp>
      <p:pic>
        <p:nvPicPr>
          <p:cNvPr id="138" name="Google Shape;138;p8"/>
          <p:cNvPicPr preferRelativeResize="0"/>
          <p:nvPr/>
        </p:nvPicPr>
        <p:blipFill rotWithShape="1">
          <a:blip r:embed="rId4">
            <a:alphaModFix/>
          </a:blip>
          <a:srcRect/>
          <a:stretch/>
        </p:blipFill>
        <p:spPr>
          <a:xfrm>
            <a:off x="5286380" y="4000510"/>
            <a:ext cx="2769840" cy="341280"/>
          </a:xfrm>
          <a:prstGeom prst="rect">
            <a:avLst/>
          </a:prstGeom>
          <a:noFill/>
          <a:ln>
            <a:noFill/>
          </a:ln>
        </p:spPr>
      </p:pic>
      <p:sp>
        <p:nvSpPr>
          <p:cNvPr id="139" name="Google Shape;139;p8"/>
          <p:cNvSpPr/>
          <p:nvPr/>
        </p:nvSpPr>
        <p:spPr>
          <a:xfrm>
            <a:off x="500034" y="3143254"/>
            <a:ext cx="82868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Cambria"/>
                <a:ea typeface="Cambria"/>
                <a:cs typeface="Cambria"/>
                <a:sym typeface="Cambria"/>
              </a:rPr>
              <a:t>A raw string </a:t>
            </a:r>
            <a:r>
              <a:rPr lang="en-IN" sz="1800">
                <a:solidFill>
                  <a:schemeClr val="dk1"/>
                </a:solidFill>
                <a:latin typeface="Cambria"/>
                <a:ea typeface="Cambria"/>
                <a:cs typeface="Cambria"/>
                <a:sym typeface="Cambria"/>
              </a:rPr>
              <a:t>completely ignores all escape characters and prints any backslash that appears in the string.</a:t>
            </a:r>
            <a:endParaRPr/>
          </a:p>
        </p:txBody>
      </p:sp>
      <p:pic>
        <p:nvPicPr>
          <p:cNvPr id="140" name="Google Shape;140;p8"/>
          <p:cNvPicPr preferRelativeResize="0"/>
          <p:nvPr/>
        </p:nvPicPr>
        <p:blipFill rotWithShape="1">
          <a:blip r:embed="rId5">
            <a:alphaModFix/>
          </a:blip>
          <a:srcRect/>
          <a:stretch/>
        </p:blipFill>
        <p:spPr>
          <a:xfrm>
            <a:off x="3214678" y="2214560"/>
            <a:ext cx="5429288" cy="78581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8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chemeClr val="dk1"/>
              </a:buClr>
              <a:buSzPts val="4400"/>
              <a:buFont typeface="Arial"/>
              <a:buNone/>
            </a:pPr>
            <a:r>
              <a:rPr lang="en-IN" sz="4400" b="0" strike="noStrike">
                <a:latin typeface="Arial"/>
                <a:ea typeface="Arial"/>
                <a:cs typeface="Arial"/>
                <a:sym typeface="Arial"/>
              </a:rPr>
              <a:t>Binary Files</a:t>
            </a:r>
            <a:endParaRPr/>
          </a:p>
        </p:txBody>
      </p:sp>
      <p:sp>
        <p:nvSpPr>
          <p:cNvPr id="659" name="Google Shape;659;p80"/>
          <p:cNvSpPr txBox="1">
            <a:spLocks noGrp="1"/>
          </p:cNvSpPr>
          <p:nvPr>
            <p:ph type="body" idx="1"/>
          </p:nvPr>
        </p:nvSpPr>
        <p:spPr>
          <a:xfrm>
            <a:off x="457200" y="1203480"/>
            <a:ext cx="7293960" cy="483120"/>
          </a:xfrm>
          <a:prstGeom prst="rect">
            <a:avLst/>
          </a:prstGeom>
          <a:noFill/>
          <a:ln>
            <a:noFill/>
          </a:ln>
        </p:spPr>
        <p:txBody>
          <a:bodyPr spcFirstLastPara="1" wrap="square" lIns="0" tIns="0" rIns="0" bIns="0" anchor="t" anchorCtr="0">
            <a:normAutofit/>
          </a:bodyPr>
          <a:lstStyle/>
          <a:p>
            <a:pPr marL="432000" marR="0" lvl="0" indent="-324000" algn="ctr" rtl="0">
              <a:spcBef>
                <a:spcPts val="0"/>
              </a:spcBef>
              <a:spcAft>
                <a:spcPts val="0"/>
              </a:spcAft>
              <a:buClr>
                <a:srgbClr val="FFFFFF"/>
              </a:buClr>
              <a:buSzPts val="1170"/>
              <a:buFont typeface="Noto Sans Symbols"/>
              <a:buChar char="●"/>
            </a:pPr>
            <a:r>
              <a:rPr lang="en-IN" sz="2600" b="0" i="0" u="none" strike="noStrike" cap="none">
                <a:solidFill>
                  <a:schemeClr val="dk1"/>
                </a:solidFill>
                <a:latin typeface="Arial"/>
                <a:ea typeface="Arial"/>
                <a:cs typeface="Arial"/>
                <a:sym typeface="Arial"/>
              </a:rPr>
              <a:t>Opening a calc.exe in windows using notepad</a:t>
            </a:r>
            <a:endParaRPr/>
          </a:p>
        </p:txBody>
      </p:sp>
      <p:pic>
        <p:nvPicPr>
          <p:cNvPr id="660" name="Google Shape;660;p80"/>
          <p:cNvPicPr preferRelativeResize="0"/>
          <p:nvPr/>
        </p:nvPicPr>
        <p:blipFill rotWithShape="1">
          <a:blip r:embed="rId3">
            <a:alphaModFix/>
          </a:blip>
          <a:srcRect/>
          <a:stretch/>
        </p:blipFill>
        <p:spPr>
          <a:xfrm>
            <a:off x="815760" y="1607400"/>
            <a:ext cx="6987600" cy="3235320"/>
          </a:xfrm>
          <a:prstGeom prst="rect">
            <a:avLst/>
          </a:prstGeom>
          <a:noFill/>
          <a:ln>
            <a:noFill/>
          </a:ln>
        </p:spPr>
      </p:pic>
      <p:sp>
        <p:nvSpPr>
          <p:cNvPr id="661" name="Google Shape;661;p80"/>
          <p:cNvSpPr txBox="1">
            <a:spLocks noGrp="1"/>
          </p:cNvSpPr>
          <p:nvPr>
            <p:ph type="sldNum" idx="4294967295"/>
          </p:nvPr>
        </p:nvSpPr>
        <p:spPr>
          <a:xfrm>
            <a:off x="8472600" y="4663080"/>
            <a:ext cx="535680" cy="38052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80</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1"/>
          <p:cNvSpPr txBox="1">
            <a:spLocks noGrp="1"/>
          </p:cNvSpPr>
          <p:nvPr>
            <p:ph type="title"/>
          </p:nvPr>
        </p:nvSpPr>
        <p:spPr>
          <a:xfrm>
            <a:off x="457200" y="205979"/>
            <a:ext cx="8229600" cy="57982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Opening Files with the open() Function</a:t>
            </a:r>
            <a:endParaRPr sz="3200">
              <a:latin typeface="Times New Roman"/>
              <a:ea typeface="Times New Roman"/>
              <a:cs typeface="Times New Roman"/>
              <a:sym typeface="Times New Roman"/>
            </a:endParaRPr>
          </a:p>
        </p:txBody>
      </p:sp>
      <p:sp>
        <p:nvSpPr>
          <p:cNvPr id="667" name="Google Shape;667;p81"/>
          <p:cNvSpPr txBox="1">
            <a:spLocks noGrp="1"/>
          </p:cNvSpPr>
          <p:nvPr>
            <p:ph type="body" idx="1"/>
          </p:nvPr>
        </p:nvSpPr>
        <p:spPr>
          <a:xfrm>
            <a:off x="214282" y="928676"/>
            <a:ext cx="8572560" cy="3537348"/>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2200"/>
              <a:buNone/>
            </a:pPr>
            <a:r>
              <a:rPr lang="en-IN" sz="2200">
                <a:latin typeface="Times New Roman"/>
                <a:ea typeface="Times New Roman"/>
                <a:cs typeface="Times New Roman"/>
                <a:sym typeface="Times New Roman"/>
              </a:rPr>
              <a:t>To open a file with the open() function, you pass it a string path indicating the file you want to open; it can be either an absolute or relative path. The open() function returns a File object.</a:t>
            </a:r>
            <a:endParaRPr sz="2200">
              <a:latin typeface="Times New Roman"/>
              <a:ea typeface="Times New Roman"/>
              <a:cs typeface="Times New Roman"/>
              <a:sym typeface="Times New Roman"/>
            </a:endParaRPr>
          </a:p>
        </p:txBody>
      </p:sp>
      <p:pic>
        <p:nvPicPr>
          <p:cNvPr id="668" name="Google Shape;668;p81"/>
          <p:cNvPicPr preferRelativeResize="0"/>
          <p:nvPr/>
        </p:nvPicPr>
        <p:blipFill rotWithShape="1">
          <a:blip r:embed="rId3">
            <a:alphaModFix/>
          </a:blip>
          <a:srcRect/>
          <a:stretch/>
        </p:blipFill>
        <p:spPr>
          <a:xfrm>
            <a:off x="285720" y="2500312"/>
            <a:ext cx="8572560" cy="642942"/>
          </a:xfrm>
          <a:prstGeom prst="rect">
            <a:avLst/>
          </a:prstGeom>
          <a:noFill/>
          <a:ln>
            <a:noFill/>
          </a:ln>
        </p:spPr>
      </p:pic>
      <p:pic>
        <p:nvPicPr>
          <p:cNvPr id="669" name="Google Shape;669;p81"/>
          <p:cNvPicPr preferRelativeResize="0"/>
          <p:nvPr/>
        </p:nvPicPr>
        <p:blipFill rotWithShape="1">
          <a:blip r:embed="rId4">
            <a:alphaModFix/>
          </a:blip>
          <a:srcRect/>
          <a:stretch/>
        </p:blipFill>
        <p:spPr>
          <a:xfrm>
            <a:off x="285720" y="3143254"/>
            <a:ext cx="8358246" cy="857256"/>
          </a:xfrm>
          <a:prstGeom prst="rect">
            <a:avLst/>
          </a:prstGeom>
          <a:noFill/>
          <a:ln>
            <a:noFill/>
          </a:ln>
        </p:spPr>
      </p:pic>
      <p:sp>
        <p:nvSpPr>
          <p:cNvPr id="670" name="Google Shape;670;p81"/>
          <p:cNvSpPr/>
          <p:nvPr/>
        </p:nvSpPr>
        <p:spPr>
          <a:xfrm>
            <a:off x="428596" y="4214824"/>
            <a:ext cx="671517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open('/Users/asweigart/hello.txt', 'r')</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82"/>
          <p:cNvSpPr txBox="1">
            <a:spLocks noGrp="1"/>
          </p:cNvSpPr>
          <p:nvPr>
            <p:ph type="title"/>
          </p:nvPr>
        </p:nvSpPr>
        <p:spPr>
          <a:xfrm>
            <a:off x="285720" y="205979"/>
            <a:ext cx="8401080" cy="57982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IN" sz="3200" b="1">
                <a:latin typeface="Times New Roman"/>
                <a:ea typeface="Times New Roman"/>
                <a:cs typeface="Times New Roman"/>
                <a:sym typeface="Times New Roman"/>
              </a:rPr>
              <a:t>Reading</a:t>
            </a:r>
            <a:r>
              <a:rPr lang="en-IN" sz="2800" b="1">
                <a:latin typeface="Times New Roman"/>
                <a:ea typeface="Times New Roman"/>
                <a:cs typeface="Times New Roman"/>
                <a:sym typeface="Times New Roman"/>
              </a:rPr>
              <a:t> the Contents of Files</a:t>
            </a:r>
            <a:endParaRPr sz="2800">
              <a:latin typeface="Times New Roman"/>
              <a:ea typeface="Times New Roman"/>
              <a:cs typeface="Times New Roman"/>
              <a:sym typeface="Times New Roman"/>
            </a:endParaRPr>
          </a:p>
        </p:txBody>
      </p:sp>
      <p:sp>
        <p:nvSpPr>
          <p:cNvPr id="676" name="Google Shape;676;p82"/>
          <p:cNvSpPr/>
          <p:nvPr/>
        </p:nvSpPr>
        <p:spPr>
          <a:xfrm>
            <a:off x="214282" y="928676"/>
            <a:ext cx="4857784" cy="2723823"/>
          </a:xfrm>
          <a:prstGeom prst="rect">
            <a:avLst/>
          </a:prstGeom>
          <a:noFill/>
          <a:ln w="19050"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900">
                <a:solidFill>
                  <a:schemeClr val="dk1"/>
                </a:solidFill>
                <a:latin typeface="Times New Roman"/>
                <a:ea typeface="Times New Roman"/>
                <a:cs typeface="Times New Roman"/>
                <a:sym typeface="Times New Roman"/>
              </a:rPr>
              <a:t>If you want to read the entire contents of a file as a string value, use the File object’s read()</a:t>
            </a:r>
            <a:endParaRPr/>
          </a:p>
          <a:p>
            <a:pPr marL="0" marR="0" lvl="0" indent="0" algn="l" rtl="0">
              <a:lnSpc>
                <a:spcPct val="150000"/>
              </a:lnSpc>
              <a:spcBef>
                <a:spcPts val="0"/>
              </a:spcBef>
              <a:spcAft>
                <a:spcPts val="0"/>
              </a:spcAft>
              <a:buNone/>
            </a:pPr>
            <a:r>
              <a:rPr lang="en-IN" sz="1900">
                <a:solidFill>
                  <a:schemeClr val="dk1"/>
                </a:solidFill>
                <a:latin typeface="Times New Roman"/>
                <a:ea typeface="Times New Roman"/>
                <a:cs typeface="Times New Roman"/>
                <a:sym typeface="Times New Roman"/>
              </a:rPr>
              <a:t>method.</a:t>
            </a:r>
            <a:endParaRPr/>
          </a:p>
          <a:p>
            <a:pPr marL="0" marR="0" lvl="0" indent="0" algn="l" rtl="0">
              <a:lnSpc>
                <a:spcPct val="150000"/>
              </a:lnSpc>
              <a:spcBef>
                <a:spcPts val="0"/>
              </a:spcBef>
              <a:spcAft>
                <a:spcPts val="0"/>
              </a:spcAft>
              <a:buNone/>
            </a:pPr>
            <a:r>
              <a:rPr lang="en-IN" sz="1900">
                <a:solidFill>
                  <a:schemeClr val="dk1"/>
                </a:solidFill>
                <a:latin typeface="Times New Roman"/>
                <a:ea typeface="Times New Roman"/>
                <a:cs typeface="Times New Roman"/>
                <a:sym typeface="Times New Roman"/>
              </a:rPr>
              <a:t>use the </a:t>
            </a:r>
            <a:r>
              <a:rPr lang="en-IN" sz="1900" b="1">
                <a:solidFill>
                  <a:srgbClr val="FF0000"/>
                </a:solidFill>
                <a:latin typeface="Times New Roman"/>
                <a:ea typeface="Times New Roman"/>
                <a:cs typeface="Times New Roman"/>
                <a:sym typeface="Times New Roman"/>
              </a:rPr>
              <a:t>readlines() </a:t>
            </a:r>
            <a:r>
              <a:rPr lang="en-IN" sz="1900">
                <a:solidFill>
                  <a:schemeClr val="dk1"/>
                </a:solidFill>
                <a:latin typeface="Times New Roman"/>
                <a:ea typeface="Times New Roman"/>
                <a:cs typeface="Times New Roman"/>
                <a:sym typeface="Times New Roman"/>
              </a:rPr>
              <a:t>method to get a </a:t>
            </a:r>
            <a:r>
              <a:rPr lang="en-IN" sz="1900" i="1">
                <a:solidFill>
                  <a:schemeClr val="dk1"/>
                </a:solidFill>
                <a:latin typeface="Times New Roman"/>
                <a:ea typeface="Times New Roman"/>
                <a:cs typeface="Times New Roman"/>
                <a:sym typeface="Times New Roman"/>
              </a:rPr>
              <a:t>list of string </a:t>
            </a:r>
            <a:r>
              <a:rPr lang="en-IN" sz="1900">
                <a:solidFill>
                  <a:schemeClr val="dk1"/>
                </a:solidFill>
                <a:latin typeface="Times New Roman"/>
                <a:ea typeface="Times New Roman"/>
                <a:cs typeface="Times New Roman"/>
                <a:sym typeface="Times New Roman"/>
              </a:rPr>
              <a:t>values from the file, one string for each line of text.</a:t>
            </a:r>
            <a:endParaRPr/>
          </a:p>
        </p:txBody>
      </p:sp>
      <p:pic>
        <p:nvPicPr>
          <p:cNvPr id="677" name="Google Shape;677;p82"/>
          <p:cNvPicPr preferRelativeResize="0"/>
          <p:nvPr/>
        </p:nvPicPr>
        <p:blipFill rotWithShape="1">
          <a:blip r:embed="rId3">
            <a:alphaModFix/>
          </a:blip>
          <a:srcRect/>
          <a:stretch/>
        </p:blipFill>
        <p:spPr>
          <a:xfrm>
            <a:off x="5286380" y="1428742"/>
            <a:ext cx="3214710" cy="1214446"/>
          </a:xfrm>
          <a:prstGeom prst="rect">
            <a:avLst/>
          </a:prstGeom>
          <a:noFill/>
          <a:ln>
            <a:noFill/>
          </a:ln>
        </p:spPr>
      </p:pic>
      <p:pic>
        <p:nvPicPr>
          <p:cNvPr id="678" name="Google Shape;678;p82"/>
          <p:cNvPicPr preferRelativeResize="0"/>
          <p:nvPr/>
        </p:nvPicPr>
        <p:blipFill rotWithShape="1">
          <a:blip r:embed="rId4">
            <a:alphaModFix/>
          </a:blip>
          <a:srcRect/>
          <a:stretch/>
        </p:blipFill>
        <p:spPr>
          <a:xfrm>
            <a:off x="642910" y="3786196"/>
            <a:ext cx="6919919" cy="1223964"/>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pic>
        <p:nvPicPr>
          <p:cNvPr id="683" name="Google Shape;683;p83"/>
          <p:cNvPicPr preferRelativeResize="0"/>
          <p:nvPr/>
        </p:nvPicPr>
        <p:blipFill rotWithShape="1">
          <a:blip r:embed="rId3">
            <a:alphaModFix/>
          </a:blip>
          <a:srcRect/>
          <a:stretch/>
        </p:blipFill>
        <p:spPr>
          <a:xfrm>
            <a:off x="467544" y="555526"/>
            <a:ext cx="8136904" cy="3672408"/>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84"/>
          <p:cNvSpPr txBox="1"/>
          <p:nvPr/>
        </p:nvSpPr>
        <p:spPr>
          <a:xfrm>
            <a:off x="107504" y="178669"/>
            <a:ext cx="8928992"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chemeClr val="dk1"/>
                </a:solidFill>
                <a:latin typeface="Cambria"/>
                <a:ea typeface="Cambria"/>
                <a:cs typeface="Cambria"/>
                <a:sym typeface="Cambria"/>
              </a:rPr>
              <a:t>To read the content of the file line by line there are 3 commands: </a:t>
            </a:r>
            <a:endParaRPr sz="2800" b="1">
              <a:solidFill>
                <a:schemeClr val="dk1"/>
              </a:solidFill>
              <a:latin typeface="Cambria"/>
              <a:ea typeface="Cambria"/>
              <a:cs typeface="Cambria"/>
              <a:sym typeface="Cambria"/>
            </a:endParaRPr>
          </a:p>
        </p:txBody>
      </p:sp>
      <p:pic>
        <p:nvPicPr>
          <p:cNvPr id="689" name="Google Shape;689;p84"/>
          <p:cNvPicPr preferRelativeResize="0"/>
          <p:nvPr/>
        </p:nvPicPr>
        <p:blipFill rotWithShape="1">
          <a:blip r:embed="rId3">
            <a:alphaModFix/>
          </a:blip>
          <a:srcRect/>
          <a:stretch/>
        </p:blipFill>
        <p:spPr>
          <a:xfrm>
            <a:off x="6500564" y="1059582"/>
            <a:ext cx="2535932" cy="1800200"/>
          </a:xfrm>
          <a:prstGeom prst="rect">
            <a:avLst/>
          </a:prstGeom>
          <a:noFill/>
          <a:ln>
            <a:noFill/>
          </a:ln>
        </p:spPr>
      </p:pic>
      <p:pic>
        <p:nvPicPr>
          <p:cNvPr id="690" name="Google Shape;690;p84"/>
          <p:cNvPicPr preferRelativeResize="0"/>
          <p:nvPr/>
        </p:nvPicPr>
        <p:blipFill rotWithShape="1">
          <a:blip r:embed="rId4">
            <a:alphaModFix/>
          </a:blip>
          <a:srcRect/>
          <a:stretch/>
        </p:blipFill>
        <p:spPr>
          <a:xfrm>
            <a:off x="135481" y="1259582"/>
            <a:ext cx="4000500" cy="1600200"/>
          </a:xfrm>
          <a:prstGeom prst="rect">
            <a:avLst/>
          </a:prstGeom>
          <a:noFill/>
          <a:ln>
            <a:noFill/>
          </a:ln>
        </p:spPr>
      </p:pic>
      <p:pic>
        <p:nvPicPr>
          <p:cNvPr id="691" name="Google Shape;691;p84"/>
          <p:cNvPicPr preferRelativeResize="0"/>
          <p:nvPr/>
        </p:nvPicPr>
        <p:blipFill rotWithShape="1">
          <a:blip r:embed="rId5">
            <a:alphaModFix/>
          </a:blip>
          <a:srcRect/>
          <a:stretch/>
        </p:blipFill>
        <p:spPr>
          <a:xfrm>
            <a:off x="225968" y="3327578"/>
            <a:ext cx="3819525" cy="1619250"/>
          </a:xfrm>
          <a:prstGeom prst="rect">
            <a:avLst/>
          </a:prstGeom>
          <a:noFill/>
          <a:ln>
            <a:noFill/>
          </a:ln>
        </p:spPr>
      </p:pic>
      <p:pic>
        <p:nvPicPr>
          <p:cNvPr id="692" name="Google Shape;692;p84"/>
          <p:cNvPicPr preferRelativeResize="0"/>
          <p:nvPr/>
        </p:nvPicPr>
        <p:blipFill rotWithShape="1">
          <a:blip r:embed="rId6">
            <a:alphaModFix/>
          </a:blip>
          <a:srcRect/>
          <a:stretch/>
        </p:blipFill>
        <p:spPr>
          <a:xfrm>
            <a:off x="3080825" y="3219822"/>
            <a:ext cx="5976664" cy="15811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85"/>
          <p:cNvSpPr txBox="1">
            <a:spLocks noGrp="1"/>
          </p:cNvSpPr>
          <p:nvPr>
            <p:ph type="title"/>
          </p:nvPr>
        </p:nvSpPr>
        <p:spPr>
          <a:xfrm>
            <a:off x="285720" y="214296"/>
            <a:ext cx="8229600" cy="508383"/>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IN" sz="3200" b="1">
                <a:latin typeface="Times New Roman"/>
                <a:ea typeface="Times New Roman"/>
                <a:cs typeface="Times New Roman"/>
                <a:sym typeface="Times New Roman"/>
              </a:rPr>
              <a:t>Writing to Files</a:t>
            </a:r>
            <a:endParaRPr sz="3200" b="1">
              <a:latin typeface="Times New Roman"/>
              <a:ea typeface="Times New Roman"/>
              <a:cs typeface="Times New Roman"/>
              <a:sym typeface="Times New Roman"/>
            </a:endParaRPr>
          </a:p>
        </p:txBody>
      </p:sp>
      <p:sp>
        <p:nvSpPr>
          <p:cNvPr id="698" name="Google Shape;698;p85"/>
          <p:cNvSpPr/>
          <p:nvPr/>
        </p:nvSpPr>
        <p:spPr>
          <a:xfrm>
            <a:off x="500034" y="1285866"/>
            <a:ext cx="657229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9" name="Google Shape;699;p85"/>
          <p:cNvSpPr/>
          <p:nvPr/>
        </p:nvSpPr>
        <p:spPr>
          <a:xfrm>
            <a:off x="142844" y="1000114"/>
            <a:ext cx="5072098" cy="3785652"/>
          </a:xfrm>
          <a:prstGeom prst="rect">
            <a:avLst/>
          </a:prstGeom>
          <a:no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Similar to how the print() function “writes” strings to the screen.</a:t>
            </a:r>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Pass 'w' as the second argument to open() to open the file in write mode.</a:t>
            </a:r>
            <a:endParaRPr/>
          </a:p>
          <a:p>
            <a:pPr marL="0" marR="0" lvl="0" indent="-127000" algn="l" rtl="0">
              <a:lnSpc>
                <a:spcPct val="150000"/>
              </a:lnSpc>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 Append mode, on the other hand, will append text to the end of the existing file.  Pass 'a' as the second argument to open() to open the file in append mode.</a:t>
            </a:r>
            <a:endParaRPr sz="2000">
              <a:solidFill>
                <a:schemeClr val="dk1"/>
              </a:solidFill>
              <a:latin typeface="Times New Roman"/>
              <a:ea typeface="Times New Roman"/>
              <a:cs typeface="Times New Roman"/>
              <a:sym typeface="Times New Roman"/>
            </a:endParaRPr>
          </a:p>
        </p:txBody>
      </p:sp>
      <p:pic>
        <p:nvPicPr>
          <p:cNvPr id="700" name="Google Shape;700;p85"/>
          <p:cNvPicPr preferRelativeResize="0"/>
          <p:nvPr/>
        </p:nvPicPr>
        <p:blipFill rotWithShape="1">
          <a:blip r:embed="rId3">
            <a:alphaModFix/>
          </a:blip>
          <a:srcRect/>
          <a:stretch/>
        </p:blipFill>
        <p:spPr>
          <a:xfrm>
            <a:off x="5286380" y="1000114"/>
            <a:ext cx="3714776" cy="392909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pic>
        <p:nvPicPr>
          <p:cNvPr id="705" name="Google Shape;705;p86"/>
          <p:cNvPicPr preferRelativeResize="0"/>
          <p:nvPr/>
        </p:nvPicPr>
        <p:blipFill rotWithShape="1">
          <a:blip r:embed="rId3">
            <a:alphaModFix/>
          </a:blip>
          <a:srcRect/>
          <a:stretch/>
        </p:blipFill>
        <p:spPr>
          <a:xfrm>
            <a:off x="323528" y="411510"/>
            <a:ext cx="3888432" cy="1994774"/>
          </a:xfrm>
          <a:prstGeom prst="rect">
            <a:avLst/>
          </a:prstGeom>
          <a:noFill/>
          <a:ln>
            <a:noFill/>
          </a:ln>
        </p:spPr>
      </p:pic>
      <p:sp>
        <p:nvSpPr>
          <p:cNvPr id="706" name="Google Shape;706;p86"/>
          <p:cNvSpPr txBox="1"/>
          <p:nvPr/>
        </p:nvSpPr>
        <p:spPr>
          <a:xfrm>
            <a:off x="5308608" y="401780"/>
            <a:ext cx="96795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Cambria"/>
                <a:ea typeface="Cambria"/>
                <a:cs typeface="Cambria"/>
                <a:sym typeface="Cambria"/>
              </a:rPr>
              <a:t>Before</a:t>
            </a:r>
            <a:endParaRPr sz="2000" b="1">
              <a:solidFill>
                <a:schemeClr val="dk1"/>
              </a:solidFill>
              <a:latin typeface="Cambria"/>
              <a:ea typeface="Cambria"/>
              <a:cs typeface="Cambria"/>
              <a:sym typeface="Cambria"/>
            </a:endParaRPr>
          </a:p>
        </p:txBody>
      </p:sp>
      <p:sp>
        <p:nvSpPr>
          <p:cNvPr id="707" name="Google Shape;707;p86"/>
          <p:cNvSpPr txBox="1"/>
          <p:nvPr/>
        </p:nvSpPr>
        <p:spPr>
          <a:xfrm>
            <a:off x="7812360" y="412054"/>
            <a:ext cx="77905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Cambria"/>
                <a:ea typeface="Cambria"/>
                <a:cs typeface="Cambria"/>
                <a:sym typeface="Cambria"/>
              </a:rPr>
              <a:t>After</a:t>
            </a:r>
            <a:endParaRPr sz="2000" b="1">
              <a:solidFill>
                <a:schemeClr val="dk1"/>
              </a:solidFill>
              <a:latin typeface="Cambria"/>
              <a:ea typeface="Cambria"/>
              <a:cs typeface="Cambria"/>
              <a:sym typeface="Cambria"/>
            </a:endParaRPr>
          </a:p>
        </p:txBody>
      </p:sp>
      <p:pic>
        <p:nvPicPr>
          <p:cNvPr id="708" name="Google Shape;708;p86"/>
          <p:cNvPicPr preferRelativeResize="0"/>
          <p:nvPr/>
        </p:nvPicPr>
        <p:blipFill rotWithShape="1">
          <a:blip r:embed="rId4">
            <a:alphaModFix/>
          </a:blip>
          <a:srcRect/>
          <a:stretch/>
        </p:blipFill>
        <p:spPr>
          <a:xfrm>
            <a:off x="7373214" y="1125885"/>
            <a:ext cx="1657350" cy="981075"/>
          </a:xfrm>
          <a:prstGeom prst="rect">
            <a:avLst/>
          </a:prstGeom>
          <a:noFill/>
          <a:ln>
            <a:noFill/>
          </a:ln>
        </p:spPr>
      </p:pic>
      <p:pic>
        <p:nvPicPr>
          <p:cNvPr id="709" name="Google Shape;709;p86"/>
          <p:cNvPicPr preferRelativeResize="0"/>
          <p:nvPr/>
        </p:nvPicPr>
        <p:blipFill rotWithShape="1">
          <a:blip r:embed="rId5">
            <a:alphaModFix/>
          </a:blip>
          <a:srcRect/>
          <a:stretch/>
        </p:blipFill>
        <p:spPr>
          <a:xfrm>
            <a:off x="4802410" y="1139459"/>
            <a:ext cx="2066925" cy="1266825"/>
          </a:xfrm>
          <a:prstGeom prst="rect">
            <a:avLst/>
          </a:prstGeom>
          <a:noFill/>
          <a:ln>
            <a:noFill/>
          </a:ln>
        </p:spPr>
      </p:pic>
      <p:pic>
        <p:nvPicPr>
          <p:cNvPr id="710" name="Google Shape;710;p86"/>
          <p:cNvPicPr preferRelativeResize="0"/>
          <p:nvPr/>
        </p:nvPicPr>
        <p:blipFill rotWithShape="1">
          <a:blip r:embed="rId6">
            <a:alphaModFix/>
          </a:blip>
          <a:srcRect/>
          <a:stretch/>
        </p:blipFill>
        <p:spPr>
          <a:xfrm>
            <a:off x="323528" y="3003798"/>
            <a:ext cx="4114800" cy="1657350"/>
          </a:xfrm>
          <a:prstGeom prst="rect">
            <a:avLst/>
          </a:prstGeom>
          <a:noFill/>
          <a:ln>
            <a:noFill/>
          </a:ln>
        </p:spPr>
      </p:pic>
      <p:sp>
        <p:nvSpPr>
          <p:cNvPr id="711" name="Google Shape;711;p86"/>
          <p:cNvSpPr txBox="1"/>
          <p:nvPr/>
        </p:nvSpPr>
        <p:spPr>
          <a:xfrm>
            <a:off x="5157386" y="2931790"/>
            <a:ext cx="96795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Cambria"/>
                <a:ea typeface="Cambria"/>
                <a:cs typeface="Cambria"/>
                <a:sym typeface="Cambria"/>
              </a:rPr>
              <a:t>Before</a:t>
            </a:r>
            <a:endParaRPr sz="2000" b="1">
              <a:solidFill>
                <a:schemeClr val="dk1"/>
              </a:solidFill>
              <a:latin typeface="Cambria"/>
              <a:ea typeface="Cambria"/>
              <a:cs typeface="Cambria"/>
              <a:sym typeface="Cambria"/>
            </a:endParaRPr>
          </a:p>
        </p:txBody>
      </p:sp>
      <p:sp>
        <p:nvSpPr>
          <p:cNvPr id="712" name="Google Shape;712;p86"/>
          <p:cNvSpPr txBox="1"/>
          <p:nvPr/>
        </p:nvSpPr>
        <p:spPr>
          <a:xfrm>
            <a:off x="7812359" y="2931790"/>
            <a:ext cx="77905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Cambria"/>
                <a:ea typeface="Cambria"/>
                <a:cs typeface="Cambria"/>
                <a:sym typeface="Cambria"/>
              </a:rPr>
              <a:t>After</a:t>
            </a:r>
            <a:endParaRPr sz="2000" b="1">
              <a:solidFill>
                <a:schemeClr val="dk1"/>
              </a:solidFill>
              <a:latin typeface="Cambria"/>
              <a:ea typeface="Cambria"/>
              <a:cs typeface="Cambria"/>
              <a:sym typeface="Cambria"/>
            </a:endParaRPr>
          </a:p>
        </p:txBody>
      </p:sp>
      <p:pic>
        <p:nvPicPr>
          <p:cNvPr id="713" name="Google Shape;713;p86"/>
          <p:cNvPicPr preferRelativeResize="0"/>
          <p:nvPr/>
        </p:nvPicPr>
        <p:blipFill rotWithShape="1">
          <a:blip r:embed="rId5">
            <a:alphaModFix/>
          </a:blip>
          <a:srcRect/>
          <a:stretch/>
        </p:blipFill>
        <p:spPr>
          <a:xfrm>
            <a:off x="4759123" y="3507854"/>
            <a:ext cx="2066925" cy="1266825"/>
          </a:xfrm>
          <a:prstGeom prst="rect">
            <a:avLst/>
          </a:prstGeom>
          <a:noFill/>
          <a:ln>
            <a:noFill/>
          </a:ln>
        </p:spPr>
      </p:pic>
      <p:pic>
        <p:nvPicPr>
          <p:cNvPr id="714" name="Google Shape;714;p86"/>
          <p:cNvPicPr preferRelativeResize="0"/>
          <p:nvPr/>
        </p:nvPicPr>
        <p:blipFill rotWithShape="1">
          <a:blip r:embed="rId7">
            <a:alphaModFix/>
          </a:blip>
          <a:srcRect/>
          <a:stretch/>
        </p:blipFill>
        <p:spPr>
          <a:xfrm>
            <a:off x="6902069" y="3494742"/>
            <a:ext cx="2143125" cy="132397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94"/>
          <p:cNvSpPr/>
          <p:nvPr/>
        </p:nvSpPr>
        <p:spPr>
          <a:xfrm>
            <a:off x="179512" y="195486"/>
            <a:ext cx="8784976"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chemeClr val="dk1"/>
                </a:solidFill>
                <a:latin typeface="Cambria"/>
                <a:ea typeface="Cambria"/>
                <a:cs typeface="Cambria"/>
                <a:sym typeface="Cambria"/>
              </a:rPr>
              <a:t>5. Develop a program to print 10 most frequently appearing words in a text file. [Hint: Use dictionary with distinct words and their frequency of occurrences. Sort the dictionary in the reverse order of frequency and display dictionary slice of first 10 items] </a:t>
            </a:r>
            <a:endParaRPr sz="1800">
              <a:solidFill>
                <a:schemeClr val="dk1"/>
              </a:solidFill>
              <a:latin typeface="Cambria"/>
              <a:ea typeface="Cambria"/>
              <a:cs typeface="Cambria"/>
              <a:sym typeface="Cambria"/>
            </a:endParaRPr>
          </a:p>
        </p:txBody>
      </p:sp>
      <p:pic>
        <p:nvPicPr>
          <p:cNvPr id="720" name="Google Shape;720;p94"/>
          <p:cNvPicPr preferRelativeResize="0"/>
          <p:nvPr/>
        </p:nvPicPr>
        <p:blipFill rotWithShape="1">
          <a:blip r:embed="rId3">
            <a:alphaModFix/>
          </a:blip>
          <a:srcRect/>
          <a:stretch/>
        </p:blipFill>
        <p:spPr>
          <a:xfrm>
            <a:off x="179512" y="1395815"/>
            <a:ext cx="8352928" cy="3624207"/>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95"/>
          <p:cNvSpPr txBox="1"/>
          <p:nvPr/>
        </p:nvSpPr>
        <p:spPr>
          <a:xfrm>
            <a:off x="323528" y="339502"/>
            <a:ext cx="208823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FF0000"/>
                </a:solidFill>
                <a:latin typeface="Cambria"/>
                <a:ea typeface="Cambria"/>
                <a:cs typeface="Cambria"/>
                <a:sym typeface="Cambria"/>
              </a:rPr>
              <a:t>OUTPUT</a:t>
            </a:r>
            <a:endParaRPr sz="2800" b="1">
              <a:solidFill>
                <a:srgbClr val="FF0000"/>
              </a:solidFill>
              <a:latin typeface="Cambria"/>
              <a:ea typeface="Cambria"/>
              <a:cs typeface="Cambria"/>
              <a:sym typeface="Cambria"/>
            </a:endParaRPr>
          </a:p>
        </p:txBody>
      </p:sp>
      <p:pic>
        <p:nvPicPr>
          <p:cNvPr id="726" name="Google Shape;726;p95"/>
          <p:cNvPicPr preferRelativeResize="0"/>
          <p:nvPr/>
        </p:nvPicPr>
        <p:blipFill rotWithShape="1">
          <a:blip r:embed="rId3">
            <a:alphaModFix/>
          </a:blip>
          <a:srcRect/>
          <a:stretch/>
        </p:blipFill>
        <p:spPr>
          <a:xfrm>
            <a:off x="107504" y="1491630"/>
            <a:ext cx="9036496" cy="13681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
        <p:nvSpPr>
          <p:cNvPr id="146" name="Google Shape;146;p9"/>
          <p:cNvSpPr txBox="1">
            <a:spLocks noGrp="1"/>
          </p:cNvSpPr>
          <p:nvPr>
            <p:ph type="title" idx="4294967295"/>
          </p:nvPr>
        </p:nvSpPr>
        <p:spPr>
          <a:xfrm>
            <a:off x="0" y="204788"/>
            <a:ext cx="8228013" cy="723888"/>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1"/>
              </a:buClr>
              <a:buSzPts val="3600"/>
              <a:buFont typeface="Arial"/>
              <a:buNone/>
            </a:pPr>
            <a:r>
              <a:rPr lang="en-IN" sz="3600" b="0" strike="noStrike">
                <a:latin typeface="Arial"/>
                <a:ea typeface="Arial"/>
                <a:cs typeface="Arial"/>
                <a:sym typeface="Arial"/>
              </a:rPr>
              <a:t>Multiline string with three single quotes</a:t>
            </a:r>
            <a:endParaRPr/>
          </a:p>
        </p:txBody>
      </p:sp>
      <p:sp>
        <p:nvSpPr>
          <p:cNvPr id="147" name="Google Shape;147;p9"/>
          <p:cNvSpPr/>
          <p:nvPr/>
        </p:nvSpPr>
        <p:spPr>
          <a:xfrm>
            <a:off x="285720" y="4429138"/>
            <a:ext cx="8404920" cy="40896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IN" sz="1800" b="0" strike="noStrike">
                <a:solidFill>
                  <a:schemeClr val="dk1"/>
                </a:solidFill>
                <a:latin typeface="Arial"/>
                <a:ea typeface="Arial"/>
                <a:cs typeface="Arial"/>
                <a:sym typeface="Arial"/>
              </a:rPr>
              <a:t>Python’s indentation rules for blocks do not apply to lines inside a multiline string.</a:t>
            </a:r>
            <a:endParaRPr sz="1800" b="0" strike="noStrike">
              <a:solidFill>
                <a:schemeClr val="dk1"/>
              </a:solidFill>
              <a:latin typeface="Arial"/>
              <a:ea typeface="Arial"/>
              <a:cs typeface="Arial"/>
              <a:sym typeface="Arial"/>
            </a:endParaRPr>
          </a:p>
        </p:txBody>
      </p:sp>
      <p:sp>
        <p:nvSpPr>
          <p:cNvPr id="148" name="Google Shape;148;p9"/>
          <p:cNvSpPr/>
          <p:nvPr/>
        </p:nvSpPr>
        <p:spPr>
          <a:xfrm>
            <a:off x="142844" y="1000114"/>
            <a:ext cx="871543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Calibri"/>
                <a:ea typeface="Calibri"/>
                <a:cs typeface="Calibri"/>
                <a:sym typeface="Calibri"/>
              </a:rPr>
              <a:t>A multiline string </a:t>
            </a:r>
            <a:r>
              <a:rPr lang="en-IN" sz="1800">
                <a:solidFill>
                  <a:schemeClr val="dk1"/>
                </a:solidFill>
                <a:latin typeface="Calibri"/>
                <a:ea typeface="Calibri"/>
                <a:cs typeface="Calibri"/>
                <a:sym typeface="Calibri"/>
              </a:rPr>
              <a:t>in Python begins and ends with either three single quotes or three double quotes. Any quotes, tabs, or newlines in between the “triple quotes” are considered part of the string.</a:t>
            </a:r>
            <a:endParaRPr/>
          </a:p>
        </p:txBody>
      </p:sp>
      <p:pic>
        <p:nvPicPr>
          <p:cNvPr id="149" name="Google Shape;149;p9"/>
          <p:cNvPicPr preferRelativeResize="0"/>
          <p:nvPr/>
        </p:nvPicPr>
        <p:blipFill rotWithShape="1">
          <a:blip r:embed="rId3">
            <a:alphaModFix/>
          </a:blip>
          <a:srcRect/>
          <a:stretch/>
        </p:blipFill>
        <p:spPr>
          <a:xfrm>
            <a:off x="142844" y="2071684"/>
            <a:ext cx="4286279" cy="1928826"/>
          </a:xfrm>
          <a:prstGeom prst="rect">
            <a:avLst/>
          </a:prstGeom>
          <a:noFill/>
          <a:ln>
            <a:noFill/>
          </a:ln>
        </p:spPr>
      </p:pic>
      <p:pic>
        <p:nvPicPr>
          <p:cNvPr id="150" name="Google Shape;150;p9"/>
          <p:cNvPicPr preferRelativeResize="0"/>
          <p:nvPr/>
        </p:nvPicPr>
        <p:blipFill rotWithShape="1">
          <a:blip r:embed="rId4">
            <a:alphaModFix/>
          </a:blip>
          <a:srcRect/>
          <a:stretch/>
        </p:blipFill>
        <p:spPr>
          <a:xfrm>
            <a:off x="4643438" y="2071684"/>
            <a:ext cx="4286280" cy="185738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3671</Words>
  <Application>Microsoft Office PowerPoint</Application>
  <PresentationFormat>On-screen Show (16:9)</PresentationFormat>
  <Paragraphs>382</Paragraphs>
  <Slides>88</Slides>
  <Notes>88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Arial</vt:lpstr>
      <vt:lpstr>Calibri</vt:lpstr>
      <vt:lpstr>Cambria</vt:lpstr>
      <vt:lpstr>Noto Sans Symbols</vt:lpstr>
      <vt:lpstr>Times New Roman</vt:lpstr>
      <vt:lpstr>Office Theme</vt:lpstr>
      <vt:lpstr> Module – 3  MANIPULATING STRINGS</vt:lpstr>
      <vt:lpstr>Working with Strings</vt:lpstr>
      <vt:lpstr>PowerPoint Presentation</vt:lpstr>
      <vt:lpstr>PowerPoint Presentation</vt:lpstr>
      <vt:lpstr>String Literals</vt:lpstr>
      <vt:lpstr>PowerPoint Presentation</vt:lpstr>
      <vt:lpstr>PowerPoint Presentation</vt:lpstr>
      <vt:lpstr>print( ) using escape characters &amp; raw strings</vt:lpstr>
      <vt:lpstr>Multiline string with three single quotes</vt:lpstr>
      <vt:lpstr>PowerPoint Presentation</vt:lpstr>
      <vt:lpstr>PowerPoint Presentation</vt:lpstr>
      <vt:lpstr>Multiline Comments</vt:lpstr>
      <vt:lpstr>Indexing and Slicing Strings</vt:lpstr>
      <vt:lpstr>PowerPoint Presentation</vt:lpstr>
      <vt:lpstr>The in and not in Operators with Strings</vt:lpstr>
      <vt:lpstr>Putting Strings Inside Other Strings</vt:lpstr>
      <vt:lpstr>Built-in methods for string manipulation</vt:lpstr>
      <vt:lpstr>upper(), lower(), isupper(), and islower() Methods</vt:lpstr>
      <vt:lpstr>PowerPoint Presentation</vt:lpstr>
      <vt:lpstr>upper( ) and lower( ) chain</vt:lpstr>
      <vt:lpstr>PowerPoint Presentation</vt:lpstr>
      <vt:lpstr>PowerPoint Presentation</vt:lpstr>
      <vt:lpstr>PowerPoint Presentation</vt:lpstr>
      <vt:lpstr>isX() Methods</vt:lpstr>
      <vt:lpstr>isX( ) examples</vt:lpstr>
      <vt:lpstr>PowerPoint Presentation</vt:lpstr>
      <vt:lpstr>PowerPoint Presentation</vt:lpstr>
      <vt:lpstr>PowerPoint Presentation</vt:lpstr>
      <vt:lpstr>In the first while loop, we ask the user for their age and store their input in age. If age is a valid (decimal) value, we break out of this first while loop and move on to the second, which asks for a password. Otherwise, we inform the user that they need to enter a number and again ask them to enter their age.</vt:lpstr>
      <vt:lpstr>PowerPoint Presentation</vt:lpstr>
      <vt:lpstr>startswith() and endswith()</vt:lpstr>
      <vt:lpstr>PowerPoint Presentation</vt:lpstr>
      <vt:lpstr>join() method</vt:lpstr>
      <vt:lpstr>split ( ) method</vt:lpstr>
      <vt:lpstr>split ( ) using a delimiter</vt:lpstr>
      <vt:lpstr>PowerPoint Presentation</vt:lpstr>
      <vt:lpstr>Splitting Strings with the partition() Method</vt:lpstr>
      <vt:lpstr>Using partition( ) for multiple assignment</vt:lpstr>
      <vt:lpstr>PowerPoint Presentation</vt:lpstr>
      <vt:lpstr>Justifying Text</vt:lpstr>
      <vt:lpstr>Justifying Text with rjust(), ljust(), and center()</vt:lpstr>
      <vt:lpstr>Justifying text</vt:lpstr>
      <vt:lpstr>PowerPoint Presentation</vt:lpstr>
      <vt:lpstr>Removing Whitespace with the strip(), rstrip(), and lstrip() Methods</vt:lpstr>
      <vt:lpstr>PowerPoint Presentation</vt:lpstr>
      <vt:lpstr>Numeric Values of Characters with  the ord() and chr() Functions</vt:lpstr>
      <vt:lpstr>Ordering or mathematical operation  on characters</vt:lpstr>
      <vt:lpstr>Copying and Pasting Strings with the pyperclip Module</vt:lpstr>
      <vt:lpstr>PowerPoint Presentation</vt:lpstr>
      <vt:lpstr>Project</vt:lpstr>
      <vt:lpstr>File Handling in Python</vt:lpstr>
      <vt:lpstr>PowerPoint Presentation</vt:lpstr>
      <vt:lpstr>PowerPoint Presentation</vt:lpstr>
      <vt:lpstr>Backslash on Windows and Forward Slash on OS X and Linux</vt:lpstr>
      <vt:lpstr>PowerPoint Presentation</vt:lpstr>
      <vt:lpstr>Filesystem in UNIX</vt:lpstr>
      <vt:lpstr>File handling commands in UNIX</vt:lpstr>
      <vt:lpstr>pathlib module in python</vt:lpstr>
      <vt:lpstr>PowerPoint Presentation</vt:lpstr>
      <vt:lpstr>PowerPoint Presentation</vt:lpstr>
      <vt:lpstr>Absolute vs. Relative Paths</vt:lpstr>
      <vt:lpstr>(dot) and (dot dot) operators</vt:lpstr>
      <vt:lpstr>PowerPoint Presentation</vt:lpstr>
      <vt:lpstr>PowerPoint Presentation</vt:lpstr>
      <vt:lpstr>PowerPoint Presentation</vt:lpstr>
      <vt:lpstr>Handling Absolute and Relative Paths</vt:lpstr>
      <vt:lpstr>PowerPoint Presentation</vt:lpstr>
      <vt:lpstr>Finding File Sizes and Folder Contents</vt:lpstr>
      <vt:lpstr>PowerPoint Presentation</vt:lpstr>
      <vt:lpstr>PowerPoint Presentation</vt:lpstr>
      <vt:lpstr>PowerPoint Presentation</vt:lpstr>
      <vt:lpstr>PowerPoint Presentation</vt:lpstr>
      <vt:lpstr>PowerPoint Presentation</vt:lpstr>
      <vt:lpstr>PowerPoint Presentation</vt:lpstr>
      <vt:lpstr>Checking Path Validity</vt:lpstr>
      <vt:lpstr>PowerPoint Presentation</vt:lpstr>
      <vt:lpstr>PowerPoint Presentation</vt:lpstr>
      <vt:lpstr>PowerPoint Presentation</vt:lpstr>
      <vt:lpstr>Three steps to reading or writing files in Python</vt:lpstr>
      <vt:lpstr>Binary Files</vt:lpstr>
      <vt:lpstr>Opening Files with the open() Function</vt:lpstr>
      <vt:lpstr>Reading the Contents of Files</vt:lpstr>
      <vt:lpstr>PowerPoint Presentation</vt:lpstr>
      <vt:lpstr>PowerPoint Presentation</vt:lpstr>
      <vt:lpstr>Writing to Files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Smitha</dc:creator>
  <cp:lastModifiedBy>Ajay CP</cp:lastModifiedBy>
  <cp:revision>2</cp:revision>
  <dcterms:modified xsi:type="dcterms:W3CDTF">2024-12-03T05:46:52Z</dcterms:modified>
</cp:coreProperties>
</file>