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67"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42BA97"/>
    <a:srgbClr val="8E6C0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p:scale>
          <a:sx n="1" d="2"/>
          <a:sy n="1" d="2"/>
        </p:scale>
        <p:origin x="-570" y="-72"/>
      </p:cViewPr>
      <p:guideLst>
        <p:guide orient="horz" pos="2160"/>
        <p:guide pos="384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05-04-2024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40"/>
            <a:ext cx="103632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D291B17-9318-49DB-B28B-6E5994AE9581}" type="datetime1">
              <a:rPr lang="en-US" smtClean="0"/>
              <a:pPr/>
              <a:t>05-Apr-24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CED4963-E985-44C4-B8C4-FDD613B7C2F8}" type="datetime1">
              <a:rPr lang="en-US" smtClean="0"/>
              <a:pPr/>
              <a:t>05-Apr-24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785600" y="274653"/>
            <a:ext cx="36576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12800" y="274653"/>
            <a:ext cx="107696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D291B17-9318-49DB-B28B-6E5994AE9581}" type="datetime1">
              <a:rPr lang="en-US" smtClean="0"/>
              <a:pPr/>
              <a:t>05-Apr-24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8DD82B9-B8EE-4375-B6FF-88FA6ABB15D9}" type="datetime1">
              <a:rPr lang="en-US" smtClean="0"/>
              <a:pPr/>
              <a:t>05-Apr-24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8285DB-11B9-4F36-BD20-5B3D2034C24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15"/>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2497495-0637-405E-AE64-5CC7506D51F5}" type="datetime1">
              <a:rPr lang="en-US" smtClean="0"/>
              <a:pPr/>
              <a:t>05-Apr-24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12800" y="1600206"/>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8229600" y="1600206"/>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BFFD690-9426-415D-8B65-26881E07B2D4}" type="datetime1">
              <a:rPr lang="en-US" smtClean="0"/>
              <a:pPr/>
              <a:t>05-Apr-24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77"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77"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4C4989A-474C-40DE-95B9-011C28B71673}" type="datetime1">
              <a:rPr lang="en-US" smtClean="0"/>
              <a:pPr/>
              <a:t>05-Apr-24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DB4ED54-5B5E-4A04-93D3-5772E3CE3818}" type="datetime1">
              <a:rPr lang="en-US" smtClean="0"/>
              <a:pPr/>
              <a:t>05-Apr-24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05-Apr-24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3"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65"/>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3"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82884F1-FFEA-405F-9602-3DCA865EDA4E}" type="datetime1">
              <a:rPr lang="en-US" smtClean="0"/>
              <a:pPr/>
              <a:t>05-Apr-24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05-Apr-24</a:t>
            </a:fld>
            <a:endParaRPr lang="en-US"/>
          </a:p>
        </p:txBody>
      </p:sp>
      <p:sp>
        <p:nvSpPr>
          <p:cNvPr id="6" name="Footer Placeholder 5"/>
          <p:cNvSpPr>
            <a:spLocks noGrp="1"/>
          </p:cNvSpPr>
          <p:nvPr>
            <p:ph type="ftr" sz="quarter" idx="11"/>
          </p:nvPr>
        </p:nvSpPr>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09600" y="1600206"/>
            <a:ext cx="10972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09600" y="6356365"/>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D291B17-9318-49DB-B28B-6E5994AE9581}" type="datetime1">
              <a:rPr lang="en-US" smtClean="0"/>
              <a:pPr/>
              <a:t>05-Apr-24</a:t>
            </a:fld>
            <a:endParaRPr lang="en-US"/>
          </a:p>
        </p:txBody>
      </p:sp>
      <p:sp>
        <p:nvSpPr>
          <p:cNvPr id="5" name="Footer Placeholder 4"/>
          <p:cNvSpPr>
            <a:spLocks noGrp="1"/>
          </p:cNvSpPr>
          <p:nvPr>
            <p:ph type="ftr" sz="quarter" idx="3"/>
          </p:nvPr>
        </p:nvSpPr>
        <p:spPr>
          <a:xfrm>
            <a:off x="4165600" y="6356365"/>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65"/>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98EE3D-8CD1-4C3F-BD1C-C98C9596463C}" type="slidenum">
              <a:rPr lang="en-US" smtClean="0"/>
              <a:pPr/>
              <a:t>‹#›</a:t>
            </a:fld>
            <a:endParaRPr lang="en-US"/>
          </a:p>
        </p:txBody>
      </p:sp>
      <p:pic>
        <p:nvPicPr>
          <p:cNvPr id="7" name="Picture 6" descr="Logo&#10;&#10;Description automatically generated">
            <a:extLst>
              <a:ext uri="{FF2B5EF4-FFF2-40B4-BE49-F238E27FC236}">
                <a16:creationId xmlns="" xmlns:a16="http://schemas.microsoft.com/office/drawing/2014/main" id="{14A64E4D-8DED-7830-2955-1BE78C5B0655}"/>
              </a:ext>
            </a:extLst>
          </p:cNvPr>
          <p:cNvPicPr>
            <a:picLocks noChangeAspect="1"/>
          </p:cNvPicPr>
          <p:nvPr userDrawn="1"/>
        </p:nvPicPr>
        <p:blipFill>
          <a:blip r:embed="rId13"/>
          <a:stretch>
            <a:fillRect/>
          </a:stretch>
        </p:blipFill>
        <p:spPr>
          <a:xfrm>
            <a:off x="10485004" y="6437910"/>
            <a:ext cx="1125805" cy="365126"/>
          </a:xfrm>
          <a:prstGeom prst="rect">
            <a:avLst/>
          </a:prstGeom>
        </p:spPr>
      </p:pic>
    </p:spTree>
  </p:cSld>
  <p:clrMap bg1="lt1" tx1="dk1" bg2="lt2" tx2="dk2" accent1="accent1" accent2="accent2" accent3="accent3" accent4="accent4" accent5="accent5" accent6="accent6" hlink="hlink" folHlink="folHlink"/>
  <p:sldLayoutIdLst>
    <p:sldLayoutId id="2147483968" r:id="rId1"/>
    <p:sldLayoutId id="2147483969" r:id="rId2"/>
    <p:sldLayoutId id="2147483970" r:id="rId3"/>
    <p:sldLayoutId id="2147483971" r:id="rId4"/>
    <p:sldLayoutId id="2147483972" r:id="rId5"/>
    <p:sldLayoutId id="2147483973" r:id="rId6"/>
    <p:sldLayoutId id="2147483974" r:id="rId7"/>
    <p:sldLayoutId id="2147483975" r:id="rId8"/>
    <p:sldLayoutId id="2147483976" r:id="rId9"/>
    <p:sldLayoutId id="2147483977" r:id="rId10"/>
    <p:sldLayoutId id="2147483978"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smtClean="0">
                <a:solidFill>
                  <a:schemeClr val="accent1"/>
                </a:solidFill>
                <a:latin typeface="Arial" panose="020B0604020202020204" pitchFamily="34" charset="0"/>
                <a:cs typeface="Arial" panose="020B0604020202020204" pitchFamily="34" charset="0"/>
              </a:rPr>
              <a:t>KEY LOGGER</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3" y="1034323"/>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2260281" y="3614815"/>
            <a:ext cx="7980183" cy="2308324"/>
          </a:xfrm>
          <a:prstGeom prst="rect">
            <a:avLst/>
          </a:prstGeom>
          <a:noFill/>
        </p:spPr>
        <p:txBody>
          <a:bodyPr wrap="square" lIns="91440" tIns="45720" rIns="91440" bIns="45720" rtlCol="0" anchor="t">
            <a:spAutoFit/>
          </a:bodyPr>
          <a:lstStyle/>
          <a:p>
            <a:r>
              <a:rPr lang="en-US" sz="2400" b="1" dirty="0" smtClean="0">
                <a:solidFill>
                  <a:schemeClr val="accent1">
                    <a:lumMod val="75000"/>
                  </a:schemeClr>
                </a:solidFill>
                <a:latin typeface="Arial" pitchFamily="34" charset="0"/>
                <a:cs typeface="Arial" pitchFamily="34" charset="0"/>
              </a:rPr>
              <a:t>          PRE</a:t>
            </a:r>
            <a:r>
              <a:rPr lang="en-US" sz="2400" b="1" dirty="0" smtClean="0">
                <a:solidFill>
                  <a:schemeClr val="accent1">
                    <a:lumMod val="75000"/>
                  </a:schemeClr>
                </a:solidFill>
                <a:latin typeface="Arial"/>
                <a:cs typeface="Arial"/>
              </a:rPr>
              <a:t>S</a:t>
            </a:r>
            <a:r>
              <a:rPr lang="en-US" sz="2400" b="1" dirty="0" smtClean="0">
                <a:solidFill>
                  <a:schemeClr val="accent1">
                    <a:lumMod val="75000"/>
                  </a:schemeClr>
                </a:solidFill>
                <a:latin typeface="Arial" pitchFamily="34" charset="0"/>
                <a:cs typeface="Arial" pitchFamily="34" charset="0"/>
              </a:rPr>
              <a:t>ENTED BY:</a:t>
            </a:r>
          </a:p>
          <a:p>
            <a:endParaRPr lang="en-US" sz="2400" b="1" dirty="0" smtClean="0">
              <a:solidFill>
                <a:schemeClr val="accent1">
                  <a:lumMod val="75000"/>
                </a:schemeClr>
              </a:solidFill>
              <a:latin typeface="Arial" pitchFamily="34" charset="0"/>
              <a:cs typeface="Arial" pitchFamily="34" charset="0"/>
            </a:endParaRPr>
          </a:p>
          <a:p>
            <a:pPr marL="457200" indent="-457200" algn="ctr"/>
            <a:r>
              <a:rPr lang="en-US" sz="2400" b="1" smtClean="0">
                <a:solidFill>
                  <a:schemeClr val="accent1">
                    <a:lumMod val="75000"/>
                  </a:schemeClr>
                </a:solidFill>
                <a:latin typeface="Arial"/>
                <a:cs typeface="Arial"/>
              </a:rPr>
              <a:t>  </a:t>
            </a:r>
            <a:r>
              <a:rPr lang="en-US" sz="2400" b="1" smtClean="0">
                <a:solidFill>
                  <a:schemeClr val="accent1">
                    <a:lumMod val="75000"/>
                  </a:schemeClr>
                </a:solidFill>
                <a:latin typeface="Arial"/>
                <a:cs typeface="Arial"/>
              </a:rPr>
              <a:t>ARUN KUMAR G</a:t>
            </a:r>
            <a:endParaRPr lang="en-US" sz="2400" b="1" dirty="0" smtClean="0">
              <a:solidFill>
                <a:schemeClr val="accent1">
                  <a:lumMod val="75000"/>
                </a:schemeClr>
              </a:solidFill>
              <a:latin typeface="Arial"/>
              <a:cs typeface="Arial"/>
            </a:endParaRPr>
          </a:p>
          <a:p>
            <a:pPr marL="457200" indent="-457200" algn="ctr"/>
            <a:r>
              <a:rPr lang="en-US" sz="2400" b="1" dirty="0" smtClean="0">
                <a:solidFill>
                  <a:schemeClr val="accent1">
                    <a:lumMod val="75000"/>
                  </a:schemeClr>
                </a:solidFill>
                <a:latin typeface="Arial"/>
                <a:cs typeface="Arial"/>
              </a:rPr>
              <a:t>    CHRISTIAN COLLEGE OF ENGINEERING AND TECHNOLOGY IN ODDANCHTRAM</a:t>
            </a:r>
          </a:p>
          <a:p>
            <a:pPr marL="457200" indent="-457200" algn="ctr"/>
            <a:r>
              <a:rPr lang="en-US" sz="2000" b="1" dirty="0" smtClean="0">
                <a:solidFill>
                  <a:schemeClr val="accent1">
                    <a:lumMod val="75000"/>
                  </a:schemeClr>
                </a:solidFill>
                <a:latin typeface="Arial"/>
                <a:cs typeface="Arial"/>
              </a:rPr>
              <a:t>  </a:t>
            </a:r>
            <a:r>
              <a:rPr lang="en-US" sz="2400" b="1" dirty="0" smtClean="0">
                <a:solidFill>
                  <a:schemeClr val="accent1">
                    <a:lumMod val="75000"/>
                  </a:schemeClr>
                </a:solidFill>
                <a:latin typeface="Arial"/>
                <a:cs typeface="Arial"/>
              </a:rPr>
              <a:t>CSE DEPARTMENT</a:t>
            </a:r>
            <a:endParaRPr lang="en-US" sz="2400" b="1" dirty="0">
              <a:solidFill>
                <a:schemeClr val="accent1">
                  <a:lumMod val="75000"/>
                </a:schemeClr>
              </a:solidFill>
              <a:latin typeface="Arial"/>
              <a:cs typeface="Arial"/>
            </a:endParaRPr>
          </a:p>
        </p:txBody>
      </p:sp>
    </p:spTree>
    <p:extLst>
      <p:ext uri="{BB962C8B-B14F-4D97-AF65-F5344CB8AC3E}">
        <p14:creationId xmlns=""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extLst>
      <p:ext uri="{BB962C8B-B14F-4D97-AF65-F5344CB8AC3E}">
        <p14:creationId xmlns=""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BE4CA82-64EC-4D4E-A5E5-3EBB66E7B24C}"/>
              </a:ext>
            </a:extLst>
          </p:cNvPr>
          <p:cNvSpPr>
            <a:spLocks noGrp="1"/>
          </p:cNvSpPr>
          <p:nvPr>
            <p:ph type="title"/>
          </p:nvPr>
        </p:nvSpPr>
        <p:spPr>
          <a:xfrm>
            <a:off x="1463041" y="2766220"/>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9FFEB4C-F209-4AE7-AA2B-B3C26CE2C51D}"/>
              </a:ext>
            </a:extLst>
          </p:cNvPr>
          <p:cNvSpPr>
            <a:spLocks noGrp="1"/>
          </p:cNvSpPr>
          <p:nvPr>
            <p:ph type="title"/>
          </p:nvPr>
        </p:nvSpPr>
        <p:spPr>
          <a:xfrm>
            <a:off x="849573" y="558470"/>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 xmlns:a16="http://schemas.microsoft.com/office/drawing/2014/main" id="{B2678641-EEA3-4EC4-BF39-4075B0C120E8}"/>
              </a:ext>
            </a:extLst>
          </p:cNvPr>
          <p:cNvSpPr>
            <a:spLocks noGrp="1"/>
          </p:cNvSpPr>
          <p:nvPr>
            <p:ph idx="1"/>
          </p:nvPr>
        </p:nvSpPr>
        <p:spPr>
          <a:xfrm>
            <a:off x="838201"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 xmlns:a16="http://schemas.microsoft.com/office/drawing/2014/main" id="{8FEE4A9C-3F57-7DA7-91FD-715C3FB47F93}"/>
              </a:ext>
            </a:extLst>
          </p:cNvPr>
          <p:cNvSpPr>
            <a:spLocks noGrp="1"/>
          </p:cNvSpPr>
          <p:nvPr>
            <p:ph idx="1"/>
          </p:nvPr>
        </p:nvSpPr>
        <p:spPr>
          <a:xfrm>
            <a:off x="452405" y="1237632"/>
            <a:ext cx="11029615" cy="4673324"/>
          </a:xfrm>
        </p:spPr>
        <p:txBody>
          <a:bodyPr/>
          <a:lstStyle/>
          <a:p>
            <a:pPr marL="0" indent="0">
              <a:buNone/>
            </a:pPr>
            <a:r>
              <a:rPr lang="en-IN" sz="3200">
                <a:solidFill>
                  <a:srgbClr val="0F0F0F"/>
                </a:solidFill>
                <a:ea typeface="+mn-lt"/>
                <a:cs typeface="+mn-lt"/>
              </a:rPr>
              <a:t>Example:</a:t>
            </a:r>
            <a:r>
              <a:rPr lang="en-IN" sz="2800">
                <a:solidFill>
                  <a:srgbClr val="0F0F0F"/>
                </a:solidFill>
                <a:ea typeface="+mn-lt"/>
                <a:cs typeface="+mn-lt"/>
              </a:rPr>
              <a:t> </a:t>
            </a:r>
            <a:r>
              <a:rPr lang="en-IN" sz="2400">
                <a:solidFill>
                  <a:srgbClr val="0F0F0F"/>
                </a:solidFill>
                <a:ea typeface="+mn-lt"/>
                <a:cs typeface="+mn-lt"/>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IN" sz="2400"/>
          </a:p>
          <a:p>
            <a:pPr marL="305435" indent="-305435"/>
            <a:endParaRPr lang="en-IN"/>
          </a:p>
        </p:txBody>
      </p:sp>
    </p:spTree>
    <p:extLst>
      <p:ext uri="{BB962C8B-B14F-4D97-AF65-F5344CB8AC3E}">
        <p14:creationId xmlns=""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 xmlns:a16="http://schemas.microsoft.com/office/drawing/2014/main" id="{E041FD9D-DF07-9C37-1E61-1D920E0EF1D4}"/>
              </a:ext>
            </a:extLst>
          </p:cNvPr>
          <p:cNvSpPr>
            <a:spLocks noGrp="1"/>
          </p:cNvSpPr>
          <p:nvPr>
            <p:ph idx="1"/>
          </p:nvPr>
        </p:nvSpPr>
        <p:spPr>
          <a:xfrm>
            <a:off x="441672" y="1087380"/>
            <a:ext cx="11613485" cy="5563973"/>
          </a:xfrm>
        </p:spPr>
        <p:txBody>
          <a:bodyPr vert="horz" lIns="91440" tIns="45720" rIns="91440" bIns="45720" rtlCol="0" anchor="ctr">
            <a:noAutofit/>
          </a:bodyPr>
          <a:lstStyle/>
          <a:p>
            <a:pPr marL="305435" indent="-305435"/>
            <a:endParaRPr lang="en-IN" sz="1200" b="1">
              <a:latin typeface="Calibri"/>
              <a:cs typeface="Calibri"/>
            </a:endParaRPr>
          </a:p>
          <a:p>
            <a:pPr marL="305435" indent="-305435"/>
            <a:r>
              <a:rPr lang="en-IN" sz="1200" b="1">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a:latin typeface="Calibri"/>
              <a:cs typeface="Calibri"/>
            </a:endParaRPr>
          </a:p>
          <a:p>
            <a:pPr marL="305435" indent="-305435"/>
            <a:r>
              <a:rPr lang="en-IN" sz="1200" b="1">
                <a:latin typeface="Calibri"/>
                <a:ea typeface="+mn-lt"/>
                <a:cs typeface="+mn-lt"/>
              </a:rPr>
              <a:t>Data Collection:</a:t>
            </a:r>
            <a:endParaRPr lang="en-IN" sz="1200" b="1">
              <a:latin typeface="Calibri"/>
              <a:cs typeface="Calibri"/>
            </a:endParaRPr>
          </a:p>
          <a:p>
            <a:pPr marL="629920" lvl="1" indent="-305435"/>
            <a:r>
              <a:rPr lang="en-IN" sz="1200" b="1">
                <a:latin typeface="Calibri"/>
                <a:ea typeface="+mn-lt"/>
                <a:cs typeface="+mn-lt"/>
              </a:rPr>
              <a:t>Gather historical data on bike rentals, including time, date, location, and other relevant factors.</a:t>
            </a:r>
            <a:endParaRPr lang="en-IN" sz="1200" b="1">
              <a:latin typeface="Calibri"/>
              <a:cs typeface="Calibri"/>
            </a:endParaRPr>
          </a:p>
          <a:p>
            <a:pPr marL="629920" lvl="1" indent="-305435"/>
            <a:r>
              <a:rPr lang="en-IN" sz="1200" b="1">
                <a:latin typeface="Calibri"/>
                <a:ea typeface="+mn-lt"/>
                <a:cs typeface="+mn-lt"/>
              </a:rPr>
              <a:t>Utilize real-time data sources, such as weather conditions, events, and holidays, to enhance prediction accuracy.</a:t>
            </a:r>
            <a:endParaRPr lang="en-IN" sz="1200" b="1">
              <a:latin typeface="Calibri"/>
              <a:cs typeface="Calibri"/>
            </a:endParaRPr>
          </a:p>
          <a:p>
            <a:pPr marL="305435" indent="-305435"/>
            <a:r>
              <a:rPr lang="en-IN" sz="1200" b="1">
                <a:latin typeface="Calibri"/>
                <a:ea typeface="+mn-lt"/>
                <a:cs typeface="+mn-lt"/>
              </a:rPr>
              <a:t>Data Preprocessing:</a:t>
            </a:r>
            <a:endParaRPr lang="en-IN" sz="1200" b="1">
              <a:latin typeface="Calibri"/>
              <a:cs typeface="Calibri"/>
            </a:endParaRPr>
          </a:p>
          <a:p>
            <a:pPr marL="629920" lvl="1" indent="-305435"/>
            <a:r>
              <a:rPr lang="en-IN" sz="1200" b="1">
                <a:latin typeface="Calibri"/>
                <a:ea typeface="+mn-lt"/>
                <a:cs typeface="+mn-lt"/>
              </a:rPr>
              <a:t>Clean and preprocess the collected data to handle missing values, outliers, and inconsistencies.</a:t>
            </a:r>
            <a:endParaRPr lang="en-IN" sz="1200" b="1">
              <a:latin typeface="Calibri"/>
              <a:cs typeface="Calibri"/>
            </a:endParaRPr>
          </a:p>
          <a:p>
            <a:pPr marL="629920" lvl="1" indent="-305435"/>
            <a:r>
              <a:rPr lang="en-IN" sz="1200" b="1">
                <a:latin typeface="Calibri"/>
                <a:ea typeface="+mn-lt"/>
                <a:cs typeface="+mn-lt"/>
              </a:rPr>
              <a:t>Feature engineering to extract relevant features from the data that might impact bike demand.</a:t>
            </a:r>
            <a:endParaRPr lang="en-IN" sz="1200" b="1">
              <a:latin typeface="Calibri"/>
              <a:cs typeface="Calibri"/>
            </a:endParaRPr>
          </a:p>
          <a:p>
            <a:pPr marL="305435" indent="-305435"/>
            <a:r>
              <a:rPr lang="en-IN" sz="1200" b="1">
                <a:latin typeface="Calibri"/>
                <a:ea typeface="+mn-lt"/>
                <a:cs typeface="+mn-lt"/>
              </a:rPr>
              <a:t>Machine Learning Algorithm:</a:t>
            </a:r>
            <a:endParaRPr lang="en-IN" sz="1200" b="1">
              <a:latin typeface="Calibri"/>
              <a:cs typeface="Calibri"/>
            </a:endParaRPr>
          </a:p>
          <a:p>
            <a:pPr marL="629920" lvl="1" indent="-305435"/>
            <a:r>
              <a:rPr lang="en-IN" sz="1200" b="1">
                <a:latin typeface="Calibri"/>
                <a:ea typeface="+mn-lt"/>
                <a:cs typeface="+mn-lt"/>
              </a:rPr>
              <a:t>Implement a machine learning algorithm, such as a time-series forecasting model (e.g., ARIMA, SARIMA, or LSTM), to predict bike counts based on historical patterns.</a:t>
            </a:r>
            <a:endParaRPr lang="en-IN" sz="1200" b="1">
              <a:latin typeface="Calibri"/>
              <a:cs typeface="Calibri"/>
            </a:endParaRPr>
          </a:p>
          <a:p>
            <a:pPr marL="629920" lvl="1" indent="-305435"/>
            <a:r>
              <a:rPr lang="en-IN" sz="1200" b="1">
                <a:latin typeface="Calibri"/>
                <a:ea typeface="+mn-lt"/>
                <a:cs typeface="+mn-lt"/>
              </a:rPr>
              <a:t>Consider incorporating other factors like weather conditions, day of the week, and special events to improve prediction accuracy.</a:t>
            </a:r>
            <a:endParaRPr lang="en-IN" sz="1200" b="1">
              <a:latin typeface="Calibri"/>
              <a:cs typeface="Calibri"/>
            </a:endParaRPr>
          </a:p>
          <a:p>
            <a:pPr marL="305435" indent="-305435"/>
            <a:r>
              <a:rPr lang="en-IN" sz="1200" b="1">
                <a:latin typeface="Calibri"/>
                <a:ea typeface="+mn-lt"/>
                <a:cs typeface="+mn-lt"/>
              </a:rPr>
              <a:t>Deployment:</a:t>
            </a:r>
            <a:endParaRPr lang="en-IN" sz="1200" b="1">
              <a:latin typeface="Calibri"/>
              <a:cs typeface="Calibri"/>
            </a:endParaRPr>
          </a:p>
          <a:p>
            <a:pPr marL="629920" lvl="1" indent="-305435"/>
            <a:r>
              <a:rPr lang="en-IN" sz="1200" b="1">
                <a:latin typeface="Calibri"/>
                <a:ea typeface="+mn-lt"/>
                <a:cs typeface="+mn-lt"/>
              </a:rPr>
              <a:t>Develop a user-friendly interface or application that provides real-time predictions for bike counts at different hours.</a:t>
            </a:r>
            <a:endParaRPr lang="en-IN" sz="1200" b="1">
              <a:latin typeface="Calibri"/>
              <a:cs typeface="Calibri"/>
            </a:endParaRPr>
          </a:p>
          <a:p>
            <a:pPr marL="629920" lvl="1" indent="-305435"/>
            <a:r>
              <a:rPr lang="en-IN" sz="1200" b="1">
                <a:latin typeface="Calibri"/>
                <a:ea typeface="+mn-lt"/>
                <a:cs typeface="+mn-lt"/>
              </a:rPr>
              <a:t>Deploy the solution on a scalable and reliable platform, considering factors like server infrastructure, response time, and user accessibility.</a:t>
            </a:r>
            <a:endParaRPr lang="en-IN" sz="1200" b="1">
              <a:latin typeface="Calibri"/>
              <a:cs typeface="Calibri"/>
            </a:endParaRPr>
          </a:p>
          <a:p>
            <a:pPr marL="305435" indent="-305435"/>
            <a:r>
              <a:rPr lang="en-IN" sz="1200" b="1">
                <a:latin typeface="Calibri"/>
                <a:ea typeface="+mn-lt"/>
                <a:cs typeface="+mn-lt"/>
              </a:rPr>
              <a:t>Evaluation:</a:t>
            </a:r>
            <a:endParaRPr lang="en-IN" sz="1200" b="1">
              <a:latin typeface="Calibri"/>
              <a:cs typeface="Calibri"/>
            </a:endParaRPr>
          </a:p>
          <a:p>
            <a:pPr marL="629920" lvl="1" indent="-305435"/>
            <a:r>
              <a:rPr lang="en-IN" sz="1200" b="1">
                <a:latin typeface="Calibri"/>
                <a:ea typeface="+mn-lt"/>
                <a:cs typeface="+mn-lt"/>
              </a:rPr>
              <a:t>Assess the model's performance using appropriate metrics such as Mean Absolute Error (MAE), Root Mean Squared Error (RMSE), or other relevant metrics.</a:t>
            </a:r>
            <a:endParaRPr lang="en-IN" sz="1200" b="1">
              <a:latin typeface="Calibri"/>
              <a:cs typeface="Calibri"/>
            </a:endParaRPr>
          </a:p>
          <a:p>
            <a:pPr marL="629920" lvl="1" indent="-305435"/>
            <a:r>
              <a:rPr lang="en-IN" sz="1200" b="1">
                <a:latin typeface="Calibri"/>
                <a:ea typeface="+mn-lt"/>
                <a:cs typeface="+mn-lt"/>
              </a:rPr>
              <a:t>Fine-tune the model based on feedback and continuous monitoring of prediction accuracy.</a:t>
            </a:r>
            <a:endParaRPr lang="en-IN" sz="1200" b="1">
              <a:latin typeface="Calibri"/>
            </a:endParaRPr>
          </a:p>
          <a:p>
            <a:pPr marL="629920" lvl="1" indent="-305435"/>
            <a:r>
              <a:rPr lang="en-IN" sz="1200">
                <a:ea typeface="+mn-lt"/>
                <a:cs typeface="+mn-lt"/>
              </a:rPr>
              <a:t>Result:</a:t>
            </a:r>
            <a:endParaRPr lang="en-IN" sz="1200"/>
          </a:p>
          <a:p>
            <a:pPr marL="0" indent="0">
              <a:buNone/>
            </a:pPr>
            <a:endParaRPr lang="en-IN"/>
          </a:p>
        </p:txBody>
      </p:sp>
    </p:spTree>
    <p:extLst>
      <p:ext uri="{BB962C8B-B14F-4D97-AF65-F5344CB8AC3E}">
        <p14:creationId xmlns=""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 xmlns:a16="http://schemas.microsoft.com/office/drawing/2014/main" id="{C4FFAF3C-BA60-9181-132C-C36C403AAEA7}"/>
              </a:ext>
            </a:extLst>
          </p:cNvPr>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extLst>
      <p:ext uri="{BB962C8B-B14F-4D97-AF65-F5344CB8AC3E}">
        <p14:creationId xmlns=""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 xmlns:a16="http://schemas.microsoft.com/office/drawing/2014/main" id="{F7F0871F-2198-9E37-C96F-3611AA199B60}"/>
              </a:ext>
            </a:extLst>
          </p:cNvPr>
          <p:cNvSpPr>
            <a:spLocks noGrp="1"/>
          </p:cNvSpPr>
          <p:nvPr>
            <p:ph idx="1"/>
          </p:nvPr>
        </p:nvSpPr>
        <p:spPr/>
        <p:txBody>
          <a:bodyPr>
            <a:normAutofit fontScale="85000" lnSpcReduction="20000"/>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extLst>
      <p:ext uri="{BB962C8B-B14F-4D97-AF65-F5344CB8AC3E}">
        <p14:creationId xmlns=""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 xmlns:a16="http://schemas.microsoft.com/office/drawing/2014/main" id="{D3304455-6802-6CA9-8475-2F6DD1B8D409}"/>
              </a:ext>
            </a:extLst>
          </p:cNvPr>
          <p:cNvSpPr>
            <a:spLocks noGrp="1"/>
          </p:cNvSpPr>
          <p:nvPr>
            <p:ph idx="1"/>
          </p:nvPr>
        </p:nvSpPr>
        <p:spPr/>
        <p:txBody>
          <a:bodyPr>
            <a:normAutofit/>
          </a:bodyPr>
          <a:lstStyle/>
          <a:p>
            <a:pPr marL="0" indent="0">
              <a:buNone/>
            </a:pPr>
            <a:r>
              <a:rPr lang="en-IN" sz="2400" dirty="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2400" dirty="0"/>
          </a:p>
        </p:txBody>
      </p:sp>
    </p:spTree>
    <p:extLst>
      <p:ext uri="{BB962C8B-B14F-4D97-AF65-F5344CB8AC3E}">
        <p14:creationId xmlns=""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 xmlns:a16="http://schemas.microsoft.com/office/drawing/2014/main" id="{005E46AB-32C4-4B57-A2B1-50738A64BE1B}"/>
              </a:ext>
            </a:extLst>
          </p:cNvPr>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extLst>
      <p:ext uri="{BB962C8B-B14F-4D97-AF65-F5344CB8AC3E}">
        <p14:creationId xmlns=""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5" name="Title 4">
            <a:extLst>
              <a:ext uri="{FF2B5EF4-FFF2-40B4-BE49-F238E27FC236}">
                <a16:creationId xmlns="" xmlns:a16="http://schemas.microsoft.com/office/drawing/2014/main" id="{3F968F13-9AC4-7120-7ACD-9F752C767D5D}"/>
              </a:ext>
            </a:extLst>
          </p:cNvPr>
          <p:cNvSpPr txBox="1">
            <a:spLocks/>
          </p:cNvSpPr>
          <p:nvPr/>
        </p:nvSpPr>
        <p:spPr>
          <a:xfrm>
            <a:off x="535671"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 xmlns:p14="http://schemas.microsoft.com/office/powerpoint/2010/main" val="6148826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30</TotalTime>
  <Words>668</Words>
  <Application>Microsoft Office PowerPoint</Application>
  <PresentationFormat>Custom</PresentationFormat>
  <Paragraphs>62</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KEY LOGGER</vt:lpstr>
      <vt:lpstr>OUTLINE</vt:lpstr>
      <vt:lpstr>Problem Statement</vt:lpstr>
      <vt:lpstr>Proposed Solution</vt:lpstr>
      <vt:lpstr>System  Approach</vt:lpstr>
      <vt:lpstr>Algorithm &amp; Deployment</vt:lpstr>
      <vt:lpstr>Result</vt:lpstr>
      <vt:lpstr>Conclusion</vt:lpstr>
      <vt:lpstr>Slide 9</vt:lpstr>
      <vt:lpstr>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AJAY</cp:lastModifiedBy>
  <cp:revision>38</cp:revision>
  <dcterms:created xsi:type="dcterms:W3CDTF">2021-05-26T16:50:10Z</dcterms:created>
  <dcterms:modified xsi:type="dcterms:W3CDTF">2024-04-05T14:03:18Z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