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64" r:id="rId3"/>
    <p:sldId id="260" r:id="rId4"/>
    <p:sldId id="261" r:id="rId5"/>
    <p:sldId id="262" r:id="rId6"/>
    <p:sldId id="263" r:id="rId7"/>
    <p:sldId id="265" r:id="rId8"/>
    <p:sldId id="266" r:id="rId9"/>
    <p:sldId id="267" r:id="rId10"/>
    <p:sldId id="268" r:id="rId11"/>
    <p:sldId id="269" r:id="rId12"/>
    <p:sldId id="270" r:id="rId13"/>
    <p:sldId id="272" r:id="rId14"/>
    <p:sldId id="273" r:id="rId15"/>
    <p:sldId id="274" r:id="rId16"/>
    <p:sldId id="275" r:id="rId17"/>
    <p:sldId id="276" r:id="rId18"/>
    <p:sldId id="277" r:id="rId19"/>
    <p:sldId id="278"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1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107" y="1905000"/>
            <a:ext cx="6859786" cy="2667000"/>
          </a:xfrm>
        </p:spPr>
        <p:txBody>
          <a:bodyPr>
            <a:noAutofit/>
          </a:bodyPr>
          <a:lstStyle>
            <a:lvl1pPr>
              <a:defRPr sz="5400"/>
            </a:lvl1pPr>
          </a:lstStyle>
          <a:p>
            <a:r>
              <a:rPr lang="en-US" smtClean="0"/>
              <a:t>Click to edit Master title style</a:t>
            </a:r>
            <a:endParaRPr/>
          </a:p>
        </p:txBody>
      </p:sp>
      <p:grpSp>
        <p:nvGrpSpPr>
          <p:cNvPr id="4" name="line" descr="Line graphic"/>
          <p:cNvGrpSpPr/>
          <p:nvPr/>
        </p:nvGrpSpPr>
        <p:grpSpPr bwMode="invGray">
          <a:xfrm>
            <a:off x="1188982" y="4724400"/>
            <a:ext cx="6475638"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142107" y="5105400"/>
            <a:ext cx="6859786"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 xmlns:p14="http://schemas.microsoft.com/office/powerpoint/2010/main" val="6743566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142108" y="1514475"/>
            <a:ext cx="7929246"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698C8B0B-7A81-4967-AED4-0D2DCC9EA3B7}" type="datetimeFigureOut">
              <a:rPr lang="en-US" smtClean="0"/>
              <a:t>6/15/2021</a:t>
            </a:fld>
            <a:endParaRPr lang="en-IN"/>
          </a:p>
        </p:txBody>
      </p:sp>
      <p:sp>
        <p:nvSpPr>
          <p:cNvPr id="6" name="Slide Number Placeholder 5"/>
          <p:cNvSpPr>
            <a:spLocks noGrp="1"/>
          </p:cNvSpPr>
          <p:nvPr>
            <p:ph type="sldNum" sz="quarter" idx="12"/>
          </p:nvPr>
        </p:nvSpPr>
        <p:spPr/>
        <p:txBody>
          <a:bodyPr/>
          <a:lstStyle/>
          <a:p>
            <a:fld id="{B9806C96-DD83-4F4B-A910-ED7EC7B303A9}" type="slidenum">
              <a:rPr lang="en-IN" smtClean="0"/>
              <a:t>‹#›</a:t>
            </a:fld>
            <a:endParaRPr lang="en-IN"/>
          </a:p>
        </p:txBody>
      </p:sp>
    </p:spTree>
    <p:extLst>
      <p:ext uri="{BB962C8B-B14F-4D97-AF65-F5344CB8AC3E}">
        <p14:creationId xmlns="" xmlns:p14="http://schemas.microsoft.com/office/powerpoint/2010/main" val="21267935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3233" y="274640"/>
            <a:ext cx="1028968"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4338754" y="3480593"/>
            <a:ext cx="6492240" cy="48019"/>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456128" y="277814"/>
            <a:ext cx="6859787"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698C8B0B-7A81-4967-AED4-0D2DCC9EA3B7}" type="datetimeFigureOut">
              <a:rPr lang="en-US" smtClean="0"/>
              <a:t>6/15/2021</a:t>
            </a:fld>
            <a:endParaRPr lang="en-IN"/>
          </a:p>
        </p:txBody>
      </p:sp>
      <p:sp>
        <p:nvSpPr>
          <p:cNvPr id="6" name="Slide Number Placeholder 5"/>
          <p:cNvSpPr>
            <a:spLocks noGrp="1"/>
          </p:cNvSpPr>
          <p:nvPr>
            <p:ph type="sldNum" sz="quarter" idx="12"/>
          </p:nvPr>
        </p:nvSpPr>
        <p:spPr/>
        <p:txBody>
          <a:bodyPr/>
          <a:lstStyle/>
          <a:p>
            <a:fld id="{B9806C96-DD83-4F4B-A910-ED7EC7B303A9}" type="slidenum">
              <a:rPr lang="en-IN" smtClean="0"/>
              <a:t>‹#›</a:t>
            </a:fld>
            <a:endParaRPr lang="en-IN"/>
          </a:p>
        </p:txBody>
      </p:sp>
    </p:spTree>
    <p:extLst>
      <p:ext uri="{BB962C8B-B14F-4D97-AF65-F5344CB8AC3E}">
        <p14:creationId xmlns="" xmlns:p14="http://schemas.microsoft.com/office/powerpoint/2010/main" val="22117910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p>
            <a:r>
              <a:rPr lang="en-US" smtClean="0"/>
              <a:t>Click to edit Master title style</a:t>
            </a:r>
            <a:endParaRPr/>
          </a:p>
        </p:txBody>
      </p:sp>
      <p:grpSp>
        <p:nvGrpSpPr>
          <p:cNvPr id="7" name="line" descr="Line graphic"/>
          <p:cNvGrpSpPr/>
          <p:nvPr/>
        </p:nvGrpSpPr>
        <p:grpSpPr bwMode="invGray">
          <a:xfrm>
            <a:off x="1142108" y="1514475"/>
            <a:ext cx="7929246"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698C8B0B-7A81-4967-AED4-0D2DCC9EA3B7}" type="datetimeFigureOut">
              <a:rPr lang="en-US" smtClean="0"/>
              <a:t>6/15/2021</a:t>
            </a:fld>
            <a:endParaRPr lang="en-IN"/>
          </a:p>
        </p:txBody>
      </p:sp>
      <p:sp>
        <p:nvSpPr>
          <p:cNvPr id="6" name="Slide Number Placeholder 5"/>
          <p:cNvSpPr>
            <a:spLocks noGrp="1"/>
          </p:cNvSpPr>
          <p:nvPr>
            <p:ph type="sldNum" sz="quarter" idx="12"/>
          </p:nvPr>
        </p:nvSpPr>
        <p:spPr/>
        <p:txBody>
          <a:bodyPr/>
          <a:lstStyle/>
          <a:p>
            <a:fld id="{B9806C96-DD83-4F4B-A910-ED7EC7B303A9}" type="slidenum">
              <a:rPr lang="en-IN" smtClean="0"/>
              <a:t>‹#›</a:t>
            </a:fld>
            <a:endParaRPr lang="en-IN"/>
          </a:p>
        </p:txBody>
      </p:sp>
    </p:spTree>
    <p:extLst>
      <p:ext uri="{BB962C8B-B14F-4D97-AF65-F5344CB8AC3E}">
        <p14:creationId xmlns="" xmlns:p14="http://schemas.microsoft.com/office/powerpoint/2010/main" val="26144726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107" y="1905000"/>
            <a:ext cx="6859786" cy="2667000"/>
          </a:xfrm>
        </p:spPr>
        <p:txBody>
          <a:bodyPr anchor="b">
            <a:noAutofit/>
          </a:bodyPr>
          <a:lstStyle>
            <a:lvl1pPr algn="l">
              <a:defRPr sz="4400" b="0" cap="none" baseline="0"/>
            </a:lvl1pPr>
          </a:lstStyle>
          <a:p>
            <a:r>
              <a:rPr lang="en-US" smtClean="0"/>
              <a:t>Click to edit Master title style</a:t>
            </a:r>
            <a:endParaRPr/>
          </a:p>
        </p:txBody>
      </p:sp>
      <p:grpSp>
        <p:nvGrpSpPr>
          <p:cNvPr id="7" name="line" descr="Line graphic"/>
          <p:cNvGrpSpPr/>
          <p:nvPr/>
        </p:nvGrpSpPr>
        <p:grpSpPr bwMode="invGray">
          <a:xfrm>
            <a:off x="1188982" y="4724400"/>
            <a:ext cx="6475638"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142107" y="5102526"/>
            <a:ext cx="6859786"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6/15/2021</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40587977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p>
            <a:r>
              <a:rPr lang="en-US" smtClean="0"/>
              <a:t>Click to edit Master title style</a:t>
            </a:r>
            <a:endParaRPr/>
          </a:p>
        </p:txBody>
      </p:sp>
      <p:grpSp>
        <p:nvGrpSpPr>
          <p:cNvPr id="8" name="line" descr="Line graphic"/>
          <p:cNvGrpSpPr/>
          <p:nvPr/>
        </p:nvGrpSpPr>
        <p:grpSpPr bwMode="invGray">
          <a:xfrm>
            <a:off x="1142108" y="1514475"/>
            <a:ext cx="7929246"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142107" y="1905000"/>
            <a:ext cx="3315563"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6332" y="1905000"/>
            <a:ext cx="3315562"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IN"/>
          </a:p>
        </p:txBody>
      </p:sp>
      <p:sp>
        <p:nvSpPr>
          <p:cNvPr id="5" name="Date Placeholder 4"/>
          <p:cNvSpPr>
            <a:spLocks noGrp="1"/>
          </p:cNvSpPr>
          <p:nvPr>
            <p:ph type="dt" sz="half" idx="10"/>
          </p:nvPr>
        </p:nvSpPr>
        <p:spPr/>
        <p:txBody>
          <a:bodyPr/>
          <a:lstStyle/>
          <a:p>
            <a:fld id="{698C8B0B-7A81-4967-AED4-0D2DCC9EA3B7}" type="datetimeFigureOut">
              <a:rPr lang="en-US" smtClean="0"/>
              <a:t>6/15/2021</a:t>
            </a:fld>
            <a:endParaRPr lang="en-IN"/>
          </a:p>
        </p:txBody>
      </p:sp>
      <p:sp>
        <p:nvSpPr>
          <p:cNvPr id="7" name="Slide Number Placeholder 6"/>
          <p:cNvSpPr>
            <a:spLocks noGrp="1"/>
          </p:cNvSpPr>
          <p:nvPr>
            <p:ph type="sldNum" sz="quarter" idx="12"/>
          </p:nvPr>
        </p:nvSpPr>
        <p:spPr/>
        <p:txBody>
          <a:bodyPr/>
          <a:lstStyle/>
          <a:p>
            <a:fld id="{B9806C96-DD83-4F4B-A910-ED7EC7B303A9}" type="slidenum">
              <a:rPr lang="en-IN" smtClean="0"/>
              <a:t>‹#›</a:t>
            </a:fld>
            <a:endParaRPr lang="en-IN"/>
          </a:p>
        </p:txBody>
      </p:sp>
    </p:spTree>
    <p:extLst>
      <p:ext uri="{BB962C8B-B14F-4D97-AF65-F5344CB8AC3E}">
        <p14:creationId xmlns="" xmlns:p14="http://schemas.microsoft.com/office/powerpoint/2010/main" val="16832941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lvl1pPr>
              <a:defRPr/>
            </a:lvl1pPr>
          </a:lstStyle>
          <a:p>
            <a:r>
              <a:rPr lang="en-US" smtClean="0"/>
              <a:t>Click to edit Master title style</a:t>
            </a:r>
            <a:endParaRPr/>
          </a:p>
        </p:txBody>
      </p:sp>
      <p:grpSp>
        <p:nvGrpSpPr>
          <p:cNvPr id="10" name="line" descr="Line graphic"/>
          <p:cNvGrpSpPr/>
          <p:nvPr/>
        </p:nvGrpSpPr>
        <p:grpSpPr bwMode="invGray">
          <a:xfrm>
            <a:off x="1142108" y="1514475"/>
            <a:ext cx="7929246"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142107" y="1905000"/>
            <a:ext cx="3313277"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7" y="2819400"/>
            <a:ext cx="3313277"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6" y="1905000"/>
            <a:ext cx="3313277"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8616" y="2819400"/>
            <a:ext cx="3313277"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698C8B0B-7A81-4967-AED4-0D2DCC9EA3B7}" type="datetimeFigureOut">
              <a:rPr lang="en-US" smtClean="0"/>
              <a:t>6/15/2021</a:t>
            </a:fld>
            <a:endParaRPr lang="en-IN"/>
          </a:p>
        </p:txBody>
      </p:sp>
      <p:sp>
        <p:nvSpPr>
          <p:cNvPr id="9" name="Slide Number Placeholder 8"/>
          <p:cNvSpPr>
            <a:spLocks noGrp="1"/>
          </p:cNvSpPr>
          <p:nvPr>
            <p:ph type="sldNum" sz="quarter" idx="12"/>
          </p:nvPr>
        </p:nvSpPr>
        <p:spPr/>
        <p:txBody>
          <a:bodyPr/>
          <a:lstStyle/>
          <a:p>
            <a:fld id="{B9806C96-DD83-4F4B-A910-ED7EC7B303A9}" type="slidenum">
              <a:rPr lang="en-IN" smtClean="0"/>
              <a:t>‹#›</a:t>
            </a:fld>
            <a:endParaRPr lang="en-IN"/>
          </a:p>
        </p:txBody>
      </p:sp>
    </p:spTree>
    <p:extLst>
      <p:ext uri="{BB962C8B-B14F-4D97-AF65-F5344CB8AC3E}">
        <p14:creationId xmlns="" xmlns:p14="http://schemas.microsoft.com/office/powerpoint/2010/main" val="41824918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6" name="line" descr="Line graphic"/>
          <p:cNvGrpSpPr/>
          <p:nvPr/>
        </p:nvGrpSpPr>
        <p:grpSpPr bwMode="invGray">
          <a:xfrm>
            <a:off x="1142108" y="1514475"/>
            <a:ext cx="7929246"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lang="en-IN"/>
          </a:p>
        </p:txBody>
      </p:sp>
      <p:sp>
        <p:nvSpPr>
          <p:cNvPr id="3" name="Date Placeholder 2"/>
          <p:cNvSpPr>
            <a:spLocks noGrp="1"/>
          </p:cNvSpPr>
          <p:nvPr>
            <p:ph type="dt" sz="half" idx="10"/>
          </p:nvPr>
        </p:nvSpPr>
        <p:spPr/>
        <p:txBody>
          <a:bodyPr/>
          <a:lstStyle/>
          <a:p>
            <a:fld id="{698C8B0B-7A81-4967-AED4-0D2DCC9EA3B7}" type="datetimeFigureOut">
              <a:rPr lang="en-US" smtClean="0"/>
              <a:t>6/15/2021</a:t>
            </a:fld>
            <a:endParaRPr lang="en-IN"/>
          </a:p>
        </p:txBody>
      </p:sp>
      <p:sp>
        <p:nvSpPr>
          <p:cNvPr id="5" name="Slide Number Placeholder 4"/>
          <p:cNvSpPr>
            <a:spLocks noGrp="1"/>
          </p:cNvSpPr>
          <p:nvPr>
            <p:ph type="sldNum" sz="quarter" idx="12"/>
          </p:nvPr>
        </p:nvSpPr>
        <p:spPr/>
        <p:txBody>
          <a:bodyPr/>
          <a:lstStyle/>
          <a:p>
            <a:fld id="{B9806C96-DD83-4F4B-A910-ED7EC7B303A9}" type="slidenum">
              <a:rPr lang="en-IN" smtClean="0"/>
              <a:t>‹#›</a:t>
            </a:fld>
            <a:endParaRPr lang="en-IN"/>
          </a:p>
        </p:txBody>
      </p:sp>
    </p:spTree>
    <p:extLst>
      <p:ext uri="{BB962C8B-B14F-4D97-AF65-F5344CB8AC3E}">
        <p14:creationId xmlns="" xmlns:p14="http://schemas.microsoft.com/office/powerpoint/2010/main" val="25315614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IN"/>
          </a:p>
        </p:txBody>
      </p:sp>
      <p:sp>
        <p:nvSpPr>
          <p:cNvPr id="2" name="Date Placeholder 1"/>
          <p:cNvSpPr>
            <a:spLocks noGrp="1"/>
          </p:cNvSpPr>
          <p:nvPr>
            <p:ph type="dt" sz="half" idx="10"/>
          </p:nvPr>
        </p:nvSpPr>
        <p:spPr/>
        <p:txBody>
          <a:bodyPr/>
          <a:lstStyle/>
          <a:p>
            <a:fld id="{698C8B0B-7A81-4967-AED4-0D2DCC9EA3B7}" type="datetimeFigureOut">
              <a:rPr lang="en-US" smtClean="0"/>
              <a:t>6/15/2021</a:t>
            </a:fld>
            <a:endParaRPr lang="en-IN"/>
          </a:p>
        </p:txBody>
      </p:sp>
      <p:sp>
        <p:nvSpPr>
          <p:cNvPr id="4" name="Slide Number Placeholder 3"/>
          <p:cNvSpPr>
            <a:spLocks noGrp="1"/>
          </p:cNvSpPr>
          <p:nvPr>
            <p:ph type="sldNum" sz="quarter" idx="12"/>
          </p:nvPr>
        </p:nvSpPr>
        <p:spPr/>
        <p:txBody>
          <a:bodyPr/>
          <a:lstStyle/>
          <a:p>
            <a:fld id="{B9806C96-DD83-4F4B-A910-ED7EC7B303A9}" type="slidenum">
              <a:rPr lang="en-IN" smtClean="0"/>
              <a:t>‹#›</a:t>
            </a:fld>
            <a:endParaRPr lang="en-IN"/>
          </a:p>
        </p:txBody>
      </p:sp>
    </p:spTree>
    <p:extLst>
      <p:ext uri="{BB962C8B-B14F-4D97-AF65-F5344CB8AC3E}">
        <p14:creationId xmlns="" xmlns:p14="http://schemas.microsoft.com/office/powerpoint/2010/main" val="14059666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142107" y="3429000"/>
            <a:ext cx="2057936"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3533436" y="1905000"/>
            <a:ext cx="4253068"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8" name="frame" descr="Box graphic"/>
          <p:cNvGrpSpPr/>
          <p:nvPr/>
        </p:nvGrpSpPr>
        <p:grpSpPr bwMode="invGray">
          <a:xfrm>
            <a:off x="3314242" y="1630822"/>
            <a:ext cx="4719500" cy="4575885"/>
            <a:chOff x="4417839" y="1630821"/>
            <a:chExt cx="6291028" cy="4575885"/>
          </a:xfrm>
        </p:grpSpPr>
        <p:grpSp>
          <p:nvGrpSpPr>
            <p:cNvPr id="9" name="Group 615"/>
            <p:cNvGrpSpPr/>
            <p:nvPr/>
          </p:nvGrpSpPr>
          <p:grpSpPr bwMode="invGray">
            <a:xfrm>
              <a:off x="5414491" y="1630821"/>
              <a:ext cx="5294376" cy="4114800"/>
              <a:chOff x="3310555" y="716546"/>
              <a:chExt cx="5294376" cy="4114800"/>
            </a:xfrm>
          </p:grpSpPr>
          <p:grpSp>
            <p:nvGrpSpPr>
              <p:cNvPr id="10"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6"/>
            <p:cNvGrpSpPr/>
            <p:nvPr/>
          </p:nvGrpSpPr>
          <p:grpSpPr bwMode="invGray">
            <a:xfrm rot="10800000">
              <a:off x="4417839" y="2091906"/>
              <a:ext cx="5294376" cy="4114800"/>
              <a:chOff x="3310555" y="716546"/>
              <a:chExt cx="5294376" cy="4114800"/>
            </a:xfrm>
          </p:grpSpPr>
          <p:grpSp>
            <p:nvGrpSpPr>
              <p:cNvPr id="13"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6/15/2021</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9621166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309719" y="1884311"/>
            <a:ext cx="4253068"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8" name="frame" descr="Box graphic"/>
          <p:cNvGrpSpPr/>
          <p:nvPr/>
        </p:nvGrpSpPr>
        <p:grpSpPr bwMode="invGray">
          <a:xfrm flipH="1">
            <a:off x="1085908" y="1630822"/>
            <a:ext cx="4719500" cy="4575885"/>
            <a:chOff x="4417839" y="1630821"/>
            <a:chExt cx="6291028" cy="4575885"/>
          </a:xfrm>
        </p:grpSpPr>
        <p:grpSp>
          <p:nvGrpSpPr>
            <p:cNvPr id="9" name="Group 614"/>
            <p:cNvGrpSpPr/>
            <p:nvPr/>
          </p:nvGrpSpPr>
          <p:grpSpPr bwMode="invGray">
            <a:xfrm>
              <a:off x="5414491" y="1630821"/>
              <a:ext cx="5294376" cy="4114800"/>
              <a:chOff x="3310555" y="716546"/>
              <a:chExt cx="5294376" cy="4114800"/>
            </a:xfrm>
          </p:grpSpPr>
          <p:grpSp>
            <p:nvGrpSpPr>
              <p:cNvPr id="10"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5"/>
            <p:cNvGrpSpPr/>
            <p:nvPr/>
          </p:nvGrpSpPr>
          <p:grpSpPr bwMode="invGray">
            <a:xfrm rot="10800000">
              <a:off x="4417839" y="2091906"/>
              <a:ext cx="5294376" cy="4114800"/>
              <a:chOff x="3310555" y="716546"/>
              <a:chExt cx="5294376" cy="4114800"/>
            </a:xfrm>
          </p:grpSpPr>
          <p:grpSp>
            <p:nvGrpSpPr>
              <p:cNvPr id="13"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5931014" y="3411748"/>
            <a:ext cx="2057936"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6/15/2021</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36176941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8" y="274638"/>
            <a:ext cx="6859785"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2108" y="1905000"/>
            <a:ext cx="6859786"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142107" y="6400801"/>
            <a:ext cx="4744685"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4" name="Date Placeholder 3"/>
          <p:cNvSpPr>
            <a:spLocks noGrp="1"/>
          </p:cNvSpPr>
          <p:nvPr>
            <p:ph type="dt" sz="half" idx="2"/>
          </p:nvPr>
        </p:nvSpPr>
        <p:spPr>
          <a:xfrm>
            <a:off x="6058287" y="6400801"/>
            <a:ext cx="933137"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698C8B0B-7A81-4967-AED4-0D2DCC9EA3B7}" type="datetimeFigureOut">
              <a:rPr lang="en-US" smtClean="0"/>
              <a:t>6/15/2021</a:t>
            </a:fld>
            <a:endParaRPr lang="en-IN"/>
          </a:p>
        </p:txBody>
      </p:sp>
      <p:sp>
        <p:nvSpPr>
          <p:cNvPr id="6" name="Slide Number Placeholder 5"/>
          <p:cNvSpPr>
            <a:spLocks noGrp="1"/>
          </p:cNvSpPr>
          <p:nvPr>
            <p:ph type="sldNum" sz="quarter" idx="4"/>
          </p:nvPr>
        </p:nvSpPr>
        <p:spPr>
          <a:xfrm>
            <a:off x="7144419" y="6400801"/>
            <a:ext cx="857475"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B9806C96-DD83-4F4B-A910-ED7EC7B303A9}" type="slidenum">
              <a:rPr lang="en-IN" smtClean="0"/>
              <a:t>‹#›</a:t>
            </a:fld>
            <a:endParaRPr lang="en-IN"/>
          </a:p>
        </p:txBody>
      </p:sp>
    </p:spTree>
    <p:extLst>
      <p:ext uri="{BB962C8B-B14F-4D97-AF65-F5344CB8AC3E}">
        <p14:creationId xmlns=""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rot="10800000" flipV="1">
            <a:off x="1500166" y="862429"/>
            <a:ext cx="6357982"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800" b="0" i="0" u="none" strike="noStrike" cap="none" normalizeH="0" baseline="0" dirty="0" smtClean="0">
                <a:ln>
                  <a:noFill/>
                </a:ln>
                <a:solidFill>
                  <a:srgbClr val="93B6D2"/>
                </a:solidFill>
                <a:effectLst/>
                <a:latin typeface="Tahoma" pitchFamily="34" charset="0"/>
                <a:ea typeface="Arial" pitchFamily="34" charset="0"/>
                <a:cs typeface="Tahoma" pitchFamily="34" charset="0"/>
              </a:rPr>
              <a:t> </a:t>
            </a:r>
            <a:r>
              <a:rPr kumimoji="0" lang="en-US" sz="2800" b="1" i="0" u="none" strike="noStrike" cap="none" normalizeH="0" baseline="0" dirty="0" smtClean="0">
                <a:ln>
                  <a:noFill/>
                </a:ln>
                <a:solidFill>
                  <a:srgbClr val="93B6D2"/>
                </a:solidFill>
                <a:effectLst/>
                <a:latin typeface="Tahoma" pitchFamily="34" charset="0"/>
                <a:ea typeface="Arial" pitchFamily="34" charset="0"/>
                <a:cs typeface="Tahoma" pitchFamily="34" charset="0"/>
              </a:rPr>
              <a:t>PANIMALAR ENGINEERING COLLEGE</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image3.png" descr="Anna University - Wikipedia"/>
          <p:cNvPicPr/>
          <p:nvPr/>
        </p:nvPicPr>
        <p:blipFill>
          <a:blip r:embed="rId2" cstate="print"/>
          <a:stretch>
            <a:fillRect/>
          </a:stretch>
        </p:blipFill>
        <p:spPr>
          <a:xfrm>
            <a:off x="7358082" y="285728"/>
            <a:ext cx="1785918" cy="2143140"/>
          </a:xfrm>
          <a:prstGeom prst="rect">
            <a:avLst/>
          </a:prstGeom>
        </p:spPr>
      </p:pic>
      <p:sp>
        <p:nvSpPr>
          <p:cNvPr id="4" name="Rectangle 3"/>
          <p:cNvSpPr/>
          <p:nvPr/>
        </p:nvSpPr>
        <p:spPr>
          <a:xfrm>
            <a:off x="2214546" y="2285992"/>
            <a:ext cx="4786346" cy="400110"/>
          </a:xfrm>
          <a:prstGeom prst="rect">
            <a:avLst/>
          </a:prstGeom>
        </p:spPr>
        <p:txBody>
          <a:bodyPr wrap="square">
            <a:spAutoFit/>
          </a:bodyPr>
          <a:lstStyle/>
          <a:p>
            <a:pPr algn="ctr"/>
            <a:r>
              <a:rPr lang="en-US" sz="2000" b="1" dirty="0"/>
              <a:t>Project</a:t>
            </a:r>
            <a:r>
              <a:rPr lang="en-US" b="1" dirty="0"/>
              <a:t> Review III ,</a:t>
            </a:r>
            <a:r>
              <a:rPr lang="en-US" dirty="0">
                <a:latin typeface="+mj-lt"/>
              </a:rPr>
              <a:t> </a:t>
            </a:r>
            <a:r>
              <a:rPr lang="en-US" dirty="0" smtClean="0">
                <a:latin typeface="+mj-lt"/>
              </a:rPr>
              <a:t>16-06-21</a:t>
            </a:r>
            <a:endParaRPr lang="en-IN" dirty="0">
              <a:latin typeface="+mj-lt"/>
            </a:endParaRPr>
          </a:p>
        </p:txBody>
      </p:sp>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8" name="Rectangle 4"/>
          <p:cNvSpPr>
            <a:spLocks noChangeArrowheads="1"/>
          </p:cNvSpPr>
          <p:nvPr/>
        </p:nvSpPr>
        <p:spPr bwMode="auto">
          <a:xfrm>
            <a:off x="214282" y="1785926"/>
            <a:ext cx="6731330"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dirty="0" smtClean="0">
                <a:ln>
                  <a:noFill/>
                </a:ln>
                <a:solidFill>
                  <a:srgbClr val="00B050"/>
                </a:solidFill>
                <a:effectLst/>
                <a:latin typeface="Georgia" pitchFamily="18" charset="0"/>
                <a:ea typeface="Arial" pitchFamily="34" charset="0"/>
                <a:cs typeface="Arial" pitchFamily="34" charset="0"/>
              </a:rPr>
              <a:t>                             </a:t>
            </a:r>
            <a:r>
              <a:rPr kumimoji="0" lang="en-US" sz="2000" b="1" i="0" u="none" strike="noStrike" cap="none" normalizeH="0" baseline="0" dirty="0" smtClean="0">
                <a:ln>
                  <a:noFill/>
                </a:ln>
                <a:solidFill>
                  <a:srgbClr val="00B050"/>
                </a:solidFill>
                <a:effectLst/>
                <a:latin typeface="Georgia" pitchFamily="18" charset="0"/>
                <a:ea typeface="Arial" pitchFamily="34" charset="0"/>
                <a:cs typeface="Arial" pitchFamily="34" charset="0"/>
              </a:rPr>
              <a:t>Computer Science and Engineering</a:t>
            </a:r>
            <a:endParaRPr kumimoji="0" lang="en-US" sz="800" b="0" i="0" u="none" strike="noStrike" cap="none" normalizeH="0" baseline="0" dirty="0" smtClean="0">
              <a:ln>
                <a:noFill/>
              </a:ln>
              <a:solidFill>
                <a:srgbClr val="00B05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1571604" y="2714621"/>
            <a:ext cx="6429420" cy="1384995"/>
          </a:xfrm>
          <a:prstGeom prst="rect">
            <a:avLst/>
          </a:prstGeom>
        </p:spPr>
        <p:txBody>
          <a:bodyPr wrap="square">
            <a:spAutoFit/>
          </a:bodyPr>
          <a:lstStyle/>
          <a:p>
            <a:pPr algn="ctr"/>
            <a:r>
              <a:rPr lang="en-US" sz="2800" b="1" dirty="0" smtClean="0">
                <a:ln/>
                <a:solidFill>
                  <a:srgbClr val="FF0000"/>
                </a:solidFill>
                <a:effectLst/>
              </a:rPr>
              <a:t>THIRD   GENERATION   ATM MACHINE  USING ADVANCED COMPUTER VISION TECHNIQUES</a:t>
            </a:r>
            <a:endParaRPr lang="en-IN" sz="2800" dirty="0">
              <a:solidFill>
                <a:srgbClr val="FF0000"/>
              </a:solidFill>
            </a:endParaRPr>
          </a:p>
        </p:txBody>
      </p:sp>
      <p:sp>
        <p:nvSpPr>
          <p:cNvPr id="9" name="Rectangle 8"/>
          <p:cNvSpPr/>
          <p:nvPr/>
        </p:nvSpPr>
        <p:spPr>
          <a:xfrm>
            <a:off x="4143372" y="4000504"/>
            <a:ext cx="4135011" cy="400110"/>
          </a:xfrm>
          <a:prstGeom prst="rect">
            <a:avLst/>
          </a:prstGeom>
        </p:spPr>
        <p:txBody>
          <a:bodyPr wrap="square">
            <a:spAutoFit/>
          </a:bodyPr>
          <a:lstStyle/>
          <a:p>
            <a:pPr algn="just"/>
            <a:r>
              <a:rPr lang="en-IN" sz="2000" b="1" i="1" dirty="0" smtClean="0">
                <a:solidFill>
                  <a:schemeClr val="accent1">
                    <a:lumMod val="75000"/>
                  </a:schemeClr>
                </a:solidFill>
              </a:rPr>
              <a:t>DOMAIN</a:t>
            </a:r>
            <a:r>
              <a:rPr lang="en-IN" b="1" i="1" dirty="0" smtClean="0">
                <a:solidFill>
                  <a:schemeClr val="accent1">
                    <a:lumMod val="75000"/>
                  </a:schemeClr>
                </a:solidFill>
              </a:rPr>
              <a:t> NAME</a:t>
            </a:r>
            <a:r>
              <a:rPr lang="en-IN" b="1" i="1" dirty="0">
                <a:solidFill>
                  <a:schemeClr val="tx2"/>
                </a:solidFill>
              </a:rPr>
              <a:t>:</a:t>
            </a:r>
            <a:r>
              <a:rPr lang="en-IN" b="1" i="1" dirty="0" smtClean="0">
                <a:solidFill>
                  <a:schemeClr val="accent1">
                    <a:lumMod val="20000"/>
                    <a:lumOff val="80000"/>
                  </a:schemeClr>
                </a:solidFill>
              </a:rPr>
              <a:t> </a:t>
            </a:r>
            <a:r>
              <a:rPr lang="en-IN" b="1" i="1" dirty="0" smtClean="0">
                <a:solidFill>
                  <a:schemeClr val="tx1">
                    <a:lumMod val="95000"/>
                  </a:schemeClr>
                </a:solidFill>
              </a:rPr>
              <a:t>MACHINE LEARNING</a:t>
            </a:r>
            <a:endParaRPr lang="en-IN" b="1" i="1" dirty="0" smtClean="0">
              <a:solidFill>
                <a:schemeClr val="tx1">
                  <a:lumMod val="95000"/>
                </a:schemeClr>
              </a:solidFill>
            </a:endParaRPr>
          </a:p>
        </p:txBody>
      </p:sp>
      <p:sp>
        <p:nvSpPr>
          <p:cNvPr id="10" name="Rectangle 9"/>
          <p:cNvSpPr/>
          <p:nvPr/>
        </p:nvSpPr>
        <p:spPr>
          <a:xfrm>
            <a:off x="4000496" y="4429132"/>
            <a:ext cx="4714908" cy="1938992"/>
          </a:xfrm>
          <a:prstGeom prst="rect">
            <a:avLst/>
          </a:prstGeom>
        </p:spPr>
        <p:txBody>
          <a:bodyPr wrap="square">
            <a:spAutoFit/>
          </a:bodyPr>
          <a:lstStyle/>
          <a:p>
            <a:pPr algn="just"/>
            <a:r>
              <a:rPr lang="en-IN" sz="2000" b="1" i="1" dirty="0" smtClean="0">
                <a:solidFill>
                  <a:schemeClr val="accent2"/>
                </a:solidFill>
              </a:rPr>
              <a:t>TEAM MEMBERS: </a:t>
            </a:r>
            <a:r>
              <a:rPr lang="en-IN" sz="2000" b="1" i="1" dirty="0" smtClean="0">
                <a:solidFill>
                  <a:schemeClr val="tx1"/>
                </a:solidFill>
              </a:rPr>
              <a:t>Arun.L.K</a:t>
            </a:r>
          </a:p>
          <a:p>
            <a:pPr algn="just"/>
            <a:r>
              <a:rPr lang="en-IN" sz="2000" b="1" i="1" dirty="0" smtClean="0">
                <a:solidFill>
                  <a:schemeClr val="tx1"/>
                </a:solidFill>
              </a:rPr>
              <a:t>                                    (2017peccs365)</a:t>
            </a:r>
          </a:p>
          <a:p>
            <a:pPr algn="just"/>
            <a:r>
              <a:rPr lang="en-IN" sz="2000" b="1" i="1" dirty="0" smtClean="0">
                <a:solidFill>
                  <a:schemeClr val="tx1"/>
                </a:solidFill>
              </a:rPr>
              <a:t>                                    Aakash.S</a:t>
            </a:r>
          </a:p>
          <a:p>
            <a:pPr algn="just"/>
            <a:r>
              <a:rPr lang="en-IN" sz="2000" b="1" i="1" dirty="0" smtClean="0">
                <a:solidFill>
                  <a:schemeClr val="tx1"/>
                </a:solidFill>
              </a:rPr>
              <a:t>                                    (2017peccs353)</a:t>
            </a:r>
          </a:p>
          <a:p>
            <a:pPr algn="just"/>
            <a:r>
              <a:rPr lang="en-IN" sz="2000" b="1" i="1" dirty="0" smtClean="0">
                <a:solidFill>
                  <a:schemeClr val="tx1"/>
                </a:solidFill>
              </a:rPr>
              <a:t>                                    Alagupandi.J</a:t>
            </a:r>
          </a:p>
          <a:p>
            <a:pPr algn="just"/>
            <a:r>
              <a:rPr lang="en-IN" sz="2000" b="1" i="1" dirty="0" smtClean="0">
                <a:solidFill>
                  <a:schemeClr val="tx1"/>
                </a:solidFill>
              </a:rPr>
              <a:t>                                    (2017peccs359</a:t>
            </a:r>
            <a:r>
              <a:rPr lang="en-IN" b="1" i="1" dirty="0" smtClean="0">
                <a:solidFill>
                  <a:schemeClr val="tx1"/>
                </a:solidFill>
              </a:rPr>
              <a:t>)</a:t>
            </a:r>
            <a:endParaRPr lang="en-IN" b="1" i="1" dirty="0" smtClean="0">
              <a:solidFill>
                <a:schemeClr val="accent2"/>
              </a:solidFill>
            </a:endParaRPr>
          </a:p>
        </p:txBody>
      </p:sp>
      <p:sp>
        <p:nvSpPr>
          <p:cNvPr id="1030" name="AutoShape 6" descr="Panimalar Engineering Colle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1" name="Picture 7" descr="C:\Users\Lenovo\Desktop\data work\download.jpg"/>
          <p:cNvPicPr>
            <a:picLocks noChangeAspect="1" noChangeArrowheads="1"/>
          </p:cNvPicPr>
          <p:nvPr/>
        </p:nvPicPr>
        <p:blipFill>
          <a:blip r:embed="rId3"/>
          <a:srcRect/>
          <a:stretch>
            <a:fillRect/>
          </a:stretch>
        </p:blipFill>
        <p:spPr bwMode="auto">
          <a:xfrm>
            <a:off x="1" y="142853"/>
            <a:ext cx="1857356" cy="2141736"/>
          </a:xfrm>
          <a:prstGeom prst="rect">
            <a:avLst/>
          </a:prstGeom>
          <a:noFill/>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DRLBP :</a:t>
            </a:r>
            <a:endParaRPr lang="en-IN" dirty="0">
              <a:solidFill>
                <a:srgbClr val="92D050"/>
              </a:solidFill>
            </a:endParaRPr>
          </a:p>
        </p:txBody>
      </p:sp>
      <p:sp>
        <p:nvSpPr>
          <p:cNvPr id="3" name="Content Placeholder 2"/>
          <p:cNvSpPr>
            <a:spLocks noGrp="1"/>
          </p:cNvSpPr>
          <p:nvPr>
            <p:ph idx="1"/>
          </p:nvPr>
        </p:nvSpPr>
        <p:spPr/>
        <p:txBody>
          <a:bodyPr>
            <a:normAutofit fontScale="85000" lnSpcReduction="10000"/>
          </a:bodyPr>
          <a:lstStyle/>
          <a:p>
            <a:pPr fontAlgn="base"/>
            <a:r>
              <a:rPr lang="en-US" dirty="0" smtClean="0"/>
              <a:t>At feature extraction stage, Discriminative Robust Local binary pattern descriptors is used to describe local primitives including different types of curves, corners and junctions.</a:t>
            </a:r>
          </a:p>
          <a:p>
            <a:pPr fontAlgn="base"/>
            <a:r>
              <a:rPr lang="en-US" dirty="0" smtClean="0"/>
              <a:t>DRLBP computes the edge response values in all eight directions at each pixel position and generates a code from the relative strength magnitude. </a:t>
            </a:r>
          </a:p>
          <a:p>
            <a:pPr fontAlgn="base"/>
            <a:r>
              <a:rPr lang="en-US" dirty="0" smtClean="0"/>
              <a:t>DRLBP uses kirsch templates for each local block in all eight orientations to determine edge details and it is converted into binary codes to generate the directional pattern.</a:t>
            </a:r>
          </a:p>
          <a:p>
            <a:pPr fontAlgn="base"/>
            <a:r>
              <a:rPr lang="en-US" dirty="0" smtClean="0"/>
              <a:t>The binary codes are determined by find difference between centre and neighboring pixels and label ‘1’ to difference pixel values which are greater than or equal to 0 and label ‘0’ to remaining. </a:t>
            </a:r>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GLCM :</a:t>
            </a:r>
            <a:endParaRPr lang="en-IN" dirty="0">
              <a:solidFill>
                <a:srgbClr val="92D050"/>
              </a:solidFill>
            </a:endParaRPr>
          </a:p>
        </p:txBody>
      </p:sp>
      <p:sp>
        <p:nvSpPr>
          <p:cNvPr id="3" name="Content Placeholder 2"/>
          <p:cNvSpPr>
            <a:spLocks noGrp="1"/>
          </p:cNvSpPr>
          <p:nvPr>
            <p:ph idx="1"/>
          </p:nvPr>
        </p:nvSpPr>
        <p:spPr/>
        <p:txBody>
          <a:bodyPr/>
          <a:lstStyle/>
          <a:p>
            <a:r>
              <a:rPr lang="en-US" dirty="0" smtClean="0"/>
              <a:t>A </a:t>
            </a:r>
            <a:r>
              <a:rPr lang="en-US" b="1" dirty="0" smtClean="0"/>
              <a:t>GLCM</a:t>
            </a:r>
            <a:r>
              <a:rPr lang="en-US" dirty="0" smtClean="0"/>
              <a:t> is a histogram of co-occurring grayscale values at a given offset over an image</a:t>
            </a:r>
          </a:p>
          <a:p>
            <a:r>
              <a:rPr lang="en-US" dirty="0" smtClean="0"/>
              <a:t>texture features are extracted using Gray Level Co-occurrence Matrix (GLCM)</a:t>
            </a:r>
          </a:p>
          <a:p>
            <a:r>
              <a:rPr lang="en-US" dirty="0" smtClean="0"/>
              <a:t>Texture features calculated using GLCM are Contrast, Correlation, Entropy, Energy</a:t>
            </a:r>
            <a:endParaRPr lang="en-IN" dirty="0" smtClean="0"/>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 </a:t>
            </a:r>
            <a:r>
              <a:rPr lang="en-IN" b="1" i="1" dirty="0" smtClean="0">
                <a:solidFill>
                  <a:srgbClr val="92D050"/>
                </a:solidFill>
              </a:rPr>
              <a:t>Texture </a:t>
            </a:r>
            <a:r>
              <a:rPr lang="en-IN" b="1" i="1" dirty="0" smtClean="0">
                <a:solidFill>
                  <a:srgbClr val="92D050"/>
                </a:solidFill>
              </a:rPr>
              <a:t>features :</a:t>
            </a:r>
            <a:endParaRPr lang="en-IN" dirty="0">
              <a:solidFill>
                <a:srgbClr val="92D050"/>
              </a:solidFill>
            </a:endParaRPr>
          </a:p>
        </p:txBody>
      </p:sp>
      <p:sp>
        <p:nvSpPr>
          <p:cNvPr id="3" name="Content Placeholder 2"/>
          <p:cNvSpPr>
            <a:spLocks noGrp="1"/>
          </p:cNvSpPr>
          <p:nvPr>
            <p:ph idx="1"/>
          </p:nvPr>
        </p:nvSpPr>
        <p:spPr/>
        <p:txBody>
          <a:bodyPr/>
          <a:lstStyle/>
          <a:p>
            <a:r>
              <a:rPr lang="en-US" b="1" dirty="0" smtClean="0">
                <a:solidFill>
                  <a:schemeClr val="accent1">
                    <a:lumMod val="75000"/>
                  </a:schemeClr>
                </a:solidFill>
                <a:latin typeface="Times New Roman" pitchFamily="18" charset="0"/>
                <a:cs typeface="Times New Roman" pitchFamily="18" charset="0"/>
              </a:rPr>
              <a:t>Energy : </a:t>
            </a:r>
            <a:r>
              <a:rPr lang="en-US" dirty="0" smtClean="0">
                <a:latin typeface="Times New Roman" pitchFamily="18" charset="0"/>
                <a:cs typeface="Times New Roman" pitchFamily="18" charset="0"/>
              </a:rPr>
              <a:t>It is a measure the homogeneousness of the image and can be calculated from the normalized COM. It is a suitable measure for detection of disorder in texture image.</a:t>
            </a:r>
          </a:p>
          <a:p>
            <a:pPr>
              <a:buNone/>
            </a:pPr>
            <a:endParaRPr lang="en-US"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solidFill>
                  <a:schemeClr val="accent1">
                    <a:lumMod val="75000"/>
                  </a:schemeClr>
                </a:solidFill>
                <a:latin typeface="Times New Roman" pitchFamily="18" charset="0"/>
                <a:cs typeface="Times New Roman" pitchFamily="18" charset="0"/>
              </a:rPr>
              <a:t>Entropy : </a:t>
            </a:r>
            <a:r>
              <a:rPr lang="en-US" dirty="0" smtClean="0">
                <a:latin typeface="Times New Roman" pitchFamily="18" charset="0"/>
                <a:cs typeface="Times New Roman" pitchFamily="18" charset="0"/>
              </a:rPr>
              <a:t>Entropy gives a measure of complexity of the image. Complex textures tend to have higher entropy</a:t>
            </a:r>
            <a:endParaRPr lang="en-IN" dirty="0" smtClean="0"/>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92D050"/>
                </a:solidFill>
              </a:rPr>
              <a:t>Continue :</a:t>
            </a:r>
            <a:endParaRPr lang="en-IN" dirty="0">
              <a:solidFill>
                <a:srgbClr val="92D050"/>
              </a:solidFill>
            </a:endParaRPr>
          </a:p>
        </p:txBody>
      </p:sp>
      <p:sp>
        <p:nvSpPr>
          <p:cNvPr id="3" name="Content Placeholder 2"/>
          <p:cNvSpPr>
            <a:spLocks noGrp="1"/>
          </p:cNvSpPr>
          <p:nvPr>
            <p:ph idx="1"/>
          </p:nvPr>
        </p:nvSpPr>
        <p:spPr/>
        <p:txBody>
          <a:bodyPr>
            <a:normAutofit fontScale="85000" lnSpcReduction="20000"/>
          </a:bodyPr>
          <a:lstStyle/>
          <a:p>
            <a:r>
              <a:rPr lang="en-US" b="1" dirty="0" smtClean="0">
                <a:solidFill>
                  <a:schemeClr val="accent1">
                    <a:lumMod val="75000"/>
                  </a:schemeClr>
                </a:solidFill>
                <a:latin typeface="Times New Roman" pitchFamily="18" charset="0"/>
                <a:cs typeface="Times New Roman" pitchFamily="18" charset="0"/>
              </a:rPr>
              <a:t>Contrast :   </a:t>
            </a:r>
            <a:r>
              <a:rPr lang="en-US" dirty="0" smtClean="0">
                <a:latin typeface="Times New Roman" pitchFamily="18" charset="0"/>
                <a:cs typeface="Times New Roman" pitchFamily="18" charset="0"/>
              </a:rPr>
              <a:t>Measures the local variations and texture of shadow depth in the gray level co-occurrence matrix.</a:t>
            </a:r>
          </a:p>
          <a:p>
            <a:pPr>
              <a:buNone/>
            </a:pPr>
            <a:r>
              <a:rPr lang="en-US" b="1" dirty="0" smtClean="0">
                <a:latin typeface="Times New Roman" pitchFamily="18" charset="0"/>
                <a:cs typeface="Times New Roman" pitchFamily="18" charset="0"/>
              </a:rPr>
              <a:t>      </a:t>
            </a:r>
          </a:p>
          <a:p>
            <a:endParaRPr lang="en-US" b="1" dirty="0" smtClean="0">
              <a:latin typeface="Times New Roman" pitchFamily="18" charset="0"/>
              <a:cs typeface="Times New Roman" pitchFamily="18" charset="0"/>
            </a:endParaRPr>
          </a:p>
          <a:p>
            <a:r>
              <a:rPr lang="en-US" b="1" dirty="0" smtClean="0">
                <a:solidFill>
                  <a:schemeClr val="accent1">
                    <a:lumMod val="75000"/>
                  </a:schemeClr>
                </a:solidFill>
                <a:latin typeface="Times New Roman" pitchFamily="18" charset="0"/>
                <a:cs typeface="Times New Roman" pitchFamily="18" charset="0"/>
              </a:rPr>
              <a:t>Correlation Coefficient : </a:t>
            </a:r>
            <a:r>
              <a:rPr lang="en-US" dirty="0" smtClean="0">
                <a:latin typeface="Times New Roman" pitchFamily="18" charset="0"/>
                <a:cs typeface="Times New Roman" pitchFamily="18" charset="0"/>
              </a:rPr>
              <a:t>Measures the joint probability occurrence of the specified pixel pairs. </a:t>
            </a: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sum(sum((x-</a:t>
            </a:r>
            <a:r>
              <a:rPr lang="el-GR" b="1" dirty="0" smtClean="0">
                <a:latin typeface="Times New Roman" pitchFamily="18" charset="0"/>
                <a:cs typeface="Times New Roman" pitchFamily="18" charset="0"/>
              </a:rPr>
              <a:t> μ</a:t>
            </a:r>
            <a:r>
              <a:rPr lang="en-US" b="1" dirty="0" smtClean="0">
                <a:latin typeface="Times New Roman" pitchFamily="18" charset="0"/>
                <a:cs typeface="Times New Roman" pitchFamily="18" charset="0"/>
              </a:rPr>
              <a:t>x)(y-</a:t>
            </a:r>
            <a:r>
              <a:rPr lang="el-GR" b="1" dirty="0" smtClean="0">
                <a:latin typeface="Times New Roman" pitchFamily="18" charset="0"/>
                <a:cs typeface="Times New Roman" pitchFamily="18" charset="0"/>
              </a:rPr>
              <a:t>μ</a:t>
            </a:r>
            <a:r>
              <a:rPr lang="en-US" b="1" dirty="0" smtClean="0">
                <a:latin typeface="Times New Roman" pitchFamily="18" charset="0"/>
                <a:cs typeface="Times New Roman" pitchFamily="18" charset="0"/>
              </a:rPr>
              <a:t>y)p(x , y)/</a:t>
            </a:r>
            <a:r>
              <a:rPr lang="el-GR" b="1" dirty="0" smtClean="0">
                <a:latin typeface="Times New Roman" pitchFamily="18" charset="0"/>
                <a:cs typeface="Times New Roman" pitchFamily="18" charset="0"/>
              </a:rPr>
              <a:t>σ</a:t>
            </a:r>
            <a:r>
              <a:rPr lang="en-US" b="1" baseline="-25000" dirty="0" smtClean="0">
                <a:latin typeface="Times New Roman" pitchFamily="18" charset="0"/>
                <a:cs typeface="Times New Roman" pitchFamily="18" charset="0"/>
              </a:rPr>
              <a:t>x</a:t>
            </a:r>
            <a:r>
              <a:rPr lang="el-GR" b="1" dirty="0" smtClean="0">
                <a:latin typeface="Times New Roman" pitchFamily="18" charset="0"/>
                <a:cs typeface="Times New Roman" pitchFamily="18" charset="0"/>
              </a:rPr>
              <a:t>σ</a:t>
            </a:r>
            <a:r>
              <a:rPr lang="en-US" b="1" baseline="-25000" dirty="0" smtClean="0">
                <a:latin typeface="Times New Roman" pitchFamily="18" charset="0"/>
                <a:cs typeface="Times New Roman" pitchFamily="18" charset="0"/>
              </a:rPr>
              <a:t>y</a:t>
            </a:r>
            <a:r>
              <a:rPr lang="en-US" b="1" dirty="0" smtClean="0">
                <a:latin typeface="Times New Roman" pitchFamily="18" charset="0"/>
                <a:cs typeface="Times New Roman" pitchFamily="18" charset="0"/>
              </a:rPr>
              <a:t>))</a:t>
            </a:r>
          </a:p>
          <a:p>
            <a:pPr>
              <a:buNone/>
            </a:pPr>
            <a:endParaRPr lang="en-US" b="1" dirty="0" smtClean="0">
              <a:latin typeface="Times New Roman" pitchFamily="18" charset="0"/>
              <a:cs typeface="Times New Roman" pitchFamily="18" charset="0"/>
            </a:endParaRPr>
          </a:p>
          <a:p>
            <a:r>
              <a:rPr lang="en-US" b="1" dirty="0" smtClean="0">
                <a:solidFill>
                  <a:schemeClr val="accent1">
                    <a:lumMod val="75000"/>
                  </a:schemeClr>
                </a:solidFill>
                <a:latin typeface="Times New Roman" pitchFamily="18" charset="0"/>
                <a:cs typeface="Times New Roman" pitchFamily="18" charset="0"/>
              </a:rPr>
              <a:t>Homogeneity : </a:t>
            </a:r>
            <a:r>
              <a:rPr lang="en-US" dirty="0" smtClean="0">
                <a:latin typeface="Times New Roman" pitchFamily="18" charset="0"/>
                <a:cs typeface="Times New Roman" pitchFamily="18" charset="0"/>
              </a:rPr>
              <a:t>Measures the closeness of the distribution of elements in the GLCM to the GLCM diagonal.</a:t>
            </a: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sum(sum(p(x , y)/(1 + [x-y])))</a:t>
            </a:r>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Neural </a:t>
            </a:r>
            <a:r>
              <a:rPr lang="en-IN" b="1" i="1" dirty="0" smtClean="0">
                <a:solidFill>
                  <a:srgbClr val="92D050"/>
                </a:solidFill>
              </a:rPr>
              <a:t>network :</a:t>
            </a:r>
            <a:endParaRPr lang="en-IN" dirty="0">
              <a:solidFill>
                <a:srgbClr val="92D050"/>
              </a:solidFill>
            </a:endParaRPr>
          </a:p>
        </p:txBody>
      </p:sp>
      <p:sp>
        <p:nvSpPr>
          <p:cNvPr id="3" name="Content Placeholder 2"/>
          <p:cNvSpPr>
            <a:spLocks noGrp="1"/>
          </p:cNvSpPr>
          <p:nvPr>
            <p:ph idx="1"/>
          </p:nvPr>
        </p:nvSpPr>
        <p:spPr/>
        <p:txBody>
          <a:bodyPr>
            <a:normAutofit lnSpcReduction="10000"/>
          </a:bodyPr>
          <a:lstStyle/>
          <a:p>
            <a:pPr algn="just"/>
            <a:r>
              <a:rPr lang="en-US" dirty="0" smtClean="0"/>
              <a:t>A neural network is a series of algorithms that endeavors to recognize underlying relationships in a set of data through a process that mimics the way the human brain operates. </a:t>
            </a:r>
          </a:p>
          <a:p>
            <a:pPr algn="just"/>
            <a:r>
              <a:rPr lang="en-US" dirty="0" smtClean="0"/>
              <a:t>In this sense, neural networks refer to systems of neurons, either organic or artificial in nature. Neural networks can adapt to changing input; so the network generates the best possible result without needing to redesign the output criteria. </a:t>
            </a:r>
          </a:p>
          <a:p>
            <a:pPr algn="just"/>
            <a:r>
              <a:rPr lang="en-US" dirty="0" smtClean="0"/>
              <a:t>The concept of neural networks, which has its roots in artificial intelligence, is swiftly gaining popularity in the development of trading systems</a:t>
            </a:r>
            <a:endParaRPr lang="en-IN" dirty="0" smtClean="0"/>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Neural network :</a:t>
            </a:r>
            <a:endParaRPr lang="en-IN" dirty="0"/>
          </a:p>
        </p:txBody>
      </p:sp>
      <p:pic>
        <p:nvPicPr>
          <p:cNvPr id="4" name="Picture 2"/>
          <p:cNvPicPr>
            <a:picLocks noGrp="1" noChangeAspect="1" noChangeArrowheads="1"/>
          </p:cNvPicPr>
          <p:nvPr>
            <p:ph idx="1"/>
          </p:nvPr>
        </p:nvPicPr>
        <p:blipFill rotWithShape="1">
          <a:blip r:embed="rId2"/>
          <a:srcRect b="9124"/>
          <a:stretch/>
        </p:blipFill>
        <p:spPr bwMode="auto">
          <a:xfrm>
            <a:off x="2343150" y="2129965"/>
            <a:ext cx="4457700" cy="3817269"/>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CNN description:</a:t>
            </a:r>
            <a:endParaRPr lang="en-IN" dirty="0">
              <a:solidFill>
                <a:srgbClr val="92D050"/>
              </a:solidFill>
            </a:endParaRPr>
          </a:p>
        </p:txBody>
      </p:sp>
      <p:sp>
        <p:nvSpPr>
          <p:cNvPr id="3" name="Content Placeholder 2"/>
          <p:cNvSpPr>
            <a:spLocks noGrp="1"/>
          </p:cNvSpPr>
          <p:nvPr>
            <p:ph idx="1"/>
          </p:nvPr>
        </p:nvSpPr>
        <p:spPr/>
        <p:txBody>
          <a:bodyPr>
            <a:normAutofit fontScale="70000" lnSpcReduction="20000"/>
          </a:bodyPr>
          <a:lstStyle/>
          <a:p>
            <a:pPr marL="228600" lvl="0" indent="-228600" algn="just">
              <a:lnSpc>
                <a:spcPct val="150000"/>
              </a:lnSpc>
              <a:spcBef>
                <a:spcPts val="0"/>
              </a:spcBef>
              <a:buClr>
                <a:schemeClr val="dk1"/>
              </a:buClr>
              <a:buSzPts val="1960"/>
              <a:buChar char="•"/>
            </a:pPr>
            <a:r>
              <a:rPr lang="en-IN" b="1" dirty="0" smtClean="0">
                <a:solidFill>
                  <a:schemeClr val="accent1"/>
                </a:solidFill>
                <a:latin typeface="Times New Roman"/>
                <a:ea typeface="Times New Roman"/>
                <a:cs typeface="Times New Roman"/>
                <a:sym typeface="Times New Roman"/>
              </a:rPr>
              <a:t>Input Layer:</a:t>
            </a:r>
            <a:r>
              <a:rPr lang="en-IN" dirty="0" smtClean="0">
                <a:latin typeface="Times New Roman"/>
                <a:ea typeface="Times New Roman"/>
                <a:cs typeface="Times New Roman"/>
                <a:sym typeface="Times New Roman"/>
              </a:rPr>
              <a:t> This layer holds the raw input of image with width 32, height 32 and depth 3.</a:t>
            </a:r>
            <a:endParaRPr lang="en-IN" dirty="0" smtClean="0"/>
          </a:p>
          <a:p>
            <a:pPr marL="228600" lvl="0" indent="-228600" algn="just">
              <a:lnSpc>
                <a:spcPct val="150000"/>
              </a:lnSpc>
              <a:spcBef>
                <a:spcPts val="1000"/>
              </a:spcBef>
              <a:buClr>
                <a:schemeClr val="dk1"/>
              </a:buClr>
              <a:buSzPts val="1960"/>
              <a:buChar char="•"/>
            </a:pPr>
            <a:r>
              <a:rPr lang="en-IN" b="1" dirty="0" smtClean="0">
                <a:solidFill>
                  <a:schemeClr val="accent1"/>
                </a:solidFill>
                <a:latin typeface="Times New Roman"/>
                <a:ea typeface="Times New Roman"/>
                <a:cs typeface="Times New Roman"/>
                <a:sym typeface="Times New Roman"/>
              </a:rPr>
              <a:t>Convolution Layer:</a:t>
            </a:r>
            <a:r>
              <a:rPr lang="en-IN" dirty="0" smtClean="0">
                <a:latin typeface="Times New Roman"/>
                <a:ea typeface="Times New Roman"/>
                <a:cs typeface="Times New Roman"/>
                <a:sym typeface="Times New Roman"/>
              </a:rPr>
              <a:t> This layer computes the output volume by computing dot product between all filters and image patch. Suppose we use total 12 filters for this layer we’ll get output volume of dimension 32 x 32 x 12.</a:t>
            </a:r>
            <a:endParaRPr lang="en-IN" dirty="0" smtClean="0"/>
          </a:p>
          <a:p>
            <a:pPr marL="228600" lvl="0" indent="-228600" algn="just">
              <a:lnSpc>
                <a:spcPct val="150000"/>
              </a:lnSpc>
              <a:spcBef>
                <a:spcPts val="1000"/>
              </a:spcBef>
              <a:buClr>
                <a:schemeClr val="dk1"/>
              </a:buClr>
              <a:buSzPts val="1960"/>
              <a:buChar char="•"/>
            </a:pPr>
            <a:r>
              <a:rPr lang="en-IN" b="1" dirty="0" smtClean="0">
                <a:solidFill>
                  <a:schemeClr val="accent1"/>
                </a:solidFill>
                <a:latin typeface="Times New Roman"/>
                <a:ea typeface="Times New Roman"/>
                <a:cs typeface="Times New Roman"/>
                <a:sym typeface="Times New Roman"/>
              </a:rPr>
              <a:t>Activation Function Layer</a:t>
            </a:r>
            <a:r>
              <a:rPr lang="en-IN" b="1" dirty="0" smtClean="0">
                <a:solidFill>
                  <a:schemeClr val="accent2">
                    <a:lumMod val="60000"/>
                    <a:lumOff val="40000"/>
                  </a:schemeClr>
                </a:solidFill>
                <a:latin typeface="Times New Roman"/>
                <a:ea typeface="Times New Roman"/>
                <a:cs typeface="Times New Roman"/>
                <a:sym typeface="Times New Roman"/>
              </a:rPr>
              <a:t>:</a:t>
            </a:r>
            <a:r>
              <a:rPr lang="en-IN" dirty="0" smtClean="0">
                <a:latin typeface="Times New Roman"/>
                <a:ea typeface="Times New Roman"/>
                <a:cs typeface="Times New Roman"/>
                <a:sym typeface="Times New Roman"/>
              </a:rPr>
              <a:t> This layer will apply element wise activation function to the output of convolution layer. Some common activation functions are RELU: max(0, x), Sigmoid: 1/(1+e^-x),  Leaky RELU, etc. The volume remains unchanged hence output volume will have dimension 32 x 32 x 12.</a:t>
            </a:r>
            <a:endParaRPr lang="en-IN" dirty="0" smtClean="0"/>
          </a:p>
          <a:p>
            <a:endParaRPr lang="en-IN" dirty="0" smtClean="0"/>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92D050"/>
                </a:solidFill>
              </a:rPr>
              <a:t>Continue :</a:t>
            </a:r>
            <a:endParaRPr lang="en-IN" dirty="0"/>
          </a:p>
        </p:txBody>
      </p:sp>
      <p:sp>
        <p:nvSpPr>
          <p:cNvPr id="3" name="Content Placeholder 2"/>
          <p:cNvSpPr>
            <a:spLocks noGrp="1"/>
          </p:cNvSpPr>
          <p:nvPr>
            <p:ph idx="1"/>
          </p:nvPr>
        </p:nvSpPr>
        <p:spPr/>
        <p:txBody>
          <a:bodyPr>
            <a:normAutofit fontScale="70000" lnSpcReduction="20000"/>
          </a:bodyPr>
          <a:lstStyle/>
          <a:p>
            <a:pPr marL="228600" lvl="0" indent="-228600" algn="just">
              <a:lnSpc>
                <a:spcPct val="150000"/>
              </a:lnSpc>
              <a:spcBef>
                <a:spcPts val="0"/>
              </a:spcBef>
              <a:buClr>
                <a:schemeClr val="dk1"/>
              </a:buClr>
              <a:buSzPts val="1960"/>
              <a:buChar char="•"/>
            </a:pPr>
            <a:r>
              <a:rPr lang="en-IN" b="1" dirty="0" smtClean="0">
                <a:solidFill>
                  <a:schemeClr val="accent1"/>
                </a:solidFill>
                <a:latin typeface="Times New Roman"/>
                <a:ea typeface="Times New Roman"/>
                <a:cs typeface="Times New Roman"/>
                <a:sym typeface="Times New Roman"/>
              </a:rPr>
              <a:t>Pool Layer:</a:t>
            </a:r>
            <a:r>
              <a:rPr lang="en-IN" dirty="0" smtClean="0">
                <a:solidFill>
                  <a:schemeClr val="accent1"/>
                </a:solidFill>
                <a:latin typeface="Times New Roman"/>
                <a:ea typeface="Times New Roman"/>
                <a:cs typeface="Times New Roman"/>
                <a:sym typeface="Times New Roman"/>
              </a:rPr>
              <a:t> </a:t>
            </a:r>
            <a:r>
              <a:rPr lang="en-IN" dirty="0" smtClean="0">
                <a:latin typeface="Times New Roman"/>
                <a:ea typeface="Times New Roman"/>
                <a:cs typeface="Times New Roman"/>
                <a:sym typeface="Times New Roman"/>
              </a:rPr>
              <a:t>This layer is periodically inserted in the cornets and its main function is to reduce the size of volume which makes the computation fast reduces memory and also prevents from over fitting. Two common types of pooling layers are </a:t>
            </a:r>
            <a:r>
              <a:rPr lang="en-IN" b="1" dirty="0" smtClean="0">
                <a:latin typeface="Times New Roman"/>
                <a:ea typeface="Times New Roman"/>
                <a:cs typeface="Times New Roman"/>
                <a:sym typeface="Times New Roman"/>
              </a:rPr>
              <a:t>max pooling</a:t>
            </a:r>
            <a:r>
              <a:rPr lang="en-IN" dirty="0" smtClean="0">
                <a:latin typeface="Times New Roman"/>
                <a:ea typeface="Times New Roman"/>
                <a:cs typeface="Times New Roman"/>
                <a:sym typeface="Times New Roman"/>
              </a:rPr>
              <a:t> and </a:t>
            </a:r>
            <a:r>
              <a:rPr lang="en-IN" b="1" dirty="0" smtClean="0">
                <a:latin typeface="Times New Roman"/>
                <a:ea typeface="Times New Roman"/>
                <a:cs typeface="Times New Roman"/>
                <a:sym typeface="Times New Roman"/>
              </a:rPr>
              <a:t>average pooling</a:t>
            </a:r>
            <a:r>
              <a:rPr lang="en-IN" dirty="0" smtClean="0">
                <a:latin typeface="Times New Roman"/>
                <a:ea typeface="Times New Roman"/>
                <a:cs typeface="Times New Roman"/>
                <a:sym typeface="Times New Roman"/>
              </a:rPr>
              <a:t>. If we use a max pool with 2 x 2 filters and stride 2, the resultant volume will be of dimension 16x16x12.</a:t>
            </a:r>
            <a:br>
              <a:rPr lang="en-IN" dirty="0" smtClean="0">
                <a:latin typeface="Times New Roman"/>
                <a:ea typeface="Times New Roman"/>
                <a:cs typeface="Times New Roman"/>
                <a:sym typeface="Times New Roman"/>
              </a:rPr>
            </a:br>
            <a:endParaRPr lang="en-IN" i="1" dirty="0" smtClean="0">
              <a:latin typeface="Times New Roman"/>
              <a:ea typeface="Times New Roman"/>
              <a:cs typeface="Times New Roman"/>
              <a:sym typeface="Times New Roman"/>
            </a:endParaRPr>
          </a:p>
          <a:p>
            <a:pPr marL="228600" lvl="0" indent="-228600" algn="just">
              <a:lnSpc>
                <a:spcPct val="150000"/>
              </a:lnSpc>
              <a:spcBef>
                <a:spcPts val="1000"/>
              </a:spcBef>
              <a:buClr>
                <a:schemeClr val="dk1"/>
              </a:buClr>
              <a:buSzPts val="1960"/>
              <a:buChar char="•"/>
            </a:pPr>
            <a:r>
              <a:rPr lang="en-IN" b="1" dirty="0" smtClean="0">
                <a:solidFill>
                  <a:schemeClr val="accent1"/>
                </a:solidFill>
                <a:latin typeface="Times New Roman"/>
                <a:ea typeface="Times New Roman"/>
                <a:cs typeface="Times New Roman"/>
                <a:sym typeface="Times New Roman"/>
              </a:rPr>
              <a:t>Fully-Connected Layer:</a:t>
            </a:r>
            <a:r>
              <a:rPr lang="en-IN" dirty="0" smtClean="0">
                <a:latin typeface="Times New Roman"/>
                <a:ea typeface="Times New Roman"/>
                <a:cs typeface="Times New Roman"/>
                <a:sym typeface="Times New Roman"/>
              </a:rPr>
              <a:t> This layer is regular neural network layer which takes input from the previous layer and computes the class scores and outputs the 1-D array of size equal to the number of classes</a:t>
            </a:r>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chemeClr val="accent1"/>
                </a:solidFill>
              </a:rPr>
              <a:t>Advantages:</a:t>
            </a:r>
            <a:endParaRPr lang="en-IN" dirty="0">
              <a:solidFill>
                <a:schemeClr val="accent1"/>
              </a:solidFill>
            </a:endParaRPr>
          </a:p>
        </p:txBody>
      </p:sp>
      <p:sp>
        <p:nvSpPr>
          <p:cNvPr id="3" name="Content Placeholder 2"/>
          <p:cNvSpPr>
            <a:spLocks noGrp="1"/>
          </p:cNvSpPr>
          <p:nvPr>
            <p:ph idx="1"/>
          </p:nvPr>
        </p:nvSpPr>
        <p:spPr/>
        <p:txBody>
          <a:bodyPr/>
          <a:lstStyle/>
          <a:p>
            <a:r>
              <a:rPr lang="en-IN" dirty="0" smtClean="0"/>
              <a:t>Increasing security to the ATM machines</a:t>
            </a:r>
          </a:p>
          <a:p>
            <a:r>
              <a:rPr lang="en-IN" dirty="0" smtClean="0"/>
              <a:t>Illegal transactions can be reduced</a:t>
            </a:r>
          </a:p>
          <a:p>
            <a:endParaRPr lang="en-IN" dirty="0" smtClean="0"/>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Use case </a:t>
            </a:r>
            <a:r>
              <a:rPr lang="en-IN" b="1" i="1" dirty="0" smtClean="0">
                <a:solidFill>
                  <a:srgbClr val="92D050"/>
                </a:solidFill>
              </a:rPr>
              <a:t>diagram :</a:t>
            </a:r>
            <a:endParaRPr lang="en-IN" dirty="0">
              <a:solidFill>
                <a:srgbClr val="92D050"/>
              </a:solidFill>
            </a:endParaRPr>
          </a:p>
        </p:txBody>
      </p:sp>
      <p:pic>
        <p:nvPicPr>
          <p:cNvPr id="4" name="Content Placeholder 3" descr="IMG-20210309-WA0026.jpg"/>
          <p:cNvPicPr>
            <a:picLocks noGrp="1" noChangeAspect="1"/>
          </p:cNvPicPr>
          <p:nvPr>
            <p:ph idx="1"/>
          </p:nvPr>
        </p:nvPicPr>
        <p:blipFill>
          <a:blip r:embed="rId2"/>
          <a:stretch>
            <a:fillRect/>
          </a:stretch>
        </p:blipFill>
        <p:spPr>
          <a:xfrm>
            <a:off x="2385962" y="1905000"/>
            <a:ext cx="4372077" cy="4267200"/>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Abstract:</a:t>
            </a:r>
            <a:endParaRPr lang="en-IN" dirty="0">
              <a:solidFill>
                <a:srgbClr val="92D050"/>
              </a:solidFill>
            </a:endParaRPr>
          </a:p>
        </p:txBody>
      </p:sp>
      <p:sp>
        <p:nvSpPr>
          <p:cNvPr id="3" name="Content Placeholder 2"/>
          <p:cNvSpPr>
            <a:spLocks noGrp="1"/>
          </p:cNvSpPr>
          <p:nvPr>
            <p:ph idx="1"/>
          </p:nvPr>
        </p:nvSpPr>
        <p:spPr/>
        <p:txBody>
          <a:bodyPr>
            <a:normAutofit lnSpcReduction="10000"/>
          </a:bodyPr>
          <a:lstStyle/>
          <a:p>
            <a:r>
              <a:rPr lang="en-IN" sz="2800" i="1" dirty="0" smtClean="0"/>
              <a:t>A</a:t>
            </a:r>
            <a:r>
              <a:rPr lang="en-IN" i="1" dirty="0" smtClean="0"/>
              <a:t>TM Security has always been one of the most prominent issues concerning the daily users and the not so frequent ones as well on. This situation is hypothetical, yet very possible scenario of an individual's ATM card falling into the wrong hands, and the PIN number being cracked by a theft perpetrating entity. Our proposed model uses certain factors which would be monitored right from the initiation, to the end of the respective transaction. With the help of these factors, we would declare the status of the transaction before proceeding with cash withdrawal. Such monitoring would assist the transaction with a secure approach to bank upon</a:t>
            </a:r>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Class </a:t>
            </a:r>
            <a:r>
              <a:rPr lang="en-IN" b="1" i="1" dirty="0" smtClean="0">
                <a:solidFill>
                  <a:srgbClr val="92D050"/>
                </a:solidFill>
              </a:rPr>
              <a:t>diagram :</a:t>
            </a:r>
            <a:endParaRPr lang="en-IN" dirty="0">
              <a:solidFill>
                <a:srgbClr val="92D050"/>
              </a:solidFill>
            </a:endParaRPr>
          </a:p>
        </p:txBody>
      </p:sp>
      <p:pic>
        <p:nvPicPr>
          <p:cNvPr id="4" name="Content Placeholder 3" descr="IMG-20210309-WA0024.jpg"/>
          <p:cNvPicPr>
            <a:picLocks noGrp="1" noChangeAspect="1"/>
          </p:cNvPicPr>
          <p:nvPr>
            <p:ph idx="1"/>
          </p:nvPr>
        </p:nvPicPr>
        <p:blipFill>
          <a:blip r:embed="rId2"/>
          <a:stretch>
            <a:fillRect/>
          </a:stretch>
        </p:blipFill>
        <p:spPr>
          <a:xfrm>
            <a:off x="2215253" y="1905000"/>
            <a:ext cx="4713494" cy="4267200"/>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Interaction </a:t>
            </a:r>
            <a:r>
              <a:rPr lang="en-IN" b="1" i="1" dirty="0" smtClean="0">
                <a:solidFill>
                  <a:srgbClr val="92D050"/>
                </a:solidFill>
              </a:rPr>
              <a:t>diagram :</a:t>
            </a:r>
            <a:endParaRPr lang="en-IN" dirty="0">
              <a:solidFill>
                <a:srgbClr val="92D050"/>
              </a:solidFill>
            </a:endParaRPr>
          </a:p>
        </p:txBody>
      </p:sp>
      <p:pic>
        <p:nvPicPr>
          <p:cNvPr id="4" name="Content Placeholder 3" descr="IMG-20210309-WA0023.jpg"/>
          <p:cNvPicPr>
            <a:picLocks noGrp="1" noChangeAspect="1"/>
          </p:cNvPicPr>
          <p:nvPr>
            <p:ph idx="1"/>
          </p:nvPr>
        </p:nvPicPr>
        <p:blipFill>
          <a:blip r:embed="rId2"/>
          <a:stretch>
            <a:fillRect/>
          </a:stretch>
        </p:blipFill>
        <p:spPr>
          <a:xfrm>
            <a:off x="2490788" y="2352675"/>
            <a:ext cx="4162425" cy="3371850"/>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Activity </a:t>
            </a:r>
            <a:r>
              <a:rPr lang="en-IN" b="1" i="1" dirty="0" smtClean="0">
                <a:solidFill>
                  <a:srgbClr val="92D050"/>
                </a:solidFill>
              </a:rPr>
              <a:t>diagram :</a:t>
            </a:r>
            <a:endParaRPr lang="en-IN" dirty="0">
              <a:solidFill>
                <a:srgbClr val="92D050"/>
              </a:solidFill>
            </a:endParaRPr>
          </a:p>
        </p:txBody>
      </p:sp>
      <p:pic>
        <p:nvPicPr>
          <p:cNvPr id="4" name="Content Placeholder 3" descr="IMG-20210309-WA0025.jpg"/>
          <p:cNvPicPr>
            <a:picLocks noGrp="1" noChangeAspect="1"/>
          </p:cNvPicPr>
          <p:nvPr>
            <p:ph idx="1"/>
          </p:nvPr>
        </p:nvPicPr>
        <p:blipFill>
          <a:blip r:embed="rId2"/>
          <a:stretch>
            <a:fillRect/>
          </a:stretch>
        </p:blipFill>
        <p:spPr>
          <a:xfrm>
            <a:off x="2774237" y="1690388"/>
            <a:ext cx="3512275" cy="4810446"/>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92D050"/>
                </a:solidFill>
              </a:rPr>
              <a:t>Creating </a:t>
            </a:r>
            <a:r>
              <a:rPr lang="en-US" b="1" i="1" dirty="0" smtClean="0">
                <a:solidFill>
                  <a:srgbClr val="92D050"/>
                </a:solidFill>
              </a:rPr>
              <a:t>database :</a:t>
            </a:r>
            <a:endParaRPr lang="en-IN" dirty="0">
              <a:solidFill>
                <a:srgbClr val="92D050"/>
              </a:solidFill>
            </a:endParaRPr>
          </a:p>
        </p:txBody>
      </p:sp>
      <p:pic>
        <p:nvPicPr>
          <p:cNvPr id="4" name="Picture 4" descr="code5.PNG"/>
          <p:cNvPicPr>
            <a:picLocks noGrp="1" noChangeAspect="1" noChangeArrowheads="1"/>
          </p:cNvPicPr>
          <p:nvPr>
            <p:ph idx="1"/>
          </p:nvPr>
        </p:nvPicPr>
        <p:blipFill>
          <a:blip r:embed="rId2"/>
          <a:srcRect/>
          <a:stretch>
            <a:fillRect/>
          </a:stretch>
        </p:blipFill>
        <p:spPr bwMode="auto">
          <a:xfrm>
            <a:off x="1857356" y="1714488"/>
            <a:ext cx="5127258" cy="481972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References :</a:t>
            </a:r>
            <a:endParaRPr lang="en-IN" dirty="0">
              <a:solidFill>
                <a:srgbClr val="92D050"/>
              </a:solidFill>
            </a:endParaRPr>
          </a:p>
        </p:txBody>
      </p:sp>
      <p:sp>
        <p:nvSpPr>
          <p:cNvPr id="3" name="Content Placeholder 2"/>
          <p:cNvSpPr>
            <a:spLocks noGrp="1"/>
          </p:cNvSpPr>
          <p:nvPr>
            <p:ph idx="1"/>
          </p:nvPr>
        </p:nvSpPr>
        <p:spPr/>
        <p:txBody>
          <a:bodyPr>
            <a:normAutofit fontScale="70000" lnSpcReduction="20000"/>
          </a:bodyPr>
          <a:lstStyle/>
          <a:p>
            <a:pPr algn="just"/>
            <a:r>
              <a:rPr lang="en-US" dirty="0" smtClean="0"/>
              <a:t>V. V. Jog, D. Jain, R. </a:t>
            </a:r>
            <a:r>
              <a:rPr lang="en-US" dirty="0" err="1" smtClean="0"/>
              <a:t>Arora</a:t>
            </a:r>
            <a:r>
              <a:rPr lang="en-US" dirty="0" smtClean="0"/>
              <a:t> and B. </a:t>
            </a:r>
            <a:r>
              <a:rPr lang="en-US" dirty="0" err="1" smtClean="0"/>
              <a:t>Bhat</a:t>
            </a:r>
            <a:r>
              <a:rPr lang="en-US" dirty="0" smtClean="0"/>
              <a:t>, "Theft prevention ATM model using dormant monitoring for transactions," 2013 IEEE Conference on Information &amp; Communication Technologies, </a:t>
            </a:r>
            <a:r>
              <a:rPr lang="en-US" dirty="0" err="1" smtClean="0"/>
              <a:t>Thuckalay</a:t>
            </a:r>
            <a:r>
              <a:rPr lang="en-US" dirty="0" smtClean="0"/>
              <a:t>, India, 2013, pp. 1156-1159, </a:t>
            </a:r>
            <a:r>
              <a:rPr lang="en-US" dirty="0" err="1" smtClean="0"/>
              <a:t>doi</a:t>
            </a:r>
            <a:r>
              <a:rPr lang="en-US" dirty="0" smtClean="0"/>
              <a:t>: 10.1109/CICT.2013.6558274.</a:t>
            </a:r>
          </a:p>
          <a:p>
            <a:pPr algn="just"/>
            <a:r>
              <a:rPr lang="en-US" dirty="0" smtClean="0"/>
              <a:t>V. </a:t>
            </a:r>
            <a:r>
              <a:rPr lang="en-US" dirty="0" err="1" smtClean="0"/>
              <a:t>Jotsov</a:t>
            </a:r>
            <a:r>
              <a:rPr lang="en-US" dirty="0" smtClean="0"/>
              <a:t> and V. </a:t>
            </a:r>
            <a:r>
              <a:rPr lang="en-US" dirty="0" err="1" smtClean="0"/>
              <a:t>Sgurev</a:t>
            </a:r>
            <a:r>
              <a:rPr lang="en-US" dirty="0" smtClean="0"/>
              <a:t>, "Applications of Puzzle methods for intrusion detection in ATMs," 2012 6th IEEE International Conference Intelligent Systems, Sofia, Bulgaria, 2012, pp. 481-488, </a:t>
            </a:r>
            <a:r>
              <a:rPr lang="en-US" dirty="0" err="1" smtClean="0"/>
              <a:t>doi</a:t>
            </a:r>
            <a:r>
              <a:rPr lang="en-US" dirty="0" smtClean="0"/>
              <a:t>: 10.1109/IS.2012.6335180.</a:t>
            </a:r>
          </a:p>
          <a:p>
            <a:pPr algn="just"/>
            <a:r>
              <a:rPr lang="en-US" dirty="0" smtClean="0"/>
              <a:t>A. T. </a:t>
            </a:r>
            <a:r>
              <a:rPr lang="en-US" dirty="0" err="1" smtClean="0"/>
              <a:t>Siddiqui</a:t>
            </a:r>
            <a:r>
              <a:rPr lang="en-US" dirty="0" smtClean="0"/>
              <a:t>, "Biometrics to Control ATM scams: A study," 2014 International Conference on Circuits, Power and Computing Technologies [ICCPCT-2014], </a:t>
            </a:r>
            <a:r>
              <a:rPr lang="en-US" dirty="0" err="1" smtClean="0"/>
              <a:t>Nagercoil</a:t>
            </a:r>
            <a:r>
              <a:rPr lang="en-US" dirty="0" smtClean="0"/>
              <a:t>, India, 2014, pp. 1598-1602, </a:t>
            </a:r>
            <a:r>
              <a:rPr lang="en-US" dirty="0" err="1" smtClean="0"/>
              <a:t>doi</a:t>
            </a:r>
            <a:r>
              <a:rPr lang="en-US" dirty="0" smtClean="0"/>
              <a:t>: 10.1109/ICCPCT.2014.7054755.</a:t>
            </a:r>
          </a:p>
          <a:p>
            <a:pPr algn="just"/>
            <a:r>
              <a:rPr lang="en-US" dirty="0" smtClean="0"/>
              <a:t>M. M. E. Raj and A. Julian, "Design and implementation of anti-theft ATM machine using embedded systems," 2015 International Conference on Circuits, Power and Computing Technologies [ICCPCT-2015], </a:t>
            </a:r>
            <a:r>
              <a:rPr lang="en-US" dirty="0" err="1" smtClean="0"/>
              <a:t>Nagercoil</a:t>
            </a:r>
            <a:r>
              <a:rPr lang="en-US" dirty="0" smtClean="0"/>
              <a:t>, India, 2015, pp. 1-5, </a:t>
            </a:r>
            <a:r>
              <a:rPr lang="en-US" dirty="0" err="1" smtClean="0"/>
              <a:t>doi</a:t>
            </a:r>
            <a:r>
              <a:rPr lang="en-US" dirty="0" smtClean="0"/>
              <a:t>: 10.1109/ICCPCT.2015.7159316</a:t>
            </a:r>
            <a:endParaRPr lang="en-IN" dirty="0" smtClean="0"/>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i="1" dirty="0" smtClean="0">
                <a:solidFill>
                  <a:srgbClr val="92D050"/>
                </a:solidFill>
              </a:rPr>
              <a:t>Technology </a:t>
            </a:r>
            <a:r>
              <a:rPr lang="en-IN" sz="3600" b="1" i="1" dirty="0" smtClean="0">
                <a:solidFill>
                  <a:srgbClr val="92D050"/>
                </a:solidFill>
              </a:rPr>
              <a:t>stack:</a:t>
            </a:r>
            <a:endParaRPr lang="en-IN" sz="3600" dirty="0">
              <a:solidFill>
                <a:srgbClr val="92D050"/>
              </a:solidFill>
            </a:endParaRPr>
          </a:p>
        </p:txBody>
      </p:sp>
      <p:sp>
        <p:nvSpPr>
          <p:cNvPr id="3" name="Content Placeholder 2"/>
          <p:cNvSpPr>
            <a:spLocks noGrp="1"/>
          </p:cNvSpPr>
          <p:nvPr>
            <p:ph idx="1"/>
          </p:nvPr>
        </p:nvSpPr>
        <p:spPr/>
        <p:txBody>
          <a:bodyPr/>
          <a:lstStyle/>
          <a:p>
            <a:pPr lvl="0"/>
            <a:r>
              <a:rPr lang="en-US" dirty="0" smtClean="0"/>
              <a:t>Open CV</a:t>
            </a:r>
          </a:p>
          <a:p>
            <a:pPr lvl="0"/>
            <a:r>
              <a:rPr lang="en-US" dirty="0" smtClean="0"/>
              <a:t>Python programming</a:t>
            </a:r>
            <a:endParaRPr lang="en-IN" dirty="0" smtClean="0"/>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368412"/>
          </a:xfrm>
        </p:spPr>
        <p:txBody>
          <a:bodyPr>
            <a:normAutofit fontScale="90000"/>
          </a:bodyPr>
          <a:lstStyle/>
          <a:p>
            <a:r>
              <a:rPr lang="en-IN" dirty="0" smtClean="0"/>
              <a:t/>
            </a:r>
            <a:br>
              <a:rPr lang="en-IN" dirty="0" smtClean="0"/>
            </a:br>
            <a:r>
              <a:rPr lang="en-US" dirty="0" smtClean="0">
                <a:solidFill>
                  <a:schemeClr val="accent2">
                    <a:lumMod val="60000"/>
                    <a:lumOff val="40000"/>
                  </a:schemeClr>
                </a:solidFill>
              </a:rPr>
              <a:t> </a:t>
            </a:r>
            <a:r>
              <a:rPr lang="en-US" sz="3600" b="1" i="1" dirty="0" smtClean="0">
                <a:solidFill>
                  <a:srgbClr val="92D050"/>
                </a:solidFill>
              </a:rPr>
              <a:t>Existing </a:t>
            </a:r>
            <a:r>
              <a:rPr lang="en-US" sz="3600" b="1" i="1" dirty="0" smtClean="0">
                <a:solidFill>
                  <a:srgbClr val="92D050"/>
                </a:solidFill>
              </a:rPr>
              <a:t>system:</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lvl="0"/>
            <a:r>
              <a:rPr lang="en-US" dirty="0" smtClean="0"/>
              <a:t>In existing system magnetic strips card is used as ATM card, IR sensor in order to sense the presence of the card holders and to turn on Fan and Light, if ATM is tampered then SMS is sent to two main stations via GSM.</a:t>
            </a:r>
            <a:endParaRPr lang="en-IN" dirty="0" smtClean="0"/>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Proposed </a:t>
            </a:r>
            <a:r>
              <a:rPr lang="en-IN" b="1" i="1" dirty="0" smtClean="0">
                <a:solidFill>
                  <a:srgbClr val="92D050"/>
                </a:solidFill>
              </a:rPr>
              <a:t>system :</a:t>
            </a:r>
            <a:endParaRPr lang="en-IN" dirty="0">
              <a:solidFill>
                <a:srgbClr val="92D050"/>
              </a:solidFill>
            </a:endParaRPr>
          </a:p>
        </p:txBody>
      </p:sp>
      <p:sp>
        <p:nvSpPr>
          <p:cNvPr id="3" name="Content Placeholder 2"/>
          <p:cNvSpPr>
            <a:spLocks noGrp="1"/>
          </p:cNvSpPr>
          <p:nvPr>
            <p:ph idx="1"/>
          </p:nvPr>
        </p:nvSpPr>
        <p:spPr/>
        <p:txBody>
          <a:bodyPr>
            <a:normAutofit fontScale="92500" lnSpcReduction="10000"/>
          </a:bodyPr>
          <a:lstStyle/>
          <a:p>
            <a:pPr lvl="0"/>
            <a:r>
              <a:rPr lang="en-US" dirty="0" smtClean="0"/>
              <a:t>The study is focused on Design and Implementation of Face Detection based ATM Security System using Embedded Linux Platform. </a:t>
            </a:r>
            <a:endParaRPr lang="en-IN" dirty="0" smtClean="0"/>
          </a:p>
          <a:p>
            <a:pPr lvl="0"/>
            <a:r>
              <a:rPr lang="en-US" dirty="0" smtClean="0"/>
              <a:t>The system is implemented on the credit card size Raspberry Pi board with extended capability of open source Computer Vision (Open CV) software which is used for Image processing operation. </a:t>
            </a:r>
            <a:endParaRPr lang="en-IN" dirty="0" smtClean="0"/>
          </a:p>
          <a:p>
            <a:pPr lvl="0"/>
            <a:r>
              <a:rPr lang="en-US" dirty="0" smtClean="0"/>
              <a:t>High level security mechanism is provided by the consecutive actions such as initially system captures the human face and check whether the human face is detected properly or not. If the face is not detected properly, it warns the user to adjust him/her properly to detect the face.  </a:t>
            </a:r>
            <a:endParaRPr lang="en-IN" dirty="0" smtClean="0"/>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Functionalities:</a:t>
            </a:r>
            <a:endParaRPr lang="en-IN" dirty="0">
              <a:solidFill>
                <a:srgbClr val="92D050"/>
              </a:solidFill>
            </a:endParaRPr>
          </a:p>
        </p:txBody>
      </p:sp>
      <p:sp>
        <p:nvSpPr>
          <p:cNvPr id="3" name="Content Placeholder 2"/>
          <p:cNvSpPr>
            <a:spLocks noGrp="1"/>
          </p:cNvSpPr>
          <p:nvPr>
            <p:ph idx="1"/>
          </p:nvPr>
        </p:nvSpPr>
        <p:spPr/>
        <p:txBody>
          <a:bodyPr>
            <a:normAutofit lnSpcReduction="10000"/>
          </a:bodyPr>
          <a:lstStyle/>
          <a:p>
            <a:r>
              <a:rPr lang="en-IN" dirty="0" smtClean="0"/>
              <a:t>If the some one wants to access the account it first detects their face .</a:t>
            </a:r>
          </a:p>
          <a:p>
            <a:r>
              <a:rPr lang="en-IN" dirty="0" smtClean="0"/>
              <a:t>If the face matches to account holder face  in the database its  authenticates the user to access the account the use of ATM cards..</a:t>
            </a:r>
          </a:p>
          <a:p>
            <a:r>
              <a:rPr lang="en-IN" dirty="0" smtClean="0"/>
              <a:t>If not it wants the user to use ATM cards or account number if this happen the it send message the user when he is accessing it. If he blocks it means he cant access the account.</a:t>
            </a:r>
          </a:p>
          <a:p>
            <a:r>
              <a:rPr lang="en-IN" dirty="0" smtClean="0"/>
              <a:t>If the account holder allows them to access means they can access or they can’t  </a:t>
            </a:r>
          </a:p>
          <a:p>
            <a:endParaRPr lang="en-IN" dirty="0" smtClean="0"/>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Block </a:t>
            </a:r>
            <a:r>
              <a:rPr lang="en-IN" b="1" i="1" dirty="0" smtClean="0">
                <a:solidFill>
                  <a:srgbClr val="92D050"/>
                </a:solidFill>
              </a:rPr>
              <a:t>diagram :</a:t>
            </a:r>
            <a:endParaRPr lang="en-IN" dirty="0">
              <a:solidFill>
                <a:srgbClr val="92D050"/>
              </a:solidFill>
            </a:endParaRPr>
          </a:p>
        </p:txBody>
      </p:sp>
      <p:pic>
        <p:nvPicPr>
          <p:cNvPr id="4" name="Picture 2" descr="C:\Users\user\Pictures\atm_block_modified.PNG"/>
          <p:cNvPicPr>
            <a:picLocks noGrp="1" noChangeAspect="1" noChangeArrowheads="1"/>
          </p:cNvPicPr>
          <p:nvPr>
            <p:ph idx="1"/>
          </p:nvPr>
        </p:nvPicPr>
        <p:blipFill>
          <a:blip r:embed="rId2"/>
          <a:srcRect/>
          <a:stretch>
            <a:fillRect/>
          </a:stretch>
        </p:blipFill>
        <p:spPr bwMode="auto">
          <a:xfrm>
            <a:off x="1513840" y="1905000"/>
            <a:ext cx="6116320" cy="4267200"/>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Modules :</a:t>
            </a:r>
            <a:endParaRPr lang="en-IN" dirty="0">
              <a:solidFill>
                <a:srgbClr val="92D050"/>
              </a:solidFill>
            </a:endParaRPr>
          </a:p>
        </p:txBody>
      </p:sp>
      <p:sp>
        <p:nvSpPr>
          <p:cNvPr id="3" name="Content Placeholder 2"/>
          <p:cNvSpPr>
            <a:spLocks noGrp="1"/>
          </p:cNvSpPr>
          <p:nvPr>
            <p:ph idx="1"/>
          </p:nvPr>
        </p:nvSpPr>
        <p:spPr/>
        <p:txBody>
          <a:bodyPr/>
          <a:lstStyle/>
          <a:p>
            <a:r>
              <a:rPr lang="en-IN" dirty="0" smtClean="0"/>
              <a:t>Pre-processing</a:t>
            </a:r>
          </a:p>
          <a:p>
            <a:r>
              <a:rPr lang="en-IN" dirty="0" smtClean="0"/>
              <a:t>GLCM feature extraction</a:t>
            </a:r>
          </a:p>
          <a:p>
            <a:r>
              <a:rPr lang="en-IN" dirty="0" smtClean="0"/>
              <a:t>Training</a:t>
            </a:r>
          </a:p>
          <a:p>
            <a:r>
              <a:rPr lang="en-IN" dirty="0" smtClean="0"/>
              <a:t>Testing</a:t>
            </a:r>
          </a:p>
          <a:p>
            <a:r>
              <a:rPr lang="en-IN" dirty="0" smtClean="0"/>
              <a:t>Neural network Classification</a:t>
            </a:r>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92D050"/>
                </a:solidFill>
              </a:rPr>
              <a:t>Pre </a:t>
            </a:r>
            <a:r>
              <a:rPr lang="en-IN" b="1" i="1" dirty="0" smtClean="0">
                <a:solidFill>
                  <a:srgbClr val="92D050"/>
                </a:solidFill>
              </a:rPr>
              <a:t>processing :</a:t>
            </a:r>
            <a:endParaRPr lang="en-IN" dirty="0">
              <a:solidFill>
                <a:srgbClr val="92D050"/>
              </a:solidFill>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Image pre-processing is the term for operations on images at the lowest level of abstraction.</a:t>
            </a:r>
          </a:p>
          <a:p>
            <a:pPr algn="just"/>
            <a:r>
              <a:rPr lang="en-US" dirty="0" smtClean="0">
                <a:latin typeface="Times New Roman" panose="02020603050405020304" pitchFamily="18" charset="0"/>
                <a:cs typeface="Times New Roman" panose="02020603050405020304" pitchFamily="18" charset="0"/>
              </a:rPr>
              <a:t> These operations do not increase image information content but they decrease it if entropy is an information measure.</a:t>
            </a:r>
          </a:p>
          <a:p>
            <a:pPr algn="just"/>
            <a:r>
              <a:rPr lang="en-US" dirty="0" smtClean="0">
                <a:latin typeface="Times New Roman" panose="02020603050405020304" pitchFamily="18" charset="0"/>
                <a:cs typeface="Times New Roman" panose="02020603050405020304" pitchFamily="18" charset="0"/>
              </a:rPr>
              <a:t>The aim of pre-processing is an improvement of the image data that suppresses undesired distortions or enhances some image features relevant for further processing and analysis task.</a:t>
            </a:r>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 xmlns:thm15="http://schemas.microsoft.com/office/thememl/2012/main"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emplate>Theme1</Template>
  <TotalTime>229</TotalTime>
  <Words>1014</Words>
  <Application>Microsoft Office PowerPoint</Application>
  <PresentationFormat>On-screen Show (4:3)</PresentationFormat>
  <Paragraphs>86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Theme1</vt:lpstr>
      <vt:lpstr>Slide 1</vt:lpstr>
      <vt:lpstr>Abstract:</vt:lpstr>
      <vt:lpstr>Technology stack:</vt:lpstr>
      <vt:lpstr>  Existing system: </vt:lpstr>
      <vt:lpstr>Proposed system :</vt:lpstr>
      <vt:lpstr>Functionalities:</vt:lpstr>
      <vt:lpstr>Block diagram :</vt:lpstr>
      <vt:lpstr>Modules :</vt:lpstr>
      <vt:lpstr>Pre processing :</vt:lpstr>
      <vt:lpstr>DRLBP :</vt:lpstr>
      <vt:lpstr>GLCM :</vt:lpstr>
      <vt:lpstr> Texture features :</vt:lpstr>
      <vt:lpstr>Continue :</vt:lpstr>
      <vt:lpstr>Neural network :</vt:lpstr>
      <vt:lpstr>Neural network :</vt:lpstr>
      <vt:lpstr>CNN description:</vt:lpstr>
      <vt:lpstr>Continue :</vt:lpstr>
      <vt:lpstr>Advantages:</vt:lpstr>
      <vt:lpstr>Use case diagram :</vt:lpstr>
      <vt:lpstr>Class diagram :</vt:lpstr>
      <vt:lpstr>Interaction diagram :</vt:lpstr>
      <vt:lpstr>Activity diagram :</vt:lpstr>
      <vt:lpstr>Creating database :</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14</cp:revision>
  <dcterms:created xsi:type="dcterms:W3CDTF">2021-06-15T09:52:55Z</dcterms:created>
  <dcterms:modified xsi:type="dcterms:W3CDTF">2021-06-15T13:42:16Z</dcterms:modified>
</cp:coreProperties>
</file>