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8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90" y="22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21962-EC38-97A9-C8B8-ED9BB238E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0A8FD2-F12D-AFD6-45BF-6B31C1FAF5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1B034-FBB7-F043-574C-01152CB8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C91C-9337-DB97-CEC4-2A3B8E6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94E58-74CF-EBC1-007A-4B35DCD8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75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F986A-A9B9-730C-04C8-E4BF193F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0B99-D57D-572A-BB24-EF53A1C1C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19084-5C9A-BF67-2A21-98D0E375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04B54-CBD4-C61C-3CD6-8FD786635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50D0F-B9B9-463B-C6A8-D1CF6EE7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260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CA13E3-799B-4CFD-DA9C-C2EBBCEE8F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A9891-56A1-7022-8428-30657A3E5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0546E-F389-D51B-FE22-659FAF497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AAFE0F-A9E1-C82F-2E98-BDEA3EE2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3FC78-C10D-46D8-80CB-B7CCF27DB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52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21A8D-7F13-8788-4A99-44B5E47D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2AD66-0EB2-5C19-13F6-EBFF4B9DB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E603F-E518-F3C8-5BD1-246992F39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C5D2D-5929-C543-45A7-113887B0B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7628F0-B1EE-DEDD-BFC3-0E1007C6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91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38533-BB06-E4EC-B26E-26D6A6EB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25FD9-165E-2540-150E-B6294918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DE513-059E-1EFE-72C9-8636A2AF4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C7DE2-C3C1-E3E8-8D51-E274A6F8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E98D2-8AB6-169D-E68B-25B1A1739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0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DFF20-9518-BA89-EAB4-E06AE569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0AF25-5BC4-2B05-F57F-46B05AEC3E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173538-3427-549E-086A-4E9E10DAD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CC16E8-2A5F-9386-1193-8525AF6E3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D76481-403E-78D5-B1F4-96E615293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AAD0E-B7CB-40CE-3022-E0BAEEC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41B64-A303-E496-B453-32739331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BF4107-C100-E23A-CBA2-E53DE5806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125DA-A8E1-A5D3-C63E-B8B0C0187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7E5FB8-7639-2DFA-992B-7AC53856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0EE4D-C0FE-9067-1AF3-C71F1B1334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4AB6C8-E065-ADD0-BA91-F47C633AB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1B5C6-147F-1BCA-5540-BBAD7888C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8B68D7-6770-5DCD-A265-757847DBB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0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9517-DB66-B72D-6E66-D4AA3E110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831C10-10EA-7585-98AA-DEE3F64D2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5EA8E-0FF0-BC8B-326E-DFB71B3CF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E10267-2211-04B9-57F6-1BAD758D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293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8E5F1-B49F-29E3-B178-1B53C7066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7E50F-CBB2-F577-3581-FFFDAD65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32B82-19AF-D580-4AC0-DC272CF7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61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5966-8F1E-D435-113F-8BF1C2C4E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A8AD2-7662-A3BD-149A-7514FB26E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123D1-5BDD-999C-FB0D-ED8D89E30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2B9EE-62AB-FC4F-6C34-CAF84BC7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41FDD-0709-67D6-9142-002F432BE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D23F3-7604-B8A8-57E4-A5B50881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300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1A2EE-F6D3-D78C-2FFC-882E8D20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AA4C6A-619E-2881-E282-DA5ACE2465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1EB37C-1C26-6B19-B018-CA33DFEDF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57372-6A90-9C0E-4A7F-6D11422DE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33054F-CFC0-CF8D-9DE4-86C5773D4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7E609-A230-9AA5-FE80-A8A58DA9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4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B7D2D-F584-3F0E-DA99-64682D9D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33F07-60DE-F1B9-0BEB-F4737D2A6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0A885-73B1-059F-411F-FB8DAAE308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D1E21-4B6C-41F2-A1B6-47E7CEFCFECB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98FEA-4EED-3526-0800-ED91598433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9B322-587E-122B-2FBE-139830F30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21E26-7521-46F3-9457-E6F58B267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34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55C41-AAE0-F980-E81F-06A21A8F59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Mesher2D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FC460-6DFE-EEFF-1713-503FA5E01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Simple Expandable Mesh Generator </a:t>
            </a:r>
          </a:p>
        </p:txBody>
      </p:sp>
    </p:spTree>
    <p:extLst>
      <p:ext uri="{BB962C8B-B14F-4D97-AF65-F5344CB8AC3E}">
        <p14:creationId xmlns:p14="http://schemas.microsoft.com/office/powerpoint/2010/main" val="1644922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9A9D2-F250-B3E7-30BF-3325BB2C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82A64-E794-C0C2-8047-CF43B46246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165" cy="4776142"/>
          </a:xfrm>
        </p:spPr>
        <p:txBody>
          <a:bodyPr/>
          <a:lstStyle/>
          <a:p>
            <a:r>
              <a:rPr lang="en-US" dirty="0"/>
              <a:t>1. Create input text file</a:t>
            </a:r>
          </a:p>
          <a:p>
            <a:r>
              <a:rPr lang="en-US" dirty="0"/>
              <a:t>2. Open Mesher2D script and run it.  And choose the text file that you want to run </a:t>
            </a:r>
          </a:p>
          <a:p>
            <a:r>
              <a:rPr lang="en-US" dirty="0"/>
              <a:t>If everything works, you will see the figure on the right </a:t>
            </a:r>
          </a:p>
          <a:p>
            <a:r>
              <a:rPr lang="en-US" dirty="0"/>
              <a:t>3. Enter output file when prompted. It is set to print  nodal coordinates and element connectivity list as files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5C42E-5B18-CFF6-8259-CCCF1A032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569" y="1281775"/>
            <a:ext cx="5152495" cy="479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103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75A13-7B24-C3F8-2725-DD4CDFFC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text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383F6-2D7F-C4A8-2D56-03A9C7B31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929" y="1314699"/>
            <a:ext cx="4671060" cy="4351338"/>
          </a:xfrm>
        </p:spPr>
        <p:txBody>
          <a:bodyPr/>
          <a:lstStyle/>
          <a:p>
            <a:r>
              <a:rPr lang="en-US" dirty="0"/>
              <a:t>You can create 3 types of curves: polylines, circular arcs and splines 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BAB8E3-F0F2-FFE9-CAA8-1FFA050DC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602" y="467249"/>
            <a:ext cx="4758485" cy="401431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C6B1C07-069B-E2D1-632B-A5A4C5A76374}"/>
              </a:ext>
            </a:extLst>
          </p:cNvPr>
          <p:cNvCxnSpPr>
            <a:cxnSpLocks/>
          </p:cNvCxnSpPr>
          <p:nvPr/>
        </p:nvCxnSpPr>
        <p:spPr>
          <a:xfrm>
            <a:off x="6096000" y="1045729"/>
            <a:ext cx="1097167" cy="7470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32EDF8-0341-0517-08DE-67F98E501C9C}"/>
              </a:ext>
            </a:extLst>
          </p:cNvPr>
          <p:cNvSpPr txBox="1"/>
          <p:nvPr/>
        </p:nvSpPr>
        <p:spPr>
          <a:xfrm>
            <a:off x="4983982" y="673240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polyline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D3CE94E-C208-1439-1822-AFCA07AB6EB2}"/>
              </a:ext>
            </a:extLst>
          </p:cNvPr>
          <p:cNvCxnSpPr/>
          <p:nvPr/>
        </p:nvCxnSpPr>
        <p:spPr>
          <a:xfrm flipV="1">
            <a:off x="6722347" y="2934119"/>
            <a:ext cx="1436915" cy="733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FD200D-3EAD-C09A-3363-DA48587E766B}"/>
              </a:ext>
            </a:extLst>
          </p:cNvPr>
          <p:cNvSpPr txBox="1"/>
          <p:nvPr/>
        </p:nvSpPr>
        <p:spPr>
          <a:xfrm>
            <a:off x="5964862" y="3520608"/>
            <a:ext cx="1475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Circular arch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5161BEE-22AB-70CF-ACE7-76D1B5611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9813" y="3240593"/>
            <a:ext cx="3130176" cy="2911944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9241AE2-1062-C9D8-01FB-86D7A48A0A97}"/>
              </a:ext>
            </a:extLst>
          </p:cNvPr>
          <p:cNvCxnSpPr/>
          <p:nvPr/>
        </p:nvCxnSpPr>
        <p:spPr>
          <a:xfrm flipH="1" flipV="1">
            <a:off x="4501662" y="5004079"/>
            <a:ext cx="1594338" cy="1607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4A7FF1-6F08-51E5-33DD-13ED0C4B51E8}"/>
              </a:ext>
            </a:extLst>
          </p:cNvPr>
          <p:cNvSpPr txBox="1"/>
          <p:nvPr/>
        </p:nvSpPr>
        <p:spPr>
          <a:xfrm>
            <a:off x="6300316" y="519499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polyline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BD49B0-F650-05C2-52FF-BF38EDC95172}"/>
              </a:ext>
            </a:extLst>
          </p:cNvPr>
          <p:cNvCxnSpPr/>
          <p:nvPr/>
        </p:nvCxnSpPr>
        <p:spPr>
          <a:xfrm>
            <a:off x="1607736" y="4059534"/>
            <a:ext cx="1919235" cy="743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9C63B41-EA91-87A5-EADB-9436C03B5FF4}"/>
              </a:ext>
            </a:extLst>
          </p:cNvPr>
          <p:cNvSpPr txBox="1"/>
          <p:nvPr/>
        </p:nvSpPr>
        <p:spPr>
          <a:xfrm>
            <a:off x="396795" y="3742395"/>
            <a:ext cx="1545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Closed spline</a:t>
            </a:r>
          </a:p>
        </p:txBody>
      </p:sp>
    </p:spTree>
    <p:extLst>
      <p:ext uri="{BB962C8B-B14F-4D97-AF65-F5344CB8AC3E}">
        <p14:creationId xmlns:p14="http://schemas.microsoft.com/office/powerpoint/2010/main" val="292695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F05B-ACD2-BD20-D6C1-01ACCA4B1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 Descriptions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7FD148-B1E1-C75A-FC5C-84FFBA59973E}"/>
              </a:ext>
            </a:extLst>
          </p:cNvPr>
          <p:cNvSpPr txBox="1"/>
          <p:nvPr/>
        </p:nvSpPr>
        <p:spPr>
          <a:xfrm>
            <a:off x="663191" y="1431988"/>
            <a:ext cx="419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contiguous boundary is one Loop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5339F5-50A4-0FB9-B67C-0B25F5AE5597}"/>
              </a:ext>
            </a:extLst>
          </p:cNvPr>
          <p:cNvCxnSpPr/>
          <p:nvPr/>
        </p:nvCxnSpPr>
        <p:spPr>
          <a:xfrm flipV="1">
            <a:off x="8259745" y="2311121"/>
            <a:ext cx="0" cy="1117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AABB36-64F9-8E98-5F38-FFDB1DF682DB}"/>
              </a:ext>
            </a:extLst>
          </p:cNvPr>
          <p:cNvCxnSpPr/>
          <p:nvPr/>
        </p:nvCxnSpPr>
        <p:spPr>
          <a:xfrm>
            <a:off x="8289890" y="3429000"/>
            <a:ext cx="1045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9ED75D0-5B3A-37AE-0FED-3358615E9994}"/>
              </a:ext>
            </a:extLst>
          </p:cNvPr>
          <p:cNvSpPr/>
          <p:nvPr/>
        </p:nvSpPr>
        <p:spPr>
          <a:xfrm>
            <a:off x="6812782" y="1989574"/>
            <a:ext cx="2914022" cy="2883877"/>
          </a:xfrm>
          <a:custGeom>
            <a:avLst/>
            <a:gdLst>
              <a:gd name="connsiteX0" fmla="*/ 1436915 w 2914022"/>
              <a:gd name="connsiteY0" fmla="*/ 2883877 h 2883877"/>
              <a:gd name="connsiteX1" fmla="*/ 2180493 w 2914022"/>
              <a:gd name="connsiteY1" fmla="*/ 2883877 h 2883877"/>
              <a:gd name="connsiteX2" fmla="*/ 2914022 w 2914022"/>
              <a:gd name="connsiteY2" fmla="*/ 2883877 h 2883877"/>
              <a:gd name="connsiteX3" fmla="*/ 2914022 w 2914022"/>
              <a:gd name="connsiteY3" fmla="*/ 0 h 2883877"/>
              <a:gd name="connsiteX4" fmla="*/ 10049 w 2914022"/>
              <a:gd name="connsiteY4" fmla="*/ 10048 h 2883877"/>
              <a:gd name="connsiteX5" fmla="*/ 0 w 2914022"/>
              <a:gd name="connsiteY5" fmla="*/ 1446962 h 288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022" h="2883877">
                <a:moveTo>
                  <a:pt x="1436915" y="2883877"/>
                </a:moveTo>
                <a:lnTo>
                  <a:pt x="2180493" y="2883877"/>
                </a:lnTo>
                <a:lnTo>
                  <a:pt x="2914022" y="2883877"/>
                </a:lnTo>
                <a:lnTo>
                  <a:pt x="2914022" y="0"/>
                </a:lnTo>
                <a:lnTo>
                  <a:pt x="10049" y="10048"/>
                </a:lnTo>
                <a:cubicBezTo>
                  <a:pt x="6699" y="489019"/>
                  <a:pt x="3350" y="967991"/>
                  <a:pt x="0" y="14469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873C9B-625F-A741-259D-3C15C43ECF32}"/>
              </a:ext>
            </a:extLst>
          </p:cNvPr>
          <p:cNvSpPr/>
          <p:nvPr/>
        </p:nvSpPr>
        <p:spPr>
          <a:xfrm>
            <a:off x="6789922" y="19667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E94467-642C-C411-E9FD-552D4B7DF40F}"/>
              </a:ext>
            </a:extLst>
          </p:cNvPr>
          <p:cNvSpPr/>
          <p:nvPr/>
        </p:nvSpPr>
        <p:spPr>
          <a:xfrm>
            <a:off x="6767062" y="2701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F7455B8-1F89-2110-5FA4-D61FC168045C}"/>
              </a:ext>
            </a:extLst>
          </p:cNvPr>
          <p:cNvSpPr/>
          <p:nvPr/>
        </p:nvSpPr>
        <p:spPr>
          <a:xfrm>
            <a:off x="6782638" y="3383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C9CCD70-CED3-6F2A-761A-BAE013D060F2}"/>
              </a:ext>
            </a:extLst>
          </p:cNvPr>
          <p:cNvSpPr/>
          <p:nvPr/>
        </p:nvSpPr>
        <p:spPr>
          <a:xfrm>
            <a:off x="8224074" y="4827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E2CE40A-1EAA-A170-B2A3-A5D337110216}"/>
              </a:ext>
            </a:extLst>
          </p:cNvPr>
          <p:cNvSpPr/>
          <p:nvPr/>
        </p:nvSpPr>
        <p:spPr>
          <a:xfrm>
            <a:off x="8952579" y="4827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5630E7-196D-C5B2-4A6F-DE485E917695}"/>
              </a:ext>
            </a:extLst>
          </p:cNvPr>
          <p:cNvSpPr/>
          <p:nvPr/>
        </p:nvSpPr>
        <p:spPr>
          <a:xfrm>
            <a:off x="9703944" y="4827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A8E87B-3FA1-5C7D-0225-BBFF56779A5B}"/>
              </a:ext>
            </a:extLst>
          </p:cNvPr>
          <p:cNvSpPr/>
          <p:nvPr/>
        </p:nvSpPr>
        <p:spPr>
          <a:xfrm>
            <a:off x="9734088" y="19667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2F951F-BF4B-CF57-5894-67B5D7DA184F}"/>
              </a:ext>
            </a:extLst>
          </p:cNvPr>
          <p:cNvSpPr txBox="1"/>
          <p:nvPr/>
        </p:nvSpPr>
        <p:spPr>
          <a:xfrm>
            <a:off x="7611776" y="482566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&lt;0,-2&gt;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32D22C-97AE-6BBA-6A4D-57EBB82D1455}"/>
              </a:ext>
            </a:extLst>
          </p:cNvPr>
          <p:cNvSpPr txBox="1"/>
          <p:nvPr/>
        </p:nvSpPr>
        <p:spPr>
          <a:xfrm>
            <a:off x="8519314" y="446353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&lt;1,-2&gt;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986A4-5991-F005-14DE-8106C5F74C44}"/>
              </a:ext>
            </a:extLst>
          </p:cNvPr>
          <p:cNvSpPr txBox="1"/>
          <p:nvPr/>
        </p:nvSpPr>
        <p:spPr>
          <a:xfrm>
            <a:off x="9431563" y="48694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&lt;2,-2&gt;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D77729-9329-5A91-0652-E3F449BA1DAD}"/>
              </a:ext>
            </a:extLst>
          </p:cNvPr>
          <p:cNvSpPr txBox="1"/>
          <p:nvPr/>
        </p:nvSpPr>
        <p:spPr>
          <a:xfrm>
            <a:off x="9703944" y="17073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&lt;2,2&gt;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4EA124-9ABB-0723-6AA2-BD1B356288FF}"/>
              </a:ext>
            </a:extLst>
          </p:cNvPr>
          <p:cNvSpPr txBox="1"/>
          <p:nvPr/>
        </p:nvSpPr>
        <p:spPr>
          <a:xfrm>
            <a:off x="6355731" y="154262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&lt;-2,2&gt;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045DEA8-9D74-781C-2BC0-66A318A9F830}"/>
              </a:ext>
            </a:extLst>
          </p:cNvPr>
          <p:cNvSpPr txBox="1"/>
          <p:nvPr/>
        </p:nvSpPr>
        <p:spPr>
          <a:xfrm>
            <a:off x="5889015" y="25401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&lt;-2,1&gt;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DB4127-C252-6B9E-97D0-28EE7EA0D6BF}"/>
              </a:ext>
            </a:extLst>
          </p:cNvPr>
          <p:cNvSpPr txBox="1"/>
          <p:nvPr/>
        </p:nvSpPr>
        <p:spPr>
          <a:xfrm>
            <a:off x="5935006" y="319861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&lt;-2,0&gt;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45592-9245-AC03-7FA4-85F5876E2D62}"/>
              </a:ext>
            </a:extLst>
          </p:cNvPr>
          <p:cNvSpPr txBox="1"/>
          <p:nvPr/>
        </p:nvSpPr>
        <p:spPr>
          <a:xfrm>
            <a:off x="474785" y="2369920"/>
            <a:ext cx="609432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800" b="0" i="0" dirty="0">
                <a:effectLst/>
                <a:latin typeface="Menlo"/>
              </a:rPr>
              <a:t>POLYLINE, 0,-2,   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0.07</a:t>
            </a:r>
            <a:r>
              <a:rPr lang="fi-FI" sz="1800" b="0" i="0" dirty="0">
                <a:effectLst/>
                <a:latin typeface="Menlo"/>
              </a:rPr>
              <a:t>,   1,-2,   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fi-FI" sz="1800" b="0" i="0" dirty="0">
                <a:effectLst/>
                <a:latin typeface="Menlo"/>
              </a:rPr>
              <a:t>,   2,-2,   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0.1,</a:t>
            </a:r>
            <a:r>
              <a:rPr lang="fi-FI" sz="1800" b="0" i="0" dirty="0">
                <a:effectLst/>
                <a:latin typeface="Menlo"/>
              </a:rPr>
              <a:t> 2, 2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,   0.1</a:t>
            </a:r>
            <a:r>
              <a:rPr lang="fi-FI" sz="1800" b="0" i="0" dirty="0">
                <a:effectLst/>
                <a:latin typeface="Menlo"/>
              </a:rPr>
              <a:t>, -2,2,  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fi-FI" sz="1800" b="0" i="0" dirty="0">
                <a:effectLst/>
                <a:latin typeface="Menlo"/>
              </a:rPr>
              <a:t>, -2,1,   </a:t>
            </a:r>
            <a:r>
              <a:rPr lang="fi-FI" sz="1800" b="0" i="0" dirty="0">
                <a:solidFill>
                  <a:srgbClr val="FF0000"/>
                </a:solidFill>
                <a:effectLst/>
                <a:latin typeface="Menlo"/>
              </a:rPr>
              <a:t>0.07</a:t>
            </a:r>
            <a:r>
              <a:rPr lang="fi-FI" sz="1800" b="0" i="0" dirty="0">
                <a:effectLst/>
                <a:latin typeface="Menlo"/>
              </a:rPr>
              <a:t>, -2,0</a:t>
            </a:r>
          </a:p>
          <a:p>
            <a:r>
              <a:rPr lang="fr-FR" b="1" dirty="0">
                <a:solidFill>
                  <a:schemeClr val="accent6"/>
                </a:solidFill>
              </a:rPr>
              <a:t>CIRCLE, </a:t>
            </a:r>
            <a:r>
              <a:rPr lang="fr-FR" b="1" dirty="0">
                <a:solidFill>
                  <a:srgbClr val="FF0000"/>
                </a:solidFill>
              </a:rPr>
              <a:t>0.07</a:t>
            </a:r>
            <a:r>
              <a:rPr lang="fr-FR" b="1" dirty="0">
                <a:solidFill>
                  <a:schemeClr val="accent6"/>
                </a:solidFill>
              </a:rPr>
              <a:t>, -2,-2,   2, 90,0</a:t>
            </a:r>
          </a:p>
          <a:p>
            <a:endParaRPr lang="fi-FI" sz="1800" b="0" i="0" dirty="0">
              <a:effectLst/>
              <a:latin typeface="Menlo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507967-30A7-CCE2-1344-EEC5AEC39B95}"/>
              </a:ext>
            </a:extLst>
          </p:cNvPr>
          <p:cNvSpPr txBox="1"/>
          <p:nvPr/>
        </p:nvSpPr>
        <p:spPr>
          <a:xfrm>
            <a:off x="-25924" y="5034587"/>
            <a:ext cx="5843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the </a:t>
            </a:r>
            <a:r>
              <a:rPr lang="en-US" dirty="0" err="1"/>
              <a:t>cooridnates</a:t>
            </a:r>
            <a:r>
              <a:rPr lang="en-US" dirty="0"/>
              <a:t> and the </a:t>
            </a:r>
            <a:r>
              <a:rPr lang="en-US" dirty="0" err="1"/>
              <a:t>ccw</a:t>
            </a:r>
            <a:r>
              <a:rPr lang="en-US" dirty="0"/>
              <a:t> order for outer loops</a:t>
            </a:r>
          </a:p>
          <a:p>
            <a:r>
              <a:rPr lang="en-US" dirty="0"/>
              <a:t>Note that the </a:t>
            </a:r>
            <a:r>
              <a:rPr lang="en-US" dirty="0" err="1"/>
              <a:t>spacng</a:t>
            </a:r>
            <a:r>
              <a:rPr lang="en-US" dirty="0"/>
              <a:t> (0.07) is closer in the denser  region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40330D-49B5-98F2-96B9-C91C1A62CD73}"/>
              </a:ext>
            </a:extLst>
          </p:cNvPr>
          <p:cNvSpPr txBox="1"/>
          <p:nvPr/>
        </p:nvSpPr>
        <p:spPr>
          <a:xfrm>
            <a:off x="663191" y="2012432"/>
            <a:ext cx="91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*LOOP 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9BC36E2C-13D0-EF39-9C8F-CFF07690511A}"/>
              </a:ext>
            </a:extLst>
          </p:cNvPr>
          <p:cNvSpPr/>
          <p:nvPr/>
        </p:nvSpPr>
        <p:spPr>
          <a:xfrm>
            <a:off x="5424938" y="3437123"/>
            <a:ext cx="2806387" cy="2755156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B9E187-D03D-4D56-8C45-F38AB279376A}"/>
              </a:ext>
            </a:extLst>
          </p:cNvPr>
          <p:cNvSpPr txBox="1"/>
          <p:nvPr/>
        </p:nvSpPr>
        <p:spPr>
          <a:xfrm>
            <a:off x="170066" y="5914400"/>
            <a:ext cx="60222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Numbers in red are the point spacing along the boundaries </a:t>
            </a:r>
          </a:p>
          <a:p>
            <a:r>
              <a:rPr lang="en-US" dirty="0"/>
              <a:t>This controls the density of nodes. 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A6E08E0-09E4-55FE-C966-B926950FF0C4}"/>
              </a:ext>
            </a:extLst>
          </p:cNvPr>
          <p:cNvSpPr/>
          <p:nvPr/>
        </p:nvSpPr>
        <p:spPr>
          <a:xfrm>
            <a:off x="4833378" y="2747638"/>
            <a:ext cx="4142060" cy="4066447"/>
          </a:xfrm>
          <a:prstGeom prst="arc">
            <a:avLst/>
          </a:prstGeom>
          <a:ln w="3175">
            <a:solidFill>
              <a:schemeClr val="accent6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37804F3-72C7-2D83-E3FC-D11878A159CA}"/>
              </a:ext>
            </a:extLst>
          </p:cNvPr>
          <p:cNvSpPr txBox="1"/>
          <p:nvPr/>
        </p:nvSpPr>
        <p:spPr>
          <a:xfrm>
            <a:off x="7031151" y="2926696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region 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7A83366-BF91-24E3-7905-FF5343788C12}"/>
              </a:ext>
            </a:extLst>
          </p:cNvPr>
          <p:cNvCxnSpPr>
            <a:cxnSpLocks/>
          </p:cNvCxnSpPr>
          <p:nvPr/>
        </p:nvCxnSpPr>
        <p:spPr>
          <a:xfrm>
            <a:off x="3460713" y="3145387"/>
            <a:ext cx="4065502" cy="77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E4DB1FC-EE53-D252-A5E6-164C51802077}"/>
              </a:ext>
            </a:extLst>
          </p:cNvPr>
          <p:cNvCxnSpPr>
            <a:cxnSpLocks/>
          </p:cNvCxnSpPr>
          <p:nvPr/>
        </p:nvCxnSpPr>
        <p:spPr>
          <a:xfrm flipV="1">
            <a:off x="6192356" y="2381764"/>
            <a:ext cx="620425" cy="158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8DDC86F-C12A-6E41-0D67-9FE27FB7CD95}"/>
              </a:ext>
            </a:extLst>
          </p:cNvPr>
          <p:cNvSpPr txBox="1"/>
          <p:nvPr/>
        </p:nvSpPr>
        <p:spPr>
          <a:xfrm>
            <a:off x="358033" y="3753591"/>
            <a:ext cx="4700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Circlular</a:t>
            </a:r>
            <a:r>
              <a:rPr lang="en-US" dirty="0"/>
              <a:t> arc with center at -2, -2  and of radius 2, going from vertical (90) to horizontal (0)</a:t>
            </a:r>
          </a:p>
        </p:txBody>
      </p:sp>
    </p:spTree>
    <p:extLst>
      <p:ext uri="{BB962C8B-B14F-4D97-AF65-F5344CB8AC3E}">
        <p14:creationId xmlns:p14="http://schemas.microsoft.com/office/powerpoint/2010/main" val="415228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A3D84-0B5A-D6FD-E0C1-4A180B64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description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1D98A-5738-6EAA-A3AC-5C04DD78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19" t="18567" r="9491" b="9658"/>
          <a:stretch>
            <a:fillRect/>
          </a:stretch>
        </p:blipFill>
        <p:spPr>
          <a:xfrm>
            <a:off x="7589520" y="2171700"/>
            <a:ext cx="3920490" cy="34404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BC1A7-9EAF-C4D7-E61A-A5196239CAB1}"/>
              </a:ext>
            </a:extLst>
          </p:cNvPr>
          <p:cNvSpPr txBox="1"/>
          <p:nvPr/>
        </p:nvSpPr>
        <p:spPr>
          <a:xfrm>
            <a:off x="989041" y="1951672"/>
            <a:ext cx="6097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0" i="0" dirty="0">
                <a:effectLst/>
                <a:latin typeface="Menlo"/>
              </a:rPr>
              <a:t>*LOOP</a:t>
            </a:r>
          </a:p>
          <a:p>
            <a:pPr>
              <a:buNone/>
            </a:pPr>
            <a:r>
              <a:rPr lang="en-US" sz="1800" b="0" i="0" dirty="0">
                <a:effectLst/>
                <a:latin typeface="Menlo"/>
              </a:rPr>
              <a:t>POLYLINE, -2,-2,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en-US" sz="1800" b="0" i="0" dirty="0">
                <a:effectLst/>
                <a:latin typeface="Menlo"/>
              </a:rPr>
              <a:t>, 2,-2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Menlo"/>
              </a:rPr>
              <a:t>, 0.1</a:t>
            </a:r>
            <a:r>
              <a:rPr lang="en-US" sz="1800" b="0" i="0" dirty="0">
                <a:effectLst/>
                <a:latin typeface="Menlo"/>
              </a:rPr>
              <a:t>, 0, 2, 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en-US" sz="1800" b="0" i="0" dirty="0">
                <a:effectLst/>
                <a:latin typeface="Menlo"/>
              </a:rPr>
              <a:t>, -2,-2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294D50-D90B-3FE8-7D73-8B3A0EE26635}"/>
              </a:ext>
            </a:extLst>
          </p:cNvPr>
          <p:cNvSpPr txBox="1"/>
          <p:nvPr/>
        </p:nvSpPr>
        <p:spPr>
          <a:xfrm>
            <a:off x="838200" y="2803490"/>
            <a:ext cx="5831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Last point is the same as the first so it is a closed polygon</a:t>
            </a:r>
          </a:p>
          <a:p>
            <a:r>
              <a:rPr lang="en-US" dirty="0"/>
              <a:t>Points go CCW to indicate outer boundary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5A5EE-18AE-8CE4-2474-2FE6C77833B9}"/>
              </a:ext>
            </a:extLst>
          </p:cNvPr>
          <p:cNvSpPr txBox="1"/>
          <p:nvPr/>
        </p:nvSpPr>
        <p:spPr>
          <a:xfrm>
            <a:off x="838200" y="3283320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nl-NL" sz="1800" b="0" i="0" dirty="0">
                <a:effectLst/>
                <a:latin typeface="Menlo"/>
              </a:rPr>
              <a:t>*LOOP</a:t>
            </a:r>
          </a:p>
          <a:p>
            <a:r>
              <a:rPr lang="nl-NL" sz="1800" b="0" i="0" dirty="0">
                <a:effectLst/>
                <a:latin typeface="Menlo"/>
              </a:rPr>
              <a:t>SPLINE,</a:t>
            </a:r>
            <a:r>
              <a:rPr lang="nl-NL" sz="1800" b="0" i="0" dirty="0">
                <a:solidFill>
                  <a:srgbClr val="FF0000"/>
                </a:solidFill>
                <a:effectLst/>
                <a:latin typeface="Menlo"/>
              </a:rPr>
              <a:t>40</a:t>
            </a:r>
            <a:r>
              <a:rPr lang="nl-NL" sz="1800" b="0" i="0" dirty="0">
                <a:effectLst/>
                <a:latin typeface="Menlo"/>
              </a:rPr>
              <a:t>, 0, -0.5,   - 0.5,  0,   0, 0.5,   0.5, 0,    0,-0.5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0A1A4-9326-2BBF-DB3C-1FEEF91D218C}"/>
              </a:ext>
            </a:extLst>
          </p:cNvPr>
          <p:cNvSpPr txBox="1"/>
          <p:nvPr/>
        </p:nvSpPr>
        <p:spPr>
          <a:xfrm>
            <a:off x="1155560" y="4190163"/>
            <a:ext cx="3906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Spline with 40 points on the boundary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D963A-68D7-2A54-525A-6CE187B7EBB8}"/>
              </a:ext>
            </a:extLst>
          </p:cNvPr>
          <p:cNvSpPr txBox="1"/>
          <p:nvPr/>
        </p:nvSpPr>
        <p:spPr>
          <a:xfrm>
            <a:off x="44567" y="4671175"/>
            <a:ext cx="76815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 knot points with the last </a:t>
            </a:r>
            <a:r>
              <a:rPr lang="en-US" dirty="0" err="1"/>
              <a:t>beint</a:t>
            </a:r>
            <a:r>
              <a:rPr lang="en-US" dirty="0"/>
              <a:t> the same as the first to indicate closed loop 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FA2BC2-F990-9117-BB9E-1EA5DC7A86C3}"/>
              </a:ext>
            </a:extLst>
          </p:cNvPr>
          <p:cNvCxnSpPr/>
          <p:nvPr/>
        </p:nvCxnSpPr>
        <p:spPr>
          <a:xfrm>
            <a:off x="5888334" y="3778180"/>
            <a:ext cx="3094892" cy="151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DE23D04-339D-0397-6CE0-C9B290076087}"/>
              </a:ext>
            </a:extLst>
          </p:cNvPr>
          <p:cNvCxnSpPr/>
          <p:nvPr/>
        </p:nvCxnSpPr>
        <p:spPr>
          <a:xfrm>
            <a:off x="5637125" y="2421653"/>
            <a:ext cx="3175279" cy="86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F2E0542-544C-0833-258A-C1BD3ECEF92B}"/>
              </a:ext>
            </a:extLst>
          </p:cNvPr>
          <p:cNvSpPr txBox="1"/>
          <p:nvPr/>
        </p:nvSpPr>
        <p:spPr>
          <a:xfrm>
            <a:off x="301451" y="5194998"/>
            <a:ext cx="538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Knot points specified CW to  indicate inner boundary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AE9D3E-72FB-4C01-C290-71653EE3641E}"/>
              </a:ext>
            </a:extLst>
          </p:cNvPr>
          <p:cNvSpPr txBox="1"/>
          <p:nvPr/>
        </p:nvSpPr>
        <p:spPr>
          <a:xfrm>
            <a:off x="3047163" y="310834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nl-NL" sz="1800" b="0" i="0" dirty="0">
                <a:effectLst/>
                <a:latin typeface="Menlo"/>
              </a:rPr>
              <a:t>*LOOP</a:t>
            </a:r>
          </a:p>
          <a:p>
            <a:r>
              <a:rPr lang="nl-NL" sz="1800" b="0" i="0" dirty="0">
                <a:effectLst/>
                <a:latin typeface="Menlo"/>
              </a:rPr>
              <a:t>SPLINE,40, 0, -0.5, -0.5, 0, 0, 0.5, 0.5,0, 0,-0.5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871A85C-CCC6-7724-3A7D-CFB1487D9954}"/>
              </a:ext>
            </a:extLst>
          </p:cNvPr>
          <p:cNvSpPr txBox="1"/>
          <p:nvPr/>
        </p:nvSpPr>
        <p:spPr>
          <a:xfrm>
            <a:off x="3047163" y="3108347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nl-NL" sz="1800" b="0" i="0" dirty="0">
                <a:effectLst/>
                <a:latin typeface="Menlo"/>
              </a:rPr>
              <a:t>*LOOP</a:t>
            </a:r>
          </a:p>
          <a:p>
            <a:r>
              <a:rPr lang="nl-NL" sz="1800" b="0" i="0" dirty="0">
                <a:effectLst/>
                <a:latin typeface="Menlo"/>
              </a:rPr>
              <a:t>SPLINE,40, 0, -0.5, -0.5, 0, 0, 0.5, 0.5,0, 0,-0.5</a:t>
            </a:r>
          </a:p>
        </p:txBody>
      </p:sp>
    </p:spTree>
    <p:extLst>
      <p:ext uri="{BB962C8B-B14F-4D97-AF65-F5344CB8AC3E}">
        <p14:creationId xmlns:p14="http://schemas.microsoft.com/office/powerpoint/2010/main" val="232556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68AC2-3294-0254-0E9C-A898817B8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A919826-BFEB-11DC-A99E-DD516C22B2C3}"/>
              </a:ext>
            </a:extLst>
          </p:cNvPr>
          <p:cNvSpPr/>
          <p:nvPr/>
        </p:nvSpPr>
        <p:spPr>
          <a:xfrm>
            <a:off x="6582758" y="1458602"/>
            <a:ext cx="3620138" cy="3940795"/>
          </a:xfrm>
          <a:prstGeom prst="rect">
            <a:avLst/>
          </a:prstGeom>
          <a:solidFill>
            <a:schemeClr val="bg1"/>
          </a:solidFill>
          <a:ln w="31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0B08B-B3DC-EA96-5251-35A3B6809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64" y="-136011"/>
            <a:ext cx="10515600" cy="1325563"/>
          </a:xfrm>
        </p:spPr>
        <p:txBody>
          <a:bodyPr/>
          <a:lstStyle/>
          <a:p>
            <a:r>
              <a:rPr lang="en-US" dirty="0"/>
              <a:t>Refinement region description: region subsets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18B263-5E44-5308-9878-3B984B048D96}"/>
              </a:ext>
            </a:extLst>
          </p:cNvPr>
          <p:cNvSpPr txBox="1"/>
          <p:nvPr/>
        </p:nvSpPr>
        <p:spPr>
          <a:xfrm>
            <a:off x="663191" y="1431988"/>
            <a:ext cx="4196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contiguous boundary is one Loop 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FE56D11-A214-34B2-3128-FC3C229B4E9A}"/>
              </a:ext>
            </a:extLst>
          </p:cNvPr>
          <p:cNvSpPr/>
          <p:nvPr/>
        </p:nvSpPr>
        <p:spPr>
          <a:xfrm>
            <a:off x="6812782" y="1989574"/>
            <a:ext cx="2914022" cy="2883877"/>
          </a:xfrm>
          <a:custGeom>
            <a:avLst/>
            <a:gdLst>
              <a:gd name="connsiteX0" fmla="*/ 1436915 w 2914022"/>
              <a:gd name="connsiteY0" fmla="*/ 2883877 h 2883877"/>
              <a:gd name="connsiteX1" fmla="*/ 2180493 w 2914022"/>
              <a:gd name="connsiteY1" fmla="*/ 2883877 h 2883877"/>
              <a:gd name="connsiteX2" fmla="*/ 2914022 w 2914022"/>
              <a:gd name="connsiteY2" fmla="*/ 2883877 h 2883877"/>
              <a:gd name="connsiteX3" fmla="*/ 2914022 w 2914022"/>
              <a:gd name="connsiteY3" fmla="*/ 0 h 2883877"/>
              <a:gd name="connsiteX4" fmla="*/ 10049 w 2914022"/>
              <a:gd name="connsiteY4" fmla="*/ 10048 h 2883877"/>
              <a:gd name="connsiteX5" fmla="*/ 0 w 2914022"/>
              <a:gd name="connsiteY5" fmla="*/ 1446962 h 28838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14022" h="2883877">
                <a:moveTo>
                  <a:pt x="1436915" y="2883877"/>
                </a:moveTo>
                <a:lnTo>
                  <a:pt x="2180493" y="2883877"/>
                </a:lnTo>
                <a:lnTo>
                  <a:pt x="2914022" y="2883877"/>
                </a:lnTo>
                <a:lnTo>
                  <a:pt x="2914022" y="0"/>
                </a:lnTo>
                <a:lnTo>
                  <a:pt x="10049" y="10048"/>
                </a:lnTo>
                <a:cubicBezTo>
                  <a:pt x="6699" y="489019"/>
                  <a:pt x="3350" y="967991"/>
                  <a:pt x="0" y="144696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1BD2504-3642-07AB-D7C0-C854B7278245}"/>
              </a:ext>
            </a:extLst>
          </p:cNvPr>
          <p:cNvSpPr/>
          <p:nvPr/>
        </p:nvSpPr>
        <p:spPr>
          <a:xfrm>
            <a:off x="6789922" y="19667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BD048F8-2D88-A363-84C0-42C458D0905B}"/>
              </a:ext>
            </a:extLst>
          </p:cNvPr>
          <p:cNvSpPr/>
          <p:nvPr/>
        </p:nvSpPr>
        <p:spPr>
          <a:xfrm>
            <a:off x="6767062" y="270191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282FB33-7F42-D739-BC76-BAE1BB1F13B0}"/>
              </a:ext>
            </a:extLst>
          </p:cNvPr>
          <p:cNvSpPr/>
          <p:nvPr/>
        </p:nvSpPr>
        <p:spPr>
          <a:xfrm>
            <a:off x="6782638" y="338328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46619E-263A-281C-5065-81E6750CE7AA}"/>
              </a:ext>
            </a:extLst>
          </p:cNvPr>
          <p:cNvSpPr/>
          <p:nvPr/>
        </p:nvSpPr>
        <p:spPr>
          <a:xfrm>
            <a:off x="8224074" y="482773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789064D-ABC7-5A24-80B0-C329ACD50644}"/>
              </a:ext>
            </a:extLst>
          </p:cNvPr>
          <p:cNvSpPr/>
          <p:nvPr/>
        </p:nvSpPr>
        <p:spPr>
          <a:xfrm>
            <a:off x="8952579" y="482773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3221459-3B16-F8A7-284A-6AD6F7146BFA}"/>
              </a:ext>
            </a:extLst>
          </p:cNvPr>
          <p:cNvSpPr/>
          <p:nvPr/>
        </p:nvSpPr>
        <p:spPr>
          <a:xfrm>
            <a:off x="9703944" y="482773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6A35C54-7ABD-95CE-243A-E9326D2940F7}"/>
              </a:ext>
            </a:extLst>
          </p:cNvPr>
          <p:cNvSpPr/>
          <p:nvPr/>
        </p:nvSpPr>
        <p:spPr>
          <a:xfrm>
            <a:off x="9734088" y="19667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FD5012-DA71-1056-2A25-326E5E87C131}"/>
              </a:ext>
            </a:extLst>
          </p:cNvPr>
          <p:cNvSpPr txBox="1"/>
          <p:nvPr/>
        </p:nvSpPr>
        <p:spPr>
          <a:xfrm>
            <a:off x="7611776" y="4825666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&lt;0,-2&gt;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C242E98-DF0D-E177-E140-B3AC76F069B9}"/>
              </a:ext>
            </a:extLst>
          </p:cNvPr>
          <p:cNvSpPr txBox="1"/>
          <p:nvPr/>
        </p:nvSpPr>
        <p:spPr>
          <a:xfrm>
            <a:off x="8519314" y="446353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&lt;1,-2&gt;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C1DC4-AE6C-7DDE-05C2-5D203001FE71}"/>
              </a:ext>
            </a:extLst>
          </p:cNvPr>
          <p:cNvSpPr txBox="1"/>
          <p:nvPr/>
        </p:nvSpPr>
        <p:spPr>
          <a:xfrm>
            <a:off x="9431563" y="486946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&lt;2,-2&gt;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46AA87F-67BA-CD6C-AFAA-BF6E42A2C0FE}"/>
              </a:ext>
            </a:extLst>
          </p:cNvPr>
          <p:cNvSpPr txBox="1"/>
          <p:nvPr/>
        </p:nvSpPr>
        <p:spPr>
          <a:xfrm>
            <a:off x="9703944" y="1707384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&lt;2,2&gt;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16463B-0CAE-CB2D-F134-5D3FE603C720}"/>
              </a:ext>
            </a:extLst>
          </p:cNvPr>
          <p:cNvSpPr txBox="1"/>
          <p:nvPr/>
        </p:nvSpPr>
        <p:spPr>
          <a:xfrm>
            <a:off x="6355731" y="1542620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&lt;-2,2&gt;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3FDE1C3-F080-36A5-37FE-C4F12159B515}"/>
              </a:ext>
            </a:extLst>
          </p:cNvPr>
          <p:cNvSpPr txBox="1"/>
          <p:nvPr/>
        </p:nvSpPr>
        <p:spPr>
          <a:xfrm>
            <a:off x="5889015" y="254011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&lt;-2,1&gt;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69A1BB-0B5E-4943-C9E9-AFED3B687131}"/>
              </a:ext>
            </a:extLst>
          </p:cNvPr>
          <p:cNvSpPr txBox="1"/>
          <p:nvPr/>
        </p:nvSpPr>
        <p:spPr>
          <a:xfrm>
            <a:off x="5935006" y="3198615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&lt;-2,0&gt;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7BDB5C78-87FE-2B3D-6237-42623DFD621B}"/>
              </a:ext>
            </a:extLst>
          </p:cNvPr>
          <p:cNvSpPr/>
          <p:nvPr/>
        </p:nvSpPr>
        <p:spPr>
          <a:xfrm>
            <a:off x="5424938" y="3437123"/>
            <a:ext cx="2806387" cy="2755156"/>
          </a:xfrm>
          <a:prstGeom prst="arc">
            <a:avLst/>
          </a:prstGeom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149B4E-9DED-1DF0-B543-3418B63E2185}"/>
              </a:ext>
            </a:extLst>
          </p:cNvPr>
          <p:cNvSpPr txBox="1"/>
          <p:nvPr/>
        </p:nvSpPr>
        <p:spPr>
          <a:xfrm>
            <a:off x="6837622" y="3147981"/>
            <a:ext cx="1656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Refined region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97628F9-D09A-2738-811E-18849462B97B}"/>
              </a:ext>
            </a:extLst>
          </p:cNvPr>
          <p:cNvCxnSpPr>
            <a:cxnSpLocks/>
          </p:cNvCxnSpPr>
          <p:nvPr/>
        </p:nvCxnSpPr>
        <p:spPr>
          <a:xfrm flipV="1">
            <a:off x="6192356" y="2381764"/>
            <a:ext cx="620425" cy="158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39C281-B430-9B82-5729-B3586A1157EC}"/>
              </a:ext>
            </a:extLst>
          </p:cNvPr>
          <p:cNvSpPr txBox="1"/>
          <p:nvPr/>
        </p:nvSpPr>
        <p:spPr>
          <a:xfrm>
            <a:off x="235664" y="1788289"/>
            <a:ext cx="6129494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fr-FR" sz="1800" b="0" i="0" dirty="0">
                <a:effectLst/>
                <a:latin typeface="Menlo"/>
              </a:rPr>
              <a:t>*REFINEMENT_REGIONS</a:t>
            </a:r>
          </a:p>
          <a:p>
            <a:pPr>
              <a:buNone/>
            </a:pPr>
            <a:r>
              <a:rPr lang="fr-FR" sz="1800" b="0" i="0" dirty="0">
                <a:effectLst/>
                <a:latin typeface="Menlo"/>
              </a:rPr>
              <a:t>POLYLINE, </a:t>
            </a:r>
            <a:r>
              <a:rPr lang="fr-FR" sz="1800" b="0" i="0" dirty="0">
                <a:solidFill>
                  <a:schemeClr val="accent6"/>
                </a:solidFill>
                <a:effectLst/>
                <a:latin typeface="Menlo"/>
              </a:rPr>
              <a:t>1</a:t>
            </a:r>
            <a:r>
              <a:rPr lang="fr-FR" sz="1800" b="0" i="0" dirty="0">
                <a:effectLst/>
                <a:latin typeface="Menlo"/>
              </a:rPr>
              <a:t>, -2.1,-2.1, </a:t>
            </a:r>
            <a:r>
              <a:rPr lang="fr-FR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fr-FR" sz="1800" b="0" i="0" dirty="0">
                <a:effectLst/>
                <a:latin typeface="Menlo"/>
              </a:rPr>
              <a:t>, 2.1,-2.1, </a:t>
            </a:r>
            <a:r>
              <a:rPr lang="fr-FR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fr-FR" sz="1800" b="0" i="0" dirty="0">
                <a:effectLst/>
                <a:latin typeface="Menlo"/>
              </a:rPr>
              <a:t>, 2.1, 2.1, </a:t>
            </a:r>
            <a:r>
              <a:rPr lang="fr-FR" sz="1800" b="0" i="0" dirty="0">
                <a:solidFill>
                  <a:srgbClr val="FF0000"/>
                </a:solidFill>
                <a:effectLst/>
                <a:latin typeface="Menlo"/>
              </a:rPr>
              <a:t>0.1</a:t>
            </a:r>
            <a:r>
              <a:rPr lang="fr-FR" sz="1800" b="0" i="0" dirty="0">
                <a:effectLst/>
                <a:latin typeface="Menlo"/>
              </a:rPr>
              <a:t>, -2.1,2.1</a:t>
            </a:r>
          </a:p>
          <a:p>
            <a:r>
              <a:rPr lang="fr-FR" sz="1800" b="0" i="0" dirty="0">
                <a:effectLst/>
                <a:latin typeface="Menlo"/>
              </a:rPr>
              <a:t>CIRCLE, </a:t>
            </a:r>
            <a:r>
              <a:rPr lang="fr-FR" sz="1800" b="0" i="0" dirty="0">
                <a:solidFill>
                  <a:schemeClr val="accent6"/>
                </a:solidFill>
                <a:effectLst/>
                <a:latin typeface="Menlo"/>
              </a:rPr>
              <a:t>2</a:t>
            </a:r>
            <a:r>
              <a:rPr lang="fr-FR" sz="1800" b="0" i="0" dirty="0">
                <a:effectLst/>
                <a:latin typeface="Menlo"/>
              </a:rPr>
              <a:t>, </a:t>
            </a:r>
            <a:r>
              <a:rPr lang="fr-FR" sz="1800" b="0" i="0" dirty="0">
                <a:solidFill>
                  <a:srgbClr val="FF0000"/>
                </a:solidFill>
                <a:effectLst/>
                <a:latin typeface="Menlo"/>
              </a:rPr>
              <a:t>0.07</a:t>
            </a:r>
            <a:r>
              <a:rPr lang="fr-FR" sz="1800" b="0" i="0" dirty="0">
                <a:effectLst/>
                <a:latin typeface="Menlo"/>
              </a:rPr>
              <a:t>, -2,-2,3, 0,360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75B2F3-6637-E86A-89F1-E47A95E299AF}"/>
              </a:ext>
            </a:extLst>
          </p:cNvPr>
          <p:cNvSpPr/>
          <p:nvPr/>
        </p:nvSpPr>
        <p:spPr>
          <a:xfrm>
            <a:off x="5004499" y="2749064"/>
            <a:ext cx="3940795" cy="3940795"/>
          </a:xfrm>
          <a:prstGeom prst="ellipse">
            <a:avLst/>
          </a:prstGeom>
          <a:solidFill>
            <a:schemeClr val="bg1">
              <a:lumMod val="95000"/>
              <a:alpha val="62000"/>
            </a:schemeClr>
          </a:solidFill>
          <a:ln w="3175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Level 2(subset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AC37F-8AB3-2C55-4F28-046BFC2C216A}"/>
              </a:ext>
            </a:extLst>
          </p:cNvPr>
          <p:cNvCxnSpPr>
            <a:cxnSpLocks/>
          </p:cNvCxnSpPr>
          <p:nvPr/>
        </p:nvCxnSpPr>
        <p:spPr>
          <a:xfrm flipV="1">
            <a:off x="5935006" y="2076716"/>
            <a:ext cx="596423" cy="182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D688F0E5-006B-0BAB-C345-27DF809870F9}"/>
              </a:ext>
            </a:extLst>
          </p:cNvPr>
          <p:cNvSpPr txBox="1"/>
          <p:nvPr/>
        </p:nvSpPr>
        <p:spPr>
          <a:xfrm>
            <a:off x="5817407" y="1177082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 (bounding box)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C76587C-014D-0E6F-949A-3A04C62F75A4}"/>
              </a:ext>
            </a:extLst>
          </p:cNvPr>
          <p:cNvCxnSpPr/>
          <p:nvPr/>
        </p:nvCxnSpPr>
        <p:spPr>
          <a:xfrm>
            <a:off x="1914861" y="2701919"/>
            <a:ext cx="3578603" cy="16011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667ACA9-647B-44A1-34CD-A2ED78602B7B}"/>
              </a:ext>
            </a:extLst>
          </p:cNvPr>
          <p:cNvSpPr txBox="1"/>
          <p:nvPr/>
        </p:nvSpPr>
        <p:spPr>
          <a:xfrm>
            <a:off x="171632" y="3979893"/>
            <a:ext cx="4539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</a:t>
            </a:r>
            <a:r>
              <a:rPr lang="en-US" dirty="0">
                <a:solidFill>
                  <a:schemeClr val="accent6"/>
                </a:solidFill>
              </a:rPr>
              <a:t>1</a:t>
            </a:r>
            <a:r>
              <a:rPr lang="en-US" dirty="0"/>
              <a:t> is a bounding box with the grid size set to </a:t>
            </a:r>
            <a:r>
              <a:rPr lang="en-US" dirty="0">
                <a:solidFill>
                  <a:srgbClr val="FF0000"/>
                </a:solidFill>
              </a:rPr>
              <a:t>0 .1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84F617F-FF56-5CA0-B615-8AD5C63BEAEB}"/>
              </a:ext>
            </a:extLst>
          </p:cNvPr>
          <p:cNvSpPr txBox="1"/>
          <p:nvPr/>
        </p:nvSpPr>
        <p:spPr>
          <a:xfrm>
            <a:off x="451821" y="4869460"/>
            <a:ext cx="3055172" cy="92333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Level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/>
              <a:t>is the refined circle of radius 3 (subset of level 1 ) that has a grid size of </a:t>
            </a:r>
            <a:r>
              <a:rPr lang="en-US" dirty="0">
                <a:solidFill>
                  <a:srgbClr val="FF0000"/>
                </a:solidFill>
              </a:rPr>
              <a:t>0.07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1678C7-F1EB-9032-8365-E860653B8FF4}"/>
              </a:ext>
            </a:extLst>
          </p:cNvPr>
          <p:cNvSpPr txBox="1"/>
          <p:nvPr/>
        </p:nvSpPr>
        <p:spPr>
          <a:xfrm>
            <a:off x="48518" y="6036026"/>
            <a:ext cx="511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the initial point cloud distribution in next page</a:t>
            </a:r>
          </a:p>
        </p:txBody>
      </p:sp>
    </p:spTree>
    <p:extLst>
      <p:ext uri="{BB962C8B-B14F-4D97-AF65-F5344CB8AC3E}">
        <p14:creationId xmlns:p14="http://schemas.microsoft.com/office/powerpoint/2010/main" val="3029958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5769FC-4C75-CF57-E8AE-3944DA00B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6472" y="1290435"/>
            <a:ext cx="4620270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161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813DB-8744-9041-14D9-77940CF65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Mesher2Dscript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1C6EE-2D0D-ECD3-9E2E-334CEAC49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8958" cy="4351338"/>
          </a:xfrm>
        </p:spPr>
        <p:txBody>
          <a:bodyPr>
            <a:normAutofit/>
          </a:bodyPr>
          <a:lstStyle/>
          <a:p>
            <a:r>
              <a:rPr lang="en-US" dirty="0"/>
              <a:t>The program is run through the script file</a:t>
            </a:r>
          </a:p>
          <a:p>
            <a:r>
              <a:rPr lang="en-US" dirty="0"/>
              <a:t>It needs the Mesher2D object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70B83-060C-B48C-705F-17E4166F1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8195" y="1766570"/>
            <a:ext cx="2162477" cy="39629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24CD33-0DF2-81D1-DEA1-A327E69E1CF3}"/>
              </a:ext>
            </a:extLst>
          </p:cNvPr>
          <p:cNvSpPr txBox="1"/>
          <p:nvPr/>
        </p:nvSpPr>
        <p:spPr>
          <a:xfrm>
            <a:off x="7585102" y="289242"/>
            <a:ext cx="42698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object has the following attributes </a:t>
            </a:r>
          </a:p>
          <a:p>
            <a:r>
              <a:rPr lang="en-US" dirty="0"/>
              <a:t>The </a:t>
            </a:r>
            <a:r>
              <a:rPr lang="en-US" dirty="0" err="1"/>
              <a:t>suare</a:t>
            </a:r>
            <a:r>
              <a:rPr lang="en-US" dirty="0"/>
              <a:t> bracket items are all matrices and you can print any of them. (see DATA folder files for examples) </a:t>
            </a:r>
          </a:p>
          <a:p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1550F6-17D8-91AE-5012-CC63B816D75D}"/>
              </a:ext>
            </a:extLst>
          </p:cNvPr>
          <p:cNvCxnSpPr/>
          <p:nvPr/>
        </p:nvCxnSpPr>
        <p:spPr>
          <a:xfrm>
            <a:off x="8218195" y="2194560"/>
            <a:ext cx="527772" cy="3442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7F6C8F-F0AD-85A8-ECAB-B47ADA43D926}"/>
              </a:ext>
            </a:extLst>
          </p:cNvPr>
          <p:cNvSpPr txBox="1"/>
          <p:nvPr/>
        </p:nvSpPr>
        <p:spPr>
          <a:xfrm>
            <a:off x="6251546" y="1934012"/>
            <a:ext cx="2207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unique edges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DA1E4E-66D9-6C3B-C98C-48BF13B1BE65}"/>
              </a:ext>
            </a:extLst>
          </p:cNvPr>
          <p:cNvCxnSpPr/>
          <p:nvPr/>
        </p:nvCxnSpPr>
        <p:spPr>
          <a:xfrm flipV="1">
            <a:off x="7949901" y="2840019"/>
            <a:ext cx="532180" cy="31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4C2A208-1753-5D85-C2FB-9F1B3592EC86}"/>
              </a:ext>
            </a:extLst>
          </p:cNvPr>
          <p:cNvSpPr txBox="1"/>
          <p:nvPr/>
        </p:nvSpPr>
        <p:spPr>
          <a:xfrm>
            <a:off x="4458415" y="3108961"/>
            <a:ext cx="402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 of edge numbers for each element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37E654-3166-33E3-8B92-8250DDEEE173}"/>
              </a:ext>
            </a:extLst>
          </p:cNvPr>
          <p:cNvCxnSpPr/>
          <p:nvPr/>
        </p:nvCxnSpPr>
        <p:spPr>
          <a:xfrm flipH="1" flipV="1">
            <a:off x="9832489" y="3108961"/>
            <a:ext cx="1000462" cy="430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27552B-0871-92C5-3B00-3B68DB5FC83F}"/>
              </a:ext>
            </a:extLst>
          </p:cNvPr>
          <p:cNvSpPr txBox="1"/>
          <p:nvPr/>
        </p:nvSpPr>
        <p:spPr>
          <a:xfrm>
            <a:off x="10041094" y="3130476"/>
            <a:ext cx="194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 </a:t>
            </a:r>
          </a:p>
        </p:txBody>
      </p:sp>
    </p:spTree>
    <p:extLst>
      <p:ext uri="{BB962C8B-B14F-4D97-AF65-F5344CB8AC3E}">
        <p14:creationId xmlns:p14="http://schemas.microsoft.com/office/powerpoint/2010/main" val="3383977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C18A663FF1B14E84B1ADC6021D3FF9" ma:contentTypeVersion="39" ma:contentTypeDescription="Create a new document." ma:contentTypeScope="" ma:versionID="dc67bb53722ec420892b76d5b57fdcfb">
  <xsd:schema xmlns:xsd="http://www.w3.org/2001/XMLSchema" xmlns:xs="http://www.w3.org/2001/XMLSchema" xmlns:p="http://schemas.microsoft.com/office/2006/metadata/properties" xmlns:ns3="9e2fc0c6-48f7-48ea-ba17-4bee0db619f2" xmlns:ns4="4316c826-24b3-4210-87c2-a5d90b6d41e4" targetNamespace="http://schemas.microsoft.com/office/2006/metadata/properties" ma:root="true" ma:fieldsID="3fbd3488d7167acc8cbcda830b424522" ns3:_="" ns4:_="">
    <xsd:import namespace="9e2fc0c6-48f7-48ea-ba17-4bee0db619f2"/>
    <xsd:import namespace="4316c826-24b3-4210-87c2-a5d90b6d41e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LengthInSeconds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3:Teams_Channel_Section_Location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2fc0c6-48f7-48ea-ba17-4bee0db619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NotebookType" ma:index="22" nillable="true" ma:displayName="Notebook Type" ma:internalName="NotebookType">
      <xsd:simpleType>
        <xsd:restriction base="dms:Text"/>
      </xsd:simpleType>
    </xsd:element>
    <xsd:element name="FolderType" ma:index="23" nillable="true" ma:displayName="Folder Type" ma:internalName="FolderType">
      <xsd:simpleType>
        <xsd:restriction base="dms:Text"/>
      </xsd:simpleType>
    </xsd:element>
    <xsd:element name="CultureName" ma:index="24" nillable="true" ma:displayName="Culture Name" ma:internalName="CultureName">
      <xsd:simpleType>
        <xsd:restriction base="dms:Text"/>
      </xsd:simpleType>
    </xsd:element>
    <xsd:element name="AppVersion" ma:index="25" nillable="true" ma:displayName="App Version" ma:internalName="AppVersion">
      <xsd:simpleType>
        <xsd:restriction base="dms:Text"/>
      </xsd:simpleType>
    </xsd:element>
    <xsd:element name="TeamsChannelId" ma:index="26" nillable="true" ma:displayName="Teams Channel Id" ma:internalName="TeamsChannelId">
      <xsd:simpleType>
        <xsd:restriction base="dms:Text"/>
      </xsd:simpleType>
    </xsd:element>
    <xsd:element name="Owner" ma:index="2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8" nillable="true" ma:displayName="Math Settings" ma:internalName="Math_Settings">
      <xsd:simpleType>
        <xsd:restriction base="dms:Text"/>
      </xsd:simpleType>
    </xsd:element>
    <xsd:element name="DefaultSectionNames" ma:index="2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3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40" nillable="true" ma:displayName="Is Collaboration Space Locked" ma:internalName="Is_Collaboration_Space_Locked">
      <xsd:simpleType>
        <xsd:restriction base="dms:Boolean"/>
      </xsd:simpleType>
    </xsd:element>
    <xsd:element name="IsNotebookLocked" ma:index="41" nillable="true" ma:displayName="Is Notebook Locked" ma:internalName="IsNotebookLocked">
      <xsd:simpleType>
        <xsd:restriction base="dms:Boolean"/>
      </xsd:simpleType>
    </xsd:element>
    <xsd:element name="Teams_Channel_Section_Location" ma:index="42" nillable="true" ma:displayName="Teams Channel Section Location" ma:internalName="Teams_Channel_Section_Location">
      <xsd:simpleType>
        <xsd:restriction base="dms:Text"/>
      </xsd:simpleType>
    </xsd:element>
    <xsd:element name="_activity" ma:index="43" nillable="true" ma:displayName="_activity" ma:hidden="true" ma:internalName="_activity">
      <xsd:simpleType>
        <xsd:restriction base="dms:Note"/>
      </xsd:simpleType>
    </xsd:element>
    <xsd:element name="MediaServiceObjectDetectorVersions" ma:index="4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4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4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16c826-24b3-4210-87c2-a5d90b6d41e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2fc0c6-48f7-48ea-ba17-4bee0db619f2" xsi:nil="true"/>
    <Teachers xmlns="9e2fc0c6-48f7-48ea-ba17-4bee0db619f2">
      <UserInfo>
        <DisplayName/>
        <AccountId xsi:nil="true"/>
        <AccountType/>
      </UserInfo>
    </Teachers>
    <Student_Groups xmlns="9e2fc0c6-48f7-48ea-ba17-4bee0db619f2">
      <UserInfo>
        <DisplayName/>
        <AccountId xsi:nil="true"/>
        <AccountType/>
      </UserInfo>
    </Student_Groups>
    <Templates xmlns="9e2fc0c6-48f7-48ea-ba17-4bee0db619f2" xsi:nil="true"/>
    <Self_Registration_Enabled xmlns="9e2fc0c6-48f7-48ea-ba17-4bee0db619f2" xsi:nil="true"/>
    <AppVersion xmlns="9e2fc0c6-48f7-48ea-ba17-4bee0db619f2" xsi:nil="true"/>
    <LMS_Mappings xmlns="9e2fc0c6-48f7-48ea-ba17-4bee0db619f2" xsi:nil="true"/>
    <Invited_Teachers xmlns="9e2fc0c6-48f7-48ea-ba17-4bee0db619f2" xsi:nil="true"/>
    <IsNotebookLocked xmlns="9e2fc0c6-48f7-48ea-ba17-4bee0db619f2" xsi:nil="true"/>
    <NotebookType xmlns="9e2fc0c6-48f7-48ea-ba17-4bee0db619f2" xsi:nil="true"/>
    <Students xmlns="9e2fc0c6-48f7-48ea-ba17-4bee0db619f2">
      <UserInfo>
        <DisplayName/>
        <AccountId xsi:nil="true"/>
        <AccountType/>
      </UserInfo>
    </Students>
    <Has_Teacher_Only_SectionGroup xmlns="9e2fc0c6-48f7-48ea-ba17-4bee0db619f2" xsi:nil="true"/>
    <FolderType xmlns="9e2fc0c6-48f7-48ea-ba17-4bee0db619f2" xsi:nil="true"/>
    <CultureName xmlns="9e2fc0c6-48f7-48ea-ba17-4bee0db619f2" xsi:nil="true"/>
    <Owner xmlns="9e2fc0c6-48f7-48ea-ba17-4bee0db619f2">
      <UserInfo>
        <DisplayName/>
        <AccountId xsi:nil="true"/>
        <AccountType/>
      </UserInfo>
    </Owner>
    <Invited_Students xmlns="9e2fc0c6-48f7-48ea-ba17-4bee0db619f2" xsi:nil="true"/>
    <Distribution_Groups xmlns="9e2fc0c6-48f7-48ea-ba17-4bee0db619f2" xsi:nil="true"/>
    <Math_Settings xmlns="9e2fc0c6-48f7-48ea-ba17-4bee0db619f2" xsi:nil="true"/>
    <DefaultSectionNames xmlns="9e2fc0c6-48f7-48ea-ba17-4bee0db619f2" xsi:nil="true"/>
    <Is_Collaboration_Space_Locked xmlns="9e2fc0c6-48f7-48ea-ba17-4bee0db619f2" xsi:nil="true"/>
    <Teams_Channel_Section_Location xmlns="9e2fc0c6-48f7-48ea-ba17-4bee0db619f2" xsi:nil="true"/>
    <TeamsChannelId xmlns="9e2fc0c6-48f7-48ea-ba17-4bee0db619f2" xsi:nil="true"/>
  </documentManagement>
</p:properties>
</file>

<file path=customXml/itemProps1.xml><?xml version="1.0" encoding="utf-8"?>
<ds:datastoreItem xmlns:ds="http://schemas.openxmlformats.org/officeDocument/2006/customXml" ds:itemID="{2CA9A2EF-642D-44F7-AECB-8D339BF090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2fc0c6-48f7-48ea-ba17-4bee0db619f2"/>
    <ds:schemaRef ds:uri="4316c826-24b3-4210-87c2-a5d90b6d41e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F94D03E-E987-4C1B-86F1-DFD3E275377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85C1611-5539-489E-8B7B-92804930E10F}">
  <ds:schemaRefs>
    <ds:schemaRef ds:uri="9e2fc0c6-48f7-48ea-ba17-4bee0db619f2"/>
    <ds:schemaRef ds:uri="http://schemas.microsoft.com/office/infopath/2007/PartnerControls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4316c826-24b3-4210-87c2-a5d90b6d41e4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597</Words>
  <Application>Microsoft Office PowerPoint</Application>
  <PresentationFormat>Widescreen</PresentationFormat>
  <Paragraphs>71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Menlo</vt:lpstr>
      <vt:lpstr>Office Theme</vt:lpstr>
      <vt:lpstr>Mesher2D</vt:lpstr>
      <vt:lpstr>Usage</vt:lpstr>
      <vt:lpstr>Input text file</vt:lpstr>
      <vt:lpstr>Boundary  Descriptions </vt:lpstr>
      <vt:lpstr>Boundary description </vt:lpstr>
      <vt:lpstr>Refinement region description: region subsets </vt:lpstr>
      <vt:lpstr>PowerPoint Presentation</vt:lpstr>
      <vt:lpstr>Mesher2Dscript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Srinivasa, Arun R</dc:creator>
  <cp:lastModifiedBy>Srinivasa, Arun R</cp:lastModifiedBy>
  <cp:revision>1</cp:revision>
  <dcterms:created xsi:type="dcterms:W3CDTF">2025-06-08T23:39:18Z</dcterms:created>
  <dcterms:modified xsi:type="dcterms:W3CDTF">2025-06-09T00:35:08Z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0x010100AFC18A663FF1B14E84B1ADC6021D3FF9</vt:lpwstr>
  </property>
</Properties>
</file>