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9144000"/>
  <p:notesSz cx="6858000" cy="9144000"/>
  <p:embeddedFontLst>
    <p:embeddedFont>
      <p:font typeface="Century Gothic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CenturyGothic-boldItalic.fntdata"/><Relationship Id="rId70" Type="http://schemas.openxmlformats.org/officeDocument/2006/relationships/font" Target="fonts/CenturyGothic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CenturyGothic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4" type="sldNum"/>
          </p:nvPr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1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2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2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2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2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2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2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2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3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2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3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c2a56a865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c2a56a865_6_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c2a56a865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4c2a56a865_6_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c2a56a865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4c2a56a865_6_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2a56a865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c2a56a865_6_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c2a56a865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4c2a56a865_6_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c2a56a865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4c2a56a865_6_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c2a56a865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4c2a56a865_6_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2a56a865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4c2a56a865_6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2a56a865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4c2a56a865_6_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2a56a865_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4c2a56a865_6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c2a56a865_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4c2a56a865_6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2a56a865_6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4c2a56a865_6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c2a56a865_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4c2a56a865_6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c2a56a865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4c2a56a865_6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c2a56a865_6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4c2a56a865_6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c2a56a865_6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4c2a56a865_6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c2a56a865_6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4c2a56a865_6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c2a56a865_6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4c2a56a865_6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c2a56a865_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4c2a56a865_6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c2a56a8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4c2a56a86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c2a56a8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4c2a56a86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2a56a8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4c2a56a86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c2a56a865_6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4c2a56a865_6_1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c2a56a865_6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4c2a56a865_6_2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c2a56a865_6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4c2a56a865_6_2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c2a56a865_6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4c2a56a865_6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c2a56a865_6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4c2a56a865_6_2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c2a56a865_6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4c2a56a865_6_2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c2a56a865_6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4c2a56a865_6_2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c2a56a865_6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4c2a56a865_6_2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c2a56a865_6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4c2a56a865_6_3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wo objects on right" type="txAndTwoObj">
  <p:cSld name="TEXT_AND_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81000" y="609600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467600" y="762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81000" y="609600"/>
            <a:ext cx="4152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86300" y="609600"/>
            <a:ext cx="4152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7467600" y="762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53200" y="2591031"/>
            <a:ext cx="86376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Slides Adapted from </a:t>
            </a:r>
            <a:endParaRPr sz="2400">
              <a:solidFill>
                <a:srgbClr val="FDAD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1.</a:t>
            </a:r>
            <a:r>
              <a:rPr b="0" i="0" lang="en-US" sz="2400" u="none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 Programming Language Concepts, </a:t>
            </a:r>
            <a:r>
              <a:rPr b="0" i="1" lang="en-US" sz="2400" u="none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Manuel E. Bermúdez, Ph.D., Associate Professor,  University of Florida</a:t>
            </a:r>
            <a:endParaRPr b="0" i="1" sz="2400" u="none">
              <a:solidFill>
                <a:srgbClr val="FDAD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2. CSE332, Washington University, St. Louis</a:t>
            </a:r>
            <a:endParaRPr sz="2400">
              <a:solidFill>
                <a:srgbClr val="FDAD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2400"/>
              <a:buFont typeface="Verdana"/>
              <a:buNone/>
            </a:pPr>
            <a:r>
              <a:t/>
            </a:r>
            <a:endParaRPr sz="2400">
              <a:solidFill>
                <a:srgbClr val="FDAD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2400"/>
              <a:buFont typeface="Verdana"/>
              <a:buNone/>
            </a:pPr>
            <a:r>
              <a:t/>
            </a:r>
            <a:endParaRPr sz="2400">
              <a:solidFill>
                <a:srgbClr val="FDAD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Slides for private educational use only. Public posting is forbidden.</a:t>
            </a:r>
            <a:endParaRPr sz="2400">
              <a:solidFill>
                <a:srgbClr val="FDAD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2400"/>
              <a:buFont typeface="Verdana"/>
              <a:buNone/>
            </a:pPr>
            <a:r>
              <a:t/>
            </a:r>
            <a:endParaRPr i="1" sz="2400">
              <a:solidFill>
                <a:srgbClr val="FDAD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Florida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24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Associate Professor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University of Florida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685800" y="990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lang="en-US">
                <a:solidFill>
                  <a:srgbClr val="FF9900"/>
                </a:solidFill>
              </a:rPr>
              <a:t>Introduction to OOP with C++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Line-by-line textfile concatenation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827087" y="1527175"/>
            <a:ext cx="73406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 ch;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// Name1, Name2, Name3 are strings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ifstream f1 (Name1);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ifstream f2 (Name2);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ofstream f3 (Name3);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while ((ch = f1.get())!=-1 )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if (ch =='\n')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while ((ch = f2.get())!=-1) {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f3.put(ch);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if (ch == '\n') break;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else f3.put(ch);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use I/O streams ?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Streams are type safe -- the type of object being I/O'd is known statically by the compiler rather than via dynamically tested '%' fields.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Streams are less error prone: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Difficult to make robust code using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printf.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Streams are faster: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interprets the language of '%' specs, and chooses (at runtime) the proper low-level routine.  C++ picks these routines statically based on the actual types of the arguments.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use I/O streams ? (cont’d)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Streams are extensible -- the C++ I/O mechanism is extensible to new user-defined data types.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Streams are subclassable -- ostream and istream (C++ replacements for FILE*) are real classes, and hence subclassable.  Can define types that look and act like streams, yet operate on other objects. Examples: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stream that writes to a memory area.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stream that listens to external port.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Strong Typing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There are 6 principal situations in which C++ has stronger typing than C.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empty list of formal parameters means "no arguments" in C++.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C, it means "zero or more arguments", with no type checking at all. Example: 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 		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char * malloc();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Strong Typing (cont’d)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79412" lvl="2" marL="1293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C, it's OK to use an undefined function; no type checking will be performed. In C++, undefined functions are not allowed.</a:t>
            </a:r>
            <a:endParaRPr/>
          </a:p>
          <a:p>
            <a:pPr indent="-379412" lvl="2" marL="12938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9412" lvl="2" marL="12938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Example:</a:t>
            </a:r>
            <a:endParaRPr/>
          </a:p>
          <a:p>
            <a:pPr indent="-379412" lvl="2" marL="12938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endParaRPr/>
          </a:p>
          <a:p>
            <a:pPr indent="-379412" lvl="2" marL="12938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f( 3.1415 );</a:t>
            </a:r>
            <a:endParaRPr/>
          </a:p>
          <a:p>
            <a:pPr indent="-379412" lvl="0" marL="381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C++: error, f not defined</a:t>
            </a:r>
            <a:endParaRPr/>
          </a:p>
          <a:p>
            <a:pPr indent="-379412" lvl="0" marL="381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C: OK, taken to mean int f()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Strong Typing (cont’d)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57200" y="1324300"/>
            <a:ext cx="768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 startAt="3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C function, declared to be value-returning, can fail to return a value.  Not in C++.  Example: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 foo() { 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	   /* ... */ 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  return; 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main() {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  if ( foo() ) { ... }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    ...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 C  :  OK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 C++: error, no return value.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Strong Typing (cont’d)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82600" y="1585912"/>
            <a:ext cx="72009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 startAt="4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C, assigning a pointer of type void* to a pointer of another type is OK.  Not in C++. Example:</a:t>
            </a:r>
            <a:endParaRPr/>
          </a:p>
          <a:p>
            <a:pPr indent="-455612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56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   int i = 1024;</a:t>
            </a:r>
            <a:endParaRPr/>
          </a:p>
          <a:p>
            <a:pPr indent="-4556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   void *pv = &amp;i;</a:t>
            </a:r>
            <a:endParaRPr/>
          </a:p>
          <a:p>
            <a:pPr indent="-4556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   // C++: error,</a:t>
            </a:r>
            <a:endParaRPr/>
          </a:p>
          <a:p>
            <a:pPr indent="-4556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     // explicit cast required.</a:t>
            </a:r>
            <a:endParaRPr/>
          </a:p>
          <a:p>
            <a:pPr indent="-4556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   // C  : OK.</a:t>
            </a:r>
            <a:endParaRPr/>
          </a:p>
          <a:p>
            <a:pPr indent="-4556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   char *pc = pv;</a:t>
            </a:r>
            <a:endParaRPr/>
          </a:p>
          <a:p>
            <a:pPr indent="-4556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   int len = strlen(pc);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Strong Typing (cont’d)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79412" lvl="2" marL="1293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 startAt="5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C++ is more careful about initializing arrays: Example:</a:t>
            </a:r>
            <a:endParaRPr/>
          </a:p>
          <a:p>
            <a:pPr indent="-379412" lvl="3" marL="1752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9412" lvl="0" marL="381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A[2]="hi";</a:t>
            </a:r>
            <a:endParaRPr/>
          </a:p>
          <a:p>
            <a:pPr indent="-379412" lvl="3" marL="1752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// C++: error,</a:t>
            </a:r>
            <a:endParaRPr/>
          </a:p>
          <a:p>
            <a:pPr indent="-379412" lvl="3" marL="1752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// not enough space for '\0'</a:t>
            </a:r>
            <a:endParaRPr/>
          </a:p>
          <a:p>
            <a:pPr indent="-379412" lvl="0" marL="381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 C  : OK, but no '\0' is stored.</a:t>
            </a:r>
            <a:endParaRPr/>
          </a:p>
          <a:p>
            <a:pPr indent="-379412" lvl="0" marL="381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endParaRPr/>
          </a:p>
          <a:p>
            <a:pPr indent="-379412" lvl="0" marL="381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It's best to stick with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char A[] = "hi“;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Strong Typing (cont’d)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57200" y="16002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 startAt="6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Free store (heap) management.  In C++, we use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instead of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  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doesn't call constructors, and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free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doesn't call destructors.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are type safe.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Object-Oriented Programming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98450" y="1165950"/>
            <a:ext cx="8147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Object-oriented programming is a programming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methodology characterized by the following concepts: </a:t>
            </a:r>
            <a:endParaRPr/>
          </a:p>
          <a:p>
            <a:pPr indent="-303212" lvl="1" marL="7604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Abstraction: problem solving via the formulation of abstract data types (ADT's).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-303212" lvl="1" marL="7604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Encapsulation: the proximity of data definitions and operation definitions.</a:t>
            </a:r>
            <a:endParaRPr/>
          </a:p>
          <a:p>
            <a:pPr indent="-303212" lvl="1" marL="7604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3212" lvl="1" marL="7604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Information hiding: the ability to selectively hide implementation details of a given ADT.</a:t>
            </a:r>
            <a:endParaRPr/>
          </a:p>
          <a:p>
            <a:pPr indent="-303212" lvl="1" marL="7604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3212" lvl="1" marL="7604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Polymorphism: the ability to manipulate different kinds of objects, with only one operation.</a:t>
            </a:r>
            <a:endParaRPr/>
          </a:p>
          <a:p>
            <a:pPr indent="-303212" lvl="1" marL="7604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3212" lvl="1" marL="7604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Inheritance: the ability of objects of one data type, to inherit operations and data from another data type.  Embodies the "</a:t>
            </a:r>
            <a:r>
              <a:rPr b="0" i="1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is a</a:t>
            </a: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" notion: a horse is a mammal, a mammal is a vertebrate, a vertebrate is a lifeform.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Programming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Over time, data abstraction has become essential as programs became complicated.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Benefits: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1. Reduce conceptual load (minimum detail).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2. Fault containment.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3. Independent program components.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   (difficult in practice).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Code reuse possible by extending and refining abstractions.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O-O Principles and C++ Constructs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O-O Concept		C++ Construct(s)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Abstraction			Classes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Encapsulation		Classes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Information Hiding	Public and Private Members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Polymorphism		Operator overloading,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 				templates, virtual functions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Inheritance			Derived Classes</a:t>
            </a:r>
            <a:endParaRPr/>
          </a:p>
        </p:txBody>
      </p:sp>
      <p:cxnSp>
        <p:nvCxnSpPr>
          <p:cNvPr id="213" name="Google Shape;213;p36"/>
          <p:cNvCxnSpPr/>
          <p:nvPr/>
        </p:nvCxnSpPr>
        <p:spPr>
          <a:xfrm>
            <a:off x="539750" y="2565400"/>
            <a:ext cx="7834312" cy="1587"/>
          </a:xfrm>
          <a:prstGeom prst="straightConnector1">
            <a:avLst/>
          </a:prstGeom>
          <a:noFill/>
          <a:ln cap="sq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O-O is a different Paradigm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769937" y="141287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Central questions when programming.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Imperative Paradigm:	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What to do </a:t>
            </a:r>
            <a:r>
              <a:rPr b="0" i="0" lang="en-US" sz="2400" u="none" cap="none" strike="noStrike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?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Object-Oriented Programming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What does the </a:t>
            </a:r>
            <a:r>
              <a:rPr b="0" i="0" lang="en-US" sz="2400" u="none" cap="none" strike="noStrike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do ? (vs. how)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Central activity of programming: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Imperative Paradigm:	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Get the </a:t>
            </a:r>
            <a:r>
              <a:rPr b="0" i="0" lang="en-US" sz="2400" u="none" cap="none" strike="noStrike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computer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to do something.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Object-Oriented Programming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Get the </a:t>
            </a:r>
            <a:r>
              <a:rPr b="0" i="0" lang="en-US" sz="2400" u="none" cap="none" strike="noStrike">
                <a:solidFill>
                  <a:srgbClr val="FDAD23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do something.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vs. C++,  side-by-side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562" y="1470025"/>
            <a:ext cx="8526462" cy="48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vs. C++,  side-by-side (cont’d)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62" y="2968625"/>
            <a:ext cx="8524875" cy="33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9"/>
          <p:cNvSpPr txBox="1"/>
          <p:nvPr/>
        </p:nvSpPr>
        <p:spPr>
          <a:xfrm>
            <a:off x="482600" y="1873250"/>
            <a:ext cx="8353425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C++, methods can appear inside the class definition     (better encapsulation)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vs. C++,  side-by-side (cont’d)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00" y="3486150"/>
            <a:ext cx="8229600" cy="2906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596900" y="1643062"/>
            <a:ext cx="8123237" cy="157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C++, no explicit referencing.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Could have overloaded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&lt;&lt;, &gt;&gt; 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for Stacks: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&lt;&lt; 1;  s &gt;&gt; i;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Structures and Classes in C++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Structures in C++ differ from those in C in that members can be functions.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special member function is the “constructor”, whose name is the same as the structure. It is used to initialize the object: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struct buffer {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buffer() 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{size=MAXBUF+1; front=rear=0;}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char buf[MAXBUF+1];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int size, front, rear;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Structures and Classes in C++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idea is to add some operations on objects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of type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struct buffer {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buffer()  {size=MAXBUF+1;front=rear=0;}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char buf[MAXBUF+1];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int size, front, rear;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int succ(int i)  {return (i+1)%size;}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int enter(char);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char leave();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Structures and Classes in C++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definition (body) of a member function can be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included in the structure's declaration, or may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appear later.   If so, use the name resolution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operator (::)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  buffer::enter(char x) {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body of enter }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buffer::leave() {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// body of leave 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and Private Members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457200" y="1600200"/>
            <a:ext cx="8377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Structures and classes are closely related in C++: 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struct x { &lt;member-dclns&gt; };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is equivalent to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class x { public: &lt;member-dclns&gt;};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1" i="0" sz="1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Difference: by default, members of a structure are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public; members of a class are private.  So,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x { &lt;member-dclns&gt; };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1" i="0" sz="1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is the same as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struct x { private: &lt;member-dclns&gt; };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 File Partitioning (cont’d)</a:t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200" y="1217612"/>
            <a:ext cx="6278562" cy="54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Programming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methodology of programming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Four (Five ?) major principles: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Abstraction.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Encapsulation.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Information hiding.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Polymorphism (dynamic binding).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Inheritance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 File Partitioning</a:t>
            </a:r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237" y="1239837"/>
            <a:ext cx="5703887" cy="53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 File Partitioning (cont’d)</a:t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612" y="1296987"/>
            <a:ext cx="5351462" cy="538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Pointer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769937" y="1585912"/>
            <a:ext cx="77438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invoke a class member function, use the ''dot'' operator (structure field selection):</a:t>
            </a:r>
            <a:endParaRPr>
              <a:solidFill>
                <a:srgbClr val="FFFFFF"/>
              </a:solidFill>
            </a:endParaRPr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&lt;object name&gt; . &lt;member function name&gt;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1" i="0" sz="1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this pointer: an implicit parameter to each class member function, of type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(Object *).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Its value is the address of the “current” object,  through which the member function  has been invoked.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It can be used inside member functions. Examples coming up.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38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Qualifier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Three places where the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qualifier can be used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a member function declaration: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...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const X&amp; f(const Y&amp; y) const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// 1. Can't assign to object returned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// 2. Can't change parameter y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// 3. Can't change this.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38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Q</a:t>
            </a: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ualifier (cont’d)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A a;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 ...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a.f(y)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 f is a member of class A.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 a is an object of class A.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 a.f(y) can't be assigned a value.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 a.f(y) cannot change y.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 a.f(y) cannot change a.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idx="4294967295"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 cap="none" strike="noStrik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Constructors</a:t>
            </a:r>
            <a:endParaRPr/>
          </a:p>
        </p:txBody>
      </p:sp>
      <p:sp>
        <p:nvSpPr>
          <p:cNvPr id="316" name="Google Shape;316;p51"/>
          <p:cNvSpPr txBox="1"/>
          <p:nvPr>
            <p:ph idx="4294967295" type="body"/>
          </p:nvPr>
        </p:nvSpPr>
        <p:spPr>
          <a:xfrm>
            <a:off x="365250" y="969575"/>
            <a:ext cx="81471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cell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cell(int i, cell *n) {info=i; next=n;}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int info;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cell *next;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cell a(1,0); 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//declare a and call cell(1,0)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cell b(2,&amp;a);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//declare b and call cell(2,&amp;a)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These don’t just declare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of type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They also call the constructor function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7" name="Google Shape;317;p5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637" y="2852737"/>
            <a:ext cx="22288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idx="4294967295"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 cap="none" strike="noStrik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Overloading Constructors</a:t>
            </a:r>
            <a:endParaRPr/>
          </a:p>
        </p:txBody>
      </p:sp>
      <p:sp>
        <p:nvSpPr>
          <p:cNvPr id="323" name="Google Shape;323;p52"/>
          <p:cNvSpPr txBox="1"/>
          <p:nvPr>
            <p:ph idx="4294967295" type="body"/>
          </p:nvPr>
        </p:nvSpPr>
        <p:spPr>
          <a:xfrm>
            <a:off x="1000125" y="1527175"/>
            <a:ext cx="68802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cell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cell (int i)  {info=i; next=this;}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cell (int i, cell *n)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info=i; next=n;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info;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cell *next;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cell c(7);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4" name="Google Shape;324;p52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8587" y="4581525"/>
            <a:ext cx="17811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Classes</a:t>
            </a:r>
            <a:endParaRPr/>
          </a:p>
        </p:txBody>
      </p:sp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712787" y="1585912"/>
            <a:ext cx="797401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Humans tend to abstract on two dimensions: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part-of B, (a.k.a. has_a)</a:t>
            </a:r>
            <a:endParaRPr>
              <a:solidFill>
                <a:srgbClr val="FFFFFF"/>
              </a:solidFill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kind-of B, (a.k.a. is_a).</a:t>
            </a:r>
            <a:endParaRPr>
              <a:solidFill>
                <a:srgbClr val="FFFFFF"/>
              </a:solidFill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ADT programming focuses on the has_a relation.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OOP also includes the is_a abstraction.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Support for the is_a abstraction implies: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if A is_a B, and B has_a X, then A has_a X.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This is inheritance !!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Classes (cont’d)</a:t>
            </a:r>
            <a:endParaRPr/>
          </a:p>
        </p:txBody>
      </p:sp>
      <p:sp>
        <p:nvSpPr>
          <p:cNvPr id="336" name="Google Shape;336;p54"/>
          <p:cNvSpPr txBox="1"/>
          <p:nvPr>
            <p:ph idx="1" type="body"/>
          </p:nvPr>
        </p:nvSpPr>
        <p:spPr>
          <a:xfrm>
            <a:off x="800812" y="1112962"/>
            <a:ext cx="7662900" cy="5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general,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 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&lt;derived-class&gt; : public &lt;base-class&gt;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&lt;member-declarations&gt;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2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All members of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&lt;base-class&gt;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are also members of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&lt;derived-class&gt;.</a:t>
            </a:r>
            <a:endParaRPr>
              <a:solidFill>
                <a:srgbClr val="FFFFFF"/>
              </a:solidFill>
            </a:endParaRPr>
          </a:p>
          <a:p>
            <a:pPr indent="-2794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1" i="0" sz="1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&lt;derived-class&gt;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may have additional members.</a:t>
            </a:r>
            <a:endParaRPr>
              <a:solidFill>
                <a:srgbClr val="FFFFFF"/>
              </a:solidFill>
            </a:endParaRPr>
          </a:p>
          <a:p>
            <a:pPr indent="-2794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•"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clause: derived members retain their attributes (public, private, or protected).</a:t>
            </a:r>
            <a:endParaRPr>
              <a:solidFill>
                <a:srgbClr val="FFFFFF"/>
              </a:solidFill>
            </a:endParaRPr>
          </a:p>
          <a:p>
            <a:pPr indent="-2794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•"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clause: derived members will be private.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circlist</a:t>
            </a: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class, revisited</a:t>
            </a:r>
            <a:endParaRPr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712787" y="1585912"/>
            <a:ext cx="75707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circlist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empty () const { return rear==rear-&gt;next;}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top() const { return rear-&gt;next-&gt;info;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 // 'inspectors'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circlist () {rear = new cell(0);};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~circlist();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void push(int);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pop();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void enter(int); // 'mutators'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cell *rear;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C++ language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Char char="•"/>
            </a:pP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 object-oriented, general-purpose programming language, derived from C (C++ = C plus classes </a:t>
            </a:r>
            <a:r>
              <a:rPr lang="en-US" sz="2200"/>
              <a:t> + more...</a:t>
            </a: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Char char="•"/>
            </a:pP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C++ adds the following to C: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AutoNum type="arabicPeriod"/>
            </a:pP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Inlining and overloading of functions.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AutoNum type="arabicPeriod"/>
            </a:pP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Default argument values.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AutoNum type="arabicPeriod"/>
            </a:pP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Argument pass-by-reference.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AutoNum type="arabicPeriod"/>
            </a:pP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Free store operators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instead of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and 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free().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AutoNum type="arabicPeriod"/>
            </a:pP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Support for object-oriented programming, through classes, information hiding, public interfaces, operator overloading, inheritance, and templates.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circlist</a:t>
            </a: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class, revisited</a:t>
            </a:r>
            <a:endParaRPr/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Protected members behave as if they were private, except that:</a:t>
            </a:r>
            <a:endParaRPr>
              <a:solidFill>
                <a:srgbClr val="FFFFFF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they are visible to members (and friends) of derived classes.</a:t>
            </a:r>
            <a:endParaRPr>
              <a:solidFill>
                <a:srgbClr val="FFFFFF"/>
              </a:solidFill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Some of the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circlist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functions are now protected so they'll be inherited by the new class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queue.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class 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/>
          </a:p>
        </p:txBody>
      </p:sp>
      <p:sp>
        <p:nvSpPr>
          <p:cNvPr id="354" name="Google Shape;354;p57"/>
          <p:cNvSpPr txBox="1"/>
          <p:nvPr>
            <p:ph idx="1" type="body"/>
          </p:nvPr>
        </p:nvSpPr>
        <p:spPr>
          <a:xfrm>
            <a:off x="827087" y="1585912"/>
            <a:ext cx="768667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queue: private circlist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queue()  {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~queue() {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void enqueue (int x) { enter(x);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dequeue  ()      { return pop();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circlist::empty;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circlist::top;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list of members of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/>
          </a:p>
        </p:txBody>
      </p:sp>
      <p:sp>
        <p:nvSpPr>
          <p:cNvPr id="360" name="Google Shape;360;p58"/>
          <p:cNvSpPr txBox="1"/>
          <p:nvPr>
            <p:ph idx="1" type="body"/>
          </p:nvPr>
        </p:nvSpPr>
        <p:spPr>
          <a:xfrm>
            <a:off x="822487" y="1166025"/>
            <a:ext cx="7800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Public Functions: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new constructor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~queue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new destructor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new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new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empty, top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inherited, explicitly made public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Private Functions: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inherited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	inherited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inherited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Private Variables (accessible to new functions of queue):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none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Private Variables (accessible only by inherited functions):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inherited</a:t>
            </a:r>
            <a:endParaRPr>
              <a:solidFill>
                <a:srgbClr val="FFFFFF"/>
              </a:solidFill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Another class derived from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circlist</a:t>
            </a:r>
            <a:endParaRPr/>
          </a:p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712787" y="1585912"/>
            <a:ext cx="794861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stack: private circlist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stack  ()  {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~stack ()  {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void push (int x) { circlist::push(x);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pop()  { return circlist::pop(); }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circlist::empty;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circlist::top;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 Use of these Classes</a:t>
            </a:r>
            <a:endParaRPr/>
          </a:p>
        </p:txBody>
      </p:sp>
      <p:sp>
        <p:nvSpPr>
          <p:cNvPr id="372" name="Google Shape;372;p60"/>
          <p:cNvSpPr txBox="1"/>
          <p:nvPr>
            <p:ph idx="1" type="body"/>
          </p:nvPr>
        </p:nvSpPr>
        <p:spPr>
          <a:xfrm>
            <a:off x="1000125" y="1412875"/>
            <a:ext cx="75136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main () {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stack s;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queue q;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s.push(1); s.push(2); s.push(3);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q.enqueue(7); q.enqueue(8); q.enqueue(9);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"Stack Top: " &lt;&lt; s.top() &lt;&lt; endl;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"Queue Top: " &lt;&lt; q.top() &lt;&lt; endl;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 s.pop()     &lt;&lt; " ";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 s.pop()     &lt;&lt; " ";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 s.pop()     &lt;&lt; endl;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 q.dequeue() &lt;&lt; " ";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 q.dequeue() &lt;&lt; " ";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 q.dequeue() &lt;&lt; endl;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60"/>
          <p:cNvSpPr txBox="1"/>
          <p:nvPr/>
        </p:nvSpPr>
        <p:spPr>
          <a:xfrm>
            <a:off x="6530975" y="3948112"/>
            <a:ext cx="2765425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Results: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Stack Top: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Queue Top: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3 2 1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7 8 9</a:t>
            </a:r>
            <a:endParaRPr/>
          </a:p>
        </p:txBody>
      </p:sp>
      <p:sp>
        <p:nvSpPr>
          <p:cNvPr id="374" name="Google Shape;374;p60"/>
          <p:cNvSpPr txBox="1"/>
          <p:nvPr/>
        </p:nvSpPr>
        <p:spPr>
          <a:xfrm>
            <a:off x="6530975" y="4351337"/>
            <a:ext cx="2132012" cy="1554162"/>
          </a:xfrm>
          <a:prstGeom prst="rect">
            <a:avLst/>
          </a:prstGeom>
          <a:solidFill>
            <a:srgbClr val="333300">
              <a:alpha val="0"/>
            </a:srgb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Hierarchies</a:t>
            </a:r>
            <a:endParaRPr/>
          </a:p>
        </p:txBody>
      </p:sp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885825" y="1303825"/>
            <a:ext cx="7513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{ /* . . . */ 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manager: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employee { /* . . . */ 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director: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manager { /* . . . */ 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temporary { /* . . . */ 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secretary: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employee { { /* . . . */ 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tsec: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temporary, //MULTIPLE INHERITANCE !!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secretary { /* . . . */ };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consultant: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temporary,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manager { /* . . . */ };</a:t>
            </a:r>
            <a:endParaRPr>
              <a:solidFill>
                <a:srgbClr val="FFFFFF"/>
              </a:solidFill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Hierarchy is a DAG</a:t>
            </a:r>
            <a:endParaRPr/>
          </a:p>
        </p:txBody>
      </p:sp>
      <p:pic>
        <p:nvPicPr>
          <p:cNvPr id="386" name="Google Shape;386;p6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62" y="2220912"/>
            <a:ext cx="7661275" cy="3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Identification</a:t>
            </a:r>
            <a:endParaRPr/>
          </a:p>
        </p:txBody>
      </p:sp>
      <p:sp>
        <p:nvSpPr>
          <p:cNvPr id="392" name="Google Shape;392;p63"/>
          <p:cNvSpPr txBox="1"/>
          <p:nvPr>
            <p:ph idx="1" type="body"/>
          </p:nvPr>
        </p:nvSpPr>
        <p:spPr>
          <a:xfrm>
            <a:off x="769937" y="1585912"/>
            <a:ext cx="766127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None/>
            </a:pP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our example, given a pointer of type </a:t>
            </a: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employee*,</a:t>
            </a: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it can point to: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None/>
            </a:pP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employee, secretary, tsec, manager</a:t>
            </a: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or </a:t>
            </a: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director</a:t>
            </a: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None/>
            </a:pPr>
            <a:r>
              <a:rPr b="0" i="0" lang="en-US" sz="2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Three solutions, in general, to this problem:</a:t>
            </a:r>
            <a:endParaRPr>
              <a:solidFill>
                <a:srgbClr val="FFFFFF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AutoNum type="arabicPeriod"/>
            </a:pP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Only use pointers to classes that have no derived classes. Sure ...</a:t>
            </a:r>
            <a:endParaRPr>
              <a:solidFill>
                <a:srgbClr val="FFFFFF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AutoNum type="arabicPeriod"/>
            </a:pP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Use a variable to determine the type of the object.  Very easy to forget to check the type variable.</a:t>
            </a:r>
            <a:endParaRPr>
              <a:solidFill>
                <a:srgbClr val="FFFFFF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AutoNum type="arabicPeriod"/>
            </a:pPr>
            <a:r>
              <a:rPr b="0" i="0" lang="en-US" sz="2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Use virtual functions.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idx="4294967295"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Operator Overloading</a:t>
            </a:r>
            <a:endParaRPr/>
          </a:p>
        </p:txBody>
      </p:sp>
      <p:sp>
        <p:nvSpPr>
          <p:cNvPr id="398" name="Google Shape;398;p64"/>
          <p:cNvSpPr txBox="1"/>
          <p:nvPr>
            <p:ph idx="4294967295" type="body"/>
          </p:nvPr>
        </p:nvSpPr>
        <p:spPr>
          <a:xfrm>
            <a:off x="457200" y="1600200"/>
            <a:ext cx="8204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Allow intrinsic operators in C++ to be applied to objects of new types.</a:t>
            </a:r>
            <a:endParaRPr>
              <a:solidFill>
                <a:srgbClr val="FFFFFF"/>
              </a:solidFill>
            </a:endParaRPr>
          </a:p>
          <a:p>
            <a:pPr indent="-2794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Overloading is achieved by defining functions named operatorXXX, where XXX is one of: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Can’t overload these: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Can’t change precedence, arity or associativity.  Can’t add new operators, either.☹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9" name="Google Shape;399;p6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587" y="3429012"/>
            <a:ext cx="72579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64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4887" y="4969700"/>
            <a:ext cx="21891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>
            <p:ph idx="4294967295"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Operator Overloading (cont’d)</a:t>
            </a:r>
            <a:endParaRPr/>
          </a:p>
        </p:txBody>
      </p:sp>
      <p:sp>
        <p:nvSpPr>
          <p:cNvPr id="406" name="Google Shape;406;p65"/>
          <p:cNvSpPr txBox="1"/>
          <p:nvPr>
            <p:ph idx="4294967295" type="body"/>
          </p:nvPr>
        </p:nvSpPr>
        <p:spPr>
          <a:xfrm>
            <a:off x="885825" y="1585912"/>
            <a:ext cx="77438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Example: the subscript operator, which returns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reference. First, without operator overloading: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7" name="Google Shape;407;p65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975" y="2622550"/>
            <a:ext cx="7200900" cy="3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Objectives in C++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757238" y="1166025"/>
            <a:ext cx="76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Compatibility.  Existing code in C can be used.  Even existing, pre-compiled libraries can be linked with new C++ code.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Efficiency.  No additional cost for using C++.  Overhead of function calls is eliminated where possible.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Strict type checking.  Aids debugging, allows generation of efficient code.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C++ designed by Bjarne Stroustrup of Bell Labs (now at TAMU).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Standardization: ANSI, ISO. Latest standard C++ 2017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/>
          <p:nvPr>
            <p:ph idx="4294967295"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Operator Overloading (cont’d)</a:t>
            </a:r>
            <a:endParaRPr/>
          </a:p>
        </p:txBody>
      </p:sp>
      <p:sp>
        <p:nvSpPr>
          <p:cNvPr id="413" name="Google Shape;413;p66"/>
          <p:cNvSpPr txBox="1"/>
          <p:nvPr>
            <p:ph idx="4294967295" type="body"/>
          </p:nvPr>
        </p:nvSpPr>
        <p:spPr>
          <a:xfrm>
            <a:off x="457200" y="1600200"/>
            <a:ext cx="81470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Now, simply replace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operator[]: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4" name="Google Shape;414;p6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162" y="2219325"/>
            <a:ext cx="7027862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idx="4294967295"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Overloading Operators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/>
          </a:p>
        </p:txBody>
      </p:sp>
      <p:sp>
        <p:nvSpPr>
          <p:cNvPr id="420" name="Google Shape;420;p67"/>
          <p:cNvSpPr txBox="1"/>
          <p:nvPr>
            <p:ph idx="4294967295" type="body"/>
          </p:nvPr>
        </p:nvSpPr>
        <p:spPr>
          <a:xfrm>
            <a:off x="457200" y="1600200"/>
            <a:ext cx="797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We wish to use &lt;&lt; and &gt;&gt; for user-defined objects, the same way they are (normally) used for "built-in" objects (e.g.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int, char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etc.).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1" name="Google Shape;421;p67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" y="2968625"/>
            <a:ext cx="77199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"/>
          <p:cNvSpPr txBox="1"/>
          <p:nvPr>
            <p:ph idx="4294967295"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Overloading Operators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i="0" lang="en-US" sz="3400" u="none">
                <a:solidFill>
                  <a:srgbClr val="FDAD23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/>
          </a:p>
        </p:txBody>
      </p:sp>
      <p:sp>
        <p:nvSpPr>
          <p:cNvPr id="427" name="Google Shape;427;p68"/>
          <p:cNvSpPr txBox="1"/>
          <p:nvPr>
            <p:ph idx="4294967295" type="body"/>
          </p:nvPr>
        </p:nvSpPr>
        <p:spPr>
          <a:xfrm>
            <a:off x="457200" y="1600200"/>
            <a:ext cx="76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Input is similar. The signature is:</a:t>
            </a:r>
            <a:endParaRPr>
              <a:solidFill>
                <a:srgbClr val="FFFFFF"/>
              </a:solidFill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To use them: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28" name="Google Shape;428;p6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050" y="2528887"/>
            <a:ext cx="7142100" cy="7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2462" y="4062412"/>
            <a:ext cx="5703900" cy="1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Orthodox Canonical Form</a:t>
            </a:r>
            <a:endParaRPr/>
          </a:p>
        </p:txBody>
      </p:sp>
      <p:sp>
        <p:nvSpPr>
          <p:cNvPr id="435" name="Google Shape;435;p69"/>
          <p:cNvSpPr txBox="1"/>
          <p:nvPr>
            <p:ph idx="1" type="body"/>
          </p:nvPr>
        </p:nvSpPr>
        <p:spPr>
          <a:xfrm>
            <a:off x="827087" y="1585912"/>
            <a:ext cx="7570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 idiom (pattern).  The OCF is characterized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by the presence of: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default constructor:</a:t>
            </a:r>
            <a:endParaRPr>
              <a:solidFill>
                <a:srgbClr val="FFFFFF"/>
              </a:solidFill>
            </a:endParaRPr>
          </a:p>
          <a:p>
            <a:pPr indent="-228600" lvl="3" marL="1600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X::X()</a:t>
            </a:r>
            <a:endParaRPr>
              <a:solidFill>
                <a:srgbClr val="FFFFFF"/>
              </a:solidFill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copy constructor:</a:t>
            </a:r>
            <a:endParaRPr>
              <a:solidFill>
                <a:srgbClr val="FFFFFF"/>
              </a:solidFill>
            </a:endParaRPr>
          </a:p>
          <a:p>
            <a:pPr indent="-228600" lvl="3" marL="1600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X::X(const X&amp;)</a:t>
            </a:r>
            <a:endParaRPr>
              <a:solidFill>
                <a:srgbClr val="FFFFFF"/>
              </a:solidFill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 assignment operator:</a:t>
            </a:r>
            <a:endParaRPr>
              <a:solidFill>
                <a:srgbClr val="FFFFFF"/>
              </a:solidFill>
            </a:endParaRPr>
          </a:p>
          <a:p>
            <a:pPr indent="-228600" lvl="3" marL="1600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X&amp; operator=(const X&amp;)</a:t>
            </a:r>
            <a:endParaRPr>
              <a:solidFill>
                <a:srgbClr val="FFFFFF"/>
              </a:solidFill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destructor:</a:t>
            </a:r>
            <a:endParaRPr>
              <a:solidFill>
                <a:srgbClr val="FFFFFF"/>
              </a:solidFill>
            </a:endParaRPr>
          </a:p>
          <a:p>
            <a:pPr indent="-228600" lvl="3" marL="1600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0"/>
          <p:cNvSpPr txBox="1"/>
          <p:nvPr>
            <p:ph type="title"/>
          </p:nvPr>
        </p:nvSpPr>
        <p:spPr>
          <a:xfrm>
            <a:off x="152400" y="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Overview of C++ Polymorphism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41" name="Google Shape;441;p70"/>
          <p:cNvSpPr txBox="1"/>
          <p:nvPr>
            <p:ph idx="1" type="body"/>
          </p:nvPr>
        </p:nvSpPr>
        <p:spPr>
          <a:xfrm>
            <a:off x="76200" y="609600"/>
            <a:ext cx="8991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kinds of types in C++: native and user-defined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“User” defined types: declared classes, structs, unions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types provided by the C++ standard libraries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types are “built in” to the C++ language itself: int, long, float, …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typedef creates a new type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another type (type aliasing)</a:t>
            </a:r>
            <a:endParaRPr/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inheritance creates sub-types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only applies to user-defined classes (and structs)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publicly derived class is-a subtype of its base class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as “inheritance polymorphism”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parameters also induce a subtype relation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as “interface polymorphism”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cover how this works in depth, in later sessions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Liskov Substitution Principle (for both kinds of polymorphism)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subtype of T, then wherever you need a T you can use an 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1"/>
          <p:cNvSpPr txBox="1"/>
          <p:nvPr>
            <p:ph type="title"/>
          </p:nvPr>
        </p:nvSpPr>
        <p:spPr>
          <a:xfrm>
            <a:off x="152400" y="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Static vs. Dynamic Type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47" name="Google Shape;447;p71"/>
          <p:cNvSpPr txBox="1"/>
          <p:nvPr>
            <p:ph idx="1" type="body"/>
          </p:nvPr>
        </p:nvSpPr>
        <p:spPr>
          <a:xfrm>
            <a:off x="0" y="609600"/>
            <a:ext cx="472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of a variable is known statically (at compile time), based on its declaration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 i; int * p;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Fish f; Mammal m;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Fish * fp = &amp;f;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actual types of objects aliased by references &amp; pointers to base classes vary dynamically (at run-time)</a:t>
            </a:r>
            <a:endParaRPr b="1" i="0" sz="24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Fish f; Mammal m;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Animal * ap = &amp;f;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ap = &amp;m;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Animal &amp; ar = get_animal();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71"/>
          <p:cNvSpPr txBox="1"/>
          <p:nvPr/>
        </p:nvSpPr>
        <p:spPr>
          <a:xfrm>
            <a:off x="6096000" y="762000"/>
            <a:ext cx="1676400" cy="609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Animal</a:t>
            </a:r>
            <a:endParaRPr/>
          </a:p>
        </p:txBody>
      </p:sp>
      <p:sp>
        <p:nvSpPr>
          <p:cNvPr id="449" name="Google Shape;449;p71"/>
          <p:cNvSpPr txBox="1"/>
          <p:nvPr/>
        </p:nvSpPr>
        <p:spPr>
          <a:xfrm>
            <a:off x="5105400" y="1981200"/>
            <a:ext cx="1676400" cy="609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Fish</a:t>
            </a:r>
            <a:endParaRPr/>
          </a:p>
        </p:txBody>
      </p:sp>
      <p:sp>
        <p:nvSpPr>
          <p:cNvPr id="450" name="Google Shape;450;p71"/>
          <p:cNvSpPr txBox="1"/>
          <p:nvPr/>
        </p:nvSpPr>
        <p:spPr>
          <a:xfrm>
            <a:off x="7162800" y="1981200"/>
            <a:ext cx="1676400" cy="609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Mammal</a:t>
            </a:r>
            <a:endParaRPr/>
          </a:p>
        </p:txBody>
      </p:sp>
      <p:cxnSp>
        <p:nvCxnSpPr>
          <p:cNvPr id="451" name="Google Shape;451;p71"/>
          <p:cNvCxnSpPr/>
          <p:nvPr/>
        </p:nvCxnSpPr>
        <p:spPr>
          <a:xfrm>
            <a:off x="6934200" y="13716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71"/>
          <p:cNvCxnSpPr/>
          <p:nvPr/>
        </p:nvCxnSpPr>
        <p:spPr>
          <a:xfrm>
            <a:off x="8001000" y="17526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71"/>
          <p:cNvCxnSpPr/>
          <p:nvPr/>
        </p:nvCxnSpPr>
        <p:spPr>
          <a:xfrm>
            <a:off x="5943600" y="17526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71"/>
          <p:cNvCxnSpPr/>
          <p:nvPr/>
        </p:nvCxnSpPr>
        <p:spPr>
          <a:xfrm rot="10800000">
            <a:off x="5943600" y="1752600"/>
            <a:ext cx="2057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5" name="Google Shape;455;p71"/>
          <p:cNvSpPr/>
          <p:nvPr/>
        </p:nvSpPr>
        <p:spPr>
          <a:xfrm>
            <a:off x="6781800" y="1524000"/>
            <a:ext cx="304800" cy="228600"/>
          </a:xfrm>
          <a:prstGeom prst="triangle">
            <a:avLst>
              <a:gd fmla="val 50000" name="adj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71"/>
          <p:cNvSpPr txBox="1"/>
          <p:nvPr/>
        </p:nvSpPr>
        <p:spPr>
          <a:xfrm>
            <a:off x="4343400" y="2819400"/>
            <a:ext cx="4724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base class and its derived classes form a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types</a:t>
            </a:r>
            <a:endParaRPr b="1" i="0" sz="24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type(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*ap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Fish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		  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Mammal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typeset(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*fp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⊂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typeset(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*ap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type set is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subclasses can be added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2"/>
          <p:cNvSpPr txBox="1"/>
          <p:nvPr>
            <p:ph type="title"/>
          </p:nvPr>
        </p:nvSpPr>
        <p:spPr>
          <a:xfrm>
            <a:off x="228600" y="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Class and Member Destruction Order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62" name="Google Shape;462;p72"/>
          <p:cNvSpPr txBox="1"/>
          <p:nvPr>
            <p:ph idx="1" type="body"/>
          </p:nvPr>
        </p:nvSpPr>
        <p:spPr>
          <a:xfrm>
            <a:off x="76200" y="609600"/>
            <a:ext cx="449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A(int i) :m_i(i)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"A“ &lt;&lt; endl;}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~A() {cout&lt;&lt;"~A"&lt;&lt;endl;}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m_i;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 : public A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B(int i, int j) :A(i), m_j(j)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“B” &lt;&lt; endl;}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~B() {cout &lt;&lt; “~B” &lt;&lt; endl;}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m_j;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(int, char *[])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b(2,3);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463" name="Google Shape;463;p72"/>
          <p:cNvSpPr txBox="1"/>
          <p:nvPr>
            <p:ph idx="1" type="body"/>
          </p:nvPr>
        </p:nvSpPr>
        <p:spPr>
          <a:xfrm>
            <a:off x="4114800" y="609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destructor called on object b in main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of B destructor runs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“~B”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destructor calls “destructor” of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m_j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built-in type, so it’s a no-op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destructor calls A destructor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of A destructor runs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“~A”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destructor calls “destructor” of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m_i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 a no-op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orders of construction and destruction of base, members, body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level of each class, order of steps is reversed in constructor vs. destructor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ctor: base class, members, body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dtor: body, members, base class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3"/>
          <p:cNvSpPr txBox="1"/>
          <p:nvPr>
            <p:ph type="title"/>
          </p:nvPr>
        </p:nvSpPr>
        <p:spPr>
          <a:xfrm>
            <a:off x="228600" y="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Virtual Functions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69" name="Google Shape;469;p73"/>
          <p:cNvSpPr txBox="1"/>
          <p:nvPr>
            <p:ph idx="1" type="body"/>
          </p:nvPr>
        </p:nvSpPr>
        <p:spPr>
          <a:xfrm>
            <a:off x="76200" y="533400"/>
            <a:ext cx="4419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() {cout&lt;&lt;" A";}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virtual ~A () {cout&lt;&lt;" ~A";}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virtual f(int);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 : public A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() :A() {cout&lt;&lt;" B";}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virtual ~B() {cout&lt;&lt;" ~B";}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virtual f(int) override; //C++11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(int, char *[])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prints "A B"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*ap = new B;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prints "~B ~A" : would only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print "~A" if non-virtual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delete ap;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</p:txBody>
      </p:sp>
      <p:sp>
        <p:nvSpPr>
          <p:cNvPr id="470" name="Google Shape;470;p73"/>
          <p:cNvSpPr txBox="1"/>
          <p:nvPr>
            <p:ph idx="1" type="body"/>
          </p:nvPr>
        </p:nvSpPr>
        <p:spPr>
          <a:xfrm>
            <a:off x="4038600" y="533400"/>
            <a:ext cx="5105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support polymorphism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pointers and references</a:t>
            </a:r>
            <a:endParaRPr sz="1800"/>
          </a:p>
          <a:p>
            <a:pPr indent="-3048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Declared virtual in a base class</a:t>
            </a:r>
            <a:endParaRPr sz="1800"/>
          </a:p>
          <a:p>
            <a:pPr indent="-3048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override in derived class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Overriding only happens when signatures are the same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it just </a:t>
            </a:r>
            <a:r>
              <a:rPr b="0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overloads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function or operator name</a:t>
            </a:r>
            <a:endParaRPr sz="1800"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about overloading next lecture</a:t>
            </a:r>
            <a:endParaRPr sz="1800"/>
          </a:p>
          <a:p>
            <a:pPr indent="-3048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derived class function definition is resolved 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dynamically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that destructors farther down the hierarchy get called</a:t>
            </a:r>
            <a:endParaRPr sz="1800"/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1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(C++11) to prevent overriding of a virtual method 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1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(C++11) in derived class to ensure that the signatures match (error if not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4"/>
          <p:cNvSpPr txBox="1"/>
          <p:nvPr>
            <p:ph type="title"/>
          </p:nvPr>
        </p:nvSpPr>
        <p:spPr>
          <a:xfrm>
            <a:off x="304800" y="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Virtual Functions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76" name="Google Shape;476;p74"/>
          <p:cNvSpPr txBox="1"/>
          <p:nvPr>
            <p:ph idx="1" type="body"/>
          </p:nvPr>
        </p:nvSpPr>
        <p:spPr>
          <a:xfrm>
            <a:off x="76200" y="609600"/>
            <a:ext cx="4495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x() {cout&lt;&lt;"A::x";};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virtual void y() {cout&lt;&lt;"A::y";};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 : public A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x() {cout&lt;&lt;"B::x";};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virtual void y() {cout&lt;&lt;"B::y";};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b;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*ap = &amp;b; B *bp = &amp;b;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b.x (); // prints "B::x"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b.y (); // prints "B::y"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bp-&gt;x (); // prints "B::x"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bp-&gt;y (); // prints "B::y"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ap-&gt;x (); // prints "A::x"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ap-&gt;y (); // prints "B::y"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</p:txBody>
      </p:sp>
      <p:sp>
        <p:nvSpPr>
          <p:cNvPr id="477" name="Google Shape;477;p74"/>
          <p:cNvSpPr txBox="1"/>
          <p:nvPr>
            <p:ph idx="1" type="body"/>
          </p:nvPr>
        </p:nvSpPr>
        <p:spPr>
          <a:xfrm>
            <a:off x="4191000" y="838200"/>
            <a:ext cx="495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matter with pointer or reference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on object itself resolved statically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b.y();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first at pointer/reference type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non-virtual there, resolve statically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ap-&gt;x();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virtual there, resolve dynamically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ap-&gt;y();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virtual keyword need not be repeated in derived classes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it’s good style to do so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Caller can force static resolution of a virtual function via scope operator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ap-&gt;A::y();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prints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“A::y”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5"/>
          <p:cNvSpPr txBox="1"/>
          <p:nvPr>
            <p:ph type="title"/>
          </p:nvPr>
        </p:nvSpPr>
        <p:spPr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DAD23"/>
                </a:solidFill>
                <a:latin typeface="Arial"/>
                <a:ea typeface="Arial"/>
                <a:cs typeface="Arial"/>
                <a:sym typeface="Arial"/>
              </a:rPr>
              <a:t>Potential Problem: Class Slicing</a:t>
            </a:r>
            <a:endParaRPr>
              <a:solidFill>
                <a:srgbClr val="FDAD23"/>
              </a:solidFill>
            </a:endParaRPr>
          </a:p>
        </p:txBody>
      </p:sp>
      <p:sp>
        <p:nvSpPr>
          <p:cNvPr id="483" name="Google Shape;483;p75"/>
          <p:cNvSpPr txBox="1"/>
          <p:nvPr>
            <p:ph idx="1" type="body"/>
          </p:nvPr>
        </p:nvSpPr>
        <p:spPr>
          <a:xfrm>
            <a:off x="0" y="6858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derived exception types by reference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pass derived types by reference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a temporary variable is created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Loses original exception’s “dynamic type”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in “the class slicing problem” where only the base class parts and not derived class parts copy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 Object-Oriented Extensions to C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57200" y="1775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Major improvements over C.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Stream I/O.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Strong typing.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Parameter passing by reference.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Default argument values.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Inlining.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/>
          <p:nvPr>
            <p:ph type="title"/>
          </p:nvPr>
        </p:nvSpPr>
        <p:spPr>
          <a:xfrm>
            <a:off x="228600" y="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DAD23"/>
                </a:solidFill>
                <a:latin typeface="Arial"/>
                <a:ea typeface="Arial"/>
                <a:cs typeface="Arial"/>
                <a:sym typeface="Arial"/>
              </a:rPr>
              <a:t>Pure Virtual Functions</a:t>
            </a:r>
            <a:endParaRPr>
              <a:solidFill>
                <a:srgbClr val="FDAD23"/>
              </a:solidFill>
            </a:endParaRPr>
          </a:p>
        </p:txBody>
      </p:sp>
      <p:sp>
        <p:nvSpPr>
          <p:cNvPr id="489" name="Google Shape;489;p76"/>
          <p:cNvSpPr txBox="1"/>
          <p:nvPr>
            <p:ph idx="1" type="body"/>
          </p:nvPr>
        </p:nvSpPr>
        <p:spPr>
          <a:xfrm>
            <a:off x="152400" y="609600"/>
            <a:ext cx="4267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virtual void x() = 0;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virtual void y() = 0;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 : public A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virtual void x();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 : public B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virtual void y();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* ap = new C;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ap-&gt;x ();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ap-&gt;y ();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ap;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</p:txBody>
      </p:sp>
      <p:sp>
        <p:nvSpPr>
          <p:cNvPr id="490" name="Google Shape;490;p76"/>
          <p:cNvSpPr txBox="1"/>
          <p:nvPr>
            <p:ph idx="1" type="body"/>
          </p:nvPr>
        </p:nvSpPr>
        <p:spPr>
          <a:xfrm>
            <a:off x="3124200" y="609600"/>
            <a:ext cx="5867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an abstract (base) class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an interface in Java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Declares pure virtual functions 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also have non-virtual methods, as well as virtual methods that are not pure virtual</a:t>
            </a:r>
            <a:endParaRPr sz="1800"/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classes override pure virtual methods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overrides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x()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 overrides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y()</a:t>
            </a:r>
            <a:endParaRPr sz="1800"/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instantiate an abstract class 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that declares pure virtual functions 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inherits ones that are not overridden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and B are abstract, can create a C</a:t>
            </a:r>
            <a:endParaRPr sz="1800"/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still have a pointer or reference to an abstract class type</a:t>
            </a:r>
            <a:endParaRPr sz="1800"/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polymorphism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 txBox="1"/>
          <p:nvPr>
            <p:ph type="title"/>
          </p:nvPr>
        </p:nvSpPr>
        <p:spPr>
          <a:xfrm>
            <a:off x="152400" y="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DAD23"/>
                </a:solidFill>
                <a:latin typeface="Arial"/>
                <a:ea typeface="Arial"/>
                <a:cs typeface="Arial"/>
                <a:sym typeface="Arial"/>
              </a:rPr>
              <a:t>Design with Pure Virtual Functions</a:t>
            </a:r>
            <a:endParaRPr>
              <a:solidFill>
                <a:srgbClr val="FDAD23"/>
              </a:solidFill>
            </a:endParaRPr>
          </a:p>
        </p:txBody>
      </p:sp>
      <p:sp>
        <p:nvSpPr>
          <p:cNvPr id="496" name="Google Shape;496;p77"/>
          <p:cNvSpPr txBox="1"/>
          <p:nvPr>
            <p:ph idx="1" type="body"/>
          </p:nvPr>
        </p:nvSpPr>
        <p:spPr>
          <a:xfrm>
            <a:off x="76200" y="609600"/>
            <a:ext cx="4953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virtual functions let us specify interfaces appropriately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let us defer implementation decisions until later (subclasses) 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type hierarchy is extended, pure virtual functions are replaced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virtual functions that fill in (and may override) the implementation details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idea: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refinement</a:t>
            </a:r>
            <a:endParaRPr/>
          </a:p>
        </p:txBody>
      </p:sp>
      <p:sp>
        <p:nvSpPr>
          <p:cNvPr id="497" name="Google Shape;497;p77"/>
          <p:cNvSpPr txBox="1"/>
          <p:nvPr/>
        </p:nvSpPr>
        <p:spPr>
          <a:xfrm>
            <a:off x="5486400" y="6858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latin typeface="Arial"/>
                <a:ea typeface="Arial"/>
                <a:cs typeface="Arial"/>
                <a:sym typeface="Arial"/>
              </a:rPr>
              <a:t>Animal</a:t>
            </a:r>
            <a:endParaRPr/>
          </a:p>
        </p:txBody>
      </p:sp>
      <p:sp>
        <p:nvSpPr>
          <p:cNvPr id="498" name="Google Shape;498;p77"/>
          <p:cNvSpPr txBox="1"/>
          <p:nvPr/>
        </p:nvSpPr>
        <p:spPr>
          <a:xfrm>
            <a:off x="5486400" y="9906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move()=0</a:t>
            </a:r>
            <a:endParaRPr/>
          </a:p>
        </p:txBody>
      </p:sp>
      <p:sp>
        <p:nvSpPr>
          <p:cNvPr id="499" name="Google Shape;499;p77"/>
          <p:cNvSpPr txBox="1"/>
          <p:nvPr/>
        </p:nvSpPr>
        <p:spPr>
          <a:xfrm>
            <a:off x="4495800" y="19050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latin typeface="Arial"/>
                <a:ea typeface="Arial"/>
                <a:cs typeface="Arial"/>
                <a:sym typeface="Arial"/>
              </a:rPr>
              <a:t>Fish</a:t>
            </a:r>
            <a:endParaRPr/>
          </a:p>
        </p:txBody>
      </p:sp>
      <p:sp>
        <p:nvSpPr>
          <p:cNvPr id="500" name="Google Shape;500;p77"/>
          <p:cNvSpPr txBox="1"/>
          <p:nvPr/>
        </p:nvSpPr>
        <p:spPr>
          <a:xfrm>
            <a:off x="4495800" y="25146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swim()</a:t>
            </a:r>
            <a:endParaRPr/>
          </a:p>
        </p:txBody>
      </p:sp>
      <p:sp>
        <p:nvSpPr>
          <p:cNvPr id="501" name="Google Shape;501;p77"/>
          <p:cNvSpPr txBox="1"/>
          <p:nvPr/>
        </p:nvSpPr>
        <p:spPr>
          <a:xfrm>
            <a:off x="6553200" y="19050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latin typeface="Arial"/>
                <a:ea typeface="Arial"/>
                <a:cs typeface="Arial"/>
                <a:sym typeface="Arial"/>
              </a:rPr>
              <a:t>Mammal</a:t>
            </a:r>
            <a:endParaRPr/>
          </a:p>
        </p:txBody>
      </p:sp>
      <p:sp>
        <p:nvSpPr>
          <p:cNvPr id="502" name="Google Shape;502;p77"/>
          <p:cNvSpPr txBox="1"/>
          <p:nvPr/>
        </p:nvSpPr>
        <p:spPr>
          <a:xfrm>
            <a:off x="6553200" y="25146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walk()</a:t>
            </a:r>
            <a:endParaRPr/>
          </a:p>
        </p:txBody>
      </p:sp>
      <p:cxnSp>
        <p:nvCxnSpPr>
          <p:cNvPr id="503" name="Google Shape;503;p77"/>
          <p:cNvCxnSpPr/>
          <p:nvPr/>
        </p:nvCxnSpPr>
        <p:spPr>
          <a:xfrm>
            <a:off x="6324600" y="12954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77"/>
          <p:cNvCxnSpPr/>
          <p:nvPr/>
        </p:nvCxnSpPr>
        <p:spPr>
          <a:xfrm>
            <a:off x="7391400" y="16764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" name="Google Shape;505;p77"/>
          <p:cNvCxnSpPr/>
          <p:nvPr/>
        </p:nvCxnSpPr>
        <p:spPr>
          <a:xfrm>
            <a:off x="5334000" y="16764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6" name="Google Shape;506;p77"/>
          <p:cNvCxnSpPr/>
          <p:nvPr/>
        </p:nvCxnSpPr>
        <p:spPr>
          <a:xfrm rot="10800000">
            <a:off x="5334000" y="1676400"/>
            <a:ext cx="33528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7" name="Google Shape;507;p77"/>
          <p:cNvSpPr/>
          <p:nvPr/>
        </p:nvSpPr>
        <p:spPr>
          <a:xfrm>
            <a:off x="6172200" y="1447800"/>
            <a:ext cx="304800" cy="228600"/>
          </a:xfrm>
          <a:prstGeom prst="triangle">
            <a:avLst>
              <a:gd fmla="val 50000" name="adj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77"/>
          <p:cNvSpPr txBox="1"/>
          <p:nvPr/>
        </p:nvSpPr>
        <p:spPr>
          <a:xfrm>
            <a:off x="6553200" y="22098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endParaRPr/>
          </a:p>
        </p:txBody>
      </p:sp>
      <p:sp>
        <p:nvSpPr>
          <p:cNvPr id="509" name="Google Shape;509;p77"/>
          <p:cNvSpPr txBox="1"/>
          <p:nvPr/>
        </p:nvSpPr>
        <p:spPr>
          <a:xfrm>
            <a:off x="4495800" y="22098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endParaRPr/>
          </a:p>
        </p:txBody>
      </p:sp>
      <p:grpSp>
        <p:nvGrpSpPr>
          <p:cNvPr id="510" name="Google Shape;510;p77"/>
          <p:cNvGrpSpPr/>
          <p:nvPr/>
        </p:nvGrpSpPr>
        <p:grpSpPr>
          <a:xfrm>
            <a:off x="5867400" y="2362200"/>
            <a:ext cx="381000" cy="304800"/>
            <a:chOff x="6477000" y="3124200"/>
            <a:chExt cx="381000" cy="304800"/>
          </a:xfrm>
        </p:grpSpPr>
        <p:cxnSp>
          <p:nvCxnSpPr>
            <p:cNvPr id="511" name="Google Shape;511;p77"/>
            <p:cNvCxnSpPr/>
            <p:nvPr/>
          </p:nvCxnSpPr>
          <p:spPr>
            <a:xfrm rot="10800000">
              <a:off x="6477000" y="34290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2" name="Google Shape;512;p77"/>
            <p:cNvCxnSpPr/>
            <p:nvPr/>
          </p:nvCxnSpPr>
          <p:spPr>
            <a:xfrm rot="10800000">
              <a:off x="6477000" y="31242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77"/>
            <p:cNvCxnSpPr/>
            <p:nvPr/>
          </p:nvCxnSpPr>
          <p:spPr>
            <a:xfrm rot="10800000">
              <a:off x="6858000" y="3124200"/>
              <a:ext cx="0" cy="30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14" name="Google Shape;514;p77"/>
          <p:cNvGrpSpPr/>
          <p:nvPr/>
        </p:nvGrpSpPr>
        <p:grpSpPr>
          <a:xfrm>
            <a:off x="8001000" y="2362200"/>
            <a:ext cx="381000" cy="304800"/>
            <a:chOff x="6477000" y="3124200"/>
            <a:chExt cx="381000" cy="304800"/>
          </a:xfrm>
        </p:grpSpPr>
        <p:cxnSp>
          <p:nvCxnSpPr>
            <p:cNvPr id="515" name="Google Shape;515;p77"/>
            <p:cNvCxnSpPr/>
            <p:nvPr/>
          </p:nvCxnSpPr>
          <p:spPr>
            <a:xfrm rot="10800000">
              <a:off x="6477000" y="34290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6" name="Google Shape;516;p77"/>
            <p:cNvCxnSpPr/>
            <p:nvPr/>
          </p:nvCxnSpPr>
          <p:spPr>
            <a:xfrm rot="10800000">
              <a:off x="6477000" y="31242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7" name="Google Shape;517;p77"/>
            <p:cNvCxnSpPr/>
            <p:nvPr/>
          </p:nvCxnSpPr>
          <p:spPr>
            <a:xfrm rot="10800000">
              <a:off x="6858000" y="3124200"/>
              <a:ext cx="0" cy="30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18" name="Google Shape;518;p77"/>
          <p:cNvCxnSpPr/>
          <p:nvPr/>
        </p:nvCxnSpPr>
        <p:spPr>
          <a:xfrm>
            <a:off x="8686800" y="1676400"/>
            <a:ext cx="0" cy="1600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9" name="Google Shape;519;p77"/>
          <p:cNvSpPr txBox="1"/>
          <p:nvPr/>
        </p:nvSpPr>
        <p:spPr>
          <a:xfrm>
            <a:off x="7315200" y="32766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latin typeface="Arial"/>
                <a:ea typeface="Arial"/>
                <a:cs typeface="Arial"/>
                <a:sym typeface="Arial"/>
              </a:rPr>
              <a:t>Bird</a:t>
            </a:r>
            <a:endParaRPr/>
          </a:p>
        </p:txBody>
      </p:sp>
      <p:cxnSp>
        <p:nvCxnSpPr>
          <p:cNvPr id="520" name="Google Shape;520;p77"/>
          <p:cNvCxnSpPr/>
          <p:nvPr/>
        </p:nvCxnSpPr>
        <p:spPr>
          <a:xfrm>
            <a:off x="8305800" y="35814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" name="Google Shape;521;p77"/>
          <p:cNvCxnSpPr/>
          <p:nvPr/>
        </p:nvCxnSpPr>
        <p:spPr>
          <a:xfrm>
            <a:off x="8686800" y="39624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2" name="Google Shape;522;p77"/>
          <p:cNvCxnSpPr/>
          <p:nvPr/>
        </p:nvCxnSpPr>
        <p:spPr>
          <a:xfrm>
            <a:off x="5486400" y="3962400"/>
            <a:ext cx="0" cy="228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" name="Google Shape;523;p77"/>
          <p:cNvCxnSpPr/>
          <p:nvPr/>
        </p:nvCxnSpPr>
        <p:spPr>
          <a:xfrm rot="10800000">
            <a:off x="5486400" y="3962400"/>
            <a:ext cx="320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4" name="Google Shape;524;p77"/>
          <p:cNvSpPr/>
          <p:nvPr/>
        </p:nvSpPr>
        <p:spPr>
          <a:xfrm>
            <a:off x="8153400" y="3733800"/>
            <a:ext cx="304800" cy="228600"/>
          </a:xfrm>
          <a:prstGeom prst="triangle">
            <a:avLst>
              <a:gd fmla="val 50000" name="adj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77"/>
          <p:cNvSpPr txBox="1"/>
          <p:nvPr/>
        </p:nvSpPr>
        <p:spPr>
          <a:xfrm>
            <a:off x="7239000" y="41910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latin typeface="Arial"/>
                <a:ea typeface="Arial"/>
                <a:cs typeface="Arial"/>
                <a:sym typeface="Arial"/>
              </a:rPr>
              <a:t>Penguin</a:t>
            </a:r>
            <a:endParaRPr/>
          </a:p>
        </p:txBody>
      </p:sp>
      <p:sp>
        <p:nvSpPr>
          <p:cNvPr id="526" name="Google Shape;526;p77"/>
          <p:cNvSpPr txBox="1"/>
          <p:nvPr/>
        </p:nvSpPr>
        <p:spPr>
          <a:xfrm>
            <a:off x="7239000" y="48006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waddle()</a:t>
            </a:r>
            <a:endParaRPr/>
          </a:p>
        </p:txBody>
      </p:sp>
      <p:sp>
        <p:nvSpPr>
          <p:cNvPr id="527" name="Google Shape;527;p77"/>
          <p:cNvSpPr txBox="1"/>
          <p:nvPr/>
        </p:nvSpPr>
        <p:spPr>
          <a:xfrm>
            <a:off x="7239000" y="44958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endParaRPr/>
          </a:p>
        </p:txBody>
      </p:sp>
      <p:grpSp>
        <p:nvGrpSpPr>
          <p:cNvPr id="528" name="Google Shape;528;p77"/>
          <p:cNvGrpSpPr/>
          <p:nvPr/>
        </p:nvGrpSpPr>
        <p:grpSpPr>
          <a:xfrm>
            <a:off x="8686800" y="4648200"/>
            <a:ext cx="381000" cy="304800"/>
            <a:chOff x="6477000" y="3124200"/>
            <a:chExt cx="381000" cy="304800"/>
          </a:xfrm>
        </p:grpSpPr>
        <p:cxnSp>
          <p:nvCxnSpPr>
            <p:cNvPr id="529" name="Google Shape;529;p77"/>
            <p:cNvCxnSpPr/>
            <p:nvPr/>
          </p:nvCxnSpPr>
          <p:spPr>
            <a:xfrm rot="10800000">
              <a:off x="6477000" y="34290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0" name="Google Shape;530;p77"/>
            <p:cNvCxnSpPr/>
            <p:nvPr/>
          </p:nvCxnSpPr>
          <p:spPr>
            <a:xfrm rot="10800000">
              <a:off x="6477000" y="31242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1" name="Google Shape;531;p77"/>
            <p:cNvCxnSpPr/>
            <p:nvPr/>
          </p:nvCxnSpPr>
          <p:spPr>
            <a:xfrm rot="10800000">
              <a:off x="6858000" y="3124200"/>
              <a:ext cx="0" cy="30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32" name="Google Shape;532;p77"/>
          <p:cNvSpPr txBox="1"/>
          <p:nvPr/>
        </p:nvSpPr>
        <p:spPr>
          <a:xfrm>
            <a:off x="7239000" y="51054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swim()</a:t>
            </a:r>
            <a:endParaRPr/>
          </a:p>
        </p:txBody>
      </p:sp>
      <p:cxnSp>
        <p:nvCxnSpPr>
          <p:cNvPr id="533" name="Google Shape;533;p77"/>
          <p:cNvCxnSpPr/>
          <p:nvPr/>
        </p:nvCxnSpPr>
        <p:spPr>
          <a:xfrm rot="10800000">
            <a:off x="8686800" y="525780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4" name="Google Shape;534;p77"/>
          <p:cNvCxnSpPr/>
          <p:nvPr/>
        </p:nvCxnSpPr>
        <p:spPr>
          <a:xfrm rot="10800000">
            <a:off x="9067800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5" name="Google Shape;535;p77"/>
          <p:cNvSpPr txBox="1"/>
          <p:nvPr/>
        </p:nvSpPr>
        <p:spPr>
          <a:xfrm>
            <a:off x="5181600" y="41910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latin typeface="Arial"/>
                <a:ea typeface="Arial"/>
                <a:cs typeface="Arial"/>
                <a:sym typeface="Arial"/>
              </a:rPr>
              <a:t>Sparrow</a:t>
            </a:r>
            <a:endParaRPr/>
          </a:p>
        </p:txBody>
      </p:sp>
      <p:sp>
        <p:nvSpPr>
          <p:cNvPr id="536" name="Google Shape;536;p77"/>
          <p:cNvSpPr txBox="1"/>
          <p:nvPr/>
        </p:nvSpPr>
        <p:spPr>
          <a:xfrm>
            <a:off x="5181600" y="48006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walk()</a:t>
            </a:r>
            <a:endParaRPr/>
          </a:p>
        </p:txBody>
      </p:sp>
      <p:sp>
        <p:nvSpPr>
          <p:cNvPr id="537" name="Google Shape;537;p77"/>
          <p:cNvSpPr txBox="1"/>
          <p:nvPr/>
        </p:nvSpPr>
        <p:spPr>
          <a:xfrm>
            <a:off x="5181600" y="44958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endParaRPr/>
          </a:p>
        </p:txBody>
      </p:sp>
      <p:sp>
        <p:nvSpPr>
          <p:cNvPr id="538" name="Google Shape;538;p77"/>
          <p:cNvSpPr txBox="1"/>
          <p:nvPr/>
        </p:nvSpPr>
        <p:spPr>
          <a:xfrm>
            <a:off x="5181600" y="5105400"/>
            <a:ext cx="1676400" cy="304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latin typeface="Courier New"/>
                <a:ea typeface="Courier New"/>
                <a:cs typeface="Courier New"/>
                <a:sym typeface="Courier New"/>
              </a:rPr>
              <a:t>fly()</a:t>
            </a:r>
            <a:endParaRPr/>
          </a:p>
        </p:txBody>
      </p:sp>
      <p:grpSp>
        <p:nvGrpSpPr>
          <p:cNvPr id="539" name="Google Shape;539;p77"/>
          <p:cNvGrpSpPr/>
          <p:nvPr/>
        </p:nvGrpSpPr>
        <p:grpSpPr>
          <a:xfrm>
            <a:off x="6553200" y="4648200"/>
            <a:ext cx="381000" cy="304800"/>
            <a:chOff x="6477000" y="3124200"/>
            <a:chExt cx="381000" cy="304800"/>
          </a:xfrm>
        </p:grpSpPr>
        <p:cxnSp>
          <p:nvCxnSpPr>
            <p:cNvPr id="540" name="Google Shape;540;p77"/>
            <p:cNvCxnSpPr/>
            <p:nvPr/>
          </p:nvCxnSpPr>
          <p:spPr>
            <a:xfrm rot="10800000">
              <a:off x="6477000" y="34290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41" name="Google Shape;541;p77"/>
            <p:cNvCxnSpPr/>
            <p:nvPr/>
          </p:nvCxnSpPr>
          <p:spPr>
            <a:xfrm rot="10800000">
              <a:off x="6477000" y="31242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" name="Google Shape;542;p77"/>
            <p:cNvCxnSpPr/>
            <p:nvPr/>
          </p:nvCxnSpPr>
          <p:spPr>
            <a:xfrm rot="10800000">
              <a:off x="6858000" y="3124200"/>
              <a:ext cx="0" cy="30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43" name="Google Shape;543;p77"/>
          <p:cNvCxnSpPr/>
          <p:nvPr/>
        </p:nvCxnSpPr>
        <p:spPr>
          <a:xfrm rot="10800000">
            <a:off x="6553200" y="525780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4" name="Google Shape;544;p77"/>
          <p:cNvCxnSpPr/>
          <p:nvPr/>
        </p:nvCxnSpPr>
        <p:spPr>
          <a:xfrm rot="10800000">
            <a:off x="6934200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title"/>
          </p:nvPr>
        </p:nvSpPr>
        <p:spPr>
          <a:xfrm>
            <a:off x="228600" y="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DAD23"/>
                </a:solidFill>
                <a:latin typeface="Arial"/>
                <a:ea typeface="Arial"/>
                <a:cs typeface="Arial"/>
                <a:sym typeface="Arial"/>
              </a:rPr>
              <a:t>Summary: Tips on Inheritance Polymorphism</a:t>
            </a:r>
            <a:endParaRPr>
              <a:solidFill>
                <a:srgbClr val="FDAD23"/>
              </a:solidFill>
            </a:endParaRPr>
          </a:p>
        </p:txBody>
      </p:sp>
      <p:sp>
        <p:nvSpPr>
          <p:cNvPr id="550" name="Google Shape;550;p78"/>
          <p:cNvSpPr txBox="1"/>
          <p:nvPr>
            <p:ph idx="1" type="body"/>
          </p:nvPr>
        </p:nvSpPr>
        <p:spPr>
          <a:xfrm>
            <a:off x="0" y="4572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key tension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common code and variables up into base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base classes as general as possible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abstract base classes to declare interfaces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public inheritance to make sets of polymorphic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private or protected inheritance only for encapsulation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polymorphism depends on dynamic typing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base-class pointer (or reference) if you want inheritance polymorphism of the objects pointed to (or referenced)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virtual member functions for dynamic overriding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you don’t have to, label each </a:t>
            </a:r>
            <a:r>
              <a:rPr b="0" i="1" lang="en-US" sz="2400" u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inherited</a:t>
            </a:r>
            <a:r>
              <a:rPr b="0" i="0" lang="en-US" sz="2400" u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  (and pure virtual) method “virtual” in derived 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(C++11) to prevent overriding of a virtual method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(C++11) to make sure signatures match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Stream I/O in C++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712787" y="1470025"/>
            <a:ext cx="780097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Input and output in C++ is handled by streams.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directive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declares 2 streams: 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is associated with standard input. Extraction: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operator&gt;&gt;.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is associated with standard output. Insertion: 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operator&lt;&lt;.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C++, input is line buffered, i.e. the user must press &lt;RTN&gt; before any characters are processed.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of Stream I/O in C++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958850" y="1167850"/>
            <a:ext cx="7226400" cy="5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function that returns the sum of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numbers in the file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Number.in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 fileSum();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ifstream infile("Number.in");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int sum = 0;            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int value;             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//read until non-integer or &lt;eof&gt;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while(infile &gt;&gt; value)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sum = sum + value;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sum;</a:t>
            </a:r>
            <a:endParaRPr/>
          </a:p>
          <a:p>
            <a:pPr indent="-341312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AD23"/>
              </a:buClr>
              <a:buSzPts val="3400"/>
              <a:buFont typeface="Century Gothic"/>
              <a:buNone/>
            </a:pPr>
            <a:r>
              <a:rPr b="1" i="0" lang="en-US" sz="3400" u="none">
                <a:solidFill>
                  <a:srgbClr val="FDAD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of Stream I/O in C++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827087" y="1585912"/>
            <a:ext cx="74564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Example 2:  A function to copy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myfile</a:t>
            </a:r>
            <a:r>
              <a:rPr b="0" i="0" lang="en-US" sz="24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into </a:t>
            </a: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copy.myfile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copyfile()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ifstream source("myfile");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ofstream destin("copy.myfile");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char ch;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while (source.get(ch))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destin&lt;&lt;ch;</a:t>
            </a:r>
            <a:endParaRPr/>
          </a:p>
          <a:p>
            <a:pPr indent="-341312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