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ba7999fb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ba7999fb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ba7999fb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ba7999fb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ba7999fb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ba7999fb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ba7999fb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ba7999fb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ba7999fb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ba7999fb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ba7999fb6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ba7999fb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ba7999fb6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ba7999fb6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ba7999fb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ba7999fb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ba0f8b9f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ba0f8b9f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ba0f8b9f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ba0f8b9f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ba7999fb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ba7999fb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ba7999fb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ba7999fb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ba0f8b9f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ba0f8b9f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ba7999fb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ba7999fb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ba0f8b9f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ba0f8b9f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ba0f8b9f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ba0f8b9f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ba7999fb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ba7999fb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ba7999fb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ba7999fb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ba0f8b9f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ba0f8b9f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ba7999fb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ba7999fb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ba7999fb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ba7999fb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ba7999fb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ba7999fb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ba7999fb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ba7999fb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ba7999fb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ba7999fb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ba7999fb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ba7999fb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ba7999fb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ba7999fb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Clr>
                <a:srgbClr val="FFFFFF"/>
              </a:buClr>
              <a:buSzPts val="1800"/>
              <a:buChar char="●"/>
              <a:defRPr>
                <a:solidFill>
                  <a:srgbClr val="FFFFFF"/>
                </a:solidFill>
              </a:defRPr>
            </a:lvl1pPr>
            <a:lvl2pPr indent="-317500" lvl="1" marL="914400">
              <a:spcBef>
                <a:spcPts val="1600"/>
              </a:spcBef>
              <a:spcAft>
                <a:spcPts val="0"/>
              </a:spcAft>
              <a:buClr>
                <a:srgbClr val="FFFFFF"/>
              </a:buClr>
              <a:buSzPts val="1400"/>
              <a:buChar char="○"/>
              <a:defRPr>
                <a:solidFill>
                  <a:srgbClr val="FFFFFF"/>
                </a:solidFill>
              </a:defRPr>
            </a:lvl2pPr>
            <a:lvl3pPr indent="-317500" lvl="2" marL="1371600">
              <a:spcBef>
                <a:spcPts val="1600"/>
              </a:spcBef>
              <a:spcAft>
                <a:spcPts val="0"/>
              </a:spcAft>
              <a:buClr>
                <a:srgbClr val="FFFFFF"/>
              </a:buClr>
              <a:buSzPts val="1400"/>
              <a:buChar char="■"/>
              <a:defRPr>
                <a:solidFill>
                  <a:srgbClr val="FFFFFF"/>
                </a:solidFill>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rgbClr val="0000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OOP Principles and Design Patterns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Arun Ravindran, Ph.D</a:t>
            </a:r>
            <a:endParaRPr>
              <a:solidFill>
                <a:srgbClr val="FFFFFF"/>
              </a:solidFill>
            </a:endParaRPr>
          </a:p>
          <a:p>
            <a:pPr indent="0" lvl="0" marL="0" rtl="0" algn="ctr">
              <a:spcBef>
                <a:spcPts val="0"/>
              </a:spcBef>
              <a:spcAft>
                <a:spcPts val="0"/>
              </a:spcAft>
              <a:buNone/>
            </a:pPr>
            <a:r>
              <a:rPr lang="en">
                <a:solidFill>
                  <a:srgbClr val="FFFFFF"/>
                </a:solidFill>
              </a:rPr>
              <a:t>January 2019</a:t>
            </a:r>
            <a:endParaRPr>
              <a:solidFill>
                <a:srgbClr val="FFFFFF"/>
              </a:solidFill>
            </a:endParaRPr>
          </a:p>
        </p:txBody>
      </p:sp>
      <p:sp>
        <p:nvSpPr>
          <p:cNvPr id="56" name="Google Shape;56;p13"/>
          <p:cNvSpPr txBox="1"/>
          <p:nvPr/>
        </p:nvSpPr>
        <p:spPr>
          <a:xfrm>
            <a:off x="2091950" y="4000475"/>
            <a:ext cx="6210900" cy="7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For private educational use only. Not to be shared publicly. </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SOLID - LSP: Liskov Substitution Principle</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Functions that use pointers or references to base classes must be able to use objects of derived classes without knowing it</a:t>
            </a:r>
            <a:endParaRPr/>
          </a:p>
          <a:p>
            <a:pPr indent="-342900" lvl="0" marL="457200" rtl="0" algn="l">
              <a:lnSpc>
                <a:spcPct val="150000"/>
              </a:lnSpc>
              <a:spcBef>
                <a:spcPts val="0"/>
              </a:spcBef>
              <a:spcAft>
                <a:spcPts val="0"/>
              </a:spcAft>
              <a:buSzPts val="1800"/>
              <a:buChar char="●"/>
            </a:pPr>
            <a:r>
              <a:rPr lang="en"/>
              <a:t>If there is a function which does not conform to the LSP, then that function uses a pointer or reference to a base class, but must  know   about all the derivatives of that base class</a:t>
            </a:r>
            <a:endParaRPr/>
          </a:p>
          <a:p>
            <a:pPr indent="-342900" lvl="0" marL="457200" rtl="0" algn="l">
              <a:lnSpc>
                <a:spcPct val="150000"/>
              </a:lnSpc>
              <a:spcBef>
                <a:spcPts val="0"/>
              </a:spcBef>
              <a:spcAft>
                <a:spcPts val="0"/>
              </a:spcAft>
              <a:buSzPts val="1800"/>
              <a:buChar char="●"/>
            </a:pPr>
            <a:r>
              <a:rPr lang="en"/>
              <a:t>Such a function violates the Open-Closed principle because it must be modiﬁed whenever a new derivative of the base class is created</a:t>
            </a:r>
            <a:endParaRPr/>
          </a:p>
          <a:p>
            <a:pPr indent="0" lvl="0" marL="457200" rtl="0" algn="l">
              <a:spcBef>
                <a:spcPts val="1600"/>
              </a:spcBef>
              <a:spcAft>
                <a:spcPts val="1600"/>
              </a:spcAft>
              <a:buNone/>
            </a:pPr>
            <a:r>
              <a:t/>
            </a:r>
            <a:endParaRPr/>
          </a:p>
        </p:txBody>
      </p:sp>
      <p:sp>
        <p:nvSpPr>
          <p:cNvPr id="122" name="Google Shape;12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violation of Liskov Substitution Principle</a:t>
            </a:r>
            <a:endParaRPr/>
          </a:p>
        </p:txBody>
      </p:sp>
      <p:sp>
        <p:nvSpPr>
          <p:cNvPr id="128" name="Google Shape;128;p23"/>
          <p:cNvSpPr txBox="1"/>
          <p:nvPr>
            <p:ph idx="1" type="body"/>
          </p:nvPr>
        </p:nvSpPr>
        <p:spPr>
          <a:xfrm>
            <a:off x="5072325" y="2404600"/>
            <a:ext cx="3558300" cy="256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 The function works for a Rectangle, but declares an assertion error if passed a Square</a:t>
            </a:r>
            <a:endParaRPr/>
          </a:p>
          <a:p>
            <a:pPr indent="-342900" lvl="0" marL="457200" rtl="0" algn="l">
              <a:spcBef>
                <a:spcPts val="0"/>
              </a:spcBef>
              <a:spcAft>
                <a:spcPts val="0"/>
              </a:spcAft>
              <a:buSzPts val="1800"/>
              <a:buChar char="●"/>
            </a:pPr>
            <a:r>
              <a:rPr lang="en"/>
              <a:t>Violation of LSP since Square IS NOT A Rectangle!</a:t>
            </a:r>
            <a:endParaRPr/>
          </a:p>
        </p:txBody>
      </p:sp>
      <p:sp>
        <p:nvSpPr>
          <p:cNvPr id="129" name="Google Shape;129;p23"/>
          <p:cNvSpPr txBox="1"/>
          <p:nvPr/>
        </p:nvSpPr>
        <p:spPr>
          <a:xfrm>
            <a:off x="194075" y="934800"/>
            <a:ext cx="4798500" cy="3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FFFFFF"/>
                </a:solidFill>
              </a:rPr>
              <a:t>class Rectangle {</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private:</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double itsHeight;</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double itsWidth;</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public:</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virtual void setWidth(double w) {itsWith = w;}</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virtual void setHeight(double h) {itsHeight = h;}</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double getHeight() const {return itsHeight;}</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double getWidth() const {return itsWidth;}</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class Square : public Rectangle {</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public:</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virtual void SetWidth(double w) {Rectangle::setWidth(w);}</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virtual void SetHeight(double h) {Rectangle::setHeight(h);}</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a:t>
            </a:r>
            <a:endParaRPr>
              <a:solidFill>
                <a:srgbClr val="FFFFFF"/>
              </a:solidFill>
            </a:endParaRPr>
          </a:p>
          <a:p>
            <a:pPr indent="0" lvl="0" marL="0" rtl="0" algn="l">
              <a:spcBef>
                <a:spcPts val="0"/>
              </a:spcBef>
              <a:spcAft>
                <a:spcPts val="0"/>
              </a:spcAft>
              <a:buNone/>
            </a:pPr>
            <a:r>
              <a:t/>
            </a:r>
            <a:endParaRPr/>
          </a:p>
        </p:txBody>
      </p:sp>
      <p:sp>
        <p:nvSpPr>
          <p:cNvPr id="130" name="Google Shape;130;p23"/>
          <p:cNvSpPr txBox="1"/>
          <p:nvPr/>
        </p:nvSpPr>
        <p:spPr>
          <a:xfrm>
            <a:off x="4690600" y="1017725"/>
            <a:ext cx="4690500" cy="7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v</a:t>
            </a:r>
            <a:r>
              <a:rPr lang="en">
                <a:solidFill>
                  <a:srgbClr val="FFFFFF"/>
                </a:solidFill>
              </a:rPr>
              <a:t>oid g(Rectangle&amp; r)</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r.SetWidth(5);</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r.SetHeight(4);</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assert(r.GetWidth() * r.GetHeight()) == 20);</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a:t>
            </a:r>
            <a:endParaRPr>
              <a:solidFill>
                <a:srgbClr val="FFFFFF"/>
              </a:solidFill>
            </a:endParaRPr>
          </a:p>
        </p:txBody>
      </p:sp>
      <p:sp>
        <p:nvSpPr>
          <p:cNvPr id="131" name="Google Shape;13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SOLID - DIP: Dependency Inversion Principle</a:t>
            </a:r>
            <a:endParaRPr/>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High level module should not depend on low level modules </a:t>
            </a:r>
            <a:endParaRPr/>
          </a:p>
          <a:p>
            <a:pPr indent="-317500" lvl="1" marL="914400" rtl="0" algn="l">
              <a:lnSpc>
                <a:spcPct val="150000"/>
              </a:lnSpc>
              <a:spcBef>
                <a:spcPts val="0"/>
              </a:spcBef>
              <a:spcAft>
                <a:spcPts val="0"/>
              </a:spcAft>
              <a:buSzPts val="1400"/>
              <a:buChar char="○"/>
            </a:pPr>
            <a:r>
              <a:rPr lang="en"/>
              <a:t>Both should depend on abstractions</a:t>
            </a:r>
            <a:endParaRPr/>
          </a:p>
          <a:p>
            <a:pPr indent="-342900" lvl="0" marL="457200" rtl="0" algn="l">
              <a:lnSpc>
                <a:spcPct val="150000"/>
              </a:lnSpc>
              <a:spcBef>
                <a:spcPts val="0"/>
              </a:spcBef>
              <a:spcAft>
                <a:spcPts val="0"/>
              </a:spcAft>
              <a:buSzPts val="1800"/>
              <a:buChar char="●"/>
            </a:pPr>
            <a:r>
              <a:rPr lang="en"/>
              <a:t>Abstractions should not depend on details</a:t>
            </a:r>
            <a:endParaRPr/>
          </a:p>
          <a:p>
            <a:pPr indent="-317500" lvl="1" marL="914400" rtl="0" algn="l">
              <a:lnSpc>
                <a:spcPct val="150000"/>
              </a:lnSpc>
              <a:spcBef>
                <a:spcPts val="0"/>
              </a:spcBef>
              <a:spcAft>
                <a:spcPts val="0"/>
              </a:spcAft>
              <a:buSzPts val="1400"/>
              <a:buChar char="○"/>
            </a:pPr>
            <a:r>
              <a:rPr lang="en"/>
              <a:t>Details should depend on abstractions</a:t>
            </a:r>
            <a:endParaRPr/>
          </a:p>
          <a:p>
            <a:pPr indent="-342900" lvl="0" marL="457200" rtl="0" algn="l">
              <a:lnSpc>
                <a:spcPct val="150000"/>
              </a:lnSpc>
              <a:spcBef>
                <a:spcPts val="0"/>
              </a:spcBef>
              <a:spcAft>
                <a:spcPts val="0"/>
              </a:spcAft>
              <a:buSzPts val="1800"/>
              <a:buChar char="●"/>
            </a:pPr>
            <a:r>
              <a:rPr lang="en"/>
              <a:t>In traditional structured programming, the dependency if of higher level modules depending on lower level modules</a:t>
            </a:r>
            <a:endParaRPr/>
          </a:p>
          <a:p>
            <a:pPr indent="-317500" lvl="1" marL="914400" rtl="0" algn="l">
              <a:lnSpc>
                <a:spcPct val="150000"/>
              </a:lnSpc>
              <a:spcBef>
                <a:spcPts val="0"/>
              </a:spcBef>
              <a:spcAft>
                <a:spcPts val="0"/>
              </a:spcAft>
              <a:buSzPts val="1400"/>
              <a:buChar char="○"/>
            </a:pPr>
            <a:r>
              <a:rPr lang="en"/>
              <a:t>Changes in lower level modules </a:t>
            </a:r>
            <a:r>
              <a:rPr lang="en"/>
              <a:t>propagate</a:t>
            </a:r>
            <a:r>
              <a:rPr lang="en"/>
              <a:t> upwards</a:t>
            </a:r>
            <a:endParaRPr/>
          </a:p>
          <a:p>
            <a:pPr indent="-342900" lvl="0" marL="457200" rtl="0" algn="l">
              <a:lnSpc>
                <a:spcPct val="150000"/>
              </a:lnSpc>
              <a:spcBef>
                <a:spcPts val="0"/>
              </a:spcBef>
              <a:spcAft>
                <a:spcPts val="0"/>
              </a:spcAft>
              <a:buSzPts val="1800"/>
              <a:buChar char="●"/>
            </a:pPr>
            <a:r>
              <a:rPr lang="en"/>
              <a:t>By having the high level layer (policy) and low level layer (mechanism) depending on an abstract interface, the dependency is inverted</a:t>
            </a:r>
            <a:endParaRPr/>
          </a:p>
        </p:txBody>
      </p:sp>
      <p:sp>
        <p:nvSpPr>
          <p:cNvPr id="138" name="Google Shape;13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SOLID - DIP: Example violation</a:t>
            </a:r>
            <a:endParaRPr/>
          </a:p>
        </p:txBody>
      </p:sp>
      <p:sp>
        <p:nvSpPr>
          <p:cNvPr id="144" name="Google Shape;144;p25"/>
          <p:cNvSpPr txBox="1"/>
          <p:nvPr>
            <p:ph idx="1" type="body"/>
          </p:nvPr>
        </p:nvSpPr>
        <p:spPr>
          <a:xfrm>
            <a:off x="5844400" y="1218475"/>
            <a:ext cx="2340900" cy="140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Button class depends on the lamp class</a:t>
            </a:r>
            <a:endParaRPr/>
          </a:p>
        </p:txBody>
      </p:sp>
      <p:sp>
        <p:nvSpPr>
          <p:cNvPr id="145" name="Google Shape;145;p25"/>
          <p:cNvSpPr txBox="1"/>
          <p:nvPr/>
        </p:nvSpPr>
        <p:spPr>
          <a:xfrm>
            <a:off x="819500" y="1218475"/>
            <a:ext cx="2997600" cy="3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FFFFFF"/>
                </a:solidFill>
              </a:rPr>
              <a:t>class Lamp</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public:</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void TurnOn();</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void TurnOff();</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class Lamp;</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class Button</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public:</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Button(Lamp&amp; l) : itsLamp(&amp;l) {}</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void Detect();</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private:</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Lamp* itsLamp;</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a:t>
            </a:r>
            <a:endParaRPr>
              <a:solidFill>
                <a:srgbClr val="FFFFFF"/>
              </a:solidFill>
            </a:endParaRPr>
          </a:p>
          <a:p>
            <a:pPr indent="0" lvl="0" marL="0" rtl="0" algn="l">
              <a:spcBef>
                <a:spcPts val="0"/>
              </a:spcBef>
              <a:spcAft>
                <a:spcPts val="0"/>
              </a:spcAft>
              <a:buClr>
                <a:srgbClr val="000000"/>
              </a:buClr>
              <a:buSzPts val="1100"/>
              <a:buFont typeface="Arial"/>
              <a:buNone/>
            </a:pPr>
            <a:r>
              <a:t/>
            </a:r>
            <a:endParaRPr>
              <a:solidFill>
                <a:srgbClr val="FFFFFF"/>
              </a:solidFill>
            </a:endParaRPr>
          </a:p>
          <a:p>
            <a:pPr indent="0" lvl="0" marL="0" rtl="0" algn="l">
              <a:spcBef>
                <a:spcPts val="0"/>
              </a:spcBef>
              <a:spcAft>
                <a:spcPts val="0"/>
              </a:spcAft>
              <a:buNone/>
            </a:pPr>
            <a:r>
              <a:t/>
            </a:r>
            <a:endParaRPr/>
          </a:p>
        </p:txBody>
      </p:sp>
      <p:sp>
        <p:nvSpPr>
          <p:cNvPr id="146" name="Google Shape;146;p25"/>
          <p:cNvSpPr txBox="1"/>
          <p:nvPr/>
        </p:nvSpPr>
        <p:spPr>
          <a:xfrm>
            <a:off x="3612300" y="1152475"/>
            <a:ext cx="2825100" cy="22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FFFFFF"/>
                </a:solidFill>
              </a:rPr>
              <a:t>void Button::Detect()</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bool buttonOn =           GetPhysicalState();   if (buttonOn)</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itsLamp-&gt;TurnOn();</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else</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itsLamp-&gt;TurnOff();</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a:t>
            </a:r>
            <a:endParaRPr>
              <a:solidFill>
                <a:srgbClr val="FFFFFF"/>
              </a:solidFill>
            </a:endParaRPr>
          </a:p>
        </p:txBody>
      </p:sp>
      <p:sp>
        <p:nvSpPr>
          <p:cNvPr id="147" name="Google Shape;147;p25"/>
          <p:cNvSpPr/>
          <p:nvPr/>
        </p:nvSpPr>
        <p:spPr>
          <a:xfrm>
            <a:off x="4313200" y="3687800"/>
            <a:ext cx="1035300" cy="10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Button</a:t>
            </a:r>
            <a:endParaRPr/>
          </a:p>
        </p:txBody>
      </p:sp>
      <p:sp>
        <p:nvSpPr>
          <p:cNvPr id="148" name="Google Shape;148;p25"/>
          <p:cNvSpPr/>
          <p:nvPr/>
        </p:nvSpPr>
        <p:spPr>
          <a:xfrm>
            <a:off x="6717825" y="3687800"/>
            <a:ext cx="1035300" cy="10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Lamp</a:t>
            </a:r>
            <a:endParaRPr/>
          </a:p>
        </p:txBody>
      </p:sp>
      <p:sp>
        <p:nvSpPr>
          <p:cNvPr id="149" name="Google Shape;149;p25"/>
          <p:cNvSpPr/>
          <p:nvPr/>
        </p:nvSpPr>
        <p:spPr>
          <a:xfrm flipH="1" rot="10800000">
            <a:off x="5348500" y="4066850"/>
            <a:ext cx="345000" cy="2586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 name="Google Shape;150;p25"/>
          <p:cNvCxnSpPr>
            <a:stCxn id="149" idx="3"/>
            <a:endCxn id="148" idx="1"/>
          </p:cNvCxnSpPr>
          <p:nvPr/>
        </p:nvCxnSpPr>
        <p:spPr>
          <a:xfrm>
            <a:off x="5693500" y="4196150"/>
            <a:ext cx="1024200" cy="9300"/>
          </a:xfrm>
          <a:prstGeom prst="straightConnector1">
            <a:avLst/>
          </a:prstGeom>
          <a:noFill/>
          <a:ln cap="flat" cmpd="sng" w="9525">
            <a:solidFill>
              <a:schemeClr val="dk2"/>
            </a:solidFill>
            <a:prstDash val="solid"/>
            <a:round/>
            <a:headEnd len="med" w="med" type="none"/>
            <a:tailEnd len="med" w="med" type="none"/>
          </a:ln>
        </p:spPr>
      </p:cxnSp>
      <p:sp>
        <p:nvSpPr>
          <p:cNvPr id="151" name="Google Shape;15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SOLID: DIP - Fix with abstract interfaces</a:t>
            </a:r>
            <a:endParaRPr/>
          </a:p>
        </p:txBody>
      </p:sp>
      <p:sp>
        <p:nvSpPr>
          <p:cNvPr id="157" name="Google Shape;157;p26"/>
          <p:cNvSpPr txBox="1"/>
          <p:nvPr/>
        </p:nvSpPr>
        <p:spPr>
          <a:xfrm>
            <a:off x="4065200" y="2113475"/>
            <a:ext cx="6210900" cy="7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p:nvPr/>
        </p:nvSpPr>
        <p:spPr>
          <a:xfrm>
            <a:off x="1692925" y="1229275"/>
            <a:ext cx="1035300" cy="10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Button</a:t>
            </a:r>
            <a:endParaRPr/>
          </a:p>
          <a:p>
            <a:pPr indent="0" lvl="0" marL="0" rtl="0" algn="l">
              <a:spcBef>
                <a:spcPts val="0"/>
              </a:spcBef>
              <a:spcAft>
                <a:spcPts val="0"/>
              </a:spcAft>
              <a:buNone/>
            </a:pPr>
            <a:r>
              <a:rPr lang="en"/>
              <a:t>Abstract</a:t>
            </a:r>
            <a:endParaRPr/>
          </a:p>
        </p:txBody>
      </p:sp>
      <p:sp>
        <p:nvSpPr>
          <p:cNvPr id="159" name="Google Shape;159;p26"/>
          <p:cNvSpPr/>
          <p:nvPr/>
        </p:nvSpPr>
        <p:spPr>
          <a:xfrm>
            <a:off x="4097550" y="1229275"/>
            <a:ext cx="1035300" cy="10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Button client</a:t>
            </a:r>
            <a:endParaRPr/>
          </a:p>
        </p:txBody>
      </p:sp>
      <p:sp>
        <p:nvSpPr>
          <p:cNvPr id="160" name="Google Shape;160;p26"/>
          <p:cNvSpPr/>
          <p:nvPr/>
        </p:nvSpPr>
        <p:spPr>
          <a:xfrm flipH="1" rot="10800000">
            <a:off x="2728225" y="1608325"/>
            <a:ext cx="345000" cy="2586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 name="Google Shape;161;p26"/>
          <p:cNvCxnSpPr>
            <a:stCxn id="160" idx="3"/>
            <a:endCxn id="159" idx="1"/>
          </p:cNvCxnSpPr>
          <p:nvPr/>
        </p:nvCxnSpPr>
        <p:spPr>
          <a:xfrm>
            <a:off x="3073225" y="1737625"/>
            <a:ext cx="1024200" cy="9300"/>
          </a:xfrm>
          <a:prstGeom prst="straightConnector1">
            <a:avLst/>
          </a:prstGeom>
          <a:noFill/>
          <a:ln cap="flat" cmpd="sng" w="9525">
            <a:solidFill>
              <a:schemeClr val="dk2"/>
            </a:solidFill>
            <a:prstDash val="solid"/>
            <a:round/>
            <a:headEnd len="med" w="med" type="none"/>
            <a:tailEnd len="med" w="med" type="none"/>
          </a:ln>
        </p:spPr>
      </p:cxnSp>
      <p:sp>
        <p:nvSpPr>
          <p:cNvPr id="162" name="Google Shape;162;p26"/>
          <p:cNvSpPr/>
          <p:nvPr/>
        </p:nvSpPr>
        <p:spPr>
          <a:xfrm>
            <a:off x="1706600" y="2837975"/>
            <a:ext cx="1035300" cy="10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Button Concrete</a:t>
            </a:r>
            <a:endParaRPr/>
          </a:p>
        </p:txBody>
      </p:sp>
      <p:sp>
        <p:nvSpPr>
          <p:cNvPr id="163" name="Google Shape;163;p26"/>
          <p:cNvSpPr/>
          <p:nvPr/>
        </p:nvSpPr>
        <p:spPr>
          <a:xfrm>
            <a:off x="4111225" y="2837975"/>
            <a:ext cx="1035300" cy="103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Lamp</a:t>
            </a:r>
            <a:endParaRPr/>
          </a:p>
        </p:txBody>
      </p:sp>
      <p:sp>
        <p:nvSpPr>
          <p:cNvPr id="164" name="Google Shape;164;p26"/>
          <p:cNvSpPr/>
          <p:nvPr/>
        </p:nvSpPr>
        <p:spPr>
          <a:xfrm flipH="1" rot="10800000">
            <a:off x="2741900" y="3217025"/>
            <a:ext cx="345000" cy="2586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5" name="Google Shape;165;p26"/>
          <p:cNvCxnSpPr>
            <a:stCxn id="164" idx="3"/>
            <a:endCxn id="163" idx="1"/>
          </p:cNvCxnSpPr>
          <p:nvPr/>
        </p:nvCxnSpPr>
        <p:spPr>
          <a:xfrm>
            <a:off x="3086900" y="3346325"/>
            <a:ext cx="1024200" cy="930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26"/>
          <p:cNvCxnSpPr>
            <a:stCxn id="162" idx="0"/>
            <a:endCxn id="158" idx="2"/>
          </p:cNvCxnSpPr>
          <p:nvPr/>
        </p:nvCxnSpPr>
        <p:spPr>
          <a:xfrm rot="10800000">
            <a:off x="2210450" y="2264675"/>
            <a:ext cx="13800" cy="573300"/>
          </a:xfrm>
          <a:prstGeom prst="straightConnector1">
            <a:avLst/>
          </a:prstGeom>
          <a:noFill/>
          <a:ln cap="flat" cmpd="sng" w="9525">
            <a:solidFill>
              <a:schemeClr val="dk2"/>
            </a:solidFill>
            <a:prstDash val="solid"/>
            <a:round/>
            <a:headEnd len="lg" w="lg" type="none"/>
            <a:tailEnd len="lg" w="lg" type="triangle"/>
          </a:ln>
        </p:spPr>
      </p:cxnSp>
      <p:cxnSp>
        <p:nvCxnSpPr>
          <p:cNvPr id="167" name="Google Shape;167;p26"/>
          <p:cNvCxnSpPr/>
          <p:nvPr/>
        </p:nvCxnSpPr>
        <p:spPr>
          <a:xfrm rot="10800000">
            <a:off x="4621975" y="2285100"/>
            <a:ext cx="13800" cy="573300"/>
          </a:xfrm>
          <a:prstGeom prst="straightConnector1">
            <a:avLst/>
          </a:prstGeom>
          <a:noFill/>
          <a:ln cap="flat" cmpd="sng" w="9525">
            <a:solidFill>
              <a:schemeClr val="dk2"/>
            </a:solidFill>
            <a:prstDash val="solid"/>
            <a:round/>
            <a:headEnd len="lg" w="lg" type="none"/>
            <a:tailEnd len="lg" w="lg" type="triangle"/>
          </a:ln>
        </p:spPr>
      </p:cxnSp>
      <p:sp>
        <p:nvSpPr>
          <p:cNvPr id="168" name="Google Shape;168;p26"/>
          <p:cNvSpPr txBox="1"/>
          <p:nvPr/>
        </p:nvSpPr>
        <p:spPr>
          <a:xfrm>
            <a:off x="5984575" y="1887025"/>
            <a:ext cx="2301000" cy="14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Reusable with any kind of button and kind of device that needs to be controlled</a:t>
            </a:r>
            <a:endParaRPr sz="1800">
              <a:solidFill>
                <a:srgbClr val="FFFFFF"/>
              </a:solidFill>
            </a:endParaRPr>
          </a:p>
        </p:txBody>
      </p:sp>
      <p:sp>
        <p:nvSpPr>
          <p:cNvPr id="169" name="Google Shape;169;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186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SOLID: DIP - Fix with abstract interfaces</a:t>
            </a:r>
            <a:endParaRPr/>
          </a:p>
        </p:txBody>
      </p:sp>
      <p:sp>
        <p:nvSpPr>
          <p:cNvPr id="175" name="Google Shape;175;p27"/>
          <p:cNvSpPr txBox="1"/>
          <p:nvPr>
            <p:ph idx="1" type="body"/>
          </p:nvPr>
        </p:nvSpPr>
        <p:spPr>
          <a:xfrm>
            <a:off x="7213850" y="1152475"/>
            <a:ext cx="16185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1400"/>
              <a:t>class ButtonImplementation</a:t>
            </a:r>
            <a:endParaRPr sz="1400"/>
          </a:p>
          <a:p>
            <a:pPr indent="0" lvl="0" marL="0" rtl="0" algn="l">
              <a:lnSpc>
                <a:spcPct val="100000"/>
              </a:lnSpc>
              <a:spcBef>
                <a:spcPts val="0"/>
              </a:spcBef>
              <a:spcAft>
                <a:spcPts val="0"/>
              </a:spcAft>
              <a:buClr>
                <a:srgbClr val="000000"/>
              </a:buClr>
              <a:buSzPts val="1100"/>
              <a:buFont typeface="Arial"/>
              <a:buNone/>
            </a:pPr>
            <a:r>
              <a:rPr lang="en" sz="1400"/>
              <a:t>: public Button</a:t>
            </a:r>
            <a:endParaRPr sz="1400"/>
          </a:p>
          <a:p>
            <a:pPr indent="0" lvl="0" marL="0" rtl="0" algn="l">
              <a:lnSpc>
                <a:spcPct val="100000"/>
              </a:lnSpc>
              <a:spcBef>
                <a:spcPts val="0"/>
              </a:spcBef>
              <a:spcAft>
                <a:spcPts val="0"/>
              </a:spcAft>
              <a:buClr>
                <a:srgbClr val="000000"/>
              </a:buClr>
              <a:buSzPts val="1100"/>
              <a:buFont typeface="Arial"/>
              <a:buNone/>
            </a:pPr>
            <a:r>
              <a:rPr lang="en" sz="1400"/>
              <a:t>{</a:t>
            </a:r>
            <a:endParaRPr sz="1400"/>
          </a:p>
          <a:p>
            <a:pPr indent="0" lvl="0" marL="0" rtl="0" algn="l">
              <a:lnSpc>
                <a:spcPct val="100000"/>
              </a:lnSpc>
              <a:spcBef>
                <a:spcPts val="0"/>
              </a:spcBef>
              <a:spcAft>
                <a:spcPts val="0"/>
              </a:spcAft>
              <a:buClr>
                <a:srgbClr val="000000"/>
              </a:buClr>
              <a:buSzPts val="1100"/>
              <a:buFont typeface="Arial"/>
              <a:buNone/>
            </a:pPr>
            <a:r>
              <a:rPr lang="en" sz="1400"/>
              <a:t>public:</a:t>
            </a:r>
            <a:endParaRPr sz="1400"/>
          </a:p>
          <a:p>
            <a:pPr indent="0" lvl="0" marL="0" rtl="0" algn="l">
              <a:lnSpc>
                <a:spcPct val="100000"/>
              </a:lnSpc>
              <a:spcBef>
                <a:spcPts val="0"/>
              </a:spcBef>
              <a:spcAft>
                <a:spcPts val="0"/>
              </a:spcAft>
              <a:buClr>
                <a:srgbClr val="000000"/>
              </a:buClr>
              <a:buSzPts val="1100"/>
              <a:buFont typeface="Arial"/>
              <a:buNone/>
            </a:pPr>
            <a:r>
              <a:rPr lang="en" sz="1400"/>
              <a:t>ButtonImplementaton(</a:t>
            </a:r>
            <a:endParaRPr sz="1400"/>
          </a:p>
          <a:p>
            <a:pPr indent="0" lvl="0" marL="0" rtl="0" algn="l">
              <a:lnSpc>
                <a:spcPct val="100000"/>
              </a:lnSpc>
              <a:spcBef>
                <a:spcPts val="0"/>
              </a:spcBef>
              <a:spcAft>
                <a:spcPts val="0"/>
              </a:spcAft>
              <a:buClr>
                <a:srgbClr val="000000"/>
              </a:buClr>
              <a:buSzPts val="1100"/>
              <a:buFont typeface="Arial"/>
              <a:buNone/>
            </a:pPr>
            <a:r>
              <a:rPr lang="en" sz="1400"/>
              <a:t>ButtonClient&amp;);</a:t>
            </a:r>
            <a:endParaRPr sz="1400"/>
          </a:p>
          <a:p>
            <a:pPr indent="0" lvl="0" marL="0" rtl="0" algn="l">
              <a:lnSpc>
                <a:spcPct val="100000"/>
              </a:lnSpc>
              <a:spcBef>
                <a:spcPts val="0"/>
              </a:spcBef>
              <a:spcAft>
                <a:spcPts val="0"/>
              </a:spcAft>
              <a:buClr>
                <a:srgbClr val="000000"/>
              </a:buClr>
              <a:buSzPts val="1100"/>
              <a:buFont typeface="Arial"/>
              <a:buNone/>
            </a:pPr>
            <a:r>
              <a:rPr lang="en" sz="1400"/>
              <a:t>virtual bool GetState();</a:t>
            </a:r>
            <a:endParaRPr sz="1400"/>
          </a:p>
          <a:p>
            <a:pPr indent="0" lvl="0" marL="0" rtl="0" algn="l">
              <a:lnSpc>
                <a:spcPct val="100000"/>
              </a:lnSpc>
              <a:spcBef>
                <a:spcPts val="0"/>
              </a:spcBef>
              <a:spcAft>
                <a:spcPts val="0"/>
              </a:spcAft>
              <a:buClr>
                <a:srgbClr val="000000"/>
              </a:buClr>
              <a:buSzPts val="1100"/>
              <a:buFont typeface="Arial"/>
              <a:buNone/>
            </a:pPr>
            <a:r>
              <a:rPr lang="en" sz="1400"/>
              <a:t>};</a:t>
            </a:r>
            <a:endParaRPr sz="1400"/>
          </a:p>
          <a:p>
            <a:pPr indent="0" lvl="0" marL="0" rtl="0" algn="l">
              <a:spcBef>
                <a:spcPts val="0"/>
              </a:spcBef>
              <a:spcAft>
                <a:spcPts val="1600"/>
              </a:spcAft>
              <a:buNone/>
            </a:pPr>
            <a:r>
              <a:t/>
            </a:r>
            <a:endParaRPr/>
          </a:p>
        </p:txBody>
      </p:sp>
      <p:sp>
        <p:nvSpPr>
          <p:cNvPr id="176" name="Google Shape;176;p27"/>
          <p:cNvSpPr txBox="1"/>
          <p:nvPr/>
        </p:nvSpPr>
        <p:spPr>
          <a:xfrm>
            <a:off x="1110650" y="1509625"/>
            <a:ext cx="6210900" cy="7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txBox="1"/>
          <p:nvPr/>
        </p:nvSpPr>
        <p:spPr>
          <a:xfrm>
            <a:off x="311700" y="807275"/>
            <a:ext cx="2718300" cy="41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FFFFFF"/>
                </a:solidFill>
              </a:rPr>
              <a:t>class ButtonClient</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public:</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virtual void TurnOn() = 0;</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virtual void TurnOff() = 0;</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class ButtonClient;</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class Button</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public:</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Button(ButtonClient&amp;);</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void Detect();</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virtual bool GetState() = 0;</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private:</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ButtonClient* itsClient;</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a:t>
            </a:r>
            <a:endParaRPr>
              <a:solidFill>
                <a:srgbClr val="FFFFFF"/>
              </a:solidFill>
            </a:endParaRPr>
          </a:p>
          <a:p>
            <a:pPr indent="0" lvl="0" marL="0" rtl="0" algn="l">
              <a:spcBef>
                <a:spcPts val="0"/>
              </a:spcBef>
              <a:spcAft>
                <a:spcPts val="0"/>
              </a:spcAft>
              <a:buClr>
                <a:srgbClr val="000000"/>
              </a:buClr>
              <a:buSzPts val="1100"/>
              <a:buFont typeface="Arial"/>
              <a:buNone/>
            </a:pPr>
            <a:r>
              <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Button::Button(ButtonClient&amp; bc)</a:t>
            </a:r>
            <a:endParaRPr>
              <a:solidFill>
                <a:srgbClr val="FFFFFF"/>
              </a:solidFill>
            </a:endParaRPr>
          </a:p>
          <a:p>
            <a:pPr indent="0" lvl="0" marL="0" rtl="0" algn="l">
              <a:spcBef>
                <a:spcPts val="0"/>
              </a:spcBef>
              <a:spcAft>
                <a:spcPts val="0"/>
              </a:spcAft>
              <a:buNone/>
            </a:pPr>
            <a:r>
              <a:rPr lang="en">
                <a:solidFill>
                  <a:srgbClr val="FFFFFF"/>
                </a:solidFill>
              </a:rPr>
              <a:t>: itsClient(&amp;bc) {}</a:t>
            </a:r>
            <a:endParaRPr>
              <a:solidFill>
                <a:srgbClr val="FFFFFF"/>
              </a:solidFill>
            </a:endParaRPr>
          </a:p>
        </p:txBody>
      </p:sp>
      <p:sp>
        <p:nvSpPr>
          <p:cNvPr id="178" name="Google Shape;178;p27"/>
          <p:cNvSpPr txBox="1"/>
          <p:nvPr/>
        </p:nvSpPr>
        <p:spPr>
          <a:xfrm>
            <a:off x="3364300" y="1221625"/>
            <a:ext cx="2814300" cy="3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FFFFFF"/>
                </a:solidFill>
              </a:rPr>
              <a:t>void Button::Detect()</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bool buttonOn = GetState();</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if (buttonOn)</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itsClient-&gt;TurnOn();</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else</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itsClient-&gt;TurnOff();</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class Lamp : public ButtonClient</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public:</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virtual void TurnOn();</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virtual void TurnOff();</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a:t>
            </a:r>
            <a:endParaRPr>
              <a:solidFill>
                <a:srgbClr val="FFFFFF"/>
              </a:solidFill>
            </a:endParaRPr>
          </a:p>
          <a:p>
            <a:pPr indent="0" lvl="0" marL="0" rtl="0" algn="l">
              <a:spcBef>
                <a:spcPts val="0"/>
              </a:spcBef>
              <a:spcAft>
                <a:spcPts val="0"/>
              </a:spcAft>
              <a:buNone/>
            </a:pPr>
            <a:r>
              <a:t/>
            </a:r>
            <a:endParaRPr>
              <a:solidFill>
                <a:srgbClr val="FFFFFF"/>
              </a:solidFill>
            </a:endParaRPr>
          </a:p>
        </p:txBody>
      </p:sp>
      <p:sp>
        <p:nvSpPr>
          <p:cNvPr id="179" name="Google Shape;17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SOLID: ISP - Interface </a:t>
            </a:r>
            <a:r>
              <a:rPr lang="en"/>
              <a:t>segregation</a:t>
            </a:r>
            <a:r>
              <a:rPr lang="en"/>
              <a:t> principle </a:t>
            </a:r>
            <a:endParaRPr/>
          </a:p>
        </p:txBody>
      </p:sp>
      <p:sp>
        <p:nvSpPr>
          <p:cNvPr id="185" name="Google Shape;18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Deals with what to include in an interface</a:t>
            </a:r>
            <a:endParaRPr/>
          </a:p>
          <a:p>
            <a:pPr indent="-342900" lvl="0" marL="457200" rtl="0" algn="l">
              <a:lnSpc>
                <a:spcPct val="150000"/>
              </a:lnSpc>
              <a:spcBef>
                <a:spcPts val="0"/>
              </a:spcBef>
              <a:spcAft>
                <a:spcPts val="0"/>
              </a:spcAft>
              <a:buSzPts val="1800"/>
              <a:buChar char="●"/>
            </a:pPr>
            <a:r>
              <a:rPr lang="en"/>
              <a:t>Clients should not be forced to depend on interfaces that they do not use</a:t>
            </a:r>
            <a:endParaRPr/>
          </a:p>
          <a:p>
            <a:pPr indent="-317500" lvl="1" marL="914400" rtl="0" algn="l">
              <a:lnSpc>
                <a:spcPct val="150000"/>
              </a:lnSpc>
              <a:spcBef>
                <a:spcPts val="0"/>
              </a:spcBef>
              <a:spcAft>
                <a:spcPts val="0"/>
              </a:spcAft>
              <a:buSzPts val="1400"/>
              <a:buChar char="○"/>
            </a:pPr>
            <a:r>
              <a:rPr lang="en"/>
              <a:t>W</a:t>
            </a:r>
            <a:r>
              <a:rPr lang="en"/>
              <a:t>hen a client depends upon a class that contains interfaces that the client does not use, but that other clients do use, then that client will be affected by the changes that those other clients force upon the class.</a:t>
            </a:r>
            <a:endParaRPr/>
          </a:p>
          <a:p>
            <a:pPr indent="-342900" lvl="0" marL="457200" rtl="0" algn="l">
              <a:lnSpc>
                <a:spcPct val="150000"/>
              </a:lnSpc>
              <a:spcBef>
                <a:spcPts val="0"/>
              </a:spcBef>
              <a:spcAft>
                <a:spcPts val="0"/>
              </a:spcAft>
              <a:buSzPts val="1800"/>
              <a:buChar char="●"/>
            </a:pPr>
            <a:r>
              <a:rPr lang="en"/>
              <a:t>Example, for an ATM application, instead of an a UI interface that common to many different types of transaction (deposit, withdraw, transfer etc.), ISP calls for different UI interfaces for each transaction</a:t>
            </a:r>
            <a:endParaRPr/>
          </a:p>
          <a:p>
            <a:pPr indent="-317500" lvl="1" marL="914400" rtl="0" algn="l">
              <a:lnSpc>
                <a:spcPct val="150000"/>
              </a:lnSpc>
              <a:spcBef>
                <a:spcPts val="0"/>
              </a:spcBef>
              <a:spcAft>
                <a:spcPts val="0"/>
              </a:spcAft>
              <a:buSzPts val="1400"/>
              <a:buChar char="○"/>
            </a:pPr>
            <a:r>
              <a:rPr lang="en"/>
              <a:t>Deposit UI Interface, Withdraw UI interface, Transfer UI interface</a:t>
            </a:r>
            <a:endParaRPr/>
          </a:p>
        </p:txBody>
      </p:sp>
      <p:sp>
        <p:nvSpPr>
          <p:cNvPr id="186" name="Google Shape;186;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 </a:t>
            </a:r>
            <a:endParaRPr/>
          </a:p>
        </p:txBody>
      </p:sp>
      <p:sp>
        <p:nvSpPr>
          <p:cNvPr id="192" name="Google Shape;19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Creation - Factory, Abstract Factory, Singleton</a:t>
            </a:r>
            <a:endParaRPr/>
          </a:p>
          <a:p>
            <a:pPr indent="-342900" lvl="0" marL="457200" rtl="0" algn="l">
              <a:lnSpc>
                <a:spcPct val="150000"/>
              </a:lnSpc>
              <a:spcBef>
                <a:spcPts val="0"/>
              </a:spcBef>
              <a:spcAft>
                <a:spcPts val="0"/>
              </a:spcAft>
              <a:buSzPts val="1800"/>
              <a:buChar char="●"/>
            </a:pPr>
            <a:r>
              <a:rPr lang="en"/>
              <a:t>Structural - Adapter, Facade, Proxy</a:t>
            </a:r>
            <a:endParaRPr/>
          </a:p>
          <a:p>
            <a:pPr indent="-342900" lvl="0" marL="457200" rtl="0" algn="l">
              <a:lnSpc>
                <a:spcPct val="150000"/>
              </a:lnSpc>
              <a:spcBef>
                <a:spcPts val="0"/>
              </a:spcBef>
              <a:spcAft>
                <a:spcPts val="0"/>
              </a:spcAft>
              <a:buSzPts val="1800"/>
              <a:buChar char="●"/>
            </a:pPr>
            <a:r>
              <a:rPr lang="en"/>
              <a:t>Behavioral - Strategy, Decorator, Command, State</a:t>
            </a:r>
            <a:endParaRPr/>
          </a:p>
          <a:p>
            <a:pPr indent="0" lvl="0" marL="0" rtl="0" algn="l">
              <a:lnSpc>
                <a:spcPct val="150000"/>
              </a:lnSpc>
              <a:spcBef>
                <a:spcPts val="1600"/>
              </a:spcBef>
              <a:spcAft>
                <a:spcPts val="0"/>
              </a:spcAft>
              <a:buNone/>
            </a:pPr>
            <a:r>
              <a:rPr lang="en"/>
              <a:t>Reference - Design Patterns: Elements of Reusable Object-Oriented Software, by Erich Gamma, John Vlisiddes, Ralph Johnson, and Richard Helm (aka Gang of 4)</a:t>
            </a:r>
            <a:endParaRPr/>
          </a:p>
          <a:p>
            <a:pPr indent="0" lvl="0" marL="0" rtl="0" algn="l">
              <a:lnSpc>
                <a:spcPct val="150000"/>
              </a:lnSpc>
              <a:spcBef>
                <a:spcPts val="1600"/>
              </a:spcBef>
              <a:spcAft>
                <a:spcPts val="0"/>
              </a:spcAft>
              <a:buNone/>
            </a:pPr>
            <a:r>
              <a:rPr lang="en"/>
              <a:t>Reference - Head First Design Patterns - A Brain-Friendly Guide, by Bert Bates, Kathy Sierra, Eric Freeman, Elisabeth Robson</a:t>
            </a:r>
            <a:endParaRPr/>
          </a:p>
          <a:p>
            <a:pPr indent="0" lvl="0" marL="0" rtl="0" algn="l">
              <a:lnSpc>
                <a:spcPct val="150000"/>
              </a:lnSpc>
              <a:spcBef>
                <a:spcPts val="1600"/>
              </a:spcBef>
              <a:spcAft>
                <a:spcPts val="0"/>
              </a:spcAft>
              <a:buNone/>
            </a:pPr>
            <a:r>
              <a:rPr lang="en"/>
              <a:t> </a:t>
            </a:r>
            <a:endParaRPr/>
          </a:p>
          <a:p>
            <a:pPr indent="0" lvl="0" marL="457200" rtl="0" algn="l">
              <a:spcBef>
                <a:spcPts val="1600"/>
              </a:spcBef>
              <a:spcAft>
                <a:spcPts val="1600"/>
              </a:spcAft>
              <a:buNone/>
            </a:pPr>
            <a:r>
              <a:t/>
            </a:r>
            <a:endParaRPr/>
          </a:p>
        </p:txBody>
      </p:sp>
      <p:sp>
        <p:nvSpPr>
          <p:cNvPr id="193" name="Google Shape;193;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Diagrams</a:t>
            </a:r>
            <a:endParaRPr/>
          </a:p>
        </p:txBody>
      </p:sp>
      <p:sp>
        <p:nvSpPr>
          <p:cNvPr id="199" name="Google Shape;199;p30"/>
          <p:cNvSpPr txBox="1"/>
          <p:nvPr>
            <p:ph idx="1" type="body"/>
          </p:nvPr>
        </p:nvSpPr>
        <p:spPr>
          <a:xfrm>
            <a:off x="165875" y="1408225"/>
            <a:ext cx="8520600" cy="364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Association: Two classes X and Y communicate with each other</a:t>
            </a:r>
            <a:endParaRPr/>
          </a:p>
          <a:p>
            <a:pPr indent="-317500" lvl="1" marL="914400" rtl="0" algn="l">
              <a:spcBef>
                <a:spcPts val="0"/>
              </a:spcBef>
              <a:spcAft>
                <a:spcPts val="0"/>
              </a:spcAft>
              <a:buSzPts val="1400"/>
              <a:buChar char="○"/>
            </a:pPr>
            <a:r>
              <a:rPr lang="en"/>
              <a:t>eg. instructor, student</a:t>
            </a:r>
            <a:endParaRPr/>
          </a:p>
          <a:p>
            <a:pPr indent="-342900" lvl="0" marL="457200" rtl="0" algn="l">
              <a:spcBef>
                <a:spcPts val="0"/>
              </a:spcBef>
              <a:spcAft>
                <a:spcPts val="0"/>
              </a:spcAft>
              <a:buSzPts val="1800"/>
              <a:buChar char="●"/>
            </a:pPr>
            <a:r>
              <a:rPr lang="en"/>
              <a:t>Aggregation: A class X “has” other classes Y and Z, each of which exists independently of X</a:t>
            </a:r>
            <a:endParaRPr/>
          </a:p>
          <a:p>
            <a:pPr indent="-317500" lvl="1" marL="914400" rtl="0" algn="l">
              <a:spcBef>
                <a:spcPts val="0"/>
              </a:spcBef>
              <a:spcAft>
                <a:spcPts val="0"/>
              </a:spcAft>
              <a:buSzPts val="1400"/>
              <a:buChar char="○"/>
            </a:pPr>
            <a:r>
              <a:rPr lang="en"/>
              <a:t>eg: Car is a collection of engine, wheel, chassis etc.</a:t>
            </a:r>
            <a:endParaRPr/>
          </a:p>
          <a:p>
            <a:pPr indent="-342900" lvl="0" marL="457200" rtl="0" algn="l">
              <a:spcBef>
                <a:spcPts val="0"/>
              </a:spcBef>
              <a:spcAft>
                <a:spcPts val="0"/>
              </a:spcAft>
              <a:buSzPts val="1800"/>
              <a:buChar char="●"/>
            </a:pPr>
            <a:r>
              <a:rPr lang="en"/>
              <a:t>Composition: A class X “has” classes Y and Z, each of which exists only if X exists</a:t>
            </a:r>
            <a:endParaRPr/>
          </a:p>
          <a:p>
            <a:pPr indent="-317500" lvl="1" marL="914400" rtl="0" algn="l">
              <a:spcBef>
                <a:spcPts val="0"/>
              </a:spcBef>
              <a:spcAft>
                <a:spcPts val="0"/>
              </a:spcAft>
              <a:buSzPts val="1400"/>
              <a:buChar char="○"/>
            </a:pPr>
            <a:r>
              <a:rPr lang="en"/>
              <a:t>eg. Person is composed of head, arms, chest, legs, abdomen, etc.</a:t>
            </a:r>
            <a:endParaRPr/>
          </a:p>
          <a:p>
            <a:pPr indent="-342900" lvl="0" marL="457200" rtl="0" algn="l">
              <a:spcBef>
                <a:spcPts val="0"/>
              </a:spcBef>
              <a:spcAft>
                <a:spcPts val="0"/>
              </a:spcAft>
              <a:buSzPts val="1800"/>
              <a:buChar char="●"/>
            </a:pPr>
            <a:r>
              <a:rPr lang="en"/>
              <a:t>Inheritance: A class Y “is” a  type of class X</a:t>
            </a:r>
            <a:endParaRPr/>
          </a:p>
          <a:p>
            <a:pPr indent="-317500" lvl="1" marL="914400" rtl="0" algn="l">
              <a:spcBef>
                <a:spcPts val="0"/>
              </a:spcBef>
              <a:spcAft>
                <a:spcPts val="0"/>
              </a:spcAft>
              <a:buSzPts val="1400"/>
              <a:buChar char="○"/>
            </a:pPr>
            <a:r>
              <a:rPr lang="en"/>
              <a:t>eg: Circle is a Shape</a:t>
            </a:r>
            <a:endParaRPr/>
          </a:p>
          <a:p>
            <a:pPr indent="-342900" lvl="0" marL="457200" rtl="0" algn="l">
              <a:spcBef>
                <a:spcPts val="0"/>
              </a:spcBef>
              <a:spcAft>
                <a:spcPts val="0"/>
              </a:spcAft>
              <a:buSzPts val="1800"/>
              <a:buChar char="●"/>
            </a:pPr>
            <a:r>
              <a:rPr lang="en"/>
              <a:t>Dependency: Changes to class X causes changes to class Y</a:t>
            </a:r>
            <a:endParaRPr/>
          </a:p>
          <a:p>
            <a:pPr indent="-342900" lvl="0" marL="457200" rtl="0" algn="l">
              <a:spcBef>
                <a:spcPts val="0"/>
              </a:spcBef>
              <a:spcAft>
                <a:spcPts val="0"/>
              </a:spcAft>
              <a:buSzPts val="1800"/>
              <a:buChar char="●"/>
            </a:pPr>
            <a:r>
              <a:rPr lang="en"/>
              <a:t>Realization: Class Y implements class X (interface)</a:t>
            </a:r>
            <a:endParaRPr/>
          </a:p>
          <a:p>
            <a:pPr indent="0" lvl="0" marL="0" rtl="0" algn="l">
              <a:spcBef>
                <a:spcPts val="1600"/>
              </a:spcBef>
              <a:spcAft>
                <a:spcPts val="1600"/>
              </a:spcAft>
              <a:buNone/>
            </a:pPr>
            <a:r>
              <a:rPr lang="en"/>
              <a:t>	</a:t>
            </a:r>
            <a:endParaRPr/>
          </a:p>
        </p:txBody>
      </p:sp>
      <p:sp>
        <p:nvSpPr>
          <p:cNvPr id="200" name="Google Shape;20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01" name="Google Shape;201;p30"/>
          <p:cNvPicPr preferRelativeResize="0"/>
          <p:nvPr/>
        </p:nvPicPr>
        <p:blipFill>
          <a:blip r:embed="rId3">
            <a:alphaModFix/>
          </a:blip>
          <a:stretch>
            <a:fillRect/>
          </a:stretch>
        </p:blipFill>
        <p:spPr>
          <a:xfrm>
            <a:off x="5519113" y="111725"/>
            <a:ext cx="2092275" cy="139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Strategy Pattern </a:t>
            </a:r>
            <a:endParaRPr/>
          </a:p>
        </p:txBody>
      </p:sp>
      <p:sp>
        <p:nvSpPr>
          <p:cNvPr id="207" name="Google Shape;207;p31"/>
          <p:cNvSpPr txBox="1"/>
          <p:nvPr>
            <p:ph idx="1" type="body"/>
          </p:nvPr>
        </p:nvSpPr>
        <p:spPr>
          <a:xfrm>
            <a:off x="311700" y="1152475"/>
            <a:ext cx="8520600" cy="123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Defines a family of algorithms, encapsulates each one, and makes them interchangable</a:t>
            </a:r>
            <a:endParaRPr/>
          </a:p>
          <a:p>
            <a:pPr indent="-342900" lvl="0" marL="457200" rtl="0" algn="l">
              <a:spcBef>
                <a:spcPts val="0"/>
              </a:spcBef>
              <a:spcAft>
                <a:spcPts val="0"/>
              </a:spcAft>
              <a:buSzPts val="1800"/>
              <a:buChar char="●"/>
            </a:pPr>
            <a:r>
              <a:rPr lang="en"/>
              <a:t>Strategy lets the algorithm vary independently from the clients that use it</a:t>
            </a:r>
            <a:endParaRPr/>
          </a:p>
          <a:p>
            <a:pPr indent="-342900" lvl="0" marL="457200" rtl="0" algn="l">
              <a:spcBef>
                <a:spcPts val="0"/>
              </a:spcBef>
              <a:spcAft>
                <a:spcPts val="0"/>
              </a:spcAft>
              <a:buSzPts val="1800"/>
              <a:buChar char="●"/>
            </a:pPr>
            <a:r>
              <a:rPr lang="en"/>
              <a:t>In</a:t>
            </a:r>
            <a:r>
              <a:rPr lang="en"/>
              <a:t>stead of implementing a single algorithm directly, code receives run-time instructions as to which in a family of algorithms to use.</a:t>
            </a:r>
            <a:endParaRPr/>
          </a:p>
          <a:p>
            <a:pPr indent="-342900" lvl="0" marL="457200" rtl="0" algn="l">
              <a:spcBef>
                <a:spcPts val="0"/>
              </a:spcBef>
              <a:spcAft>
                <a:spcPts val="0"/>
              </a:spcAft>
              <a:buSzPts val="1800"/>
              <a:buChar char="●"/>
            </a:pPr>
            <a:r>
              <a:rPr lang="en"/>
              <a:t>Context refers to the Strategy interface for implementing the algorithm</a:t>
            </a:r>
            <a:endParaRPr/>
          </a:p>
        </p:txBody>
      </p:sp>
      <p:sp>
        <p:nvSpPr>
          <p:cNvPr id="208" name="Google Shape;208;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09" name="Google Shape;209;p31"/>
          <p:cNvPicPr preferRelativeResize="0"/>
          <p:nvPr/>
        </p:nvPicPr>
        <p:blipFill>
          <a:blip r:embed="rId3">
            <a:alphaModFix/>
          </a:blip>
          <a:stretch>
            <a:fillRect/>
          </a:stretch>
        </p:blipFill>
        <p:spPr>
          <a:xfrm>
            <a:off x="2622050" y="3139225"/>
            <a:ext cx="2438400" cy="152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Principles of good software design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Principles to good software design </a:t>
            </a:r>
            <a:endParaRPr/>
          </a:p>
          <a:p>
            <a:pPr indent="-317500" lvl="1" marL="914400" rtl="0" algn="l">
              <a:lnSpc>
                <a:spcPct val="150000"/>
              </a:lnSpc>
              <a:spcBef>
                <a:spcPts val="0"/>
              </a:spcBef>
              <a:spcAft>
                <a:spcPts val="0"/>
              </a:spcAft>
              <a:buSzPts val="1400"/>
              <a:buChar char="○"/>
            </a:pPr>
            <a:r>
              <a:rPr lang="en"/>
              <a:t>understandable, flexible, and maintainable</a:t>
            </a:r>
            <a:endParaRPr/>
          </a:p>
          <a:p>
            <a:pPr indent="-342900" lvl="0" marL="457200" rtl="0" algn="l">
              <a:lnSpc>
                <a:spcPct val="150000"/>
              </a:lnSpc>
              <a:spcBef>
                <a:spcPts val="0"/>
              </a:spcBef>
              <a:spcAft>
                <a:spcPts val="0"/>
              </a:spcAft>
              <a:buSzPts val="1800"/>
              <a:buChar char="●"/>
            </a:pPr>
            <a:r>
              <a:rPr lang="en"/>
              <a:t>Characteristics of bad software according to Robert Martin (Uncle Bob!)</a:t>
            </a:r>
            <a:endParaRPr/>
          </a:p>
          <a:p>
            <a:pPr indent="-317500" lvl="1" marL="914400" rtl="0" algn="l">
              <a:lnSpc>
                <a:spcPct val="150000"/>
              </a:lnSpc>
              <a:spcBef>
                <a:spcPts val="0"/>
              </a:spcBef>
              <a:spcAft>
                <a:spcPts val="0"/>
              </a:spcAft>
              <a:buSzPts val="1400"/>
              <a:buChar char="○"/>
            </a:pPr>
            <a:r>
              <a:rPr lang="en"/>
              <a:t>It is hard to change because every change affects too many other parts of the system (Rigidity) </a:t>
            </a:r>
            <a:endParaRPr/>
          </a:p>
          <a:p>
            <a:pPr indent="-317500" lvl="1" marL="914400" rtl="0" algn="l">
              <a:lnSpc>
                <a:spcPct val="150000"/>
              </a:lnSpc>
              <a:spcBef>
                <a:spcPts val="0"/>
              </a:spcBef>
              <a:spcAft>
                <a:spcPts val="0"/>
              </a:spcAft>
              <a:buSzPts val="1400"/>
              <a:buChar char="○"/>
            </a:pPr>
            <a:r>
              <a:rPr lang="en"/>
              <a:t>When you make a change, unexpected parts of the system break. (Fragility)</a:t>
            </a:r>
            <a:endParaRPr/>
          </a:p>
          <a:p>
            <a:pPr indent="-317500" lvl="1" marL="914400" rtl="0" algn="l">
              <a:lnSpc>
                <a:spcPct val="150000"/>
              </a:lnSpc>
              <a:spcBef>
                <a:spcPts val="0"/>
              </a:spcBef>
              <a:spcAft>
                <a:spcPts val="0"/>
              </a:spcAft>
              <a:buSzPts val="1400"/>
              <a:buChar char="○"/>
            </a:pPr>
            <a:r>
              <a:rPr lang="en"/>
              <a:t>It is hard to reuse in another application because it cannot be disentangled from the current application. (Immobility)</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Decorator Pattern</a:t>
            </a:r>
            <a:endParaRPr/>
          </a:p>
        </p:txBody>
      </p:sp>
      <p:sp>
        <p:nvSpPr>
          <p:cNvPr id="215" name="Google Shape;215;p32"/>
          <p:cNvSpPr txBox="1"/>
          <p:nvPr>
            <p:ph idx="1" type="body"/>
          </p:nvPr>
        </p:nvSpPr>
        <p:spPr>
          <a:xfrm>
            <a:off x="389475" y="1132275"/>
            <a:ext cx="8520600" cy="149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Decorator Pattern attaches additional responsibilities to an object dynamically by wrapping the original class</a:t>
            </a:r>
            <a:endParaRPr/>
          </a:p>
          <a:p>
            <a:pPr indent="-342900" lvl="0" marL="457200" rtl="0" algn="l">
              <a:spcBef>
                <a:spcPts val="0"/>
              </a:spcBef>
              <a:spcAft>
                <a:spcPts val="0"/>
              </a:spcAft>
              <a:buSzPts val="1800"/>
              <a:buChar char="●"/>
            </a:pPr>
            <a:r>
              <a:rPr lang="en"/>
              <a:t>Decorators provide a flexible alternative to subclassing for extending functionality</a:t>
            </a:r>
            <a:endParaRPr/>
          </a:p>
          <a:p>
            <a:pPr indent="0" lvl="0" marL="0" rtl="0" algn="l">
              <a:spcBef>
                <a:spcPts val="1600"/>
              </a:spcBef>
              <a:spcAft>
                <a:spcPts val="1600"/>
              </a:spcAft>
              <a:buNone/>
            </a:pPr>
            <a:r>
              <a:t/>
            </a:r>
            <a:endParaRPr/>
          </a:p>
        </p:txBody>
      </p:sp>
      <p:sp>
        <p:nvSpPr>
          <p:cNvPr id="216" name="Google Shape;21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17" name="Google Shape;217;p32"/>
          <p:cNvPicPr preferRelativeResize="0"/>
          <p:nvPr/>
        </p:nvPicPr>
        <p:blipFill>
          <a:blip r:embed="rId3">
            <a:alphaModFix/>
          </a:blip>
          <a:stretch>
            <a:fillRect/>
          </a:stretch>
        </p:blipFill>
        <p:spPr>
          <a:xfrm>
            <a:off x="2884575" y="2362825"/>
            <a:ext cx="3017325" cy="2387925"/>
          </a:xfrm>
          <a:prstGeom prst="rect">
            <a:avLst/>
          </a:prstGeom>
          <a:noFill/>
          <a:ln>
            <a:noFill/>
          </a:ln>
        </p:spPr>
      </p:pic>
      <p:sp>
        <p:nvSpPr>
          <p:cNvPr id="218" name="Google Shape;218;p32"/>
          <p:cNvSpPr txBox="1"/>
          <p:nvPr/>
        </p:nvSpPr>
        <p:spPr>
          <a:xfrm>
            <a:off x="4268425" y="1242600"/>
            <a:ext cx="4025400" cy="25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Decorator - steps</a:t>
            </a:r>
            <a:endParaRPr/>
          </a:p>
        </p:txBody>
      </p:sp>
      <p:sp>
        <p:nvSpPr>
          <p:cNvPr id="224" name="Google Shape;22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Subclass the original Component class into a Decorator class </a:t>
            </a:r>
            <a:endParaRPr/>
          </a:p>
          <a:p>
            <a:pPr indent="-342900" lvl="0" marL="457200" rtl="0" algn="l">
              <a:spcBef>
                <a:spcPts val="0"/>
              </a:spcBef>
              <a:spcAft>
                <a:spcPts val="0"/>
              </a:spcAft>
              <a:buSzPts val="1800"/>
              <a:buChar char="●"/>
            </a:pPr>
            <a:r>
              <a:rPr lang="en"/>
              <a:t>In the Decorator class, add a Component pointer as a field</a:t>
            </a:r>
            <a:endParaRPr/>
          </a:p>
          <a:p>
            <a:pPr indent="-342900" lvl="0" marL="457200" rtl="0" algn="l">
              <a:spcBef>
                <a:spcPts val="0"/>
              </a:spcBef>
              <a:spcAft>
                <a:spcPts val="0"/>
              </a:spcAft>
              <a:buSzPts val="1800"/>
              <a:buChar char="●"/>
            </a:pPr>
            <a:r>
              <a:rPr lang="en"/>
              <a:t>In the Decorator class, pass a Component to the Decorator constructor to initialize the Component pointer</a:t>
            </a:r>
            <a:endParaRPr/>
          </a:p>
          <a:p>
            <a:pPr indent="-342900" lvl="0" marL="457200" rtl="0" algn="l">
              <a:spcBef>
                <a:spcPts val="0"/>
              </a:spcBef>
              <a:spcAft>
                <a:spcPts val="0"/>
              </a:spcAft>
              <a:buSzPts val="1800"/>
              <a:buChar char="●"/>
            </a:pPr>
            <a:r>
              <a:rPr lang="en"/>
              <a:t>In the Decorator class, forward all Component methods to the Component pointer</a:t>
            </a:r>
            <a:endParaRPr/>
          </a:p>
          <a:p>
            <a:pPr indent="-342900" lvl="0" marL="457200" rtl="0" algn="l">
              <a:spcBef>
                <a:spcPts val="0"/>
              </a:spcBef>
              <a:spcAft>
                <a:spcPts val="0"/>
              </a:spcAft>
              <a:buSzPts val="1800"/>
              <a:buChar char="●"/>
            </a:pPr>
            <a:r>
              <a:rPr lang="en"/>
              <a:t>In the ConcreteDecorator class, override any Component method(s) whose behavior needs to be modified.</a:t>
            </a:r>
            <a:endParaRPr/>
          </a:p>
        </p:txBody>
      </p:sp>
      <p:sp>
        <p:nvSpPr>
          <p:cNvPr id="225" name="Google Shape;225;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311700" y="445025"/>
            <a:ext cx="85206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Factory Method Pattern</a:t>
            </a:r>
            <a:endParaRPr/>
          </a:p>
        </p:txBody>
      </p:sp>
      <p:sp>
        <p:nvSpPr>
          <p:cNvPr id="231" name="Google Shape;231;p34"/>
          <p:cNvSpPr txBox="1"/>
          <p:nvPr>
            <p:ph idx="1" type="body"/>
          </p:nvPr>
        </p:nvSpPr>
        <p:spPr>
          <a:xfrm>
            <a:off x="311700" y="1153977"/>
            <a:ext cx="8520600" cy="128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Factory method pattern defines an interface for creating an object, but lets subclasses decide which class to instantiate</a:t>
            </a:r>
            <a:endParaRPr/>
          </a:p>
          <a:p>
            <a:pPr indent="-317500" lvl="1" marL="914400" rtl="0" algn="l">
              <a:spcBef>
                <a:spcPts val="0"/>
              </a:spcBef>
              <a:spcAft>
                <a:spcPts val="0"/>
              </a:spcAft>
              <a:buSzPts val="1400"/>
              <a:buChar char="○"/>
            </a:pPr>
            <a:r>
              <a:rPr lang="en"/>
              <a:t>Creating an object often requires complex processes not appropriate to include within a composing object</a:t>
            </a:r>
            <a:endParaRPr/>
          </a:p>
          <a:p>
            <a:pPr indent="0" lvl="0" marL="457200" rtl="0" algn="l">
              <a:spcBef>
                <a:spcPts val="1600"/>
              </a:spcBef>
              <a:spcAft>
                <a:spcPts val="1600"/>
              </a:spcAft>
              <a:buNone/>
            </a:pPr>
            <a:r>
              <a:t/>
            </a:r>
            <a:endParaRPr/>
          </a:p>
        </p:txBody>
      </p:sp>
      <p:sp>
        <p:nvSpPr>
          <p:cNvPr id="232" name="Google Shape;232;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33" name="Google Shape;233;p34"/>
          <p:cNvPicPr preferRelativeResize="0"/>
          <p:nvPr/>
        </p:nvPicPr>
        <p:blipFill>
          <a:blip r:embed="rId3">
            <a:alphaModFix/>
          </a:blip>
          <a:stretch>
            <a:fillRect/>
          </a:stretch>
        </p:blipFill>
        <p:spPr>
          <a:xfrm>
            <a:off x="764950" y="2668625"/>
            <a:ext cx="4762500" cy="2286000"/>
          </a:xfrm>
          <a:prstGeom prst="rect">
            <a:avLst/>
          </a:prstGeom>
          <a:noFill/>
          <a:ln>
            <a:noFill/>
          </a:ln>
        </p:spPr>
      </p:pic>
      <p:sp>
        <p:nvSpPr>
          <p:cNvPr id="234" name="Google Shape;234;p34"/>
          <p:cNvSpPr txBox="1"/>
          <p:nvPr/>
        </p:nvSpPr>
        <p:spPr>
          <a:xfrm>
            <a:off x="5847150" y="2668625"/>
            <a:ext cx="2625300" cy="21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Creator refers to a separate factoryMethod() to create a product object, which makes the Creator independent of which concrete class is instantiated</a:t>
            </a:r>
            <a:endParaRPr>
              <a:solidFill>
                <a:srgbClr val="FFFFFF"/>
              </a:solidFill>
            </a:endParaRPr>
          </a:p>
          <a:p>
            <a:pPr indent="0" lvl="0" marL="0" rtl="0" algn="l">
              <a:spcBef>
                <a:spcPts val="0"/>
              </a:spcBef>
              <a:spcAft>
                <a:spcPts val="0"/>
              </a:spcAft>
              <a:buNone/>
            </a:pPr>
            <a:r>
              <a:rPr lang="en">
                <a:solidFill>
                  <a:srgbClr val="FFFFFF"/>
                </a:solidFill>
              </a:rPr>
              <a:t>Subclasses of Creator can redefine which class to instantiate.</a:t>
            </a:r>
            <a:r>
              <a:rPr lang="en"/>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Factory Pattern</a:t>
            </a:r>
            <a:endParaRPr/>
          </a:p>
        </p:txBody>
      </p:sp>
      <p:sp>
        <p:nvSpPr>
          <p:cNvPr id="240" name="Google Shape;240;p35"/>
          <p:cNvSpPr txBox="1"/>
          <p:nvPr>
            <p:ph idx="1" type="body"/>
          </p:nvPr>
        </p:nvSpPr>
        <p:spPr>
          <a:xfrm>
            <a:off x="311700" y="1152475"/>
            <a:ext cx="8520600" cy="185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abstract factory pattern provides an interface for creating families of related or dependent objects without specifying their concrete classes</a:t>
            </a:r>
            <a:endParaRPr/>
          </a:p>
          <a:p>
            <a:pPr indent="-342900" lvl="0" marL="457200" rtl="0" algn="l">
              <a:spcBef>
                <a:spcPts val="0"/>
              </a:spcBef>
              <a:spcAft>
                <a:spcPts val="0"/>
              </a:spcAft>
              <a:buSzPts val="1800"/>
              <a:buChar char="●"/>
            </a:pPr>
            <a:r>
              <a:rPr lang="en"/>
              <a:t>The Abstract Factory design pattern solves problems like</a:t>
            </a:r>
            <a:endParaRPr/>
          </a:p>
          <a:p>
            <a:pPr indent="-317500" lvl="1" marL="914400" rtl="0" algn="l">
              <a:spcBef>
                <a:spcPts val="0"/>
              </a:spcBef>
              <a:spcAft>
                <a:spcPts val="0"/>
              </a:spcAft>
              <a:buSzPts val="1400"/>
              <a:buChar char="○"/>
            </a:pPr>
            <a:r>
              <a:rPr lang="en"/>
              <a:t>How can an application be independent of how its objects are created?</a:t>
            </a:r>
            <a:endParaRPr/>
          </a:p>
          <a:p>
            <a:pPr indent="-317500" lvl="1" marL="914400" rtl="0" algn="l">
              <a:spcBef>
                <a:spcPts val="0"/>
              </a:spcBef>
              <a:spcAft>
                <a:spcPts val="0"/>
              </a:spcAft>
              <a:buSzPts val="1400"/>
              <a:buChar char="○"/>
            </a:pPr>
            <a:r>
              <a:rPr lang="en"/>
              <a:t>How can a class be independent of how the objects it requires are created?</a:t>
            </a:r>
            <a:endParaRPr/>
          </a:p>
          <a:p>
            <a:pPr indent="-317500" lvl="1" marL="914400" rtl="0" algn="l">
              <a:spcBef>
                <a:spcPts val="0"/>
              </a:spcBef>
              <a:spcAft>
                <a:spcPts val="0"/>
              </a:spcAft>
              <a:buSzPts val="1400"/>
              <a:buChar char="○"/>
            </a:pPr>
            <a:r>
              <a:rPr lang="en"/>
              <a:t>How can families of related or dependent objects be created?</a:t>
            </a:r>
            <a:endParaRPr/>
          </a:p>
          <a:p>
            <a:pPr indent="0" lvl="0" marL="457200" rtl="0" algn="l">
              <a:spcBef>
                <a:spcPts val="1600"/>
              </a:spcBef>
              <a:spcAft>
                <a:spcPts val="1600"/>
              </a:spcAft>
              <a:buNone/>
            </a:pPr>
            <a:r>
              <a:t/>
            </a:r>
            <a:endParaRPr/>
          </a:p>
        </p:txBody>
      </p:sp>
      <p:sp>
        <p:nvSpPr>
          <p:cNvPr id="241" name="Google Shape;241;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42" name="Google Shape;242;p35"/>
          <p:cNvPicPr preferRelativeResize="0"/>
          <p:nvPr/>
        </p:nvPicPr>
        <p:blipFill>
          <a:blip r:embed="rId3">
            <a:alphaModFix/>
          </a:blip>
          <a:stretch>
            <a:fillRect/>
          </a:stretch>
        </p:blipFill>
        <p:spPr>
          <a:xfrm>
            <a:off x="1591425" y="3077075"/>
            <a:ext cx="5327364" cy="1826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Factory pattern - steps</a:t>
            </a:r>
            <a:endParaRPr/>
          </a:p>
        </p:txBody>
      </p:sp>
      <p:sp>
        <p:nvSpPr>
          <p:cNvPr id="248" name="Google Shape;24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Client class that requires ProductA and ProductB objects doesn't instantiate the ProductA1 and ProductB1 classes directly</a:t>
            </a:r>
            <a:endParaRPr/>
          </a:p>
          <a:p>
            <a:pPr indent="-342900" lvl="0" marL="457200" rtl="0" algn="l">
              <a:spcBef>
                <a:spcPts val="0"/>
              </a:spcBef>
              <a:spcAft>
                <a:spcPts val="0"/>
              </a:spcAft>
              <a:buSzPts val="1800"/>
              <a:buChar char="●"/>
            </a:pPr>
            <a:r>
              <a:rPr lang="en"/>
              <a:t>Instead, the Client refers to the AbstractFactory interface for creating objects, which makes the Client independent of how the objects are created (which concrete classes are instantiated)</a:t>
            </a:r>
            <a:endParaRPr/>
          </a:p>
          <a:p>
            <a:pPr indent="-342900" lvl="0" marL="457200" rtl="0" algn="l">
              <a:spcBef>
                <a:spcPts val="0"/>
              </a:spcBef>
              <a:spcAft>
                <a:spcPts val="0"/>
              </a:spcAft>
              <a:buSzPts val="1800"/>
              <a:buChar char="●"/>
            </a:pPr>
            <a:r>
              <a:rPr lang="en"/>
              <a:t> The Factory1 class implements the AbstractFactory interface by instantiating the ProductA1 and ProductB1 classes.</a:t>
            </a:r>
            <a:endParaRPr/>
          </a:p>
        </p:txBody>
      </p:sp>
      <p:sp>
        <p:nvSpPr>
          <p:cNvPr id="249" name="Google Shape;249;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Adapter Pattern</a:t>
            </a:r>
            <a:endParaRPr/>
          </a:p>
        </p:txBody>
      </p:sp>
      <p:sp>
        <p:nvSpPr>
          <p:cNvPr id="255" name="Google Shape;255;p37"/>
          <p:cNvSpPr txBox="1"/>
          <p:nvPr>
            <p:ph idx="1" type="body"/>
          </p:nvPr>
        </p:nvSpPr>
        <p:spPr>
          <a:xfrm>
            <a:off x="236800" y="958025"/>
            <a:ext cx="8520600" cy="14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adapter pattern converts the  interface of a class into another interface the clients expect.</a:t>
            </a:r>
            <a:endParaRPr/>
          </a:p>
          <a:p>
            <a:pPr indent="-317500" lvl="1" marL="914400" rtl="0" algn="l">
              <a:spcBef>
                <a:spcPts val="0"/>
              </a:spcBef>
              <a:spcAft>
                <a:spcPts val="0"/>
              </a:spcAft>
              <a:buSzPts val="1400"/>
              <a:buChar char="○"/>
            </a:pPr>
            <a:r>
              <a:rPr lang="en"/>
              <a:t>Adapter lets classes work together that couldn’t otherwise because of incompatible interfaces</a:t>
            </a:r>
            <a:endParaRPr/>
          </a:p>
          <a:p>
            <a:pPr indent="-342900" lvl="0" marL="457200" rtl="0" algn="l">
              <a:spcBef>
                <a:spcPts val="0"/>
              </a:spcBef>
              <a:spcAft>
                <a:spcPts val="0"/>
              </a:spcAft>
              <a:buSzPts val="1800"/>
              <a:buChar char="●"/>
            </a:pPr>
            <a:r>
              <a:rPr lang="en"/>
              <a:t>The adapter design pattern solves problems like:[3]</a:t>
            </a:r>
            <a:endParaRPr/>
          </a:p>
          <a:p>
            <a:pPr indent="-317500" lvl="1" marL="914400" rtl="0" algn="l">
              <a:spcBef>
                <a:spcPts val="0"/>
              </a:spcBef>
              <a:spcAft>
                <a:spcPts val="0"/>
              </a:spcAft>
              <a:buSzPts val="1400"/>
              <a:buChar char="○"/>
            </a:pPr>
            <a:r>
              <a:rPr lang="en"/>
              <a:t>How can a class be reused that does not have an interface that a client requires?</a:t>
            </a:r>
            <a:endParaRPr/>
          </a:p>
          <a:p>
            <a:pPr indent="-317500" lvl="1" marL="914400" rtl="0" algn="l">
              <a:spcBef>
                <a:spcPts val="0"/>
              </a:spcBef>
              <a:spcAft>
                <a:spcPts val="0"/>
              </a:spcAft>
              <a:buSzPts val="1400"/>
              <a:buChar char="○"/>
            </a:pPr>
            <a:r>
              <a:rPr lang="en"/>
              <a:t>How can classes that have incompatible interfaces work together?</a:t>
            </a:r>
            <a:endParaRPr/>
          </a:p>
          <a:p>
            <a:pPr indent="-317500" lvl="1" marL="914400" rtl="0" algn="l">
              <a:spcBef>
                <a:spcPts val="0"/>
              </a:spcBef>
              <a:spcAft>
                <a:spcPts val="0"/>
              </a:spcAft>
              <a:buSzPts val="1400"/>
              <a:buChar char="○"/>
            </a:pPr>
            <a:r>
              <a:rPr lang="en"/>
              <a:t>How can an alternative interface be provided for a class?</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a:p>
        </p:txBody>
      </p:sp>
      <p:sp>
        <p:nvSpPr>
          <p:cNvPr id="256" name="Google Shape;256;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57" name="Google Shape;257;p37"/>
          <p:cNvPicPr preferRelativeResize="0"/>
          <p:nvPr/>
        </p:nvPicPr>
        <p:blipFill>
          <a:blip r:embed="rId3">
            <a:alphaModFix/>
          </a:blip>
          <a:stretch>
            <a:fillRect/>
          </a:stretch>
        </p:blipFill>
        <p:spPr>
          <a:xfrm>
            <a:off x="5963725" y="2875625"/>
            <a:ext cx="2641175" cy="2020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 Pattern</a:t>
            </a:r>
            <a:endParaRPr/>
          </a:p>
        </p:txBody>
      </p:sp>
      <p:sp>
        <p:nvSpPr>
          <p:cNvPr id="263" name="Google Shape;263;p38"/>
          <p:cNvSpPr txBox="1"/>
          <p:nvPr>
            <p:ph idx="1" type="body"/>
          </p:nvPr>
        </p:nvSpPr>
        <p:spPr>
          <a:xfrm>
            <a:off x="311700" y="1152475"/>
            <a:ext cx="8520600" cy="133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command pattern encapsulates a request as an object, thereby letting your parameterize other objects with different requests, queue or log requests, and support undo operations</a:t>
            </a:r>
            <a:endParaRPr/>
          </a:p>
          <a:p>
            <a:pPr indent="-342900" lvl="0" marL="457200" rtl="0" algn="l">
              <a:spcBef>
                <a:spcPts val="0"/>
              </a:spcBef>
              <a:spcAft>
                <a:spcPts val="0"/>
              </a:spcAft>
              <a:buSzPts val="1800"/>
              <a:buChar char="●"/>
            </a:pPr>
            <a:r>
              <a:rPr lang="en"/>
              <a:t>Implementing (hard-wiring) a request directly into a class is inflexible because it couples the class to a particular request at compile-time, which makes it impossible to specify a request at run-time</a:t>
            </a:r>
            <a:endParaRPr/>
          </a:p>
          <a:p>
            <a:pPr indent="-342900" lvl="0" marL="457200" rtl="0" algn="l">
              <a:spcBef>
                <a:spcPts val="0"/>
              </a:spcBef>
              <a:spcAft>
                <a:spcPts val="0"/>
              </a:spcAft>
              <a:buSzPts val="1800"/>
              <a:buChar char="●"/>
            </a:pPr>
            <a:r>
              <a:rPr lang="en"/>
              <a:t>Define separate (command) objects that encapsulate a request.</a:t>
            </a:r>
            <a:endParaRPr/>
          </a:p>
          <a:p>
            <a:pPr indent="-317500" lvl="1" marL="914400" rtl="0" algn="l">
              <a:spcBef>
                <a:spcPts val="0"/>
              </a:spcBef>
              <a:spcAft>
                <a:spcPts val="0"/>
              </a:spcAft>
              <a:buSzPts val="1400"/>
              <a:buChar char="○"/>
            </a:pPr>
            <a:r>
              <a:rPr lang="en"/>
              <a:t>A class delegates a request to a command object instead of implementing a particular request directly.</a:t>
            </a:r>
            <a:endParaRPr/>
          </a:p>
          <a:p>
            <a:pPr indent="0" lvl="0" marL="457200" rtl="0" algn="l">
              <a:spcBef>
                <a:spcPts val="1600"/>
              </a:spcBef>
              <a:spcAft>
                <a:spcPts val="1600"/>
              </a:spcAft>
              <a:buNone/>
            </a:pPr>
            <a:r>
              <a:t/>
            </a:r>
            <a:endParaRPr/>
          </a:p>
        </p:txBody>
      </p:sp>
      <p:sp>
        <p:nvSpPr>
          <p:cNvPr id="264" name="Google Shape;264;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 Pattern - Steps</a:t>
            </a:r>
            <a:endParaRPr/>
          </a:p>
        </p:txBody>
      </p:sp>
      <p:sp>
        <p:nvSpPr>
          <p:cNvPr id="270" name="Google Shape;270;p39"/>
          <p:cNvSpPr txBox="1"/>
          <p:nvPr>
            <p:ph idx="1" type="body"/>
          </p:nvPr>
        </p:nvSpPr>
        <p:spPr>
          <a:xfrm>
            <a:off x="350600" y="1017725"/>
            <a:ext cx="8520600" cy="161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Invoker(caller) refers to the Command interface to perform a request (command.execute())</a:t>
            </a:r>
            <a:endParaRPr/>
          </a:p>
          <a:p>
            <a:pPr indent="-342900" lvl="0" marL="457200" rtl="0" algn="l">
              <a:spcBef>
                <a:spcPts val="0"/>
              </a:spcBef>
              <a:spcAft>
                <a:spcPts val="0"/>
              </a:spcAft>
              <a:buSzPts val="1800"/>
              <a:buChar char="●"/>
            </a:pPr>
            <a:r>
              <a:rPr lang="en"/>
              <a:t>The Invoker is independent of how the request is performed</a:t>
            </a:r>
            <a:endParaRPr/>
          </a:p>
          <a:p>
            <a:pPr indent="-342900" lvl="0" marL="457200" rtl="0" algn="l">
              <a:spcBef>
                <a:spcPts val="0"/>
              </a:spcBef>
              <a:spcAft>
                <a:spcPts val="0"/>
              </a:spcAft>
              <a:buSzPts val="1800"/>
              <a:buChar char="●"/>
            </a:pPr>
            <a:r>
              <a:rPr lang="en"/>
              <a:t>The ConcreteCommand class implements the Command interface by performing an action on a receiver (receiver.action1())</a:t>
            </a:r>
            <a:endParaRPr/>
          </a:p>
        </p:txBody>
      </p:sp>
      <p:sp>
        <p:nvSpPr>
          <p:cNvPr id="271" name="Google Shape;271;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72" name="Google Shape;272;p39"/>
          <p:cNvPicPr preferRelativeResize="0"/>
          <p:nvPr/>
        </p:nvPicPr>
        <p:blipFill>
          <a:blip r:embed="rId3">
            <a:alphaModFix/>
          </a:blip>
          <a:stretch>
            <a:fillRect/>
          </a:stretch>
        </p:blipFill>
        <p:spPr>
          <a:xfrm>
            <a:off x="765000" y="2705300"/>
            <a:ext cx="6999888" cy="2351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Reasons for bad software design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Rigidity</a:t>
            </a:r>
            <a:endParaRPr/>
          </a:p>
          <a:p>
            <a:pPr indent="-317500" lvl="1" marL="914400" rtl="0" algn="l">
              <a:lnSpc>
                <a:spcPct val="150000"/>
              </a:lnSpc>
              <a:spcBef>
                <a:spcPts val="0"/>
              </a:spcBef>
              <a:spcAft>
                <a:spcPts val="0"/>
              </a:spcAft>
              <a:buSzPts val="1400"/>
              <a:buChar char="○"/>
            </a:pPr>
            <a:r>
              <a:rPr lang="en"/>
              <a:t>Heavy interdependency among modules making cost of change impossible to predict</a:t>
            </a:r>
            <a:endParaRPr/>
          </a:p>
          <a:p>
            <a:pPr indent="-317500" lvl="1" marL="914400" rtl="0" algn="l">
              <a:lnSpc>
                <a:spcPct val="150000"/>
              </a:lnSpc>
              <a:spcBef>
                <a:spcPts val="0"/>
              </a:spcBef>
              <a:spcAft>
                <a:spcPts val="0"/>
              </a:spcAft>
              <a:buSzPts val="1400"/>
              <a:buChar char="○"/>
            </a:pPr>
            <a:r>
              <a:rPr lang="en"/>
              <a:t>Managers become reluctant to authorize changes</a:t>
            </a:r>
            <a:endParaRPr/>
          </a:p>
          <a:p>
            <a:pPr indent="-342900" lvl="0" marL="457200" rtl="0" algn="l">
              <a:lnSpc>
                <a:spcPct val="150000"/>
              </a:lnSpc>
              <a:spcBef>
                <a:spcPts val="0"/>
              </a:spcBef>
              <a:spcAft>
                <a:spcPts val="0"/>
              </a:spcAft>
              <a:buSzPts val="1800"/>
              <a:buChar char="●"/>
            </a:pPr>
            <a:r>
              <a:rPr lang="en"/>
              <a:t>Fragility</a:t>
            </a:r>
            <a:endParaRPr/>
          </a:p>
          <a:p>
            <a:pPr indent="-317500" lvl="1" marL="914400" rtl="0" algn="l">
              <a:lnSpc>
                <a:spcPct val="150000"/>
              </a:lnSpc>
              <a:spcBef>
                <a:spcPts val="0"/>
              </a:spcBef>
              <a:spcAft>
                <a:spcPts val="0"/>
              </a:spcAft>
              <a:buSzPts val="1400"/>
              <a:buChar char="○"/>
            </a:pPr>
            <a:r>
              <a:rPr lang="en"/>
              <a:t>Heavy</a:t>
            </a:r>
            <a:r>
              <a:rPr lang="en"/>
              <a:t> interdependency among modules making changes in one part causing failures in </a:t>
            </a:r>
            <a:r>
              <a:rPr lang="en"/>
              <a:t>unrelated</a:t>
            </a:r>
            <a:r>
              <a:rPr lang="en"/>
              <a:t> parts</a:t>
            </a:r>
            <a:endParaRPr/>
          </a:p>
          <a:p>
            <a:pPr indent="-342900" lvl="0" marL="457200" rtl="0" algn="l">
              <a:lnSpc>
                <a:spcPct val="150000"/>
              </a:lnSpc>
              <a:spcBef>
                <a:spcPts val="0"/>
              </a:spcBef>
              <a:spcAft>
                <a:spcPts val="0"/>
              </a:spcAft>
              <a:buSzPts val="1800"/>
              <a:buChar char="●"/>
            </a:pPr>
            <a:r>
              <a:rPr lang="en"/>
              <a:t>Immobilitty</a:t>
            </a:r>
            <a:endParaRPr/>
          </a:p>
          <a:p>
            <a:pPr indent="-317500" lvl="1" marL="914400" rtl="0" algn="l">
              <a:lnSpc>
                <a:spcPct val="150000"/>
              </a:lnSpc>
              <a:spcBef>
                <a:spcPts val="0"/>
              </a:spcBef>
              <a:spcAft>
                <a:spcPts val="0"/>
              </a:spcAft>
              <a:buSzPts val="1400"/>
              <a:buChar char="○"/>
            </a:pPr>
            <a:r>
              <a:rPr lang="en"/>
              <a:t>Desired</a:t>
            </a:r>
            <a:r>
              <a:rPr lang="en"/>
              <a:t> parts are tightly coupled with unneeded parts, making reuse difficult</a:t>
            </a:r>
            <a:endParaRPr/>
          </a:p>
          <a:p>
            <a:pPr indent="0" lvl="0" marL="0" rtl="0" algn="l">
              <a:spcBef>
                <a:spcPts val="1600"/>
              </a:spcBef>
              <a:spcAft>
                <a:spcPts val="1600"/>
              </a:spcAft>
              <a:buNone/>
            </a:pPr>
            <a:r>
              <a:t/>
            </a:r>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SOLID Design Principles</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SOLID</a:t>
            </a:r>
            <a:endParaRPr/>
          </a:p>
          <a:p>
            <a:pPr indent="-317500" lvl="1" marL="914400" rtl="0" algn="l">
              <a:lnSpc>
                <a:spcPct val="150000"/>
              </a:lnSpc>
              <a:spcBef>
                <a:spcPts val="0"/>
              </a:spcBef>
              <a:spcAft>
                <a:spcPts val="0"/>
              </a:spcAft>
              <a:buSzPts val="1400"/>
              <a:buChar char="○"/>
            </a:pPr>
            <a:r>
              <a:rPr lang="en"/>
              <a:t>S - Single responsibility principle</a:t>
            </a:r>
            <a:endParaRPr/>
          </a:p>
          <a:p>
            <a:pPr indent="-317500" lvl="1" marL="914400" rtl="0" algn="l">
              <a:lnSpc>
                <a:spcPct val="150000"/>
              </a:lnSpc>
              <a:spcBef>
                <a:spcPts val="0"/>
              </a:spcBef>
              <a:spcAft>
                <a:spcPts val="0"/>
              </a:spcAft>
              <a:buSzPts val="1400"/>
              <a:buChar char="○"/>
            </a:pPr>
            <a:r>
              <a:rPr lang="en"/>
              <a:t>O - Open/closed principle</a:t>
            </a:r>
            <a:endParaRPr/>
          </a:p>
          <a:p>
            <a:pPr indent="-317500" lvl="1" marL="914400" rtl="0" algn="l">
              <a:lnSpc>
                <a:spcPct val="150000"/>
              </a:lnSpc>
              <a:spcBef>
                <a:spcPts val="0"/>
              </a:spcBef>
              <a:spcAft>
                <a:spcPts val="0"/>
              </a:spcAft>
              <a:buSzPts val="1400"/>
              <a:buChar char="○"/>
            </a:pPr>
            <a:r>
              <a:rPr lang="en"/>
              <a:t>L - Liskov substitution principle </a:t>
            </a:r>
            <a:endParaRPr/>
          </a:p>
          <a:p>
            <a:pPr indent="-317500" lvl="1" marL="914400" rtl="0" algn="l">
              <a:lnSpc>
                <a:spcPct val="150000"/>
              </a:lnSpc>
              <a:spcBef>
                <a:spcPts val="0"/>
              </a:spcBef>
              <a:spcAft>
                <a:spcPts val="0"/>
              </a:spcAft>
              <a:buSzPts val="1400"/>
              <a:buChar char="○"/>
            </a:pPr>
            <a:r>
              <a:rPr lang="en"/>
              <a:t>I - Interface segregation principle</a:t>
            </a:r>
            <a:endParaRPr/>
          </a:p>
          <a:p>
            <a:pPr indent="-317500" lvl="1" marL="914400" rtl="0" algn="l">
              <a:lnSpc>
                <a:spcPct val="150000"/>
              </a:lnSpc>
              <a:spcBef>
                <a:spcPts val="0"/>
              </a:spcBef>
              <a:spcAft>
                <a:spcPts val="0"/>
              </a:spcAft>
              <a:buSzPts val="1400"/>
              <a:buChar char="○"/>
            </a:pPr>
            <a:r>
              <a:rPr lang="en"/>
              <a:t>D - Dependency inversion principle</a:t>
            </a:r>
            <a:endParaRPr/>
          </a:p>
          <a:p>
            <a:pPr indent="-342900" lvl="0" marL="457200" rtl="0" algn="l">
              <a:lnSpc>
                <a:spcPct val="150000"/>
              </a:lnSpc>
              <a:spcBef>
                <a:spcPts val="0"/>
              </a:spcBef>
              <a:spcAft>
                <a:spcPts val="0"/>
              </a:spcAft>
              <a:buSzPts val="1800"/>
              <a:buChar char="●"/>
            </a:pPr>
            <a:r>
              <a:rPr lang="en"/>
              <a:t>Reference - Design Principles and Design Patterns, by Robert Martin</a:t>
            </a:r>
            <a:endParaRPr/>
          </a:p>
          <a:p>
            <a:pPr indent="0" lvl="0" marL="457200" rtl="0" algn="l">
              <a:lnSpc>
                <a:spcPct val="150000"/>
              </a:lnSpc>
              <a:spcBef>
                <a:spcPts val="1600"/>
              </a:spcBef>
              <a:spcAft>
                <a:spcPts val="1600"/>
              </a:spcAft>
              <a:buNone/>
            </a:pPr>
            <a:r>
              <a:t/>
            </a:r>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Reusable solution to a commonly </a:t>
            </a:r>
            <a:r>
              <a:rPr lang="en"/>
              <a:t>occurring</a:t>
            </a:r>
            <a:r>
              <a:rPr lang="en"/>
              <a:t> problem within a specific context</a:t>
            </a:r>
            <a:endParaRPr/>
          </a:p>
          <a:p>
            <a:pPr indent="-342900" lvl="0" marL="457200" rtl="0" algn="l">
              <a:lnSpc>
                <a:spcPct val="150000"/>
              </a:lnSpc>
              <a:spcBef>
                <a:spcPts val="0"/>
              </a:spcBef>
              <a:spcAft>
                <a:spcPts val="0"/>
              </a:spcAft>
              <a:buSzPts val="1800"/>
              <a:buChar char="●"/>
            </a:pPr>
            <a:r>
              <a:rPr lang="en"/>
              <a:t>Aids the designer in applying SOLID principles to commonly </a:t>
            </a:r>
            <a:r>
              <a:rPr lang="en"/>
              <a:t>occurring</a:t>
            </a:r>
            <a:r>
              <a:rPr lang="en"/>
              <a:t> design situations</a:t>
            </a:r>
            <a:endParaRPr/>
          </a:p>
          <a:p>
            <a:pPr indent="-342900" lvl="0" marL="457200" rtl="0" algn="l">
              <a:lnSpc>
                <a:spcPct val="150000"/>
              </a:lnSpc>
              <a:spcBef>
                <a:spcPts val="0"/>
              </a:spcBef>
              <a:spcAft>
                <a:spcPts val="0"/>
              </a:spcAft>
              <a:buSzPts val="1800"/>
              <a:buChar char="●"/>
            </a:pPr>
            <a:r>
              <a:rPr lang="en"/>
              <a:t>Constitutes a common vocabulary among developers</a:t>
            </a:r>
            <a:endParaRPr/>
          </a:p>
          <a:p>
            <a:pPr indent="-342900" lvl="0" marL="457200" rtl="0" algn="l">
              <a:lnSpc>
                <a:spcPct val="150000"/>
              </a:lnSpc>
              <a:spcBef>
                <a:spcPts val="0"/>
              </a:spcBef>
              <a:spcAft>
                <a:spcPts val="0"/>
              </a:spcAft>
              <a:buSzPts val="1800"/>
              <a:buChar char="●"/>
            </a:pPr>
            <a:r>
              <a:rPr lang="en"/>
              <a:t>Not to be applied blindly! </a:t>
            </a:r>
            <a:endParaRPr/>
          </a:p>
          <a:p>
            <a:pPr indent="-342900" lvl="0" marL="457200" rtl="0" algn="l">
              <a:lnSpc>
                <a:spcPct val="150000"/>
              </a:lnSpc>
              <a:spcBef>
                <a:spcPts val="0"/>
              </a:spcBef>
              <a:spcAft>
                <a:spcPts val="0"/>
              </a:spcAft>
              <a:buSzPts val="1800"/>
              <a:buChar char="●"/>
            </a:pPr>
            <a:r>
              <a:rPr lang="en"/>
              <a:t>First introduced by Gang of Four - Design Patterns: Elements of Reusable Object Oriented Software </a:t>
            </a:r>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SOLID - SRP: Single Responsibility Principle</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Every class should have a responsibility for a single functionality</a:t>
            </a:r>
            <a:endParaRPr/>
          </a:p>
          <a:p>
            <a:pPr indent="-342900" lvl="0" marL="457200" rtl="0" algn="l">
              <a:lnSpc>
                <a:spcPct val="150000"/>
              </a:lnSpc>
              <a:spcBef>
                <a:spcPts val="0"/>
              </a:spcBef>
              <a:spcAft>
                <a:spcPts val="0"/>
              </a:spcAft>
              <a:buSzPts val="1800"/>
              <a:buChar char="●"/>
            </a:pPr>
            <a:r>
              <a:rPr lang="en"/>
              <a:t>Responsibility can be thought of as a reason to change</a:t>
            </a:r>
            <a:endParaRPr/>
          </a:p>
          <a:p>
            <a:pPr indent="-342900" lvl="0" marL="457200" rtl="0" algn="l">
              <a:spcBef>
                <a:spcPts val="0"/>
              </a:spcBef>
              <a:spcAft>
                <a:spcPts val="0"/>
              </a:spcAft>
              <a:buSzPts val="1800"/>
              <a:buChar char="●"/>
            </a:pPr>
            <a:r>
              <a:rPr lang="en"/>
              <a:t>If a class has more than one </a:t>
            </a:r>
            <a:r>
              <a:rPr lang="en"/>
              <a:t>responsibility</a:t>
            </a:r>
            <a:r>
              <a:rPr lang="en"/>
              <a:t>, the the </a:t>
            </a:r>
            <a:r>
              <a:rPr lang="en"/>
              <a:t>responsibilities become couple</a:t>
            </a:r>
            <a:endParaRPr/>
          </a:p>
          <a:p>
            <a:pPr indent="-317500" lvl="1" marL="914400" rtl="0" algn="l">
              <a:spcBef>
                <a:spcPts val="0"/>
              </a:spcBef>
              <a:spcAft>
                <a:spcPts val="0"/>
              </a:spcAft>
              <a:buSzPts val="1400"/>
              <a:buChar char="○"/>
            </a:pPr>
            <a:r>
              <a:rPr lang="en"/>
              <a:t>Change to one, may impair the ability to change the other</a:t>
            </a:r>
            <a:endParaRPr/>
          </a:p>
          <a:p>
            <a:pPr indent="-342900" lvl="0" marL="457200" rtl="0" algn="l">
              <a:spcBef>
                <a:spcPts val="0"/>
              </a:spcBef>
              <a:spcAft>
                <a:spcPts val="0"/>
              </a:spcAft>
              <a:buSzPts val="1800"/>
              <a:buChar char="●"/>
            </a:pPr>
            <a:r>
              <a:rPr lang="en"/>
              <a:t>For example, consider a Rectangle class with draw() and area() methods</a:t>
            </a:r>
            <a:endParaRPr/>
          </a:p>
          <a:p>
            <a:pPr indent="-317500" lvl="1" marL="914400" rtl="0" algn="l">
              <a:spcBef>
                <a:spcPts val="0"/>
              </a:spcBef>
              <a:spcAft>
                <a:spcPts val="0"/>
              </a:spcAft>
              <a:buSzPts val="1400"/>
              <a:buChar char="○"/>
            </a:pPr>
            <a:r>
              <a:rPr lang="en"/>
              <a:t>Say, draw() primarily used by a Graphics application, while area() used by Geometry application</a:t>
            </a:r>
            <a:endParaRPr/>
          </a:p>
          <a:p>
            <a:pPr indent="-317500" lvl="1" marL="914400" rtl="0" algn="l">
              <a:spcBef>
                <a:spcPts val="0"/>
              </a:spcBef>
              <a:spcAft>
                <a:spcPts val="0"/>
              </a:spcAft>
              <a:buSzPts val="1400"/>
              <a:buChar char="○"/>
            </a:pPr>
            <a:r>
              <a:rPr lang="en"/>
              <a:t>If Graphics application causes rectangle to change in some way, it may require rebuilding of the unrelated Geometry application as well! </a:t>
            </a:r>
            <a:endParaRPr/>
          </a:p>
          <a:p>
            <a:pPr indent="-342900" lvl="0" marL="457200" rtl="0" algn="l">
              <a:spcBef>
                <a:spcPts val="0"/>
              </a:spcBef>
              <a:spcAft>
                <a:spcPts val="0"/>
              </a:spcAft>
              <a:buSzPts val="1800"/>
              <a:buChar char="●"/>
            </a:pPr>
            <a:r>
              <a:rPr lang="en"/>
              <a:t>Important to apply single responsibility principle if change actually happens</a:t>
            </a:r>
            <a:r>
              <a:rPr lang="en"/>
              <a:t> </a:t>
            </a:r>
            <a:endParaRPr/>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SOLID - OCP: Open/Closed Principle</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Modules</a:t>
            </a:r>
            <a:r>
              <a:rPr lang="en"/>
              <a:t> are “Open For Extension”</a:t>
            </a:r>
            <a:endParaRPr/>
          </a:p>
          <a:p>
            <a:pPr indent="-317500" lvl="1" marL="914400" rtl="0" algn="l">
              <a:lnSpc>
                <a:spcPct val="150000"/>
              </a:lnSpc>
              <a:spcBef>
                <a:spcPts val="0"/>
              </a:spcBef>
              <a:spcAft>
                <a:spcPts val="0"/>
              </a:spcAft>
              <a:buSzPts val="1400"/>
              <a:buChar char="○"/>
            </a:pPr>
            <a:r>
              <a:rPr lang="en"/>
              <a:t>B</a:t>
            </a:r>
            <a:r>
              <a:rPr lang="en"/>
              <a:t>ehavior </a:t>
            </a:r>
            <a:r>
              <a:rPr lang="en"/>
              <a:t>of the module can be extended </a:t>
            </a:r>
            <a:endParaRPr/>
          </a:p>
          <a:p>
            <a:pPr indent="-342900" lvl="0" marL="457200" rtl="0" algn="l">
              <a:lnSpc>
                <a:spcPct val="150000"/>
              </a:lnSpc>
              <a:spcBef>
                <a:spcPts val="0"/>
              </a:spcBef>
              <a:spcAft>
                <a:spcPts val="0"/>
              </a:spcAft>
              <a:buSzPts val="1800"/>
              <a:buChar char="●"/>
            </a:pPr>
            <a:r>
              <a:rPr lang="en"/>
              <a:t>Modules are “Closed for Modiﬁcation”</a:t>
            </a:r>
            <a:endParaRPr/>
          </a:p>
          <a:p>
            <a:pPr indent="-317500" lvl="1" marL="914400" rtl="0" algn="l">
              <a:lnSpc>
                <a:spcPct val="150000"/>
              </a:lnSpc>
              <a:spcBef>
                <a:spcPts val="0"/>
              </a:spcBef>
              <a:spcAft>
                <a:spcPts val="0"/>
              </a:spcAft>
              <a:buSzPts val="1400"/>
              <a:buChar char="○"/>
            </a:pPr>
            <a:r>
              <a:rPr lang="en"/>
              <a:t> No one is allowed to make source code changes to it</a:t>
            </a:r>
            <a:endParaRPr/>
          </a:p>
          <a:p>
            <a:pPr indent="-342900" lvl="0" marL="457200" rtl="0" algn="l">
              <a:lnSpc>
                <a:spcPct val="150000"/>
              </a:lnSpc>
              <a:spcBef>
                <a:spcPts val="0"/>
              </a:spcBef>
              <a:spcAft>
                <a:spcPts val="0"/>
              </a:spcAft>
              <a:buSzPts val="1800"/>
              <a:buChar char="●"/>
            </a:pPr>
            <a:r>
              <a:rPr lang="en"/>
              <a:t>Achieved through abstraction</a:t>
            </a:r>
            <a:endParaRPr/>
          </a:p>
          <a:p>
            <a:pPr indent="-317500" lvl="1" marL="914400" rtl="0" algn="l">
              <a:lnSpc>
                <a:spcPct val="150000"/>
              </a:lnSpc>
              <a:spcBef>
                <a:spcPts val="0"/>
              </a:spcBef>
              <a:spcAft>
                <a:spcPts val="0"/>
              </a:spcAft>
              <a:buSzPts val="1400"/>
              <a:buChar char="○"/>
            </a:pPr>
            <a:r>
              <a:rPr lang="en"/>
              <a:t> Module can be closed for modiﬁcation since it depends upon an abstraction that is ﬁxed </a:t>
            </a:r>
            <a:endParaRPr/>
          </a:p>
          <a:p>
            <a:pPr indent="-317500" lvl="1" marL="914400" rtl="0" algn="l">
              <a:lnSpc>
                <a:spcPct val="150000"/>
              </a:lnSpc>
              <a:spcBef>
                <a:spcPts val="0"/>
              </a:spcBef>
              <a:spcAft>
                <a:spcPts val="0"/>
              </a:spcAft>
              <a:buSzPts val="1400"/>
              <a:buChar char="○"/>
            </a:pPr>
            <a:r>
              <a:rPr lang="en"/>
              <a:t>Behavior of that module can be extended by creating new derivatives of the abstraction</a:t>
            </a:r>
            <a:endParaRPr/>
          </a:p>
        </p:txBody>
      </p:sp>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 code that violates Open/Close principle</a:t>
            </a:r>
            <a:endParaRPr/>
          </a:p>
        </p:txBody>
      </p:sp>
      <p:sp>
        <p:nvSpPr>
          <p:cNvPr id="104" name="Google Shape;104;p20"/>
          <p:cNvSpPr txBox="1"/>
          <p:nvPr/>
        </p:nvSpPr>
        <p:spPr>
          <a:xfrm>
            <a:off x="474450" y="1017725"/>
            <a:ext cx="5499300" cy="37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FFFFFF"/>
                </a:solidFill>
              </a:rPr>
              <a:t>e</a:t>
            </a:r>
            <a:r>
              <a:rPr lang="en" sz="1200">
                <a:solidFill>
                  <a:srgbClr val="FFFFFF"/>
                </a:solidFill>
              </a:rPr>
              <a:t>num ShapeType {circle, square};</a:t>
            </a:r>
            <a:endParaRPr sz="1200">
              <a:solidFill>
                <a:srgbClr val="FFFFFF"/>
              </a:solidFill>
            </a:endParaRPr>
          </a:p>
          <a:p>
            <a:pPr indent="0" lvl="0" marL="0" rtl="0" algn="l">
              <a:spcBef>
                <a:spcPts val="0"/>
              </a:spcBef>
              <a:spcAft>
                <a:spcPts val="0"/>
              </a:spcAft>
              <a:buClr>
                <a:srgbClr val="000000"/>
              </a:buClr>
              <a:buSzPts val="1100"/>
              <a:buFont typeface="Arial"/>
              <a:buNone/>
            </a:pPr>
            <a:r>
              <a:rPr lang="en" sz="1200">
                <a:solidFill>
                  <a:srgbClr val="FFFFFF"/>
                </a:solidFill>
              </a:rPr>
              <a:t>struct Shape  {  ShapeType itsType; };</a:t>
            </a:r>
            <a:endParaRPr sz="1200">
              <a:solidFill>
                <a:srgbClr val="FFFFFF"/>
              </a:solidFill>
            </a:endParaRPr>
          </a:p>
          <a:p>
            <a:pPr indent="0" lvl="0" marL="0" rtl="0" algn="l">
              <a:spcBef>
                <a:spcPts val="0"/>
              </a:spcBef>
              <a:spcAft>
                <a:spcPts val="0"/>
              </a:spcAft>
              <a:buClr>
                <a:srgbClr val="000000"/>
              </a:buClr>
              <a:buSzPts val="1100"/>
              <a:buFont typeface="Arial"/>
              <a:buNone/>
            </a:pPr>
            <a:r>
              <a:rPr lang="en" sz="1200">
                <a:solidFill>
                  <a:srgbClr val="FFFFFF"/>
                </a:solidFill>
              </a:rPr>
              <a:t>struct Circle {  ShapeType itsType;  double itsRadius;   Point itsCenter; };</a:t>
            </a:r>
            <a:endParaRPr sz="1200">
              <a:solidFill>
                <a:srgbClr val="FFFFFF"/>
              </a:solidFill>
            </a:endParaRPr>
          </a:p>
          <a:p>
            <a:pPr indent="0" lvl="0" marL="0" rtl="0" algn="l">
              <a:spcBef>
                <a:spcPts val="0"/>
              </a:spcBef>
              <a:spcAft>
                <a:spcPts val="0"/>
              </a:spcAft>
              <a:buClr>
                <a:srgbClr val="000000"/>
              </a:buClr>
              <a:buSzPts val="1100"/>
              <a:buFont typeface="Arial"/>
              <a:buNone/>
            </a:pPr>
            <a:r>
              <a:rPr lang="en" sz="1200">
                <a:solidFill>
                  <a:srgbClr val="FFFFFF"/>
                </a:solidFill>
              </a:rPr>
              <a:t>struct Square {  ShapeType itsType;  double itsSide;   Point itsTopLeft; };</a:t>
            </a:r>
            <a:endParaRPr sz="1200">
              <a:solidFill>
                <a:srgbClr val="FFFFFF"/>
              </a:solidFill>
            </a:endParaRPr>
          </a:p>
          <a:p>
            <a:pPr indent="0" lvl="0" marL="0" rtl="0" algn="l">
              <a:spcBef>
                <a:spcPts val="0"/>
              </a:spcBef>
              <a:spcAft>
                <a:spcPts val="0"/>
              </a:spcAft>
              <a:buClr>
                <a:srgbClr val="000000"/>
              </a:buClr>
              <a:buSzPts val="1100"/>
              <a:buFont typeface="Arial"/>
              <a:buNone/>
            </a:pPr>
            <a:r>
              <a:rPr lang="en" sz="1200">
                <a:solidFill>
                  <a:srgbClr val="FFFFFF"/>
                </a:solidFill>
              </a:rPr>
              <a:t>// These functions are implemented elsewhere</a:t>
            </a:r>
            <a:endParaRPr sz="1200">
              <a:solidFill>
                <a:srgbClr val="FFFFFF"/>
              </a:solidFill>
            </a:endParaRPr>
          </a:p>
          <a:p>
            <a:pPr indent="0" lvl="0" marL="0" rtl="0" algn="l">
              <a:spcBef>
                <a:spcPts val="0"/>
              </a:spcBef>
              <a:spcAft>
                <a:spcPts val="0"/>
              </a:spcAft>
              <a:buClr>
                <a:srgbClr val="000000"/>
              </a:buClr>
              <a:buSzPts val="1100"/>
              <a:buFont typeface="Arial"/>
              <a:buNone/>
            </a:pPr>
            <a:r>
              <a:rPr lang="en" sz="1200">
                <a:solidFill>
                  <a:srgbClr val="FFFFFF"/>
                </a:solidFill>
              </a:rPr>
              <a:t>void DrawSquare(struct Square*);</a:t>
            </a:r>
            <a:endParaRPr sz="1200">
              <a:solidFill>
                <a:srgbClr val="FFFFFF"/>
              </a:solidFill>
            </a:endParaRPr>
          </a:p>
          <a:p>
            <a:pPr indent="0" lvl="0" marL="0" rtl="0" algn="l">
              <a:spcBef>
                <a:spcPts val="0"/>
              </a:spcBef>
              <a:spcAft>
                <a:spcPts val="0"/>
              </a:spcAft>
              <a:buClr>
                <a:srgbClr val="000000"/>
              </a:buClr>
              <a:buSzPts val="1100"/>
              <a:buFont typeface="Arial"/>
              <a:buNone/>
            </a:pPr>
            <a:r>
              <a:rPr lang="en" sz="1200">
                <a:solidFill>
                  <a:srgbClr val="FFFFFF"/>
                </a:solidFill>
              </a:rPr>
              <a:t>void DrawCircle(struct Circle*);</a:t>
            </a:r>
            <a:endParaRPr sz="1200">
              <a:solidFill>
                <a:srgbClr val="FFFFFF"/>
              </a:solidFill>
            </a:endParaRPr>
          </a:p>
          <a:p>
            <a:pPr indent="0" lvl="0" marL="0" rtl="0" algn="l">
              <a:spcBef>
                <a:spcPts val="0"/>
              </a:spcBef>
              <a:spcAft>
                <a:spcPts val="0"/>
              </a:spcAft>
              <a:buClr>
                <a:srgbClr val="000000"/>
              </a:buClr>
              <a:buSzPts val="1100"/>
              <a:buFont typeface="Arial"/>
              <a:buNone/>
            </a:pPr>
            <a:r>
              <a:rPr lang="en" sz="1200">
                <a:solidFill>
                  <a:srgbClr val="FFFFFF"/>
                </a:solidFill>
              </a:rPr>
              <a:t>typedef struct Shape *ShapePointer;</a:t>
            </a:r>
            <a:endParaRPr sz="1200">
              <a:solidFill>
                <a:srgbClr val="FFFFFF"/>
              </a:solidFill>
            </a:endParaRPr>
          </a:p>
          <a:p>
            <a:pPr indent="0" lvl="0" marL="0" rtl="0" algn="l">
              <a:spcBef>
                <a:spcPts val="0"/>
              </a:spcBef>
              <a:spcAft>
                <a:spcPts val="0"/>
              </a:spcAft>
              <a:buClr>
                <a:srgbClr val="000000"/>
              </a:buClr>
              <a:buSzPts val="1100"/>
              <a:buFont typeface="Arial"/>
              <a:buNone/>
            </a:pPr>
            <a:r>
              <a:rPr lang="en" sz="1200">
                <a:solidFill>
                  <a:srgbClr val="FFFFFF"/>
                </a:solidFill>
              </a:rPr>
              <a:t>void DrawAllShapes(ShapePointer list[], int n)</a:t>
            </a:r>
            <a:endParaRPr sz="1200">
              <a:solidFill>
                <a:srgbClr val="FFFFFF"/>
              </a:solidFill>
            </a:endParaRPr>
          </a:p>
          <a:p>
            <a:pPr indent="0" lvl="0" marL="0" rtl="0" algn="l">
              <a:spcBef>
                <a:spcPts val="0"/>
              </a:spcBef>
              <a:spcAft>
                <a:spcPts val="0"/>
              </a:spcAft>
              <a:buClr>
                <a:srgbClr val="000000"/>
              </a:buClr>
              <a:buSzPts val="1100"/>
              <a:buFont typeface="Arial"/>
              <a:buNone/>
            </a:pPr>
            <a:r>
              <a:rPr lang="en" sz="1200">
                <a:solidFill>
                  <a:srgbClr val="FFFFFF"/>
                </a:solidFill>
              </a:rPr>
              <a:t>{ </a:t>
            </a:r>
            <a:endParaRPr sz="1200">
              <a:solidFill>
                <a:srgbClr val="FFFFFF"/>
              </a:solidFill>
            </a:endParaRPr>
          </a:p>
          <a:p>
            <a:pPr indent="0" lvl="0" marL="0" rtl="0" algn="l">
              <a:spcBef>
                <a:spcPts val="0"/>
              </a:spcBef>
              <a:spcAft>
                <a:spcPts val="0"/>
              </a:spcAft>
              <a:buClr>
                <a:srgbClr val="000000"/>
              </a:buClr>
              <a:buSzPts val="1100"/>
              <a:buFont typeface="Arial"/>
              <a:buNone/>
            </a:pPr>
            <a:r>
              <a:rPr lang="en" sz="1200">
                <a:solidFill>
                  <a:srgbClr val="FFFFFF"/>
                </a:solidFill>
              </a:rPr>
              <a:t> int i; </a:t>
            </a:r>
            <a:endParaRPr sz="1200">
              <a:solidFill>
                <a:srgbClr val="FFFFFF"/>
              </a:solidFill>
            </a:endParaRPr>
          </a:p>
          <a:p>
            <a:pPr indent="0" lvl="0" marL="0" rtl="0" algn="l">
              <a:spcBef>
                <a:spcPts val="0"/>
              </a:spcBef>
              <a:spcAft>
                <a:spcPts val="0"/>
              </a:spcAft>
              <a:buClr>
                <a:srgbClr val="000000"/>
              </a:buClr>
              <a:buSzPts val="1100"/>
              <a:buFont typeface="Arial"/>
              <a:buNone/>
            </a:pPr>
            <a:r>
              <a:rPr lang="en" sz="1200">
                <a:solidFill>
                  <a:srgbClr val="FFFFFF"/>
                </a:solidFill>
              </a:rPr>
              <a:t> for (i=0; i&lt;n; i++)  {</a:t>
            </a:r>
            <a:endParaRPr sz="1200">
              <a:solidFill>
                <a:srgbClr val="FFFFFF"/>
              </a:solidFill>
            </a:endParaRPr>
          </a:p>
          <a:p>
            <a:pPr indent="0" lvl="0" marL="0" rtl="0" algn="l">
              <a:spcBef>
                <a:spcPts val="0"/>
              </a:spcBef>
              <a:spcAft>
                <a:spcPts val="0"/>
              </a:spcAft>
              <a:buClr>
                <a:srgbClr val="000000"/>
              </a:buClr>
              <a:buSzPts val="1100"/>
              <a:buFont typeface="Arial"/>
              <a:buNone/>
            </a:pPr>
            <a:r>
              <a:rPr lang="en" sz="1200">
                <a:solidFill>
                  <a:srgbClr val="FFFFFF"/>
                </a:solidFill>
              </a:rPr>
              <a:t>  struct Shape* s = list[i];  </a:t>
            </a:r>
            <a:endParaRPr sz="1200">
              <a:solidFill>
                <a:srgbClr val="FFFFFF"/>
              </a:solidFill>
            </a:endParaRPr>
          </a:p>
          <a:p>
            <a:pPr indent="0" lvl="0" marL="0" rtl="0" algn="l">
              <a:spcBef>
                <a:spcPts val="0"/>
              </a:spcBef>
              <a:spcAft>
                <a:spcPts val="0"/>
              </a:spcAft>
              <a:buClr>
                <a:srgbClr val="000000"/>
              </a:buClr>
              <a:buSzPts val="1100"/>
              <a:buFont typeface="Arial"/>
              <a:buNone/>
            </a:pPr>
            <a:r>
              <a:rPr lang="en" sz="1200">
                <a:solidFill>
                  <a:srgbClr val="FFFFFF"/>
                </a:solidFill>
              </a:rPr>
              <a:t>  switch (s-&gt;itsType) {</a:t>
            </a:r>
            <a:endParaRPr sz="1200">
              <a:solidFill>
                <a:srgbClr val="FFFFFF"/>
              </a:solidFill>
            </a:endParaRPr>
          </a:p>
          <a:p>
            <a:pPr indent="0" lvl="0" marL="0" rtl="0" algn="l">
              <a:spcBef>
                <a:spcPts val="0"/>
              </a:spcBef>
              <a:spcAft>
                <a:spcPts val="0"/>
              </a:spcAft>
              <a:buClr>
                <a:srgbClr val="000000"/>
              </a:buClr>
              <a:buSzPts val="1100"/>
              <a:buFont typeface="Arial"/>
              <a:buNone/>
            </a:pPr>
            <a:r>
              <a:rPr lang="en" sz="1200">
                <a:solidFill>
                  <a:srgbClr val="FFFFFF"/>
                </a:solidFill>
              </a:rPr>
              <a:t>   case square:  	</a:t>
            </a:r>
            <a:endParaRPr sz="1200">
              <a:solidFill>
                <a:srgbClr val="FFFFFF"/>
              </a:solidFill>
            </a:endParaRPr>
          </a:p>
          <a:p>
            <a:pPr indent="0" lvl="0" marL="0" rtl="0" algn="l">
              <a:spcBef>
                <a:spcPts val="0"/>
              </a:spcBef>
              <a:spcAft>
                <a:spcPts val="0"/>
              </a:spcAft>
              <a:buClr>
                <a:srgbClr val="000000"/>
              </a:buClr>
              <a:buSzPts val="1100"/>
              <a:buFont typeface="Arial"/>
              <a:buNone/>
            </a:pPr>
            <a:r>
              <a:rPr lang="en" sz="1200">
                <a:solidFill>
                  <a:srgbClr val="FFFFFF"/>
                </a:solidFill>
              </a:rPr>
              <a:t>    DrawSquare((struct Square*)s);</a:t>
            </a:r>
            <a:endParaRPr sz="1200">
              <a:solidFill>
                <a:srgbClr val="FFFFFF"/>
              </a:solidFill>
            </a:endParaRPr>
          </a:p>
          <a:p>
            <a:pPr indent="0" lvl="0" marL="0" rtl="0" algn="l">
              <a:spcBef>
                <a:spcPts val="0"/>
              </a:spcBef>
              <a:spcAft>
                <a:spcPts val="0"/>
              </a:spcAft>
              <a:buClr>
                <a:srgbClr val="000000"/>
              </a:buClr>
              <a:buSzPts val="1100"/>
              <a:buFont typeface="Arial"/>
              <a:buNone/>
            </a:pPr>
            <a:r>
              <a:rPr lang="en" sz="1200">
                <a:solidFill>
                  <a:srgbClr val="FFFFFF"/>
                </a:solidFill>
              </a:rPr>
              <a:t>    break;</a:t>
            </a:r>
            <a:endParaRPr sz="1200">
              <a:solidFill>
                <a:srgbClr val="FFFFFF"/>
              </a:solidFill>
            </a:endParaRPr>
          </a:p>
          <a:p>
            <a:pPr indent="0" lvl="0" marL="0" rtl="0" algn="l">
              <a:spcBef>
                <a:spcPts val="0"/>
              </a:spcBef>
              <a:spcAft>
                <a:spcPts val="0"/>
              </a:spcAft>
              <a:buClr>
                <a:srgbClr val="000000"/>
              </a:buClr>
              <a:buSzPts val="1100"/>
              <a:buFont typeface="Arial"/>
              <a:buNone/>
            </a:pPr>
            <a:r>
              <a:rPr lang="en" sz="1200">
                <a:solidFill>
                  <a:srgbClr val="FFFFFF"/>
                </a:solidFill>
              </a:rPr>
              <a:t>   case circle:</a:t>
            </a:r>
            <a:endParaRPr sz="1200">
              <a:solidFill>
                <a:srgbClr val="FFFFFF"/>
              </a:solidFill>
            </a:endParaRPr>
          </a:p>
          <a:p>
            <a:pPr indent="0" lvl="0" marL="0" rtl="0" algn="l">
              <a:spcBef>
                <a:spcPts val="0"/>
              </a:spcBef>
              <a:spcAft>
                <a:spcPts val="0"/>
              </a:spcAft>
              <a:buNone/>
            </a:pPr>
            <a:r>
              <a:rPr lang="en" sz="1200"/>
              <a:t>   </a:t>
            </a:r>
            <a:endParaRPr sz="1200"/>
          </a:p>
        </p:txBody>
      </p:sp>
      <p:sp>
        <p:nvSpPr>
          <p:cNvPr id="105" name="Google Shape;105;p20"/>
          <p:cNvSpPr txBox="1"/>
          <p:nvPr/>
        </p:nvSpPr>
        <p:spPr>
          <a:xfrm>
            <a:off x="5822825" y="1071625"/>
            <a:ext cx="2695800" cy="7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200"/>
              <a:t> </a:t>
            </a:r>
            <a:r>
              <a:rPr lang="en" sz="1200">
                <a:solidFill>
                  <a:srgbClr val="FFFFFF"/>
                </a:solidFill>
              </a:rPr>
              <a:t>DrawCircle((struct Circle*)s);</a:t>
            </a:r>
            <a:endParaRPr sz="1200">
              <a:solidFill>
                <a:srgbClr val="FFFFFF"/>
              </a:solidFill>
            </a:endParaRPr>
          </a:p>
          <a:p>
            <a:pPr indent="0" lvl="0" marL="0" rtl="0" algn="l">
              <a:spcBef>
                <a:spcPts val="0"/>
              </a:spcBef>
              <a:spcAft>
                <a:spcPts val="0"/>
              </a:spcAft>
              <a:buClr>
                <a:srgbClr val="000000"/>
              </a:buClr>
              <a:buSzPts val="1100"/>
              <a:buFont typeface="Arial"/>
              <a:buNone/>
            </a:pPr>
            <a:r>
              <a:rPr lang="en" sz="1200">
                <a:solidFill>
                  <a:srgbClr val="FFFFFF"/>
                </a:solidFill>
              </a:rPr>
              <a:t>    break;	</a:t>
            </a:r>
            <a:endParaRPr sz="1200">
              <a:solidFill>
                <a:srgbClr val="FFFFFF"/>
              </a:solidFill>
            </a:endParaRPr>
          </a:p>
          <a:p>
            <a:pPr indent="0" lvl="0" marL="0" rtl="0" algn="l">
              <a:spcBef>
                <a:spcPts val="0"/>
              </a:spcBef>
              <a:spcAft>
                <a:spcPts val="0"/>
              </a:spcAft>
              <a:buClr>
                <a:srgbClr val="000000"/>
              </a:buClr>
              <a:buSzPts val="1100"/>
              <a:buFont typeface="Arial"/>
              <a:buNone/>
            </a:pPr>
            <a:r>
              <a:rPr lang="en" sz="1200">
                <a:solidFill>
                  <a:srgbClr val="FFFFFF"/>
                </a:solidFill>
              </a:rPr>
              <a:t>  } </a:t>
            </a:r>
            <a:endParaRPr sz="1200">
              <a:solidFill>
                <a:srgbClr val="FFFFFF"/>
              </a:solidFill>
            </a:endParaRPr>
          </a:p>
          <a:p>
            <a:pPr indent="0" lvl="0" marL="0" rtl="0" algn="l">
              <a:spcBef>
                <a:spcPts val="0"/>
              </a:spcBef>
              <a:spcAft>
                <a:spcPts val="0"/>
              </a:spcAft>
              <a:buClr>
                <a:srgbClr val="000000"/>
              </a:buClr>
              <a:buSzPts val="1100"/>
              <a:buFont typeface="Arial"/>
              <a:buNone/>
            </a:pPr>
            <a:r>
              <a:rPr lang="en" sz="1200">
                <a:solidFill>
                  <a:srgbClr val="FFFFFF"/>
                </a:solidFill>
              </a:rPr>
              <a:t> }</a:t>
            </a:r>
            <a:endParaRPr sz="1200">
              <a:solidFill>
                <a:srgbClr val="FFFFFF"/>
              </a:solidFill>
            </a:endParaRPr>
          </a:p>
          <a:p>
            <a:pPr indent="0" lvl="0" marL="0" rtl="0" algn="l">
              <a:spcBef>
                <a:spcPts val="0"/>
              </a:spcBef>
              <a:spcAft>
                <a:spcPts val="0"/>
              </a:spcAft>
              <a:buClr>
                <a:srgbClr val="000000"/>
              </a:buClr>
              <a:buSzPts val="1100"/>
              <a:buFont typeface="Arial"/>
              <a:buNone/>
            </a:pPr>
            <a:r>
              <a:rPr lang="en" sz="1200">
                <a:solidFill>
                  <a:srgbClr val="FFFFFF"/>
                </a:solidFill>
              </a:rPr>
              <a:t>}</a:t>
            </a:r>
            <a:endParaRPr sz="1200">
              <a:solidFill>
                <a:srgbClr val="FFFFFF"/>
              </a:solidFill>
            </a:endParaRPr>
          </a:p>
        </p:txBody>
      </p:sp>
      <p:sp>
        <p:nvSpPr>
          <p:cNvPr id="106" name="Google Shape;106;p20"/>
          <p:cNvSpPr txBox="1"/>
          <p:nvPr/>
        </p:nvSpPr>
        <p:spPr>
          <a:xfrm>
            <a:off x="4388675" y="4020125"/>
            <a:ext cx="4237800" cy="7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To include triangles, DrawAllShapes() has to be modified</a:t>
            </a:r>
            <a:endParaRPr sz="1800">
              <a:solidFill>
                <a:srgbClr val="FFFFFF"/>
              </a:solidFill>
            </a:endParaRPr>
          </a:p>
        </p:txBody>
      </p:sp>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rewrite that satisfies Open/Closed principle</a:t>
            </a:r>
            <a:endParaRPr/>
          </a:p>
        </p:txBody>
      </p:sp>
      <p:sp>
        <p:nvSpPr>
          <p:cNvPr id="113" name="Google Shape;113;p21"/>
          <p:cNvSpPr txBox="1"/>
          <p:nvPr>
            <p:ph idx="1" type="body"/>
          </p:nvPr>
        </p:nvSpPr>
        <p:spPr>
          <a:xfrm>
            <a:off x="2786850" y="2631075"/>
            <a:ext cx="5224800" cy="199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 To extend the behavior of the  DrawAllShapes  function to draw a new kind of shape, all we need do is add a new derivative of the  Shape  class</a:t>
            </a:r>
            <a:endParaRPr/>
          </a:p>
          <a:p>
            <a:pPr indent="-342900" lvl="0" marL="457200" rtl="0" algn="l">
              <a:spcBef>
                <a:spcPts val="0"/>
              </a:spcBef>
              <a:spcAft>
                <a:spcPts val="0"/>
              </a:spcAft>
              <a:buSzPts val="1800"/>
              <a:buChar char="●"/>
            </a:pPr>
            <a:r>
              <a:rPr lang="en"/>
              <a:t>The  DrawAllShapes   function does not need to change. </a:t>
            </a:r>
            <a:endParaRPr/>
          </a:p>
        </p:txBody>
      </p:sp>
      <p:sp>
        <p:nvSpPr>
          <p:cNvPr id="114" name="Google Shape;114;p21"/>
          <p:cNvSpPr txBox="1"/>
          <p:nvPr/>
        </p:nvSpPr>
        <p:spPr>
          <a:xfrm>
            <a:off x="311700" y="1067525"/>
            <a:ext cx="6210900" cy="7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FFFFFF"/>
                </a:solidFill>
              </a:rPr>
              <a:t>class Shape             	{  public: 	virtual void Draw() const = 0; };</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class Square : public Shape {  public: 	virtual void Draw() const; };</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class Circle : public Shape {  public: 	virtual void Draw() const; };</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void DrawAllShapes(Set&lt;Shape*&gt;&amp; list){ </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for (Iterator&lt;Shape*&gt;i(list); i; i++) 	</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  (*i)-&gt;Draw();</a:t>
            </a:r>
            <a:endParaRPr>
              <a:solidFill>
                <a:srgbClr val="FFFFFF"/>
              </a:solidFill>
            </a:endParaRPr>
          </a:p>
          <a:p>
            <a:pPr indent="0" lvl="0" marL="0" rtl="0" algn="l">
              <a:spcBef>
                <a:spcPts val="0"/>
              </a:spcBef>
              <a:spcAft>
                <a:spcPts val="0"/>
              </a:spcAft>
              <a:buNone/>
            </a:pPr>
            <a:r>
              <a:rPr lang="en">
                <a:solidFill>
                  <a:srgbClr val="FFFFFF"/>
                </a:solidFill>
              </a:rPr>
              <a:t>}</a:t>
            </a:r>
            <a:endParaRPr>
              <a:solidFill>
                <a:srgbClr val="FFFFFF"/>
              </a:solidFill>
            </a:endParaRPr>
          </a:p>
        </p:txBody>
      </p:sp>
      <p:sp>
        <p:nvSpPr>
          <p:cNvPr id="115" name="Google Shape;11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