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9956988" cy="2387600"/>
          </a:xfrm>
        </p:spPr>
        <p:txBody>
          <a:bodyPr/>
          <a:lstStyle/>
          <a:p>
            <a:r>
              <a:rPr lang="en-IN" dirty="0"/>
              <a:t>ARTIFICIAL Neural Networks (ANN)</a:t>
            </a:r>
          </a:p>
        </p:txBody>
      </p:sp>
    </p:spTree>
    <p:extLst>
      <p:ext uri="{BB962C8B-B14F-4D97-AF65-F5344CB8AC3E}">
        <p14:creationId xmlns:p14="http://schemas.microsoft.com/office/powerpoint/2010/main" val="398811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989" y="147871"/>
            <a:ext cx="9905998" cy="632058"/>
          </a:xfrm>
        </p:spPr>
        <p:txBody>
          <a:bodyPr/>
          <a:lstStyle/>
          <a:p>
            <a:pPr algn="ctr"/>
            <a:r>
              <a:rPr lang="en-IN" b="1" dirty="0"/>
              <a:t>How Do </a:t>
            </a:r>
            <a:r>
              <a:rPr lang="en-IN" b="1"/>
              <a:t>They Learn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46" y="881650"/>
            <a:ext cx="5270007" cy="3106272"/>
          </a:xfrm>
        </p:spPr>
      </p:pic>
      <p:sp>
        <p:nvSpPr>
          <p:cNvPr id="5" name="TextBox 4"/>
          <p:cNvSpPr txBox="1"/>
          <p:nvPr/>
        </p:nvSpPr>
        <p:spPr>
          <a:xfrm>
            <a:off x="5472953" y="779929"/>
            <a:ext cx="6860083" cy="2862322"/>
          </a:xfrm>
          <a:prstGeom prst="rect">
            <a:avLst/>
          </a:prstGeom>
          <a:noFill/>
        </p:spPr>
        <p:txBody>
          <a:bodyPr wrap="none" rtlCol="0">
            <a:spAutoFit/>
          </a:bodyPr>
          <a:lstStyle/>
          <a:p>
            <a:pPr marL="285750" indent="-285750">
              <a:buFont typeface="Arial" panose="020B0604020202020204" pitchFamily="34" charset="0"/>
              <a:buChar char="•"/>
            </a:pPr>
            <a:r>
              <a:rPr lang="en-US" dirty="0"/>
              <a:t>In the first </a:t>
            </a:r>
            <a:r>
              <a:rPr lang="en-US" b="1" i="1" dirty="0"/>
              <a:t>Epoch</a:t>
            </a:r>
            <a:r>
              <a:rPr lang="en-US" dirty="0"/>
              <a:t>, the labeled data is entered at the input layer and </a:t>
            </a:r>
          </a:p>
          <a:p>
            <a:r>
              <a:rPr lang="en-US" dirty="0"/>
              <a:t>     propagated to the output layer where your Neural Network will </a:t>
            </a:r>
          </a:p>
          <a:p>
            <a:r>
              <a:rPr lang="en-US" dirty="0"/>
              <a:t>     calculate an output.</a:t>
            </a:r>
          </a:p>
          <a:p>
            <a:pPr marL="285750" indent="-285750">
              <a:buFont typeface="Arial" panose="020B0604020202020204" pitchFamily="34" charset="0"/>
              <a:buChar char="•"/>
            </a:pPr>
            <a:r>
              <a:rPr lang="en-US" dirty="0"/>
              <a:t>The difference between the actual output of your Neural Network vs. </a:t>
            </a:r>
          </a:p>
          <a:p>
            <a:r>
              <a:rPr lang="en-US" dirty="0"/>
              <a:t>     the expected output is called the </a:t>
            </a:r>
            <a:r>
              <a:rPr lang="en-US" b="1" i="1" dirty="0"/>
              <a:t>Cost Function</a:t>
            </a:r>
            <a:r>
              <a:rPr lang="en-US" dirty="0"/>
              <a:t>. </a:t>
            </a:r>
          </a:p>
          <a:p>
            <a:pPr marL="285750" indent="-285750">
              <a:buFont typeface="Arial" panose="020B0604020202020204" pitchFamily="34" charset="0"/>
              <a:buChar char="•"/>
            </a:pPr>
            <a:r>
              <a:rPr lang="en-US" dirty="0"/>
              <a:t>The goal of Neural Network is to decrease this </a:t>
            </a:r>
            <a:r>
              <a:rPr lang="en-US" b="1" i="1" dirty="0"/>
              <a:t>Cost Function</a:t>
            </a:r>
            <a:r>
              <a:rPr lang="en-US" dirty="0"/>
              <a:t> </a:t>
            </a:r>
          </a:p>
          <a:p>
            <a:r>
              <a:rPr lang="en-US" dirty="0"/>
              <a:t>     as much as possible. </a:t>
            </a:r>
          </a:p>
          <a:p>
            <a:pPr marL="285750" indent="-285750">
              <a:buFont typeface="Arial" panose="020B0604020202020204" pitchFamily="34" charset="0"/>
              <a:buChar char="•"/>
            </a:pPr>
            <a:r>
              <a:rPr lang="en-US" dirty="0"/>
              <a:t>So, Neural Network will </a:t>
            </a:r>
            <a:r>
              <a:rPr lang="en-US" b="1" i="1" dirty="0"/>
              <a:t>Back-Propagate</a:t>
            </a:r>
            <a:r>
              <a:rPr lang="en-US" dirty="0"/>
              <a:t> from the output layer </a:t>
            </a:r>
          </a:p>
          <a:p>
            <a:r>
              <a:rPr lang="en-US" dirty="0"/>
              <a:t>     all the way to the input layer and update the weights of the Neurons </a:t>
            </a:r>
          </a:p>
          <a:p>
            <a:r>
              <a:rPr lang="en-US" dirty="0"/>
              <a:t>     accordingly in an attempt to minimize this </a:t>
            </a:r>
            <a:r>
              <a:rPr lang="en-US" b="1" i="1" dirty="0"/>
              <a:t>Cost Function</a:t>
            </a:r>
            <a:r>
              <a:rPr lang="en-US" dirty="0"/>
              <a:t>.</a:t>
            </a:r>
            <a:endParaRPr lang="en-IN" dirty="0"/>
          </a:p>
        </p:txBody>
      </p:sp>
      <p:sp>
        <p:nvSpPr>
          <p:cNvPr id="6" name="TextBox 5"/>
          <p:cNvSpPr txBox="1"/>
          <p:nvPr/>
        </p:nvSpPr>
        <p:spPr>
          <a:xfrm>
            <a:off x="773723" y="4089643"/>
            <a:ext cx="10479344" cy="175432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The act of sending the data from the input layer to the output layer then all the way back is called an </a:t>
            </a:r>
            <a:r>
              <a:rPr lang="en-US" b="1" i="1" dirty="0"/>
              <a:t>Epoch</a:t>
            </a:r>
            <a:r>
              <a:rPr lang="en-US" dirty="0"/>
              <a:t>. </a:t>
            </a:r>
          </a:p>
          <a:p>
            <a:pPr marL="285750" indent="-285750">
              <a:lnSpc>
                <a:spcPct val="150000"/>
              </a:lnSpc>
              <a:buFont typeface="Arial" panose="020B0604020202020204" pitchFamily="34" charset="0"/>
              <a:buChar char="•"/>
            </a:pPr>
            <a:r>
              <a:rPr lang="en-US" dirty="0"/>
              <a:t>In each epoch, the Neural Network updates the weights of the Neurons which is also known as </a:t>
            </a:r>
            <a:r>
              <a:rPr lang="en-US" b="1" i="1" dirty="0"/>
              <a:t>Learning</a:t>
            </a:r>
            <a:r>
              <a:rPr lang="en-US" dirty="0"/>
              <a:t>. </a:t>
            </a:r>
          </a:p>
          <a:p>
            <a:pPr marL="285750" indent="-285750">
              <a:lnSpc>
                <a:spcPct val="150000"/>
              </a:lnSpc>
              <a:buFont typeface="Arial" panose="020B0604020202020204" pitchFamily="34" charset="0"/>
              <a:buChar char="•"/>
            </a:pPr>
            <a:r>
              <a:rPr lang="en-US" dirty="0"/>
              <a:t>After multiple Epochs and weight updates, the loss function (the difference between Neural Network output </a:t>
            </a:r>
          </a:p>
          <a:p>
            <a:pPr>
              <a:lnSpc>
                <a:spcPct val="150000"/>
              </a:lnSpc>
            </a:pPr>
            <a:r>
              <a:rPr lang="en-US" dirty="0"/>
              <a:t>    vs. Actual output) should reach a minimum.</a:t>
            </a:r>
            <a:endParaRPr lang="en-IN" dirty="0"/>
          </a:p>
        </p:txBody>
      </p:sp>
    </p:spTree>
    <p:extLst>
      <p:ext uri="{BB962C8B-B14F-4D97-AF65-F5344CB8AC3E}">
        <p14:creationId xmlns:p14="http://schemas.microsoft.com/office/powerpoint/2010/main" val="29767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3365" y="3039035"/>
            <a:ext cx="1063112" cy="830997"/>
          </a:xfrm>
          <a:prstGeom prst="rect">
            <a:avLst/>
          </a:prstGeom>
          <a:noFill/>
        </p:spPr>
        <p:txBody>
          <a:bodyPr wrap="none" rtlCol="0">
            <a:spAutoFit/>
          </a:bodyPr>
          <a:lstStyle/>
          <a:p>
            <a:r>
              <a:rPr lang="en-IN" sz="4800" dirty="0"/>
              <a:t>End</a:t>
            </a:r>
          </a:p>
        </p:txBody>
      </p:sp>
    </p:spTree>
    <p:extLst>
      <p:ext uri="{BB962C8B-B14F-4D97-AF65-F5344CB8AC3E}">
        <p14:creationId xmlns:p14="http://schemas.microsoft.com/office/powerpoint/2010/main" val="394287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 TO COVER</a:t>
            </a:r>
          </a:p>
        </p:txBody>
      </p:sp>
      <p:sp>
        <p:nvSpPr>
          <p:cNvPr id="3" name="Content Placeholder 2"/>
          <p:cNvSpPr>
            <a:spLocks noGrp="1"/>
          </p:cNvSpPr>
          <p:nvPr>
            <p:ph idx="1"/>
          </p:nvPr>
        </p:nvSpPr>
        <p:spPr/>
        <p:txBody>
          <a:bodyPr>
            <a:normAutofit/>
          </a:bodyPr>
          <a:lstStyle/>
          <a:p>
            <a:r>
              <a:rPr lang="en-US" dirty="0"/>
              <a:t>Artificial Neural Networks</a:t>
            </a:r>
          </a:p>
          <a:p>
            <a:r>
              <a:rPr lang="en-IN" dirty="0"/>
              <a:t>Biological Neurons &amp; Artificial Neurons</a:t>
            </a:r>
          </a:p>
          <a:p>
            <a:r>
              <a:rPr lang="en-US" dirty="0"/>
              <a:t>Main Components Of Neural Network</a:t>
            </a:r>
          </a:p>
          <a:p>
            <a:r>
              <a:rPr lang="en-US" dirty="0"/>
              <a:t>How do Neural Networks work</a:t>
            </a:r>
          </a:p>
          <a:p>
            <a:r>
              <a:rPr lang="en-IN" dirty="0"/>
              <a:t>How Do They Learn</a:t>
            </a:r>
          </a:p>
          <a:p>
            <a:endParaRPr lang="en-US" dirty="0"/>
          </a:p>
        </p:txBody>
      </p:sp>
    </p:spTree>
    <p:extLst>
      <p:ext uri="{BB962C8B-B14F-4D97-AF65-F5344CB8AC3E}">
        <p14:creationId xmlns:p14="http://schemas.microsoft.com/office/powerpoint/2010/main" val="383480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Artificial Neural Networks</a:t>
            </a:r>
            <a:endParaRPr lang="en-IN" dirty="0"/>
          </a:p>
        </p:txBody>
      </p:sp>
      <p:sp>
        <p:nvSpPr>
          <p:cNvPr id="3" name="Content Placeholder 2"/>
          <p:cNvSpPr>
            <a:spLocks noGrp="1"/>
          </p:cNvSpPr>
          <p:nvPr>
            <p:ph idx="1"/>
          </p:nvPr>
        </p:nvSpPr>
        <p:spPr/>
        <p:txBody>
          <a:bodyPr/>
          <a:lstStyle/>
          <a:p>
            <a:r>
              <a:rPr lang="en-US" b="1" i="1" dirty="0"/>
              <a:t>“Artificial Neural Networks or ANN is an information processing paradigm that is inspired by the way the biological nervous system such as brain process information. It is composed of large number of highly interconnected processing elements(neurons) working in unison to solve a specific problem.”</a:t>
            </a:r>
            <a:endParaRPr lang="en-IN" dirty="0"/>
          </a:p>
        </p:txBody>
      </p:sp>
    </p:spTree>
    <p:extLst>
      <p:ext uri="{BB962C8B-B14F-4D97-AF65-F5344CB8AC3E}">
        <p14:creationId xmlns:p14="http://schemas.microsoft.com/office/powerpoint/2010/main" val="381692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99294"/>
          </a:xfrm>
        </p:spPr>
        <p:txBody>
          <a:bodyPr/>
          <a:lstStyle/>
          <a:p>
            <a:r>
              <a:rPr lang="en-IN" dirty="0"/>
              <a:t>BIOLOGICAL NEURONS &amp; Perceptron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910" y="699294"/>
            <a:ext cx="3781953" cy="23053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3370204"/>
            <a:ext cx="3781953" cy="2129002"/>
          </a:xfrm>
          <a:prstGeom prst="rect">
            <a:avLst/>
          </a:prstGeom>
        </p:spPr>
      </p:pic>
      <p:sp>
        <p:nvSpPr>
          <p:cNvPr id="7" name="TextBox 6"/>
          <p:cNvSpPr txBox="1"/>
          <p:nvPr/>
        </p:nvSpPr>
        <p:spPr>
          <a:xfrm>
            <a:off x="4996806" y="1044579"/>
            <a:ext cx="7075911" cy="1200329"/>
          </a:xfrm>
          <a:prstGeom prst="rect">
            <a:avLst/>
          </a:prstGeom>
          <a:noFill/>
        </p:spPr>
        <p:txBody>
          <a:bodyPr wrap="none" rtlCol="0">
            <a:spAutoFit/>
          </a:bodyPr>
          <a:lstStyle/>
          <a:p>
            <a:pPr algn="just"/>
            <a:r>
              <a:rPr lang="en-US" dirty="0"/>
              <a:t>Dendrites receive input through the synapses of other neurons. </a:t>
            </a:r>
          </a:p>
          <a:p>
            <a:pPr algn="just"/>
            <a:r>
              <a:rPr lang="en-US" dirty="0"/>
              <a:t>The soma(cell body) processes these incoming signals over time and converts</a:t>
            </a:r>
          </a:p>
          <a:p>
            <a:pPr algn="just"/>
            <a:r>
              <a:rPr lang="en-US" dirty="0"/>
              <a:t>that processed value into an output, which is sent out to other neurons </a:t>
            </a:r>
          </a:p>
          <a:p>
            <a:pPr algn="just"/>
            <a:r>
              <a:rPr lang="en-US" dirty="0"/>
              <a:t>through the axon and the synapses.</a:t>
            </a:r>
            <a:endParaRPr lang="en-IN" dirty="0"/>
          </a:p>
        </p:txBody>
      </p:sp>
      <p:sp>
        <p:nvSpPr>
          <p:cNvPr id="8" name="TextBox 7"/>
          <p:cNvSpPr txBox="1"/>
          <p:nvPr/>
        </p:nvSpPr>
        <p:spPr>
          <a:xfrm>
            <a:off x="4923366" y="3260829"/>
            <a:ext cx="7223772" cy="3970318"/>
          </a:xfrm>
          <a:prstGeom prst="rect">
            <a:avLst/>
          </a:prstGeom>
          <a:noFill/>
        </p:spPr>
        <p:txBody>
          <a:bodyPr wrap="none" rtlCol="0">
            <a:spAutoFit/>
          </a:bodyPr>
          <a:lstStyle/>
          <a:p>
            <a:r>
              <a:rPr lang="en-US" dirty="0"/>
              <a:t>A single layer neural network is called a Perceptron. It gives a single output.</a:t>
            </a:r>
          </a:p>
          <a:p>
            <a:pPr marL="285750" indent="-285750">
              <a:buFont typeface="Arial" panose="020B0604020202020204" pitchFamily="34" charset="0"/>
              <a:buChar char="•"/>
            </a:pPr>
            <a:r>
              <a:rPr lang="en-US" dirty="0">
                <a:solidFill>
                  <a:schemeClr val="tx2">
                    <a:lumMod val="75000"/>
                  </a:schemeClr>
                </a:solidFill>
              </a:rPr>
              <a:t>For one single observation, x0, x1, x2, x3...x(n) represents various inputs. </a:t>
            </a:r>
          </a:p>
          <a:p>
            <a:pPr marL="285750" indent="-285750">
              <a:buFont typeface="Arial" panose="020B0604020202020204" pitchFamily="34" charset="0"/>
              <a:buChar char="•"/>
            </a:pPr>
            <a:r>
              <a:rPr lang="en-US" dirty="0">
                <a:solidFill>
                  <a:schemeClr val="tx2">
                    <a:lumMod val="75000"/>
                  </a:schemeClr>
                </a:solidFill>
              </a:rPr>
              <a:t>Each of these inputs is multiplied by a connection weight or synapse. </a:t>
            </a:r>
          </a:p>
          <a:p>
            <a:pPr marL="285750" indent="-285750">
              <a:buFont typeface="Arial" panose="020B0604020202020204" pitchFamily="34" charset="0"/>
              <a:buChar char="•"/>
            </a:pPr>
            <a:r>
              <a:rPr lang="en-US" dirty="0">
                <a:solidFill>
                  <a:schemeClr val="tx2">
                    <a:lumMod val="75000"/>
                  </a:schemeClr>
                </a:solidFill>
              </a:rPr>
              <a:t>The weights are represented as w0, w1, w2, w3….w(n) .</a:t>
            </a:r>
          </a:p>
          <a:p>
            <a:pPr marL="285750" indent="-285750">
              <a:buFont typeface="Arial" panose="020B0604020202020204" pitchFamily="34" charset="0"/>
              <a:buChar char="•"/>
            </a:pPr>
            <a:r>
              <a:rPr lang="en-US" dirty="0">
                <a:solidFill>
                  <a:schemeClr val="tx2">
                    <a:lumMod val="75000"/>
                  </a:schemeClr>
                </a:solidFill>
              </a:rPr>
              <a:t>b is a bias value which allows to shift the activation function up or down.</a:t>
            </a:r>
          </a:p>
          <a:p>
            <a:pPr marL="285750" indent="-285750">
              <a:buFont typeface="Arial" panose="020B0604020202020204" pitchFamily="34" charset="0"/>
              <a:buChar char="•"/>
            </a:pPr>
            <a:endParaRPr lang="en-US" dirty="0"/>
          </a:p>
          <a:p>
            <a:r>
              <a:rPr lang="en-US" dirty="0"/>
              <a:t>In the simplest case, these products are summed, fed to a transfer function </a:t>
            </a:r>
          </a:p>
          <a:p>
            <a:r>
              <a:rPr lang="en-US" dirty="0"/>
              <a:t>(activation function) to generate a result, and this result is sent as output.</a:t>
            </a:r>
          </a:p>
          <a:p>
            <a:endParaRPr lang="en-US" dirty="0"/>
          </a:p>
          <a:p>
            <a:pPr marL="285750" indent="-285750">
              <a:buFont typeface="Arial" panose="020B0604020202020204" pitchFamily="34" charset="0"/>
              <a:buChar char="•"/>
            </a:pPr>
            <a:r>
              <a:rPr lang="en-US" dirty="0"/>
              <a:t>Mathematically, </a:t>
            </a:r>
            <a:r>
              <a:rPr lang="en-US" dirty="0">
                <a:solidFill>
                  <a:schemeClr val="tx2">
                    <a:lumMod val="75000"/>
                  </a:schemeClr>
                </a:solidFill>
              </a:rPr>
              <a:t>x1.w1 + x2.w2 + x3.w3 ...... </a:t>
            </a:r>
            <a:r>
              <a:rPr lang="en-US" dirty="0" err="1">
                <a:solidFill>
                  <a:schemeClr val="tx2">
                    <a:lumMod val="75000"/>
                  </a:schemeClr>
                </a:solidFill>
              </a:rPr>
              <a:t>xn.wn</a:t>
            </a:r>
            <a:r>
              <a:rPr lang="en-US" dirty="0">
                <a:solidFill>
                  <a:schemeClr val="tx2">
                    <a:lumMod val="75000"/>
                  </a:schemeClr>
                </a:solidFill>
              </a:rPr>
              <a:t> = ∑ </a:t>
            </a:r>
            <a:r>
              <a:rPr lang="en-US" dirty="0" err="1">
                <a:solidFill>
                  <a:schemeClr val="tx2">
                    <a:lumMod val="75000"/>
                  </a:schemeClr>
                </a:solidFill>
              </a:rPr>
              <a:t>xi.wi</a:t>
            </a:r>
            <a:endParaRPr lang="en-US" dirty="0">
              <a:solidFill>
                <a:schemeClr val="tx2">
                  <a:lumMod val="75000"/>
                </a:schemeClr>
              </a:solidFill>
            </a:endParaRPr>
          </a:p>
          <a:p>
            <a:pPr marL="285750" indent="-285750">
              <a:buFont typeface="Arial" panose="020B0604020202020204" pitchFamily="34" charset="0"/>
              <a:buChar char="•"/>
            </a:pPr>
            <a:endParaRPr lang="en-US" dirty="0">
              <a:solidFill>
                <a:schemeClr val="tx2">
                  <a:lumMod val="75000"/>
                </a:schemeClr>
              </a:solidFill>
            </a:endParaRPr>
          </a:p>
          <a:p>
            <a:pPr marL="285750" indent="-285750">
              <a:buFont typeface="Arial" panose="020B0604020202020204" pitchFamily="34" charset="0"/>
              <a:buChar char="•"/>
            </a:pPr>
            <a:r>
              <a:rPr lang="en-US" dirty="0"/>
              <a:t>Now activation function is applied </a:t>
            </a:r>
            <a:r>
              <a:rPr lang="en-US" dirty="0">
                <a:solidFill>
                  <a:schemeClr val="tx2">
                    <a:lumMod val="75000"/>
                  </a:schemeClr>
                </a:solidFill>
              </a:rPr>
              <a:t>𝜙(∑ </a:t>
            </a:r>
            <a:r>
              <a:rPr lang="en-US" dirty="0" err="1">
                <a:solidFill>
                  <a:schemeClr val="tx2">
                    <a:lumMod val="75000"/>
                  </a:schemeClr>
                </a:solidFill>
              </a:rPr>
              <a:t>xi.wi</a:t>
            </a:r>
            <a:r>
              <a:rPr lang="en-US" dirty="0">
                <a:solidFill>
                  <a:schemeClr val="tx2">
                    <a:lumMod val="75000"/>
                  </a:schemeClr>
                </a:solidFill>
              </a:rPr>
              <a:t>)</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36806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5847"/>
          </a:xfrm>
        </p:spPr>
        <p:txBody>
          <a:bodyPr/>
          <a:lstStyle/>
          <a:p>
            <a:r>
              <a:rPr lang="en-US" b="1" dirty="0"/>
              <a:t>Main Components Of Neural Network</a:t>
            </a:r>
            <a:endParaRPr lang="en-IN" dirty="0"/>
          </a:p>
        </p:txBody>
      </p:sp>
      <p:sp>
        <p:nvSpPr>
          <p:cNvPr id="3" name="Content Placeholder 2"/>
          <p:cNvSpPr>
            <a:spLocks noGrp="1"/>
          </p:cNvSpPr>
          <p:nvPr>
            <p:ph idx="1"/>
          </p:nvPr>
        </p:nvSpPr>
        <p:spPr>
          <a:xfrm>
            <a:off x="1141412" y="1304365"/>
            <a:ext cx="9905999" cy="4486836"/>
          </a:xfrm>
        </p:spPr>
        <p:txBody>
          <a:bodyPr>
            <a:normAutofit fontScale="92500" lnSpcReduction="20000"/>
          </a:bodyPr>
          <a:lstStyle/>
          <a:p>
            <a:pPr marL="457200" indent="-457200">
              <a:buFont typeface="+mj-lt"/>
              <a:buAutoNum type="arabicPeriod"/>
            </a:pPr>
            <a:r>
              <a:rPr lang="en-IN" b="1" dirty="0">
                <a:solidFill>
                  <a:schemeClr val="tx2"/>
                </a:solidFill>
              </a:rPr>
              <a:t>Neurons: Set of functions</a:t>
            </a:r>
          </a:p>
          <a:p>
            <a:pPr lvl="1"/>
            <a:r>
              <a:rPr lang="en-US" dirty="0"/>
              <a:t>They take in an input and produce an output. </a:t>
            </a:r>
          </a:p>
          <a:p>
            <a:pPr lvl="1"/>
            <a:r>
              <a:rPr lang="en-US" dirty="0"/>
              <a:t>A number of neurons are grouped into layers. All neurons within the same group perform similar type of function.</a:t>
            </a:r>
          </a:p>
          <a:p>
            <a:pPr lvl="1"/>
            <a:r>
              <a:rPr lang="en-US" dirty="0"/>
              <a:t>Input neurons receive inputs, process it and pass it to the neurons in next successive layer. Hidden neurons take outputs from input neurons, compute new outputs and pass them to successive layers.</a:t>
            </a:r>
          </a:p>
          <a:p>
            <a:pPr marL="0" lvl="1" indent="0">
              <a:spcBef>
                <a:spcPts val="1000"/>
              </a:spcBef>
              <a:buNone/>
            </a:pPr>
            <a:r>
              <a:rPr lang="en-US" dirty="0">
                <a:solidFill>
                  <a:schemeClr val="tx2"/>
                </a:solidFill>
              </a:rPr>
              <a:t>2.    </a:t>
            </a:r>
            <a:r>
              <a:rPr lang="en-US" sz="2400" b="1" dirty="0">
                <a:solidFill>
                  <a:schemeClr val="tx2"/>
                </a:solidFill>
              </a:rPr>
              <a:t>Layers: Grouping of neurons</a:t>
            </a:r>
          </a:p>
          <a:p>
            <a:pPr lvl="1"/>
            <a:r>
              <a:rPr lang="en-US" dirty="0"/>
              <a:t>Contain neurons and help pass information around. </a:t>
            </a:r>
          </a:p>
          <a:p>
            <a:pPr lvl="1"/>
            <a:r>
              <a:rPr lang="en-US" dirty="0"/>
              <a:t>There are at minimum two layers in a neural network: Input and Output layer.</a:t>
            </a:r>
          </a:p>
          <a:p>
            <a:pPr lvl="1"/>
            <a:r>
              <a:rPr lang="en-US" dirty="0"/>
              <a:t>We can have a large number of layers in a complex neural network.</a:t>
            </a:r>
          </a:p>
          <a:p>
            <a:pPr lvl="1"/>
            <a:r>
              <a:rPr lang="en-US" dirty="0"/>
              <a:t>The layers, other than the input and output layers, are known as hidden layers.</a:t>
            </a:r>
            <a:endParaRPr lang="en-IN" dirty="0"/>
          </a:p>
        </p:txBody>
      </p:sp>
    </p:spTree>
    <p:extLst>
      <p:ext uri="{BB962C8B-B14F-4D97-AF65-F5344CB8AC3E}">
        <p14:creationId xmlns:p14="http://schemas.microsoft.com/office/powerpoint/2010/main" val="141913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5847"/>
          </a:xfrm>
        </p:spPr>
        <p:txBody>
          <a:bodyPr>
            <a:normAutofit fontScale="90000"/>
          </a:bodyPr>
          <a:lstStyle/>
          <a:p>
            <a:r>
              <a:rPr lang="en-US" b="1" dirty="0"/>
              <a:t>Main Components Of Neural Network (</a:t>
            </a:r>
            <a:r>
              <a:rPr lang="en-US" b="1" dirty="0" err="1"/>
              <a:t>Cont</a:t>
            </a:r>
            <a:r>
              <a:rPr lang="en-US" b="1" dirty="0"/>
              <a:t>…)</a:t>
            </a:r>
            <a:endParaRPr lang="en-IN" dirty="0"/>
          </a:p>
        </p:txBody>
      </p:sp>
      <p:sp>
        <p:nvSpPr>
          <p:cNvPr id="3" name="Content Placeholder 2"/>
          <p:cNvSpPr>
            <a:spLocks noGrp="1"/>
          </p:cNvSpPr>
          <p:nvPr>
            <p:ph idx="1"/>
          </p:nvPr>
        </p:nvSpPr>
        <p:spPr>
          <a:xfrm>
            <a:off x="1141412" y="1304364"/>
            <a:ext cx="9905999" cy="5405717"/>
          </a:xfrm>
        </p:spPr>
        <p:txBody>
          <a:bodyPr>
            <a:normAutofit fontScale="92500" lnSpcReduction="20000"/>
          </a:bodyPr>
          <a:lstStyle/>
          <a:p>
            <a:pPr marL="0" indent="0">
              <a:buNone/>
            </a:pPr>
            <a:r>
              <a:rPr lang="en-IN" b="1" dirty="0">
                <a:solidFill>
                  <a:schemeClr val="tx2"/>
                </a:solidFill>
              </a:rPr>
              <a:t>3.   Weights &amp; Biases : Numerical Values</a:t>
            </a:r>
          </a:p>
          <a:p>
            <a:pPr lvl="1"/>
            <a:r>
              <a:rPr lang="en-US" dirty="0"/>
              <a:t>These are essentially variables in the model that are updated to improve network’s accuracy. A weight is applied to input of each of the neuron to compute an output.</a:t>
            </a:r>
          </a:p>
          <a:p>
            <a:pPr lvl="1"/>
            <a:r>
              <a:rPr lang="en-US" dirty="0"/>
              <a:t>Neural networks update these weights on continuous basis. </a:t>
            </a:r>
          </a:p>
          <a:p>
            <a:pPr lvl="1"/>
            <a:r>
              <a:rPr lang="en-US" dirty="0"/>
              <a:t>Biases are also numerical values which are added once weights are applied to inputs. </a:t>
            </a:r>
          </a:p>
          <a:p>
            <a:pPr lvl="1"/>
            <a:r>
              <a:rPr lang="en-US" dirty="0"/>
              <a:t>Weights and biases make neural networks self-learning algorithms.</a:t>
            </a:r>
          </a:p>
          <a:p>
            <a:pPr marL="0" lvl="1" indent="0">
              <a:spcBef>
                <a:spcPts val="1000"/>
              </a:spcBef>
              <a:buNone/>
            </a:pPr>
            <a:r>
              <a:rPr lang="en-US" dirty="0">
                <a:solidFill>
                  <a:schemeClr val="tx2">
                    <a:lumMod val="75000"/>
                  </a:schemeClr>
                </a:solidFill>
              </a:rPr>
              <a:t>4.    </a:t>
            </a:r>
            <a:r>
              <a:rPr lang="en-US" sz="2400" b="1" dirty="0">
                <a:solidFill>
                  <a:schemeClr val="tx2">
                    <a:lumMod val="75000"/>
                  </a:schemeClr>
                </a:solidFill>
              </a:rPr>
              <a:t>Activation Function</a:t>
            </a:r>
          </a:p>
          <a:p>
            <a:pPr lvl="1"/>
            <a:r>
              <a:rPr lang="en-US" sz="2100" dirty="0"/>
              <a:t>Activation function decides whether a neuron should be activated or not by calculating the weighted sum and further adding bias to it. </a:t>
            </a:r>
          </a:p>
          <a:p>
            <a:pPr lvl="1"/>
            <a:r>
              <a:rPr lang="en-US" sz="2100" dirty="0"/>
              <a:t>The motive is to introduce non-linearity into the output of a neuron which is required to solve complex problems.</a:t>
            </a:r>
          </a:p>
          <a:p>
            <a:pPr lvl="1"/>
            <a:r>
              <a:rPr lang="en-US" dirty="0"/>
              <a:t>If we plot non-linear outputs that the activation functions produce, we will get a curvature. The slope of the curve is used to compute the gradient. Gradient helps us in understanding rate of change and relationships of variables.</a:t>
            </a:r>
          </a:p>
          <a:p>
            <a:pPr lvl="1"/>
            <a:r>
              <a:rPr lang="en-US" dirty="0"/>
              <a:t>From the relationships, algorithms are optimized and weights are updated.</a:t>
            </a:r>
          </a:p>
          <a:p>
            <a:pPr lvl="1"/>
            <a:endParaRPr lang="en-IN" dirty="0"/>
          </a:p>
        </p:txBody>
      </p:sp>
    </p:spTree>
    <p:extLst>
      <p:ext uri="{BB962C8B-B14F-4D97-AF65-F5344CB8AC3E}">
        <p14:creationId xmlns:p14="http://schemas.microsoft.com/office/powerpoint/2010/main" val="298096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188"/>
          </a:xfrm>
        </p:spPr>
        <p:txBody>
          <a:bodyPr/>
          <a:lstStyle/>
          <a:p>
            <a:r>
              <a:rPr lang="en-IN" dirty="0"/>
              <a:t>Neural Networks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485577"/>
            <a:ext cx="5677692" cy="3962953"/>
          </a:xfrm>
        </p:spPr>
      </p:pic>
      <p:sp>
        <p:nvSpPr>
          <p:cNvPr id="5" name="TextBox 4"/>
          <p:cNvSpPr txBox="1"/>
          <p:nvPr/>
        </p:nvSpPr>
        <p:spPr>
          <a:xfrm>
            <a:off x="7234518" y="1761565"/>
            <a:ext cx="447787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Inputs are fed into neuron 1, neuron 2 and neuron 3 as they belong to the Input Layer.</a:t>
            </a:r>
          </a:p>
          <a:p>
            <a:pPr marL="285750" indent="-285750">
              <a:buFont typeface="Arial" panose="020B0604020202020204" pitchFamily="34" charset="0"/>
              <a:buChar char="•"/>
            </a:pPr>
            <a:r>
              <a:rPr lang="en-US" dirty="0"/>
              <a:t>Each neuron has a weight associated with it. When an input enters a neuron, the weight on the neuron is multiplied to the input.</a:t>
            </a:r>
          </a:p>
          <a:p>
            <a:pPr marL="285750" indent="-285750">
              <a:buFont typeface="Arial" panose="020B0604020202020204" pitchFamily="34" charset="0"/>
              <a:buChar char="•"/>
            </a:pPr>
            <a:r>
              <a:rPr lang="en-US" dirty="0"/>
              <a:t>Sum of weight * inputs of neurons in a layer is calculated. </a:t>
            </a:r>
          </a:p>
          <a:p>
            <a:pPr marL="285750" indent="-285750">
              <a:buFont typeface="Arial" panose="020B0604020202020204" pitchFamily="34" charset="0"/>
              <a:buChar char="•"/>
            </a:pPr>
            <a:r>
              <a:rPr lang="en-US" dirty="0"/>
              <a:t>Finally an activation function is applied. Output calculated by the neurons becomes input to the activation function which then computes a new output. This output can flow back or to the neurons in the next layer.</a:t>
            </a:r>
          </a:p>
          <a:p>
            <a:endParaRPr lang="en-IN" dirty="0"/>
          </a:p>
        </p:txBody>
      </p:sp>
    </p:spTree>
    <p:extLst>
      <p:ext uri="{BB962C8B-B14F-4D97-AF65-F5344CB8AC3E}">
        <p14:creationId xmlns:p14="http://schemas.microsoft.com/office/powerpoint/2010/main" val="251316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01000"/>
          </a:xfrm>
        </p:spPr>
        <p:txBody>
          <a:bodyPr/>
          <a:lstStyle/>
          <a:p>
            <a:r>
              <a:rPr lang="en-IN" dirty="0"/>
              <a:t>DIFFERENT TYPES OF ACTIVATION FUNCTIONS</a:t>
            </a:r>
          </a:p>
        </p:txBody>
      </p:sp>
      <p:pic>
        <p:nvPicPr>
          <p:cNvPr id="4" name="Content Placeholder 3"/>
          <p:cNvPicPr>
            <a:picLocks noGrp="1" noChangeAspect="1"/>
          </p:cNvPicPr>
          <p:nvPr>
            <p:ph idx="1"/>
          </p:nvPr>
        </p:nvPicPr>
        <p:blipFill>
          <a:blip r:embed="rId2"/>
          <a:stretch>
            <a:fillRect/>
          </a:stretch>
        </p:blipFill>
        <p:spPr>
          <a:xfrm>
            <a:off x="790949" y="901000"/>
            <a:ext cx="2866651" cy="1519603"/>
          </a:xfrm>
          <a:prstGeom prst="rect">
            <a:avLst/>
          </a:prstGeom>
        </p:spPr>
      </p:pic>
      <p:sp>
        <p:nvSpPr>
          <p:cNvPr id="6" name="TextBox 5"/>
          <p:cNvSpPr txBox="1"/>
          <p:nvPr/>
        </p:nvSpPr>
        <p:spPr>
          <a:xfrm>
            <a:off x="5042647" y="2191871"/>
            <a:ext cx="184731" cy="369332"/>
          </a:xfrm>
          <a:prstGeom prst="rect">
            <a:avLst/>
          </a:prstGeom>
          <a:noFill/>
        </p:spPr>
        <p:txBody>
          <a:bodyPr wrap="none" rtlCol="0">
            <a:spAutoFit/>
          </a:bodyPr>
          <a:lstStyle/>
          <a:p>
            <a:endParaRPr lang="en-IN" dirty="0"/>
          </a:p>
        </p:txBody>
      </p:sp>
      <p:sp>
        <p:nvSpPr>
          <p:cNvPr id="7" name="TextBox 6"/>
          <p:cNvSpPr txBox="1"/>
          <p:nvPr/>
        </p:nvSpPr>
        <p:spPr>
          <a:xfrm>
            <a:off x="3657600" y="901000"/>
            <a:ext cx="7941341" cy="1200329"/>
          </a:xfrm>
          <a:prstGeom prst="rect">
            <a:avLst/>
          </a:prstGeom>
          <a:noFill/>
        </p:spPr>
        <p:txBody>
          <a:bodyPr wrap="none" rtlCol="0">
            <a:spAutoFit/>
          </a:bodyPr>
          <a:lstStyle/>
          <a:p>
            <a:pPr marL="285750" indent="-285750">
              <a:buFont typeface="Arial" panose="020B0604020202020204" pitchFamily="34" charset="0"/>
              <a:buChar char="•"/>
            </a:pPr>
            <a:r>
              <a:rPr lang="en-US" dirty="0"/>
              <a:t>Also known as the binary step function, it is a threshold-based activation function. </a:t>
            </a:r>
          </a:p>
          <a:p>
            <a:pPr marL="285750" indent="-285750">
              <a:buFont typeface="Arial" panose="020B0604020202020204" pitchFamily="34" charset="0"/>
              <a:buChar char="•"/>
            </a:pPr>
            <a:r>
              <a:rPr lang="en-US" dirty="0"/>
              <a:t>If the input value is above or below a certain threshold, the Neuron is activated </a:t>
            </a:r>
          </a:p>
          <a:p>
            <a:r>
              <a:rPr lang="en-US" dirty="0"/>
              <a:t>    and sends exactly the same signal to the next layer. </a:t>
            </a:r>
          </a:p>
          <a:p>
            <a:pPr marL="285750" indent="-285750">
              <a:buFont typeface="Arial" panose="020B0604020202020204" pitchFamily="34" charset="0"/>
              <a:buChar char="•"/>
            </a:pPr>
            <a:r>
              <a:rPr lang="en-US" dirty="0"/>
              <a:t>It’s kind of yes or no function.</a:t>
            </a:r>
            <a:endParaRPr lang="en-IN" dirty="0"/>
          </a:p>
        </p:txBody>
      </p:sp>
      <p:pic>
        <p:nvPicPr>
          <p:cNvPr id="8" name="Picture 7"/>
          <p:cNvPicPr>
            <a:picLocks noChangeAspect="1"/>
          </p:cNvPicPr>
          <p:nvPr/>
        </p:nvPicPr>
        <p:blipFill>
          <a:blip r:embed="rId3"/>
          <a:stretch>
            <a:fillRect/>
          </a:stretch>
        </p:blipFill>
        <p:spPr>
          <a:xfrm>
            <a:off x="798253" y="2651745"/>
            <a:ext cx="2884929" cy="1718549"/>
          </a:xfrm>
          <a:prstGeom prst="rect">
            <a:avLst/>
          </a:prstGeom>
        </p:spPr>
      </p:pic>
      <p:sp>
        <p:nvSpPr>
          <p:cNvPr id="9" name="TextBox 8"/>
          <p:cNvSpPr txBox="1"/>
          <p:nvPr/>
        </p:nvSpPr>
        <p:spPr>
          <a:xfrm>
            <a:off x="3683182" y="2742287"/>
            <a:ext cx="7395358" cy="923330"/>
          </a:xfrm>
          <a:prstGeom prst="rect">
            <a:avLst/>
          </a:prstGeom>
          <a:noFill/>
        </p:spPr>
        <p:txBody>
          <a:bodyPr wrap="none" rtlCol="0">
            <a:spAutoFit/>
          </a:bodyPr>
          <a:lstStyle/>
          <a:p>
            <a:pPr marL="285750" indent="-285750">
              <a:buFont typeface="Arial" panose="020B0604020202020204" pitchFamily="34" charset="0"/>
              <a:buChar char="•"/>
            </a:pPr>
            <a:r>
              <a:rPr lang="en-US" dirty="0"/>
              <a:t>Mainly used for logistic regression, it’s smoother than the threshold function. </a:t>
            </a:r>
          </a:p>
          <a:p>
            <a:pPr marL="285750" indent="-285750">
              <a:buFont typeface="Arial" panose="020B0604020202020204" pitchFamily="34" charset="0"/>
              <a:buChar char="•"/>
            </a:pPr>
            <a:r>
              <a:rPr lang="en-US" dirty="0"/>
              <a:t>It is also very useful at the output layer of the Neural Network. </a:t>
            </a:r>
          </a:p>
          <a:p>
            <a:pPr marL="285750" indent="-285750">
              <a:buFont typeface="Arial" panose="020B0604020202020204" pitchFamily="34" charset="0"/>
              <a:buChar char="•"/>
            </a:pPr>
            <a:r>
              <a:rPr lang="en-US" dirty="0"/>
              <a:t>It is computationally expensive.</a:t>
            </a:r>
            <a:endParaRPr lang="en-IN" dirty="0"/>
          </a:p>
        </p:txBody>
      </p:sp>
      <p:pic>
        <p:nvPicPr>
          <p:cNvPr id="10" name="Picture 9"/>
          <p:cNvPicPr>
            <a:picLocks noChangeAspect="1"/>
          </p:cNvPicPr>
          <p:nvPr/>
        </p:nvPicPr>
        <p:blipFill>
          <a:blip r:embed="rId4"/>
          <a:stretch>
            <a:fillRect/>
          </a:stretch>
        </p:blipFill>
        <p:spPr>
          <a:xfrm>
            <a:off x="790950" y="4514672"/>
            <a:ext cx="2896714" cy="1644081"/>
          </a:xfrm>
          <a:prstGeom prst="rect">
            <a:avLst/>
          </a:prstGeom>
        </p:spPr>
      </p:pic>
      <p:sp>
        <p:nvSpPr>
          <p:cNvPr id="11" name="TextBox 10"/>
          <p:cNvSpPr txBox="1"/>
          <p:nvPr/>
        </p:nvSpPr>
        <p:spPr>
          <a:xfrm>
            <a:off x="3860960" y="4514672"/>
            <a:ext cx="6302431" cy="923330"/>
          </a:xfrm>
          <a:prstGeom prst="rect">
            <a:avLst/>
          </a:prstGeom>
          <a:noFill/>
        </p:spPr>
        <p:txBody>
          <a:bodyPr wrap="none" rtlCol="0">
            <a:spAutoFit/>
          </a:bodyPr>
          <a:lstStyle/>
          <a:p>
            <a:pPr marL="285750" indent="-285750">
              <a:buFont typeface="Arial" panose="020B0604020202020204" pitchFamily="34" charset="0"/>
              <a:buChar char="•"/>
            </a:pPr>
            <a:r>
              <a:rPr lang="en-US" dirty="0"/>
              <a:t>Also known as </a:t>
            </a:r>
            <a:r>
              <a:rPr lang="en-US" dirty="0" err="1"/>
              <a:t>ReLU</a:t>
            </a:r>
            <a:r>
              <a:rPr lang="en-US" dirty="0"/>
              <a:t> function.</a:t>
            </a:r>
          </a:p>
          <a:p>
            <a:pPr marL="285750" indent="-285750">
              <a:buFont typeface="Arial" panose="020B0604020202020204" pitchFamily="34" charset="0"/>
              <a:buChar char="•"/>
            </a:pPr>
            <a:r>
              <a:rPr lang="en-US" dirty="0"/>
              <a:t>It is one of the most popular functions for Neural. </a:t>
            </a:r>
          </a:p>
          <a:p>
            <a:pPr marL="285750" indent="-285750">
              <a:buFont typeface="Arial" panose="020B0604020202020204" pitchFamily="34" charset="0"/>
              <a:buChar char="•"/>
            </a:pPr>
            <a:r>
              <a:rPr lang="en-US" dirty="0" err="1"/>
              <a:t>ReLU</a:t>
            </a:r>
            <a:r>
              <a:rPr lang="en-US" dirty="0"/>
              <a:t> is a non-linear function and very computationally efficient.</a:t>
            </a:r>
            <a:endParaRPr lang="en-IN" dirty="0"/>
          </a:p>
        </p:txBody>
      </p:sp>
    </p:spTree>
    <p:extLst>
      <p:ext uri="{BB962C8B-B14F-4D97-AF65-F5344CB8AC3E}">
        <p14:creationId xmlns:p14="http://schemas.microsoft.com/office/powerpoint/2010/main" val="206913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01000"/>
          </a:xfrm>
        </p:spPr>
        <p:txBody>
          <a:bodyPr>
            <a:normAutofit fontScale="90000"/>
          </a:bodyPr>
          <a:lstStyle/>
          <a:p>
            <a:r>
              <a:rPr lang="en-IN" dirty="0"/>
              <a:t>DIFFERENT TYPES OF ACTIVATION FUNCTIONS (</a:t>
            </a:r>
            <a:r>
              <a:rPr lang="en-IN" dirty="0" err="1"/>
              <a:t>Cont</a:t>
            </a:r>
            <a:r>
              <a:rPr lang="en-IN" dirty="0"/>
              <a:t>…)</a:t>
            </a:r>
          </a:p>
        </p:txBody>
      </p:sp>
      <p:sp>
        <p:nvSpPr>
          <p:cNvPr id="6" name="TextBox 5"/>
          <p:cNvSpPr txBox="1"/>
          <p:nvPr/>
        </p:nvSpPr>
        <p:spPr>
          <a:xfrm>
            <a:off x="5042647" y="2191871"/>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832597" y="901000"/>
            <a:ext cx="3289185" cy="2025743"/>
          </a:xfrm>
          <a:prstGeom prst="rect">
            <a:avLst/>
          </a:prstGeom>
        </p:spPr>
      </p:pic>
      <p:sp>
        <p:nvSpPr>
          <p:cNvPr id="12" name="TextBox 11"/>
          <p:cNvSpPr txBox="1"/>
          <p:nvPr/>
        </p:nvSpPr>
        <p:spPr>
          <a:xfrm>
            <a:off x="4121782" y="944375"/>
            <a:ext cx="8236998" cy="646331"/>
          </a:xfrm>
          <a:prstGeom prst="rect">
            <a:avLst/>
          </a:prstGeom>
          <a:noFill/>
        </p:spPr>
        <p:txBody>
          <a:bodyPr wrap="none" rtlCol="0">
            <a:spAutoFit/>
          </a:bodyPr>
          <a:lstStyle/>
          <a:p>
            <a:r>
              <a:rPr lang="en-US" dirty="0"/>
              <a:t>It’s similar to Sigmoid but it goes below zero, unlike Sigmoid. </a:t>
            </a:r>
          </a:p>
          <a:p>
            <a:r>
              <a:rPr lang="en-US" dirty="0"/>
              <a:t>It’s mainly used when the input has strongly negative, neutral, or strongly positive values.</a:t>
            </a:r>
            <a:endParaRPr lang="en-IN" dirty="0"/>
          </a:p>
        </p:txBody>
      </p:sp>
      <p:pic>
        <p:nvPicPr>
          <p:cNvPr id="13" name="Picture 12"/>
          <p:cNvPicPr>
            <a:picLocks noChangeAspect="1"/>
          </p:cNvPicPr>
          <p:nvPr/>
        </p:nvPicPr>
        <p:blipFill>
          <a:blip r:embed="rId3"/>
          <a:stretch>
            <a:fillRect/>
          </a:stretch>
        </p:blipFill>
        <p:spPr>
          <a:xfrm>
            <a:off x="738468" y="3312755"/>
            <a:ext cx="4754131" cy="2671185"/>
          </a:xfrm>
          <a:prstGeom prst="rect">
            <a:avLst/>
          </a:prstGeom>
        </p:spPr>
      </p:pic>
      <p:sp>
        <p:nvSpPr>
          <p:cNvPr id="14" name="TextBox 13"/>
          <p:cNvSpPr txBox="1"/>
          <p:nvPr/>
        </p:nvSpPr>
        <p:spPr>
          <a:xfrm>
            <a:off x="5595838" y="3312755"/>
            <a:ext cx="6602641" cy="646331"/>
          </a:xfrm>
          <a:prstGeom prst="rect">
            <a:avLst/>
          </a:prstGeom>
          <a:noFill/>
        </p:spPr>
        <p:txBody>
          <a:bodyPr wrap="none" rtlCol="0">
            <a:spAutoFit/>
          </a:bodyPr>
          <a:lstStyle/>
          <a:p>
            <a:r>
              <a:rPr lang="en-US" dirty="0"/>
              <a:t>This is mainly used in classification problems for multi-class predictions.</a:t>
            </a:r>
          </a:p>
          <a:p>
            <a:r>
              <a:rPr lang="en-US" dirty="0"/>
              <a:t> It is typically in the output layer of the Neural Network.</a:t>
            </a:r>
            <a:endParaRPr lang="en-IN" dirty="0"/>
          </a:p>
        </p:txBody>
      </p:sp>
    </p:spTree>
    <p:extLst>
      <p:ext uri="{BB962C8B-B14F-4D97-AF65-F5344CB8AC3E}">
        <p14:creationId xmlns:p14="http://schemas.microsoft.com/office/powerpoint/2010/main" val="3141577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316</TotalTime>
  <Words>873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ARTIFICIAL Neural Networks (ANN)</vt:lpstr>
      <vt:lpstr>TOPICS TO COVER</vt:lpstr>
      <vt:lpstr>Artificial Neural Networks</vt:lpstr>
      <vt:lpstr>BIOLOGICAL NEURONS &amp; Perceptron</vt:lpstr>
      <vt:lpstr>Main Components Of Neural Network</vt:lpstr>
      <vt:lpstr>Main Components Of Neural Network (Cont…)</vt:lpstr>
      <vt:lpstr>Neural Networks</vt:lpstr>
      <vt:lpstr>DIFFERENT TYPES OF ACTIVATION FUNCTIONS</vt:lpstr>
      <vt:lpstr>DIFFERENT TYPES OF ACTIVATION FUNCTIONS (Cont…)</vt:lpstr>
      <vt:lpstr>How Do They Learn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(ANN)</dc:title>
  <dc:creator/>
  <cp:lastModifiedBy>Arun Sr</cp:lastModifiedBy>
  <cp:revision>24</cp:revision>
  <dcterms:created xsi:type="dcterms:W3CDTF">2020-09-08T07:11:49Z</dcterms:created>
  <dcterms:modified xsi:type="dcterms:W3CDTF">2020-11-01T11:38:25Z</dcterms:modified>
</cp:coreProperties>
</file>