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xls" ContentType="application/vnd.ms-excel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5"/>
  </p:notesMasterIdLst>
  <p:sldIdLst>
    <p:sldId id="303" r:id="rId2"/>
    <p:sldId id="339" r:id="rId3"/>
    <p:sldId id="340" r:id="rId4"/>
    <p:sldId id="262" r:id="rId5"/>
    <p:sldId id="261" r:id="rId6"/>
    <p:sldId id="263" r:id="rId7"/>
    <p:sldId id="266" r:id="rId8"/>
    <p:sldId id="264" r:id="rId9"/>
    <p:sldId id="267" r:id="rId10"/>
    <p:sldId id="411" r:id="rId11"/>
    <p:sldId id="412" r:id="rId12"/>
    <p:sldId id="305" r:id="rId13"/>
    <p:sldId id="306" r:id="rId14"/>
    <p:sldId id="307" r:id="rId15"/>
    <p:sldId id="308" r:id="rId16"/>
    <p:sldId id="374" r:id="rId17"/>
    <p:sldId id="375" r:id="rId18"/>
    <p:sldId id="377" r:id="rId19"/>
    <p:sldId id="378" r:id="rId20"/>
    <p:sldId id="379" r:id="rId21"/>
    <p:sldId id="380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83" r:id="rId30"/>
    <p:sldId id="316" r:id="rId31"/>
    <p:sldId id="389" r:id="rId32"/>
    <p:sldId id="390" r:id="rId33"/>
    <p:sldId id="391" r:id="rId34"/>
    <p:sldId id="392" r:id="rId35"/>
    <p:sldId id="285" r:id="rId36"/>
    <p:sldId id="317" r:id="rId37"/>
    <p:sldId id="318" r:id="rId38"/>
    <p:sldId id="319" r:id="rId39"/>
    <p:sldId id="320" r:id="rId40"/>
    <p:sldId id="321" r:id="rId41"/>
    <p:sldId id="323" r:id="rId42"/>
    <p:sldId id="324" r:id="rId43"/>
    <p:sldId id="407" r:id="rId44"/>
    <p:sldId id="413" r:id="rId45"/>
    <p:sldId id="410" r:id="rId46"/>
    <p:sldId id="327" r:id="rId47"/>
    <p:sldId id="330" r:id="rId48"/>
    <p:sldId id="367" r:id="rId49"/>
    <p:sldId id="406" r:id="rId50"/>
    <p:sldId id="403" r:id="rId51"/>
    <p:sldId id="331" r:id="rId52"/>
    <p:sldId id="384" r:id="rId53"/>
    <p:sldId id="404" r:id="rId54"/>
    <p:sldId id="352" r:id="rId55"/>
    <p:sldId id="369" r:id="rId56"/>
    <p:sldId id="405" r:id="rId57"/>
    <p:sldId id="408" r:id="rId58"/>
    <p:sldId id="409" r:id="rId59"/>
    <p:sldId id="336" r:id="rId60"/>
    <p:sldId id="365" r:id="rId61"/>
    <p:sldId id="300" r:id="rId62"/>
    <p:sldId id="351" r:id="rId63"/>
    <p:sldId id="353" r:id="rId64"/>
    <p:sldId id="354" r:id="rId65"/>
    <p:sldId id="355" r:id="rId66"/>
    <p:sldId id="350" r:id="rId67"/>
    <p:sldId id="356" r:id="rId68"/>
    <p:sldId id="357" r:id="rId69"/>
    <p:sldId id="358" r:id="rId70"/>
    <p:sldId id="361" r:id="rId71"/>
    <p:sldId id="297" r:id="rId72"/>
    <p:sldId id="302" r:id="rId73"/>
    <p:sldId id="342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D"/>
    <a:srgbClr val="FF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4" autoAdjust="0"/>
    <p:restoredTop sz="75965" autoAdjust="0"/>
  </p:normalViewPr>
  <p:slideViewPr>
    <p:cSldViewPr snapToGrid="0">
      <p:cViewPr>
        <p:scale>
          <a:sx n="84" d="100"/>
          <a:sy n="84" d="100"/>
        </p:scale>
        <p:origin x="792" y="11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vboxsrv\VBShare\Figure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# States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Sheet1!$A$16:$A$22</c:f>
              <c:strCache>
                <c:ptCount val="7"/>
                <c:pt idx="0">
                  <c:v>Dotstar</c:v>
                </c:pt>
                <c:pt idx="1">
                  <c:v>Snort</c:v>
                </c:pt>
                <c:pt idx="2">
                  <c:v>ClamAV</c:v>
                </c:pt>
                <c:pt idx="3">
                  <c:v>Protomata</c:v>
                </c:pt>
                <c:pt idx="4">
                  <c:v>RF</c:v>
                </c:pt>
                <c:pt idx="5">
                  <c:v>Fermi</c:v>
                </c:pt>
                <c:pt idx="6">
                  <c:v>SPM</c:v>
                </c:pt>
              </c:strCache>
            </c:strRef>
          </c:cat>
          <c:val>
            <c:numRef>
              <c:f>Sheet1!$B$16:$B$22</c:f>
              <c:numCache>
                <c:formatCode>General</c:formatCode>
                <c:ptCount val="7"/>
                <c:pt idx="0">
                  <c:v>38951.0</c:v>
                </c:pt>
                <c:pt idx="1">
                  <c:v>34480.0</c:v>
                </c:pt>
                <c:pt idx="2">
                  <c:v>42543.0</c:v>
                </c:pt>
                <c:pt idx="3">
                  <c:v>38251.0</c:v>
                </c:pt>
                <c:pt idx="4">
                  <c:v>71574.0</c:v>
                </c:pt>
                <c:pt idx="5">
                  <c:v>39032.0</c:v>
                </c:pt>
                <c:pt idx="6">
                  <c:v>100500.0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F3-4EA2-B8F9-B6AA37DAE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65940000"/>
        <c:axId val="-407929344"/>
      </c:barChart>
      <c:lineChart>
        <c:grouping val="standard"/>
        <c:varyColors val="0"/>
        <c:ser>
          <c:idx val="1"/>
          <c:order val="1"/>
          <c:tx>
            <c:strRef>
              <c:f>Sheet1!$C$15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ash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Sheet1!$F$16:$F$22</c:f>
                <c:numCache>
                  <c:formatCode>General</c:formatCode>
                  <c:ptCount val="7"/>
                  <c:pt idx="0">
                    <c:v>3973.0</c:v>
                  </c:pt>
                  <c:pt idx="1">
                    <c:v>2918.0</c:v>
                  </c:pt>
                  <c:pt idx="2">
                    <c:v>8431.0</c:v>
                  </c:pt>
                  <c:pt idx="3">
                    <c:v>37071.0</c:v>
                  </c:pt>
                  <c:pt idx="4">
                    <c:v>67210.0</c:v>
                  </c:pt>
                  <c:pt idx="5">
                    <c:v>1630.0</c:v>
                  </c:pt>
                  <c:pt idx="6">
                    <c:v>80400.0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1.0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Sheet1!$A$16:$A$22</c:f>
              <c:strCache>
                <c:ptCount val="7"/>
                <c:pt idx="0">
                  <c:v>Dotstar</c:v>
                </c:pt>
                <c:pt idx="1">
                  <c:v>Snort</c:v>
                </c:pt>
                <c:pt idx="2">
                  <c:v>ClamAV</c:v>
                </c:pt>
                <c:pt idx="3">
                  <c:v>Protomata</c:v>
                </c:pt>
                <c:pt idx="4">
                  <c:v>RF</c:v>
                </c:pt>
                <c:pt idx="5">
                  <c:v>Fermi</c:v>
                </c:pt>
                <c:pt idx="6">
                  <c:v>SPM</c:v>
                </c:pt>
              </c:strCache>
            </c:strRef>
          </c:cat>
          <c:val>
            <c:numRef>
              <c:f>Sheet1!$C$16:$C$22</c:f>
              <c:numCache>
                <c:formatCode>General</c:formatCode>
                <c:ptCount val="7"/>
                <c:pt idx="0">
                  <c:v>487.0</c:v>
                </c:pt>
                <c:pt idx="1">
                  <c:v>1972.0</c:v>
                </c:pt>
                <c:pt idx="2">
                  <c:v>3976.0</c:v>
                </c:pt>
                <c:pt idx="3">
                  <c:v>667.0</c:v>
                </c:pt>
                <c:pt idx="4">
                  <c:v>3647.0</c:v>
                </c:pt>
                <c:pt idx="5">
                  <c:v>28788.0</c:v>
                </c:pt>
                <c:pt idx="6">
                  <c:v>20100.0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CF3-4EA2-B8F9-B6AA37DAEF30}"/>
            </c:ext>
          </c:extLst>
        </c:ser>
        <c:ser>
          <c:idx val="2"/>
          <c:order val="2"/>
          <c:tx>
            <c:strRef>
              <c:f>Sheet1!$D$15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ash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Sheet1!$A$16:$A$22</c:f>
              <c:strCache>
                <c:ptCount val="7"/>
                <c:pt idx="0">
                  <c:v>Dotstar</c:v>
                </c:pt>
                <c:pt idx="1">
                  <c:v>Snort</c:v>
                </c:pt>
                <c:pt idx="2">
                  <c:v>ClamAV</c:v>
                </c:pt>
                <c:pt idx="3">
                  <c:v>Protomata</c:v>
                </c:pt>
                <c:pt idx="4">
                  <c:v>RF</c:v>
                </c:pt>
                <c:pt idx="5">
                  <c:v>Fermi</c:v>
                </c:pt>
                <c:pt idx="6">
                  <c:v>SPM</c:v>
                </c:pt>
              </c:strCache>
            </c:strRef>
          </c:cat>
          <c:val>
            <c:numRef>
              <c:f>Sheet1!$D$16:$D$22</c:f>
              <c:numCache>
                <c:formatCode>General</c:formatCode>
                <c:ptCount val="7"/>
                <c:pt idx="0">
                  <c:v>4460.0</c:v>
                </c:pt>
                <c:pt idx="1">
                  <c:v>4890.0</c:v>
                </c:pt>
                <c:pt idx="2">
                  <c:v>12407.0</c:v>
                </c:pt>
                <c:pt idx="3">
                  <c:v>37738.0</c:v>
                </c:pt>
                <c:pt idx="4">
                  <c:v>70857.0</c:v>
                </c:pt>
                <c:pt idx="5">
                  <c:v>30418.0</c:v>
                </c:pt>
                <c:pt idx="6">
                  <c:v>100500.0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CF3-4EA2-B8F9-B6AA37DAEF30}"/>
            </c:ext>
          </c:extLst>
        </c:ser>
        <c:ser>
          <c:idx val="3"/>
          <c:order val="3"/>
          <c:tx>
            <c:strRef>
              <c:f>Sheet1!$E$15</c:f>
              <c:strCache>
                <c:ptCount val="1"/>
                <c:pt idx="0">
                  <c:v>Range (min, max, avg.)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Sheet1!$A$16:$A$22</c:f>
              <c:strCache>
                <c:ptCount val="7"/>
                <c:pt idx="0">
                  <c:v>Dotstar</c:v>
                </c:pt>
                <c:pt idx="1">
                  <c:v>Snort</c:v>
                </c:pt>
                <c:pt idx="2">
                  <c:v>ClamAV</c:v>
                </c:pt>
                <c:pt idx="3">
                  <c:v>Protomata</c:v>
                </c:pt>
                <c:pt idx="4">
                  <c:v>RF</c:v>
                </c:pt>
                <c:pt idx="5">
                  <c:v>Fermi</c:v>
                </c:pt>
                <c:pt idx="6">
                  <c:v>SPM</c:v>
                </c:pt>
              </c:strCache>
            </c:strRef>
          </c:cat>
          <c:val>
            <c:numRef>
              <c:f>Sheet1!$E$16:$E$22</c:f>
              <c:numCache>
                <c:formatCode>General</c:formatCode>
                <c:ptCount val="7"/>
                <c:pt idx="0">
                  <c:v>846.4019999999994</c:v>
                </c:pt>
                <c:pt idx="1">
                  <c:v>2812.84</c:v>
                </c:pt>
                <c:pt idx="2">
                  <c:v>4118.55</c:v>
                </c:pt>
                <c:pt idx="3">
                  <c:v>17663.8</c:v>
                </c:pt>
                <c:pt idx="4">
                  <c:v>58267.1</c:v>
                </c:pt>
                <c:pt idx="5">
                  <c:v>28825.5</c:v>
                </c:pt>
                <c:pt idx="6">
                  <c:v>99793.4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CF3-4EA2-B8F9-B6AA37DAE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5940000"/>
        <c:axId val="-407929344"/>
      </c:lineChart>
      <c:catAx>
        <c:axId val="-46594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7929344"/>
        <c:crosses val="autoZero"/>
        <c:auto val="1"/>
        <c:lblAlgn val="ctr"/>
        <c:lblOffset val="100"/>
        <c:noMultiLvlLbl val="0"/>
      </c:catAx>
      <c:valAx>
        <c:axId val="-40792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No. of states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594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07175482286823"/>
          <c:y val="0.0161344546355829"/>
          <c:w val="0.867532351700664"/>
          <c:h val="0.09409350770982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DB28-4FBA-4315-A653-B8AF8084450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9F49C-AC0E-4C90-8EA2-4CF7B2CC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3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Good morning everyone</a:t>
            </a:r>
            <a:r>
              <a:rPr lang="en-US" baseline="0" dirty="0" smtClean="0"/>
              <a:t>, I am Arun from the University of Michigan. I will be presenting our recent work on parallelizing Micron’s Automata Processor.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Micron AP implements homogeneous non-deterministic finite state automata, which restrict each state to process transitions on only one input symbol.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here you can see that the two incoming edges to state S1 on 'a' and  'b' are converted to two separate states in the homogeneous implementation.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homogeneous NFA is functionally equivalent to the original NFA.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Micron AP implements homogeneous non-deterministic finite state automata, which restrict each state to process transitions on only one input symbol.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here you can see that the two incoming edges to state S1 on 'a' and  'b' are converted to two separate states in the homogeneous implementation.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homogeneous NFA is functionally equivalent to the original NFA.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6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after</a:t>
            </a:r>
            <a:r>
              <a:rPr lang="en-US" baseline="0" dirty="0" smtClean="0"/>
              <a:t> the start state is triggered,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two states labeled ‘a’ are active and ready to accept input symbols.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input symbol is processed by the AP in two steps: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4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state match phase,  we first determine the </a:t>
            </a:r>
            <a:r>
              <a:rPr lang="en-US" baseline="0" dirty="0" smtClean="0"/>
              <a:t>active states whose label matches the input symbol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7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state transition phase,</a:t>
            </a:r>
            <a:r>
              <a:rPr lang="en-US" baseline="0" dirty="0" smtClean="0"/>
              <a:t> the matched states now activate their corresponding next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us see why the AP is highly parallel?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AP repurposes</a:t>
            </a:r>
            <a:r>
              <a:rPr lang="en-US" baseline="0" dirty="0" smtClean="0"/>
              <a:t> DRAM columns as FSM states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row address to stream input symbols. Each state is represented as the one-hot encoding of the symbols it matches against 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simple read returns the results of state-match for several states in parallel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masking with the set of active states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their corresponding transitions to next states is accomplished by a proprietary routing matrix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bit-parallel fashion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active state mask is updated for the next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32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us see why the AP is highly parallel?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AP repurposes</a:t>
            </a:r>
            <a:r>
              <a:rPr lang="en-US" baseline="0" dirty="0" smtClean="0"/>
              <a:t> DRAM columns as FSM states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row address to stream input symbols. Each state is represented as the one-hot encoding of the symbols it matches against 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simple read returns the results of state-match for several states in parallel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masking with the set of active states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their corresponding transitions to next states is accomplished by a proprietary routing matrix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bit-parallel fashion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active state mask is updated for the next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69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us see why the AP is highly parallel?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AP repurposes</a:t>
            </a:r>
            <a:r>
              <a:rPr lang="en-US" baseline="0" dirty="0" smtClean="0"/>
              <a:t> DRAM columns as FSM states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row address to stream input symbols. Each state is represented as the one-hot encoding of the symbols it matches against 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simple read returns the results of state-match for several states in parallel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masking with the set of active states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their corresponding transitions to next states is accomplished by a proprietary routing matrix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bit-parallel fashion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active state mask is updated for the next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7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us see why the AP is highly parallel?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AP repurposes</a:t>
            </a:r>
            <a:r>
              <a:rPr lang="en-US" baseline="0" dirty="0" smtClean="0"/>
              <a:t> DRAM columns as FSM states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row address to stream input symbols. Each state is represented as the one-hot encoding of the symbols it matches against 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simple read returns the results of state-match for several states in parallel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masking with the set of active states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their corresponding transitions to next states is accomplished by a proprietary routing matrix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bit-parallel fashion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active state mask is updated for the next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us see why the AP is highly parallel?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AP repurposes</a:t>
            </a:r>
            <a:r>
              <a:rPr lang="en-US" baseline="0" dirty="0" smtClean="0"/>
              <a:t> DRAM columns as FSM states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row address to stream input symbols. Each state is represented as the one-hot encoding of the symbols it matches against 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simple read returns the results of state-match for several states in parallel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masking with the set of active states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their corresponding transitions to next states is accomplished by a proprietary routing matrix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bit-parallel fashion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active state mask is updated for the next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r>
              <a:rPr lang="en-US" baseline="0" dirty="0" smtClean="0"/>
              <a:t> matching is widely used to process TBs to EBs of unstructured data such as in internet traffic to detect malicious signatures.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you can see that the Snort regular expression ruleset for intrusion detection has grown more than 3-fold in the last ten years both in terms of the sheer number and complexity of regular expressions.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Intrusion detection is further compounded by the fact of keeping up with ever-increasing line rates, increasing the need for fast and highly parallel pattern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7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us see why the AP is highly parallel?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AP repurposes</a:t>
            </a:r>
            <a:r>
              <a:rPr lang="en-US" baseline="0" dirty="0" smtClean="0"/>
              <a:t> DRAM columns as FSM states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row address to stream input symbols. Each state is represented as the one-hot encoding of the symbols it matches against 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simple read returns the results of state-match for several states in parallel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masking with the set of active states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their corresponding transitions to next states is accomplished by a proprietary routing matrix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bit-parallel fashion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active state mask is updated for the next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5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us see why the AP is highly parallel?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AP repurposes</a:t>
            </a:r>
            <a:r>
              <a:rPr lang="en-US" baseline="0" dirty="0" smtClean="0"/>
              <a:t> DRAM columns as FSM states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row address to stream input symbols. Each state is represented as the one-hot encoding of the symbols it matches against 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simple read returns the results of state-match for several states in parallel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masking with the set of active states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their corresponding transitions to next states is accomplished by a proprietary routing matrix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bit-parallel fashion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active state mask is updated for the next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4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the AP still processes</a:t>
            </a:r>
            <a:r>
              <a:rPr lang="en-US" baseline="0" dirty="0" smtClean="0"/>
              <a:t> only one input symbol every cycle sequentially,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1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one symbol at a time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2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one segment at a time,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7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creating a dependency chain and making automata processing embarrassingly sequential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02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break this dependency and enable concurrent execution of input segments,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prior worked has looked at enumerative parallelization approaches wherein,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79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segments except the first process their own copy of the FSM starting from every possible state in the FSM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5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Later false paths are discarded and true paths are retained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44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address these challenges</a:t>
            </a:r>
            <a:r>
              <a:rPr lang="en-US" dirty="0" smtClean="0"/>
              <a:t>,</a:t>
            </a:r>
            <a:r>
              <a:rPr lang="en-US" baseline="0" dirty="0" smtClean="0"/>
              <a:t> we propose a parallel automata processor architecture..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that leverages some unique properties of FSMs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well as repurposes existing AP components for tracking enumeration paths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achieve low-cost enumerative parallelization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intrusion detection is just one example, many</a:t>
            </a:r>
            <a:r>
              <a:rPr lang="en-US" baseline="0" dirty="0" smtClean="0"/>
              <a:t> other applications like log processing in datacenters and natural language processing are also faced with the need to extract patterns from unstructured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how can these patterns be extracted?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49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doing enumeration on the</a:t>
            </a:r>
            <a:r>
              <a:rPr lang="en-US" baseline="0" dirty="0" smtClean="0"/>
              <a:t> AP is challenging because it is a non- von-Neumann architecture with no threads or thread-local variables to track enumeration paths. The end states of each enumeration path need to be identified to discard false paths while composing input segments in the end.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Also, enumeration has exponential computation complexity and if done naively can lead to slowdown instead of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570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doing enumeration on the</a:t>
            </a:r>
            <a:r>
              <a:rPr lang="en-US" baseline="0" dirty="0" smtClean="0"/>
              <a:t> AP is challenging because it is a non- von-Neumann architecture with no threads or thread-local variables to track enumeration paths. The end states of each enumeration path need to be identified to discard false paths while composing input segments in the end.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Also, enumeration has exponential computation complexity and if done naively can lead to slowdown instead of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2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doing enumeration on the</a:t>
            </a:r>
            <a:r>
              <a:rPr lang="en-US" baseline="0" dirty="0" smtClean="0"/>
              <a:t> AP is challenging because it is a non- von-Neumann architecture with no threads or thread-local variables to track enumeration paths. The end states of each enumeration path need to be identified to discard false paths while composing input segments in the end.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Also, enumeration has exponential computation complexity and if done naively can lead to slowdown instead of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850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doing enumeration on the</a:t>
            </a:r>
            <a:r>
              <a:rPr lang="en-US" baseline="0" dirty="0" smtClean="0"/>
              <a:t> AP is challenging because it is a non- von-Neumann architecture with no threads or thread-local variables to track enumeration paths. The end states of each enumeration path need to be identified to discard false paths while composing input segments in the end.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Also, enumeration has exponential computation complexity and if done naively can lead to slowdown instead of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3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doing enumeration on the</a:t>
            </a:r>
            <a:r>
              <a:rPr lang="en-US" baseline="0" dirty="0" smtClean="0"/>
              <a:t> AP is challenging because it is a non- von-Neumann architecture with no threads or thread-local variables to track enumeration paths. The end states of each enumeration path need to be identified to discard false paths while composing input segments in the end.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Also, enumeration has exponential computation complexity and if done naively can lead to slowdown instead of speedup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&lt;Down Mark segments&gt;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3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</a:t>
            </a:r>
            <a:r>
              <a:rPr lang="en-US" baseline="0" dirty="0" smtClean="0"/>
              <a:t> first look at how enumeration paths can be tracked.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we observe that the AP allows different users processing different input streams to time share AP resources using the notion of a flow to track the set of active states for each user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the same concept but instead associate each enumeration path to a flow for tracking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% This also has some added benefits which I will describe later in the talk.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797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given an input</a:t>
            </a:r>
            <a:r>
              <a:rPr lang="en-US" baseline="0" dirty="0" smtClean="0"/>
              <a:t> stream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enumeration path is given a k-symbol time slot and context switched, with the process repeated for all enumeration paths.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processing k symbols, takes time proportional to the number of flows with added context switches..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how long does a context switch take?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37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here we have</a:t>
            </a:r>
            <a:r>
              <a:rPr lang="en-US" baseline="0" dirty="0" smtClean="0"/>
              <a:t> the DRAM arrays with FSM states and the bit-vector of all active states represents an executing flow.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flow</a:t>
            </a:r>
            <a:r>
              <a:rPr lang="en-US" baseline="0" dirty="0" smtClean="0"/>
              <a:t> state can be stored in a state-vector cache when they need to be temporarily suspended to allow execution of other flows.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72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switching is then simply a sequence</a:t>
            </a:r>
            <a:r>
              <a:rPr lang="en-US" baseline="0" dirty="0" smtClean="0"/>
              <a:t> of three steps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saving the current execution context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Finite</a:t>
            </a:r>
            <a:r>
              <a:rPr lang="en-US" baseline="0" dirty="0" smtClean="0"/>
              <a:t> State Automata are a powerful computation model for efficient pattern matching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FSA is defined</a:t>
            </a:r>
            <a:r>
              <a:rPr lang="en-US" baseline="0" dirty="0" smtClean="0"/>
              <a:t> in terms </a:t>
            </a:r>
            <a:r>
              <a:rPr lang="en-US" baseline="0" smtClean="0"/>
              <a:t>of start </a:t>
            </a:r>
            <a:r>
              <a:rPr lang="en-US" baseline="0" dirty="0" smtClean="0"/>
              <a:t>states and reporting states shown in green and orange,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input alphabet,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a transition function representing the transitions between states</a:t>
            </a:r>
          </a:p>
          <a:p>
            <a:endParaRPr lang="en-US" dirty="0" smtClean="0"/>
          </a:p>
          <a:p>
            <a:r>
              <a:rPr lang="en-US" dirty="0" smtClean="0"/>
              <a:t>The figure shown a</a:t>
            </a:r>
            <a:r>
              <a:rPr lang="en-US" baseline="0" dirty="0" smtClean="0"/>
              <a:t> simple state-machine</a:t>
            </a:r>
            <a:r>
              <a:rPr lang="en-US" dirty="0" smtClean="0"/>
              <a:t> to detect the first word in every line.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99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reading out the new context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71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updating the active state 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2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r>
              <a:rPr lang="en-US" baseline="0" dirty="0" smtClean="0"/>
              <a:t> switching on the AP is therefore as fast as 3 cycles.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20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doing enumeration on the</a:t>
            </a:r>
            <a:r>
              <a:rPr lang="en-US" baseline="0" dirty="0" smtClean="0"/>
              <a:t> AP is challenging because it is a non- von-Neumann architecture with no threads or thread-local variables to track enumeration paths. The end states of each enumeration path need to be identified to discard false paths while composing input segments in the end.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Also, enumeration has exponential computation complexity and if done naively can lead to slowdown instead of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that we have seen how enumeration paths are tracked, we will look at how we can reduce enumeration complexity.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Our first observation is that: </a:t>
            </a:r>
            <a:r>
              <a:rPr lang="mr-IN" baseline="0" dirty="0" smtClean="0"/>
              <a:t>…</a:t>
            </a:r>
            <a:r>
              <a:rPr lang="en-US" sz="1200" u="sng" dirty="0" smtClean="0"/>
              <a:t>Not all FSM states </a:t>
            </a:r>
            <a:r>
              <a:rPr lang="en-US" sz="1200" dirty="0" smtClean="0"/>
              <a:t>are reachable through transitions on a given input symbol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that there are several input symbols with only few FSM states reachable through them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define range as the set of states reachable through transitions on input symbol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7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that we have seen how enumeration paths are tracked, we will look at how we can reduce enumeration complexity.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Our first observation is that: </a:t>
            </a:r>
            <a:r>
              <a:rPr lang="mr-IN" baseline="0" dirty="0" smtClean="0"/>
              <a:t>…</a:t>
            </a:r>
            <a:r>
              <a:rPr lang="en-US" sz="1200" u="sng" dirty="0" smtClean="0"/>
              <a:t>Not all FSM states </a:t>
            </a:r>
            <a:r>
              <a:rPr lang="en-US" sz="1200" dirty="0" smtClean="0"/>
              <a:t>are reachable through transitions on a given input symbol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that there are several input symbols with only few FSM states reachable through them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define range as the set of states reachable through transitions on input symbol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75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if we partition the input</a:t>
            </a:r>
            <a:r>
              <a:rPr lang="en-US" baseline="0" dirty="0" smtClean="0"/>
              <a:t> stream at these symbols, several of the enumeration paths become infeasible or unreachable.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example shown, only paths P5-P12 are feasible.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49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Interestingly, we can see that the minimum and average range for some input symbols can be much smaller than the state space.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090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doing enumeration on the</a:t>
            </a:r>
            <a:r>
              <a:rPr lang="en-US" baseline="0" dirty="0" smtClean="0"/>
              <a:t> AP is challenging because it is a non- von-Neumann architecture with no threads or thread-local variables to track enumeration paths. The end states of each enumeration path need to be identified to discard false paths while composing input segments in the end.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Also, enumeration has exponential computation complexity and if done naively can lead to slowdown instead of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95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doing enumeration on the</a:t>
            </a:r>
            <a:r>
              <a:rPr lang="en-US" baseline="0" dirty="0" smtClean="0"/>
              <a:t> AP is challenging because it is a non- von-Neumann architecture with no threads or thread-local variables to track enumeration paths. The end states of each enumeration path need to be identified to discard false paths while composing input segments in the end.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Also, enumeration has exponential computation complexity and if done naively can lead to slowdown instead of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now see how CPUs and GPUs</a:t>
            </a:r>
            <a:r>
              <a:rPr lang="en-US" baseline="0" dirty="0" smtClean="0"/>
              <a:t> would process this state machine.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switch-case based implementation there are conditional statements for FSM states and actions based on input symbol which is processed one at a time in the while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leads to poor branch behavior and irregular accesses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750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important observation we made is that, many enumeration paths can also be merged if they are guaranteed not to interfere (where we lose information about their start states)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Fortunately, we notice that several real-world NFA are composed of several disjoint subgraphs or connected components indicative of </a:t>
            </a:r>
            <a:r>
              <a:rPr lang="en-US" baseline="0" dirty="0" err="1" smtClean="0"/>
              <a:t>subpatterns</a:t>
            </a:r>
            <a:r>
              <a:rPr lang="en-US" baseline="0" dirty="0" smtClean="0"/>
              <a:t> to be matched in regular expressions for example.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Here, paths in the two CCs never interfere and can execute concurrently in the same flow.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960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important observation we made is that, many enumeration paths can also be merged if they are guaranteed not to interfere (where we lose information about their start states)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Fortunately, we notice that several real-world NFA are composed of several disjoint subgraphs or connected components indicative of </a:t>
            </a:r>
            <a:r>
              <a:rPr lang="en-US" baseline="0" dirty="0" err="1" smtClean="0"/>
              <a:t>subpatterns</a:t>
            </a:r>
            <a:r>
              <a:rPr lang="en-US" baseline="0" dirty="0" smtClean="0"/>
              <a:t> to be matched in regular expressions for example.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Here, paths in the two CCs never interfere and can execute concurrently in the same flow.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76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that we have seen how enumeration paths are tracked, we will look at how we can reduce enumeration complexity.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Our first observation is that: </a:t>
            </a:r>
            <a:r>
              <a:rPr lang="mr-IN" baseline="0" dirty="0" smtClean="0"/>
              <a:t>…</a:t>
            </a:r>
            <a:r>
              <a:rPr lang="en-US" sz="1200" u="sng" dirty="0" smtClean="0"/>
              <a:t>Not all FSM states </a:t>
            </a:r>
            <a:r>
              <a:rPr lang="en-US" sz="1200" dirty="0" smtClean="0"/>
              <a:t>are reachable through transitions on a given input symbol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that there are several input symbols with only few FSM states reachable through them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define range as the set of states reachable through transitions on input symbol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090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also notice that several enumeration paths have common parent states, indicative of common prefixes in regular expressions and they can also be merged to the same flow.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3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Had we partitioned the input segment one symbol earlier, both these paths would have been simultaneously activated instead of as separate paths.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53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doing enumeration on the</a:t>
            </a:r>
            <a:r>
              <a:rPr lang="en-US" baseline="0" dirty="0" smtClean="0"/>
              <a:t> AP is challenging because it is a non- von-Neumann architecture with no threads or thread-local variables to track enumeration paths. The end states of each enumeration path need to be identified to discard false paths while composing input segments in the end.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Also, enumeration has exponential computation complexity and if done naively can lead to slowdown instead of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92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also notice like prior works for DFA parallelization, several enumeration paths converge during execution and can be merged to avoid doing redundant work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7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Flows also get deactivated after processing few input symbols when all states in them become inactive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31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By augmenting the state-vector cache with a few XOR gates for convergence and OR gates for deactivation checks with wired OR, redundant work can be avoided at runtime.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checks are off-the critical path and can be overlapped with symbol processing. Therefore, they incur near zero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06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VASim</a:t>
            </a:r>
            <a:r>
              <a:rPr lang="en-US" baseline="0" dirty="0" smtClean="0"/>
              <a:t> to implement our optimizations and simulate enumeration paths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Automata Processor is designed to have a deterministic cycle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assume 3 cycles for context switching and 1 cycle for convergence checks between flow pairs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19 benchmarks from the </a:t>
            </a:r>
            <a:r>
              <a:rPr lang="en-US" baseline="0" dirty="0" err="1" smtClean="0"/>
              <a:t>ANMLZoo</a:t>
            </a:r>
            <a:r>
              <a:rPr lang="en-US" baseline="0" dirty="0" smtClean="0"/>
              <a:t> and Regex benchmarks are evaluated.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% All automata are compressed using prefix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3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Similarly,</a:t>
            </a:r>
            <a:r>
              <a:rPr lang="en-US" baseline="0" dirty="0" smtClean="0"/>
              <a:t> for implementations when the next state information for several states has to be read out from a table as in non-deterministic finite automata, memory bandwidth will soon become a bottleneck.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means that it can process only few state transitions every cycle based on the available memory bandwidth.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86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</a:t>
            </a:r>
            <a:r>
              <a:rPr lang="en-US" baseline="0" dirty="0" smtClean="0"/>
              <a:t> highlight the benefits of our flow reduction and flow merging optimizations. The y-axis is 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609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is already</a:t>
            </a:r>
            <a:r>
              <a:rPr lang="en-US" baseline="0" dirty="0" smtClean="0"/>
              <a:t> smaller than state space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current</a:t>
            </a:r>
            <a:r>
              <a:rPr lang="en-US" baseline="0" dirty="0" smtClean="0"/>
              <a:t> generation AP state vector cache supports 512 entries per chip and it can be seen that several benchmarks have much larger number of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463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Fermi,</a:t>
            </a:r>
            <a:r>
              <a:rPr lang="en-US" baseline="0" dirty="0" smtClean="0"/>
              <a:t> SPM and Random Forest have several thousand connected components and show large gains by merging across CCs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640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Densely</a:t>
            </a:r>
            <a:r>
              <a:rPr lang="en-US" baseline="0" dirty="0" smtClean="0"/>
              <a:t> connected automata like Hamming and Entity Resolution show benefit from common parent merging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71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doing several convergence and deactivation checks in the first few hundred cycles, active flows reduce further at runtime.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1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summarize,</a:t>
            </a:r>
            <a:r>
              <a:rPr lang="en-US" baseline="0" dirty="0" smtClean="0"/>
              <a:t> the proposed f</a:t>
            </a:r>
            <a:r>
              <a:rPr lang="en-US" dirty="0" smtClean="0"/>
              <a:t>low merging optimizations significantly reduce enumeration complexity and make enumeration</a:t>
            </a:r>
            <a:r>
              <a:rPr lang="en-US" baseline="0" dirty="0" smtClean="0"/>
              <a:t> profitable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us now see how reducing</a:t>
            </a:r>
            <a:r>
              <a:rPr lang="en-US" baseline="0" dirty="0" smtClean="0"/>
              <a:t> flows translates to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644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now present the speedups achieved over sequential AP baseline (1 half-core)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159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can be seen that close to ideal speedup is</a:t>
            </a:r>
            <a:r>
              <a:rPr lang="en-US" baseline="0" dirty="0" smtClean="0"/>
              <a:t> achieved for several benchmarks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ideal speedup can be achieved only for independent input streams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Several </a:t>
            </a:r>
            <a:r>
              <a:rPr lang="en-US" baseline="0" dirty="0" err="1" smtClean="0"/>
              <a:t>ANMLZoo</a:t>
            </a:r>
            <a:r>
              <a:rPr lang="en-US" baseline="0" dirty="0" smtClean="0"/>
              <a:t> benchmarks spill across multiple dies and hence the ideal speedup reduces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21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observations can be made for 4</a:t>
            </a:r>
            <a:r>
              <a:rPr lang="en-US" baseline="0" dirty="0" smtClean="0"/>
              <a:t> AP ranks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27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more details in</a:t>
            </a:r>
            <a:r>
              <a:rPr lang="en-US" baseline="0" dirty="0" smtClean="0"/>
              <a:t> the paper about how the different finish times of input segments can be leveraged for performance and how false positive reports are filtered at the host.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2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Realizing the</a:t>
            </a:r>
            <a:r>
              <a:rPr lang="en-US" baseline="0" dirty="0" smtClean="0"/>
              <a:t> </a:t>
            </a:r>
            <a:r>
              <a:rPr lang="en-US" dirty="0" smtClean="0"/>
              <a:t>need for</a:t>
            </a:r>
            <a:r>
              <a:rPr lang="en-US" baseline="0" dirty="0" smtClean="0"/>
              <a:t> better solutions to automata processing, Micron released the Automata Processor in 2013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Their memory-based accelerator is massively parallel, processing about 48k state transitions in a single cycle and has shown to be two orders of magnitude faster than contemporary CPU and GPU based implementations.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Before discussing the architecture let's see how state-machines are implemented in the 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we show that enumerative parallelization on the AP can be profitable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propose the parallel automata processor architecture that repurposes AP flows for enumeration path tracking and leverages algorithmic insights to reduce enumeration complexity.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0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logical AP with 48k states is physically</a:t>
            </a:r>
            <a:r>
              <a:rPr lang="en-US" baseline="0" dirty="0" smtClean="0"/>
              <a:t> organized in a hierarchy of half-cores,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rows and states due to routing constraints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no connections between half-cores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3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Micron AP implements homogeneous non-deterministic finite state automata, which restrict each state to process transitions on only one input symbol.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here you can see that the two incoming edges to state S1 on 'a' and  'b' are converted to two separate states in the homogeneous implementation.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homogeneous NFA is functionally equivalent to the original NFA.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9F49C-AC0E-4C90-8EA2-4CF7B2CCD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9FA-3C44-3948-A28E-94D44EC1658D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6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F15C-C01C-6342-A5C3-77F7AB886BFC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1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6890-F4E2-994B-A16B-D18CC4690847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3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6F4-885A-A145-966D-EDF02D4E4115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6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EB38-07EF-8545-80B8-2FBCF59962EB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95A6-BEC8-FC4D-A287-8B0A5CEB8F94}" type="datetime1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6738-A834-094A-91D8-CF11A59E1253}" type="datetime1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6F39-D949-FF4C-86D6-E4529F84EB63}" type="datetime1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5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F1CB-19E7-1445-A33B-7E3DDA81CF9F}" type="datetime1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F9B1-E2E7-2543-B72D-D47CEDFDB5A7}" type="datetime1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0A6-A33B-274A-B06E-8AC47C411C89}" type="datetime1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F6E0-D805-1A43-A30A-FFD91A02D74E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E179-C5BD-4031-954F-938AC776E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chart" Target="../charts/char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oleObject" Target="../embeddings/Microsoft_Excel_97_-_2004_Worksheet4.xls"/><Relationship Id="rId5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4" Type="http://schemas.openxmlformats.org/officeDocument/2006/relationships/oleObject" Target="../embeddings/Microsoft_Excel_97_-_2004_Worksheet5.xls"/><Relationship Id="rId5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4" Type="http://schemas.openxmlformats.org/officeDocument/2006/relationships/oleObject" Target="../embeddings/Microsoft_Excel_97_-_2004_Worksheet6.xls"/><Relationship Id="rId5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4" Type="http://schemas.openxmlformats.org/officeDocument/2006/relationships/package" Target="../embeddings/Microsoft_Excel_Worksheet2.xlsx"/><Relationship Id="rId5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4" Type="http://schemas.openxmlformats.org/officeDocument/2006/relationships/package" Target="../embeddings/Microsoft_Excel_Worksheet3.xlsx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4" Type="http://schemas.openxmlformats.org/officeDocument/2006/relationships/package" Target="../embeddings/Microsoft_Excel_Worksheet4.xlsx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11312"/>
            <a:ext cx="9144000" cy="926058"/>
          </a:xfrm>
        </p:spPr>
        <p:txBody>
          <a:bodyPr>
            <a:noAutofit/>
          </a:bodyPr>
          <a:lstStyle/>
          <a:p>
            <a:r>
              <a:rPr lang="en-US" b="1" dirty="0" smtClean="0"/>
              <a:t>Parallel Automata Processor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3678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Arun</a:t>
            </a:r>
            <a:r>
              <a:rPr lang="en-US" sz="2800" b="1" dirty="0"/>
              <a:t> </a:t>
            </a:r>
            <a:r>
              <a:rPr lang="en-US" sz="2800" b="1" dirty="0" err="1"/>
              <a:t>Subramaniyan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800" dirty="0" err="1"/>
              <a:t>Reetuparna</a:t>
            </a:r>
            <a:r>
              <a:rPr lang="en-US" sz="2800" dirty="0"/>
              <a:t> Das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364665"/>
            <a:ext cx="9144000" cy="4361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University of Michigan – Ann Arbor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10" y="4166670"/>
            <a:ext cx="1040980" cy="1109684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609161" y="6421846"/>
            <a:ext cx="7238083" cy="43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ISCA’ 17, Toronto, ON, Canada – June </a:t>
            </a:r>
            <a:r>
              <a:rPr lang="en-US" sz="2200" dirty="0" smtClean="0"/>
              <a:t>28, </a:t>
            </a:r>
            <a:r>
              <a:rPr lang="en-US" sz="2200" dirty="0"/>
              <a:t>2017 </a:t>
            </a:r>
          </a:p>
        </p:txBody>
      </p:sp>
    </p:spTree>
    <p:extLst>
      <p:ext uri="{BB962C8B-B14F-4D97-AF65-F5344CB8AC3E}">
        <p14:creationId xmlns:p14="http://schemas.microsoft.com/office/powerpoint/2010/main" val="5290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Homogeneous NFA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425776" y="3048970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95726" y="2176631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95726" y="3725245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61350" y="2538215"/>
            <a:ext cx="546099" cy="53420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2"/>
          </p:cNvCxnSpPr>
          <p:nvPr/>
        </p:nvCxnSpPr>
        <p:spPr>
          <a:xfrm>
            <a:off x="3943427" y="2514767"/>
            <a:ext cx="602708" cy="3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01190" y="2176630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4"/>
            <a:endCxn id="7" idx="2"/>
          </p:cNvCxnSpPr>
          <p:nvPr/>
        </p:nvCxnSpPr>
        <p:spPr>
          <a:xfrm>
            <a:off x="2749627" y="3725245"/>
            <a:ext cx="546099" cy="338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31300" y="2876352"/>
            <a:ext cx="0" cy="87233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01190" y="3725245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  <a:endCxn id="17" idx="4"/>
          </p:cNvCxnSpPr>
          <p:nvPr/>
        </p:nvCxnSpPr>
        <p:spPr>
          <a:xfrm flipV="1">
            <a:off x="4925041" y="2918780"/>
            <a:ext cx="2095" cy="806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13" idx="2"/>
          </p:cNvCxnSpPr>
          <p:nvPr/>
        </p:nvCxnSpPr>
        <p:spPr>
          <a:xfrm>
            <a:off x="3943427" y="4063383"/>
            <a:ext cx="657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0098" y="2452120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7" name="Oval 16"/>
          <p:cNvSpPr/>
          <p:nvPr/>
        </p:nvSpPr>
        <p:spPr>
          <a:xfrm>
            <a:off x="4546135" y="2118680"/>
            <a:ext cx="762001" cy="800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59148" y="3842770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4498" y="3080770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1698" y="4033270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7345" y="3059493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7948" y="2192595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23" name="Straight Arrow Connector 22"/>
          <p:cNvCxnSpPr>
            <a:endCxn id="5" idx="2"/>
          </p:cNvCxnSpPr>
          <p:nvPr/>
        </p:nvCxnSpPr>
        <p:spPr>
          <a:xfrm flipV="1">
            <a:off x="1850767" y="3387108"/>
            <a:ext cx="575009" cy="2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16873" y="2942092"/>
            <a:ext cx="74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7245702" y="2745884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6670693" y="3084022"/>
            <a:ext cx="575009" cy="2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36799" y="2639006"/>
            <a:ext cx="74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</a:t>
            </a:r>
          </a:p>
        </p:txBody>
      </p:sp>
      <p:sp>
        <p:nvSpPr>
          <p:cNvPr id="29" name="Oval 28"/>
          <p:cNvSpPr/>
          <p:nvPr/>
        </p:nvSpPr>
        <p:spPr>
          <a:xfrm>
            <a:off x="8144560" y="2127585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0" name="Straight Arrow Connector 29"/>
          <p:cNvCxnSpPr>
            <a:stCxn id="26" idx="7"/>
            <a:endCxn id="29" idx="2"/>
          </p:cNvCxnSpPr>
          <p:nvPr/>
        </p:nvCxnSpPr>
        <p:spPr>
          <a:xfrm flipV="1">
            <a:off x="7798549" y="2465723"/>
            <a:ext cx="346011" cy="379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144559" y="3517388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5"/>
            <a:endCxn id="31" idx="2"/>
          </p:cNvCxnSpPr>
          <p:nvPr/>
        </p:nvCxnSpPr>
        <p:spPr>
          <a:xfrm>
            <a:off x="7798549" y="3323121"/>
            <a:ext cx="346010" cy="532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224948" y="2127585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172258" y="2069981"/>
            <a:ext cx="762001" cy="800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9" idx="6"/>
            <a:endCxn id="34" idx="2"/>
          </p:cNvCxnSpPr>
          <p:nvPr/>
        </p:nvCxnSpPr>
        <p:spPr>
          <a:xfrm>
            <a:off x="8792261" y="2465723"/>
            <a:ext cx="379997" cy="4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571653" y="2806049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7" name="Straight Arrow Connector 36"/>
          <p:cNvCxnSpPr>
            <a:stCxn id="31" idx="0"/>
            <a:endCxn id="36" idx="3"/>
          </p:cNvCxnSpPr>
          <p:nvPr/>
        </p:nvCxnSpPr>
        <p:spPr>
          <a:xfrm flipV="1">
            <a:off x="8468410" y="3383286"/>
            <a:ext cx="198097" cy="134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7"/>
            <a:endCxn id="34" idx="3"/>
          </p:cNvCxnSpPr>
          <p:nvPr/>
        </p:nvCxnSpPr>
        <p:spPr>
          <a:xfrm flipV="1">
            <a:off x="9124500" y="2752909"/>
            <a:ext cx="159350" cy="15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118806" y="3517388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1" idx="6"/>
            <a:endCxn id="39" idx="2"/>
          </p:cNvCxnSpPr>
          <p:nvPr/>
        </p:nvCxnSpPr>
        <p:spPr>
          <a:xfrm>
            <a:off x="8792260" y="3855526"/>
            <a:ext cx="326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836697" y="2872901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2" name="Oval 41"/>
          <p:cNvSpPr/>
          <p:nvPr/>
        </p:nvSpPr>
        <p:spPr>
          <a:xfrm>
            <a:off x="9784007" y="2815297"/>
            <a:ext cx="762001" cy="800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9" idx="7"/>
            <a:endCxn id="42" idx="3"/>
          </p:cNvCxnSpPr>
          <p:nvPr/>
        </p:nvCxnSpPr>
        <p:spPr>
          <a:xfrm flipV="1">
            <a:off x="9671653" y="3498225"/>
            <a:ext cx="223946" cy="118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98549" y="4317462"/>
            <a:ext cx="263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Homogeneous NFA</a:t>
            </a:r>
          </a:p>
        </p:txBody>
      </p:sp>
      <p:sp>
        <p:nvSpPr>
          <p:cNvPr id="45" name="Left-Right Arrow 44"/>
          <p:cNvSpPr/>
          <p:nvPr/>
        </p:nvSpPr>
        <p:spPr>
          <a:xfrm>
            <a:off x="5567758" y="3086996"/>
            <a:ext cx="973777" cy="35604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186876" y="5683445"/>
            <a:ext cx="859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Consolas" panose="020B0609020204030204" pitchFamily="49" charset="0"/>
              </a:rPr>
              <a:t>Each state has incoming transitions on one input symbol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Homogeneous NFA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425776" y="3048970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95726" y="2176631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95726" y="3725245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61350" y="2538215"/>
            <a:ext cx="546099" cy="53420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2"/>
          </p:cNvCxnSpPr>
          <p:nvPr/>
        </p:nvCxnSpPr>
        <p:spPr>
          <a:xfrm>
            <a:off x="3943427" y="2514767"/>
            <a:ext cx="602708" cy="3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01190" y="2176630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4"/>
            <a:endCxn id="7" idx="2"/>
          </p:cNvCxnSpPr>
          <p:nvPr/>
        </p:nvCxnSpPr>
        <p:spPr>
          <a:xfrm>
            <a:off x="2749627" y="3725245"/>
            <a:ext cx="546099" cy="338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31300" y="2876352"/>
            <a:ext cx="0" cy="87233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01190" y="3725245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  <a:endCxn id="17" idx="4"/>
          </p:cNvCxnSpPr>
          <p:nvPr/>
        </p:nvCxnSpPr>
        <p:spPr>
          <a:xfrm flipV="1">
            <a:off x="4925041" y="2918780"/>
            <a:ext cx="2095" cy="806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13" idx="2"/>
          </p:cNvCxnSpPr>
          <p:nvPr/>
        </p:nvCxnSpPr>
        <p:spPr>
          <a:xfrm>
            <a:off x="3943427" y="4063383"/>
            <a:ext cx="657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0098" y="2452120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7" name="Oval 16"/>
          <p:cNvSpPr/>
          <p:nvPr/>
        </p:nvSpPr>
        <p:spPr>
          <a:xfrm>
            <a:off x="4546135" y="2118680"/>
            <a:ext cx="762001" cy="800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59148" y="3842770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4498" y="3080770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1698" y="4033270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7345" y="3059493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7948" y="2192595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23" name="Straight Arrow Connector 22"/>
          <p:cNvCxnSpPr>
            <a:endCxn id="5" idx="2"/>
          </p:cNvCxnSpPr>
          <p:nvPr/>
        </p:nvCxnSpPr>
        <p:spPr>
          <a:xfrm flipV="1">
            <a:off x="1850767" y="3387108"/>
            <a:ext cx="575009" cy="2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16873" y="2942092"/>
            <a:ext cx="74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7245702" y="2745884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6670693" y="3084022"/>
            <a:ext cx="575009" cy="2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36799" y="2639006"/>
            <a:ext cx="74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</a:t>
            </a:r>
          </a:p>
        </p:txBody>
      </p:sp>
      <p:sp>
        <p:nvSpPr>
          <p:cNvPr id="29" name="Oval 28"/>
          <p:cNvSpPr/>
          <p:nvPr/>
        </p:nvSpPr>
        <p:spPr>
          <a:xfrm>
            <a:off x="8144560" y="2127585"/>
            <a:ext cx="647701" cy="676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6" idx="7"/>
            <a:endCxn id="29" idx="2"/>
          </p:cNvCxnSpPr>
          <p:nvPr/>
        </p:nvCxnSpPr>
        <p:spPr>
          <a:xfrm flipV="1">
            <a:off x="7798549" y="2465723"/>
            <a:ext cx="346011" cy="379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144559" y="3517388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5"/>
            <a:endCxn id="31" idx="2"/>
          </p:cNvCxnSpPr>
          <p:nvPr/>
        </p:nvCxnSpPr>
        <p:spPr>
          <a:xfrm>
            <a:off x="7798549" y="3323121"/>
            <a:ext cx="346010" cy="532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224948" y="2127585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172258" y="2069981"/>
            <a:ext cx="762001" cy="800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9" idx="6"/>
            <a:endCxn id="34" idx="2"/>
          </p:cNvCxnSpPr>
          <p:nvPr/>
        </p:nvCxnSpPr>
        <p:spPr>
          <a:xfrm>
            <a:off x="8792261" y="2465723"/>
            <a:ext cx="379997" cy="4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571653" y="2806049"/>
            <a:ext cx="647701" cy="676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1" idx="0"/>
            <a:endCxn id="36" idx="3"/>
          </p:cNvCxnSpPr>
          <p:nvPr/>
        </p:nvCxnSpPr>
        <p:spPr>
          <a:xfrm flipV="1">
            <a:off x="8468410" y="3383286"/>
            <a:ext cx="198097" cy="134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7"/>
            <a:endCxn id="34" idx="3"/>
          </p:cNvCxnSpPr>
          <p:nvPr/>
        </p:nvCxnSpPr>
        <p:spPr>
          <a:xfrm flipV="1">
            <a:off x="9124500" y="2752909"/>
            <a:ext cx="159350" cy="15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118806" y="3517388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1" idx="6"/>
            <a:endCxn id="39" idx="2"/>
          </p:cNvCxnSpPr>
          <p:nvPr/>
        </p:nvCxnSpPr>
        <p:spPr>
          <a:xfrm>
            <a:off x="8792260" y="3855526"/>
            <a:ext cx="326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836697" y="2872901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2" name="Oval 41"/>
          <p:cNvSpPr/>
          <p:nvPr/>
        </p:nvSpPr>
        <p:spPr>
          <a:xfrm>
            <a:off x="9784007" y="2815297"/>
            <a:ext cx="762001" cy="800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9" idx="7"/>
            <a:endCxn id="42" idx="3"/>
          </p:cNvCxnSpPr>
          <p:nvPr/>
        </p:nvCxnSpPr>
        <p:spPr>
          <a:xfrm flipV="1">
            <a:off x="9671653" y="3498225"/>
            <a:ext cx="223946" cy="118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98549" y="4317462"/>
            <a:ext cx="263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Homogeneous NFA</a:t>
            </a:r>
          </a:p>
        </p:txBody>
      </p:sp>
      <p:sp>
        <p:nvSpPr>
          <p:cNvPr id="45" name="Left-Right Arrow 44"/>
          <p:cNvSpPr/>
          <p:nvPr/>
        </p:nvSpPr>
        <p:spPr>
          <a:xfrm>
            <a:off x="5567758" y="3086996"/>
            <a:ext cx="973777" cy="35604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186876" y="5683445"/>
            <a:ext cx="859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Consolas" panose="020B0609020204030204" pitchFamily="49" charset="0"/>
              </a:rPr>
              <a:t>Each state has incoming transitions on one input symbol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Homogeneous NFA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141395" y="2403810"/>
            <a:ext cx="3909209" cy="2123682"/>
            <a:chOff x="7210753" y="1798183"/>
            <a:chExt cx="3909209" cy="2123682"/>
          </a:xfrm>
        </p:grpSpPr>
        <p:sp>
          <p:nvSpPr>
            <p:cNvPr id="26" name="Oval 25"/>
            <p:cNvSpPr/>
            <p:nvPr/>
          </p:nvSpPr>
          <p:spPr>
            <a:xfrm>
              <a:off x="7819656" y="2474086"/>
              <a:ext cx="647701" cy="676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endCxn id="26" idx="2"/>
            </p:cNvCxnSpPr>
            <p:nvPr/>
          </p:nvCxnSpPr>
          <p:spPr>
            <a:xfrm flipV="1">
              <a:off x="7244647" y="2812224"/>
              <a:ext cx="575009" cy="2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210753" y="2367208"/>
              <a:ext cx="740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start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8718514" y="1855787"/>
              <a:ext cx="647701" cy="676275"/>
            </a:xfrm>
            <a:prstGeom prst="ellipse">
              <a:avLst/>
            </a:prstGeom>
            <a:noFill/>
            <a:ln w="317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6" idx="7"/>
              <a:endCxn id="29" idx="2"/>
            </p:cNvCxnSpPr>
            <p:nvPr/>
          </p:nvCxnSpPr>
          <p:spPr>
            <a:xfrm flipV="1">
              <a:off x="8372503" y="2193925"/>
              <a:ext cx="346011" cy="3791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8718513" y="3245590"/>
              <a:ext cx="647701" cy="676275"/>
            </a:xfrm>
            <a:prstGeom prst="ellipse">
              <a:avLst/>
            </a:prstGeom>
            <a:noFill/>
            <a:ln w="317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6" idx="5"/>
              <a:endCxn id="31" idx="2"/>
            </p:cNvCxnSpPr>
            <p:nvPr/>
          </p:nvCxnSpPr>
          <p:spPr>
            <a:xfrm>
              <a:off x="8372503" y="3051323"/>
              <a:ext cx="346010" cy="5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9798902" y="1855787"/>
              <a:ext cx="647701" cy="676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746212" y="1798183"/>
              <a:ext cx="762001" cy="800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29" idx="6"/>
              <a:endCxn id="34" idx="2"/>
            </p:cNvCxnSpPr>
            <p:nvPr/>
          </p:nvCxnSpPr>
          <p:spPr>
            <a:xfrm>
              <a:off x="9366215" y="2193925"/>
              <a:ext cx="379997" cy="4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9145607" y="2534251"/>
              <a:ext cx="647701" cy="676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1" idx="0"/>
              <a:endCxn id="36" idx="3"/>
            </p:cNvCxnSpPr>
            <p:nvPr/>
          </p:nvCxnSpPr>
          <p:spPr>
            <a:xfrm flipV="1">
              <a:off x="9042364" y="3111488"/>
              <a:ext cx="198097" cy="134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7"/>
              <a:endCxn id="34" idx="3"/>
            </p:cNvCxnSpPr>
            <p:nvPr/>
          </p:nvCxnSpPr>
          <p:spPr>
            <a:xfrm flipV="1">
              <a:off x="9698454" y="2481111"/>
              <a:ext cx="159350" cy="152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692760" y="3245590"/>
              <a:ext cx="647701" cy="676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1" idx="6"/>
              <a:endCxn id="39" idx="2"/>
            </p:cNvCxnSpPr>
            <p:nvPr/>
          </p:nvCxnSpPr>
          <p:spPr>
            <a:xfrm>
              <a:off x="9366214" y="3583728"/>
              <a:ext cx="3265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0410651" y="2601103"/>
              <a:ext cx="647701" cy="676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10357961" y="2543499"/>
              <a:ext cx="762001" cy="800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39" idx="7"/>
              <a:endCxn id="42" idx="3"/>
            </p:cNvCxnSpPr>
            <p:nvPr/>
          </p:nvCxnSpPr>
          <p:spPr>
            <a:xfrm flipV="1">
              <a:off x="10245607" y="3226427"/>
              <a:ext cx="223946" cy="118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356838" y="1707224"/>
            <a:ext cx="294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Homogeneous NFA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141395" y="2403810"/>
            <a:ext cx="3909209" cy="2123682"/>
            <a:chOff x="7210753" y="1798183"/>
            <a:chExt cx="3909209" cy="2123682"/>
          </a:xfrm>
        </p:grpSpPr>
        <p:sp>
          <p:nvSpPr>
            <p:cNvPr id="26" name="Oval 25"/>
            <p:cNvSpPr/>
            <p:nvPr/>
          </p:nvSpPr>
          <p:spPr>
            <a:xfrm>
              <a:off x="7819656" y="2474086"/>
              <a:ext cx="647701" cy="676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endCxn id="26" idx="2"/>
            </p:cNvCxnSpPr>
            <p:nvPr/>
          </p:nvCxnSpPr>
          <p:spPr>
            <a:xfrm flipV="1">
              <a:off x="7244647" y="2812224"/>
              <a:ext cx="575009" cy="2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210753" y="2367208"/>
              <a:ext cx="740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start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8718514" y="1855787"/>
              <a:ext cx="647701" cy="676275"/>
            </a:xfrm>
            <a:prstGeom prst="ellipse">
              <a:avLst/>
            </a:prstGeom>
            <a:pattFill prst="ltUpDiag">
              <a:fgClr>
                <a:srgbClr val="92D050"/>
              </a:fgClr>
              <a:bgClr>
                <a:schemeClr val="bg1"/>
              </a:bgClr>
            </a:pattFill>
            <a:ln w="317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6" idx="7"/>
              <a:endCxn id="29" idx="2"/>
            </p:cNvCxnSpPr>
            <p:nvPr/>
          </p:nvCxnSpPr>
          <p:spPr>
            <a:xfrm flipV="1">
              <a:off x="8372503" y="2193925"/>
              <a:ext cx="346011" cy="3791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8718513" y="3245590"/>
              <a:ext cx="647701" cy="676275"/>
            </a:xfrm>
            <a:prstGeom prst="ellipse">
              <a:avLst/>
            </a:prstGeom>
            <a:pattFill prst="ltUpDiag">
              <a:fgClr>
                <a:srgbClr val="92D050"/>
              </a:fgClr>
              <a:bgClr>
                <a:schemeClr val="bg1"/>
              </a:bgClr>
            </a:pattFill>
            <a:ln w="317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6" idx="5"/>
              <a:endCxn id="31" idx="2"/>
            </p:cNvCxnSpPr>
            <p:nvPr/>
          </p:nvCxnSpPr>
          <p:spPr>
            <a:xfrm>
              <a:off x="8372503" y="3051323"/>
              <a:ext cx="346010" cy="5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9798902" y="1855787"/>
              <a:ext cx="647701" cy="676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746212" y="1798183"/>
              <a:ext cx="762001" cy="800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29" idx="6"/>
              <a:endCxn id="34" idx="2"/>
            </p:cNvCxnSpPr>
            <p:nvPr/>
          </p:nvCxnSpPr>
          <p:spPr>
            <a:xfrm>
              <a:off x="9366215" y="2193925"/>
              <a:ext cx="379997" cy="4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9145607" y="2534251"/>
              <a:ext cx="647701" cy="676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1" idx="0"/>
              <a:endCxn id="36" idx="3"/>
            </p:cNvCxnSpPr>
            <p:nvPr/>
          </p:nvCxnSpPr>
          <p:spPr>
            <a:xfrm flipV="1">
              <a:off x="9042364" y="3111488"/>
              <a:ext cx="198097" cy="134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7"/>
              <a:endCxn id="34" idx="3"/>
            </p:cNvCxnSpPr>
            <p:nvPr/>
          </p:nvCxnSpPr>
          <p:spPr>
            <a:xfrm flipV="1">
              <a:off x="9698454" y="2481111"/>
              <a:ext cx="159350" cy="152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692760" y="3245590"/>
              <a:ext cx="647701" cy="676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1" idx="6"/>
              <a:endCxn id="39" idx="2"/>
            </p:cNvCxnSpPr>
            <p:nvPr/>
          </p:nvCxnSpPr>
          <p:spPr>
            <a:xfrm>
              <a:off x="9366214" y="3583728"/>
              <a:ext cx="3265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0410651" y="2601103"/>
              <a:ext cx="647701" cy="676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10357961" y="2543499"/>
              <a:ext cx="762001" cy="800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39" idx="7"/>
              <a:endCxn id="42" idx="3"/>
            </p:cNvCxnSpPr>
            <p:nvPr/>
          </p:nvCxnSpPr>
          <p:spPr>
            <a:xfrm flipV="1">
              <a:off x="10245607" y="3226427"/>
              <a:ext cx="223946" cy="118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356838" y="1707224"/>
            <a:ext cx="294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6150" y="1621164"/>
            <a:ext cx="2441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t. . .</a:t>
            </a:r>
            <a:endParaRPr lang="en-US" sz="2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5839" y="4951423"/>
            <a:ext cx="3275126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State-Match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13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175289" y="4999905"/>
            <a:ext cx="450607" cy="523220"/>
            <a:chOff x="2356838" y="4587280"/>
            <a:chExt cx="450607" cy="523220"/>
          </a:xfrm>
        </p:grpSpPr>
        <p:sp>
          <p:nvSpPr>
            <p:cNvPr id="49" name="Oval 48"/>
            <p:cNvSpPr/>
            <p:nvPr/>
          </p:nvSpPr>
          <p:spPr>
            <a:xfrm>
              <a:off x="2356838" y="4617417"/>
              <a:ext cx="450607" cy="457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04823" y="4587280"/>
              <a:ext cx="27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3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Homogeneous NFA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141395" y="2403810"/>
            <a:ext cx="3909209" cy="2123682"/>
            <a:chOff x="7210753" y="1798183"/>
            <a:chExt cx="3909209" cy="2123682"/>
          </a:xfrm>
        </p:grpSpPr>
        <p:sp>
          <p:nvSpPr>
            <p:cNvPr id="26" name="Oval 25"/>
            <p:cNvSpPr/>
            <p:nvPr/>
          </p:nvSpPr>
          <p:spPr>
            <a:xfrm>
              <a:off x="7819656" y="2474086"/>
              <a:ext cx="647701" cy="676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endCxn id="26" idx="2"/>
            </p:cNvCxnSpPr>
            <p:nvPr/>
          </p:nvCxnSpPr>
          <p:spPr>
            <a:xfrm flipV="1">
              <a:off x="7244647" y="2812224"/>
              <a:ext cx="575009" cy="2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210753" y="2367208"/>
              <a:ext cx="740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start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8718514" y="1855787"/>
              <a:ext cx="647701" cy="676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6" idx="7"/>
              <a:endCxn id="29" idx="2"/>
            </p:cNvCxnSpPr>
            <p:nvPr/>
          </p:nvCxnSpPr>
          <p:spPr>
            <a:xfrm flipV="1">
              <a:off x="8372503" y="2193925"/>
              <a:ext cx="346011" cy="3791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8718513" y="3245590"/>
              <a:ext cx="647701" cy="676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6" idx="5"/>
              <a:endCxn id="31" idx="2"/>
            </p:cNvCxnSpPr>
            <p:nvPr/>
          </p:nvCxnSpPr>
          <p:spPr>
            <a:xfrm>
              <a:off x="8372503" y="3051323"/>
              <a:ext cx="346010" cy="5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9798902" y="1855787"/>
              <a:ext cx="647701" cy="67627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746212" y="1798183"/>
              <a:ext cx="762001" cy="800100"/>
            </a:xfrm>
            <a:prstGeom prst="ellipse">
              <a:avLst/>
            </a:prstGeom>
            <a:noFill/>
            <a:ln w="317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29" idx="6"/>
              <a:endCxn id="34" idx="2"/>
            </p:cNvCxnSpPr>
            <p:nvPr/>
          </p:nvCxnSpPr>
          <p:spPr>
            <a:xfrm>
              <a:off x="9366215" y="2193925"/>
              <a:ext cx="379997" cy="4308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9145607" y="2534251"/>
              <a:ext cx="647701" cy="676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1" idx="0"/>
              <a:endCxn id="36" idx="3"/>
            </p:cNvCxnSpPr>
            <p:nvPr/>
          </p:nvCxnSpPr>
          <p:spPr>
            <a:xfrm flipV="1">
              <a:off x="9042364" y="3111488"/>
              <a:ext cx="198097" cy="134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7"/>
              <a:endCxn id="34" idx="3"/>
            </p:cNvCxnSpPr>
            <p:nvPr/>
          </p:nvCxnSpPr>
          <p:spPr>
            <a:xfrm flipV="1">
              <a:off x="9698454" y="2481111"/>
              <a:ext cx="159350" cy="152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692760" y="3245590"/>
              <a:ext cx="647701" cy="67627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1" idx="6"/>
              <a:endCxn id="39" idx="2"/>
            </p:cNvCxnSpPr>
            <p:nvPr/>
          </p:nvCxnSpPr>
          <p:spPr>
            <a:xfrm>
              <a:off x="9366214" y="3583728"/>
              <a:ext cx="326546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0410651" y="2601103"/>
              <a:ext cx="647701" cy="676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10357961" y="2543499"/>
              <a:ext cx="762001" cy="800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39" idx="7"/>
              <a:endCxn id="42" idx="3"/>
            </p:cNvCxnSpPr>
            <p:nvPr/>
          </p:nvCxnSpPr>
          <p:spPr>
            <a:xfrm flipV="1">
              <a:off x="10245607" y="3226427"/>
              <a:ext cx="223946" cy="118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356838" y="1707224"/>
            <a:ext cx="294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6150" y="1621164"/>
            <a:ext cx="2441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t. . .</a:t>
            </a:r>
            <a:endParaRPr lang="en-US" sz="2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9372" y="6021685"/>
            <a:ext cx="4386762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State-Transition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85839" y="4951423"/>
            <a:ext cx="3275126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State-Match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14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175289" y="4999905"/>
            <a:ext cx="450607" cy="523220"/>
            <a:chOff x="2356838" y="4587280"/>
            <a:chExt cx="450607" cy="523220"/>
          </a:xfrm>
        </p:grpSpPr>
        <p:sp>
          <p:nvSpPr>
            <p:cNvPr id="46" name="Oval 45"/>
            <p:cNvSpPr/>
            <p:nvPr/>
          </p:nvSpPr>
          <p:spPr>
            <a:xfrm>
              <a:off x="2356838" y="4617417"/>
              <a:ext cx="450607" cy="457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04823" y="4587280"/>
              <a:ext cx="27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175288" y="6015694"/>
            <a:ext cx="450607" cy="523220"/>
            <a:chOff x="2356838" y="4587280"/>
            <a:chExt cx="450607" cy="523220"/>
          </a:xfrm>
        </p:grpSpPr>
        <p:sp>
          <p:nvSpPr>
            <p:cNvPr id="52" name="Oval 51"/>
            <p:cNvSpPr/>
            <p:nvPr/>
          </p:nvSpPr>
          <p:spPr>
            <a:xfrm>
              <a:off x="2356838" y="4617417"/>
              <a:ext cx="450607" cy="457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04823" y="4587280"/>
              <a:ext cx="27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2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0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88565" y="1966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sz="1900" dirty="0"/>
              <a:t>0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99665" y="2130968"/>
            <a:ext cx="3765814" cy="2516175"/>
            <a:chOff x="6902450" y="2097358"/>
            <a:chExt cx="3765814" cy="2516175"/>
          </a:xfrm>
        </p:grpSpPr>
        <p:sp>
          <p:nvSpPr>
            <p:cNvPr id="41" name="Rectangle 40"/>
            <p:cNvSpPr/>
            <p:nvPr/>
          </p:nvSpPr>
          <p:spPr>
            <a:xfrm>
              <a:off x="9818747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113465" y="2111892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388636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27566" y="2102410"/>
              <a:ext cx="208926" cy="23517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03369" y="2101153"/>
              <a:ext cx="209035" cy="2354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79281" y="2101153"/>
              <a:ext cx="210486" cy="235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956644" y="2099193"/>
              <a:ext cx="210157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272737" y="3365804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459128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9644195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rapezoid 50"/>
            <p:cNvSpPr/>
            <p:nvPr/>
          </p:nvSpPr>
          <p:spPr>
            <a:xfrm rot="16200000">
              <a:off x="6398512" y="3217049"/>
              <a:ext cx="2396528" cy="15714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6902450" y="3289300"/>
              <a:ext cx="6079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255435" y="3139147"/>
              <a:ext cx="128954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666839" y="2281620"/>
              <a:ext cx="2999232" cy="12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666839" y="2436244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666839" y="259154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666839" y="276478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666839" y="2947410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666839" y="3149082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666839" y="365988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666839" y="384214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666839" y="4043572"/>
              <a:ext cx="2999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7666839" y="4263292"/>
              <a:ext cx="3001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581027" y="4174253"/>
              <a:ext cx="764280" cy="439280"/>
            </a:xfrm>
            <a:prstGeom prst="rect">
              <a:avLst/>
            </a:prstGeom>
            <a:noFill/>
          </p:spPr>
          <p:txBody>
            <a:bodyPr wrap="square" lIns="145472" tIns="72736" rIns="145472" bIns="72736" rtlCol="0">
              <a:spAutoFit/>
            </a:bodyPr>
            <a:lstStyle/>
            <a:p>
              <a:r>
                <a:rPr lang="en-US" sz="1900" dirty="0"/>
                <a:t>255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308057" y="1478744"/>
            <a:ext cx="5575885" cy="423892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DRAM columns as FSM </a:t>
            </a:r>
            <a:r>
              <a:rPr lang="en-US" b="1" dirty="0" smtClean="0">
                <a:solidFill>
                  <a:srgbClr val="0070C0"/>
                </a:solidFill>
              </a:rPr>
              <a:t>states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14607" y="1692790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5188135" y="1692789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5475848" y="1692788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7145389" y="1705184"/>
            <a:ext cx="848169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48k</a:t>
            </a:r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8479987" y="2796533"/>
            <a:ext cx="333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 Chip with 48k states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084792" y="4856407"/>
            <a:ext cx="2552434" cy="317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8194983" y="4726475"/>
            <a:ext cx="3574433" cy="5777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800" b="1" dirty="0" smtClean="0"/>
              <a:t>Active State Vector</a:t>
            </a:r>
          </a:p>
        </p:txBody>
      </p:sp>
      <p:sp>
        <p:nvSpPr>
          <p:cNvPr id="212" name="Slide Number Placeholder 2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15</a:t>
            </a:fld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5086681" y="4756728"/>
            <a:ext cx="3221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0 0 1 1	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0 1 0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5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Massively Parallel State-Match and Transition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2542629" y="2701788"/>
            <a:ext cx="1609425" cy="1254888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row address as input symbol </a:t>
            </a:r>
          </a:p>
        </p:txBody>
      </p:sp>
    </p:spTree>
    <p:extLst>
      <p:ext uri="{BB962C8B-B14F-4D97-AF65-F5344CB8AC3E}">
        <p14:creationId xmlns:p14="http://schemas.microsoft.com/office/powerpoint/2010/main" val="130490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71" grpId="0" animBg="1"/>
      <p:bldP spid="173" grpId="0"/>
      <p:bldP spid="214" grpId="0"/>
      <p:bldP spid="3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88565" y="1966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sz="1900" dirty="0"/>
              <a:t>0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99665" y="2130968"/>
            <a:ext cx="3765814" cy="2516175"/>
            <a:chOff x="6902450" y="2097358"/>
            <a:chExt cx="3765814" cy="2516175"/>
          </a:xfrm>
        </p:grpSpPr>
        <p:sp>
          <p:nvSpPr>
            <p:cNvPr id="41" name="Rectangle 40"/>
            <p:cNvSpPr/>
            <p:nvPr/>
          </p:nvSpPr>
          <p:spPr>
            <a:xfrm>
              <a:off x="9818747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113465" y="2111892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388636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27566" y="2102410"/>
              <a:ext cx="208926" cy="23517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03369" y="2101153"/>
              <a:ext cx="209035" cy="2354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79281" y="2101153"/>
              <a:ext cx="210486" cy="235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956644" y="2099193"/>
              <a:ext cx="210157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272737" y="3365804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459128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9644195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rapezoid 50"/>
            <p:cNvSpPr/>
            <p:nvPr/>
          </p:nvSpPr>
          <p:spPr>
            <a:xfrm rot="16200000">
              <a:off x="6398512" y="3217049"/>
              <a:ext cx="2396528" cy="15714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6902450" y="3289300"/>
              <a:ext cx="6079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255435" y="3139147"/>
              <a:ext cx="128954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666839" y="2281620"/>
              <a:ext cx="2999232" cy="12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666839" y="2436244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666839" y="259154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666839" y="276478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666839" y="2947410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666839" y="3149082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666839" y="365988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666839" y="384214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666839" y="4043572"/>
              <a:ext cx="2999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7666839" y="4263292"/>
              <a:ext cx="3001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581027" y="4174253"/>
              <a:ext cx="764280" cy="439280"/>
            </a:xfrm>
            <a:prstGeom prst="rect">
              <a:avLst/>
            </a:prstGeom>
            <a:noFill/>
          </p:spPr>
          <p:txBody>
            <a:bodyPr wrap="square" lIns="145472" tIns="72736" rIns="145472" bIns="72736" rtlCol="0">
              <a:spAutoFit/>
            </a:bodyPr>
            <a:lstStyle/>
            <a:p>
              <a:r>
                <a:rPr lang="en-US" sz="1900" dirty="0"/>
                <a:t>255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308057" y="1478744"/>
            <a:ext cx="5575885" cy="423892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DRAM columns as FSM </a:t>
            </a:r>
            <a:r>
              <a:rPr lang="en-US" b="1" dirty="0" smtClean="0">
                <a:solidFill>
                  <a:srgbClr val="0070C0"/>
                </a:solidFill>
              </a:rPr>
              <a:t>states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14607" y="1692790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5188135" y="1692789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5475848" y="1692788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7145389" y="1705184"/>
            <a:ext cx="848169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48k</a:t>
            </a:r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8479987" y="2796533"/>
            <a:ext cx="333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 Chip with 48k states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2" name="Slide Number Placeholder 2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16</a:t>
            </a:fld>
            <a:endParaRPr lang="en-US"/>
          </a:p>
        </p:txBody>
      </p:sp>
      <p:sp>
        <p:nvSpPr>
          <p:cNvPr id="215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Massively Parallel State-Match and Transition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15648" y="211080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14296" y="228256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14103" y="244625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14103" y="261003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14103" y="278123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014103" y="296595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17936" y="350105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14103" y="385137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17936" y="367281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16717" y="406355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97673" y="211204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96944" y="243913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298318" y="227353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96944" y="261605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96944" y="277934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96944" y="29728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98590" y="388188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01751" y="36873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01751" y="350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98590" y="407438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71680" y="211184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71487" y="227552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71487" y="243931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571487" y="261051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71487" y="279522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571487" y="29728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71470" y="350121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71119" y="368911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71119" y="387583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571119" y="407182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848378" y="211190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848068" y="228256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8068" y="243890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848068" y="260934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848068" y="27891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848068" y="297707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48068" y="348456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48068" y="367972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47700" y="386867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847700" y="407043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21233" y="21034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719881" y="227522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19688" y="243891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719688" y="260269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9688" y="277389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719688" y="295860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22911" y="351004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719688" y="38603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22911" y="36890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22911" y="407254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13499" y="228571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13306" y="244940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013306" y="2613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13306" y="27843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13306" y="296910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15222" y="349876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015222" y="387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15222" y="36922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015222" y="408303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13306" y="21055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90777" y="349876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290777" y="387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290777" y="36922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290777" y="408303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89102" y="22781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288909" y="244184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288909" y="260562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288909" y="277682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288909" y="296153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288909" y="209799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194983" y="4726475"/>
            <a:ext cx="3574433" cy="5777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800" b="1" dirty="0" smtClean="0"/>
              <a:t>Active State Vector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542629" y="2701788"/>
            <a:ext cx="1609425" cy="1254888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row address as input symbol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084792" y="4856407"/>
            <a:ext cx="2552434" cy="317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86681" y="4756728"/>
            <a:ext cx="3221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0 0 1 1	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0 1 0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88565" y="1966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sz="1900" dirty="0"/>
              <a:t>0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99665" y="2130968"/>
            <a:ext cx="3765814" cy="2516175"/>
            <a:chOff x="6902450" y="2097358"/>
            <a:chExt cx="3765814" cy="2516175"/>
          </a:xfrm>
        </p:grpSpPr>
        <p:sp>
          <p:nvSpPr>
            <p:cNvPr id="41" name="Rectangle 40"/>
            <p:cNvSpPr/>
            <p:nvPr/>
          </p:nvSpPr>
          <p:spPr>
            <a:xfrm>
              <a:off x="9818747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113465" y="2111892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388636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27566" y="2102410"/>
              <a:ext cx="208926" cy="23517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03369" y="2101153"/>
              <a:ext cx="209035" cy="2354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79281" y="2101153"/>
              <a:ext cx="210486" cy="235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956644" y="2099193"/>
              <a:ext cx="210157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272737" y="3365804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459128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9644195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rapezoid 50"/>
            <p:cNvSpPr/>
            <p:nvPr/>
          </p:nvSpPr>
          <p:spPr>
            <a:xfrm rot="16200000">
              <a:off x="6398512" y="3217049"/>
              <a:ext cx="2396528" cy="15714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6902450" y="3289300"/>
              <a:ext cx="60793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255435" y="3139147"/>
              <a:ext cx="128954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666839" y="2281620"/>
              <a:ext cx="2999232" cy="12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666839" y="2436244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666839" y="259154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666839" y="276478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666839" y="2947410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666839" y="3149082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666839" y="365988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666839" y="384214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666839" y="4043572"/>
              <a:ext cx="2999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7666839" y="4263292"/>
              <a:ext cx="3001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581027" y="4174253"/>
              <a:ext cx="764280" cy="439280"/>
            </a:xfrm>
            <a:prstGeom prst="rect">
              <a:avLst/>
            </a:prstGeom>
            <a:noFill/>
          </p:spPr>
          <p:txBody>
            <a:bodyPr wrap="square" lIns="145472" tIns="72736" rIns="145472" bIns="72736" rtlCol="0">
              <a:spAutoFit/>
            </a:bodyPr>
            <a:lstStyle/>
            <a:p>
              <a:r>
                <a:rPr lang="en-US" sz="1900" dirty="0"/>
                <a:t>255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308057" y="1478744"/>
            <a:ext cx="5575885" cy="423892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DRAM columns as FSM </a:t>
            </a:r>
            <a:r>
              <a:rPr lang="en-US" b="1" dirty="0" smtClean="0">
                <a:solidFill>
                  <a:srgbClr val="0070C0"/>
                </a:solidFill>
              </a:rPr>
              <a:t>states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14607" y="1692790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679529" y="3189306"/>
            <a:ext cx="2999232" cy="125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88135" y="1692789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5475848" y="1692788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7145389" y="1705184"/>
            <a:ext cx="848169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48k</a:t>
            </a:r>
            <a:endParaRPr lang="en-US" sz="2000" dirty="0"/>
          </a:p>
        </p:txBody>
      </p:sp>
      <p:sp>
        <p:nvSpPr>
          <p:cNvPr id="212" name="Slide Number Placeholder 2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17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84792" y="4756728"/>
            <a:ext cx="3223745" cy="523220"/>
            <a:chOff x="5084792" y="4756728"/>
            <a:chExt cx="3223745" cy="523220"/>
          </a:xfrm>
        </p:grpSpPr>
        <p:sp>
          <p:nvSpPr>
            <p:cNvPr id="171" name="Rectangle 170"/>
            <p:cNvSpPr/>
            <p:nvPr/>
          </p:nvSpPr>
          <p:spPr>
            <a:xfrm>
              <a:off x="5084792" y="4856407"/>
              <a:ext cx="2552434" cy="3173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086681" y="4756728"/>
              <a:ext cx="32218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0 0 1 1	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  <a:r>
                <a:rPr lang="en-US" sz="2800" dirty="0" smtClean="0">
                  <a:solidFill>
                    <a:schemeClr val="bg1"/>
                  </a:solidFill>
                </a:rPr>
                <a:t>   0 1 0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5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Massively Parallel State-Match and Transition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194983" y="4726475"/>
            <a:ext cx="3574433" cy="5777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800" b="1" dirty="0" smtClean="0"/>
              <a:t>Active State Vector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542629" y="2701788"/>
            <a:ext cx="1609425" cy="1254888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row address as input symbol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015648" y="211080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014296" y="228256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014103" y="244625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014103" y="261003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014103" y="278123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014103" y="296595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17936" y="350105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014103" y="385137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017936" y="367281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016717" y="406355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297673" y="211204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296944" y="243913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298318" y="227353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296944" y="261605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296944" y="277934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296944" y="29728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298590" y="388188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301751" y="36873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301751" y="350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298590" y="407438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571680" y="211184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571487" y="227552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571487" y="243931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571487" y="261051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571487" y="279522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571487" y="29728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571470" y="350121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571119" y="368911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571119" y="387583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571119" y="407182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848378" y="211190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848068" y="228256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848068" y="243890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848068" y="260934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848068" y="27891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848068" y="297707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848068" y="348456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848068" y="367972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847700" y="386867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847700" y="407043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721233" y="21034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719881" y="227522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719688" y="243891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719688" y="260269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6719688" y="277389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6719688" y="295860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722911" y="351004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719688" y="38603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722911" y="36890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722911" y="407254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7013499" y="228571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7013306" y="244940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013306" y="2613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7013306" y="27843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013306" y="296910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015222" y="349876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015222" y="387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7015222" y="36922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015222" y="408303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7013306" y="21055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7290777" y="349876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7290777" y="387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7290777" y="36922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7290777" y="408303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7289102" y="22781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8909" y="244184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288909" y="260562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288909" y="277682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7288909" y="296153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288909" y="209799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8479987" y="2796533"/>
            <a:ext cx="333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 Chip with 48k states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2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88565" y="1966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sz="1900" dirty="0"/>
              <a:t>0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99665" y="2130968"/>
            <a:ext cx="3765814" cy="2516175"/>
            <a:chOff x="6902450" y="2097358"/>
            <a:chExt cx="3765814" cy="2516175"/>
          </a:xfrm>
        </p:grpSpPr>
        <p:sp>
          <p:nvSpPr>
            <p:cNvPr id="41" name="Rectangle 40"/>
            <p:cNvSpPr/>
            <p:nvPr/>
          </p:nvSpPr>
          <p:spPr>
            <a:xfrm>
              <a:off x="9818747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113465" y="2111892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388636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27566" y="2102410"/>
              <a:ext cx="208926" cy="23517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03369" y="2101153"/>
              <a:ext cx="209035" cy="2354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79281" y="2101153"/>
              <a:ext cx="210486" cy="235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956644" y="2099193"/>
              <a:ext cx="210157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272737" y="3365804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459128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9644195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rapezoid 50"/>
            <p:cNvSpPr/>
            <p:nvPr/>
          </p:nvSpPr>
          <p:spPr>
            <a:xfrm rot="16200000">
              <a:off x="6398512" y="3217049"/>
              <a:ext cx="2396528" cy="15714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6902450" y="3289300"/>
              <a:ext cx="6079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255435" y="3139147"/>
              <a:ext cx="128954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666839" y="2281620"/>
              <a:ext cx="2999232" cy="12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666839" y="2436244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666839" y="259154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666839" y="276478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666839" y="2947410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666839" y="3149082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666839" y="365988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666839" y="384214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666839" y="4043572"/>
              <a:ext cx="2999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7666839" y="4263292"/>
              <a:ext cx="3001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581027" y="4174253"/>
              <a:ext cx="764280" cy="439280"/>
            </a:xfrm>
            <a:prstGeom prst="rect">
              <a:avLst/>
            </a:prstGeom>
            <a:noFill/>
          </p:spPr>
          <p:txBody>
            <a:bodyPr wrap="square" lIns="145472" tIns="72736" rIns="145472" bIns="72736" rtlCol="0">
              <a:spAutoFit/>
            </a:bodyPr>
            <a:lstStyle/>
            <a:p>
              <a:r>
                <a:rPr lang="en-US" sz="1900" dirty="0"/>
                <a:t>255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308057" y="1478744"/>
            <a:ext cx="5575885" cy="423892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DRAM columns as FSM </a:t>
            </a:r>
            <a:r>
              <a:rPr lang="en-US" b="1" dirty="0" smtClean="0">
                <a:solidFill>
                  <a:srgbClr val="0070C0"/>
                </a:solidFill>
              </a:rPr>
              <a:t>states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14607" y="1692790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679529" y="3189306"/>
            <a:ext cx="2999232" cy="125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88135" y="1692789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5475848" y="1692788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7145389" y="1705184"/>
            <a:ext cx="848169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48k</a:t>
            </a:r>
            <a:endParaRPr lang="en-US" sz="2000" dirty="0"/>
          </a:p>
        </p:txBody>
      </p:sp>
      <p:sp>
        <p:nvSpPr>
          <p:cNvPr id="212" name="Slide Number Placeholder 2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18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84792" y="4756728"/>
            <a:ext cx="3223745" cy="523220"/>
            <a:chOff x="5084792" y="4756728"/>
            <a:chExt cx="3223745" cy="523220"/>
          </a:xfrm>
        </p:grpSpPr>
        <p:sp>
          <p:nvSpPr>
            <p:cNvPr id="171" name="Rectangle 170"/>
            <p:cNvSpPr/>
            <p:nvPr/>
          </p:nvSpPr>
          <p:spPr>
            <a:xfrm>
              <a:off x="5084792" y="4856407"/>
              <a:ext cx="2552434" cy="3173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086681" y="4756728"/>
              <a:ext cx="32218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0 0 1 1	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  <a:r>
                <a:rPr lang="en-US" sz="2800" dirty="0" smtClean="0">
                  <a:solidFill>
                    <a:schemeClr val="bg1"/>
                  </a:solidFill>
                </a:rPr>
                <a:t>   0 1 0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5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Massively Parallel State-Match and Transition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194983" y="4726475"/>
            <a:ext cx="3574433" cy="5777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800" b="1" dirty="0" smtClean="0"/>
              <a:t>Active State Vector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542629" y="2701788"/>
            <a:ext cx="1609425" cy="1254888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row address as input symbol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15648" y="211080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14296" y="228256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14103" y="244625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14103" y="261003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014103" y="278123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14103" y="296595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17936" y="350105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14103" y="385137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17936" y="367281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16717" y="406355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97673" y="211204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296944" y="243913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98318" y="227353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96944" y="261605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96944" y="277934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96944" y="29728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98590" y="388188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01751" y="36873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01751" y="350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98590" y="407438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71680" y="211184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71487" y="227552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71487" y="243931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571487" y="261051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71487" y="279522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571487" y="29728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71470" y="350121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71119" y="368911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71119" y="387583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571119" y="407182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848378" y="211190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848068" y="228256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8068" y="243890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848068" y="260934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848068" y="27891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848068" y="297707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48068" y="348456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48068" y="367972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47700" y="386867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847700" y="407043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721233" y="21034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19881" y="227522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719688" y="243891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19688" y="260269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719688" y="277389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9688" y="295860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2911" y="351004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719688" y="38603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722911" y="36890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22911" y="407254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013499" y="228571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13306" y="244940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13306" y="2613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013306" y="27843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13306" y="296910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15222" y="349876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015222" y="387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015222" y="36922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15222" y="408303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013306" y="21055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90777" y="349876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90777" y="387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290777" y="36922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290777" y="408303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289102" y="22781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88909" y="244184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88909" y="260562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288909" y="277682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288909" y="296153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288909" y="209799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088719" y="2941670"/>
            <a:ext cx="3223745" cy="523220"/>
            <a:chOff x="5084792" y="4756728"/>
            <a:chExt cx="3223745" cy="523220"/>
          </a:xfrm>
        </p:grpSpPr>
        <p:sp>
          <p:nvSpPr>
            <p:cNvPr id="142" name="Rectangle 141"/>
            <p:cNvSpPr/>
            <p:nvPr/>
          </p:nvSpPr>
          <p:spPr>
            <a:xfrm>
              <a:off x="5084792" y="4856407"/>
              <a:ext cx="2552434" cy="3173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086681" y="4756728"/>
              <a:ext cx="32218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800" dirty="0" smtClean="0">
                  <a:solidFill>
                    <a:schemeClr val="bg1"/>
                  </a:solidFill>
                </a:rPr>
                <a:t> 0 1 0	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  <a:r>
                <a:rPr lang="en-US" sz="2800" dirty="0" smtClean="0">
                  <a:solidFill>
                    <a:schemeClr val="bg1"/>
                  </a:solidFill>
                </a:rPr>
                <a:t>   1 1 0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979589" y="2965181"/>
            <a:ext cx="2762839" cy="4541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b="1" dirty="0"/>
              <a:t>Bit-parallel state-match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479987" y="2796533"/>
            <a:ext cx="333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 Chip with 48k states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0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0.00162 L -0.00156 0.35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17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88565" y="1966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sz="1900" dirty="0"/>
              <a:t>0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99665" y="2130968"/>
            <a:ext cx="3765814" cy="2516175"/>
            <a:chOff x="6902450" y="2097358"/>
            <a:chExt cx="3765814" cy="2516175"/>
          </a:xfrm>
        </p:grpSpPr>
        <p:sp>
          <p:nvSpPr>
            <p:cNvPr id="41" name="Rectangle 40"/>
            <p:cNvSpPr/>
            <p:nvPr/>
          </p:nvSpPr>
          <p:spPr>
            <a:xfrm>
              <a:off x="9818747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113465" y="2111892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388636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27566" y="2102410"/>
              <a:ext cx="208926" cy="23517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03369" y="2101153"/>
              <a:ext cx="209035" cy="2354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79281" y="2101153"/>
              <a:ext cx="210486" cy="235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956644" y="2099193"/>
              <a:ext cx="210157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272737" y="3365804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459128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9644195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rapezoid 50"/>
            <p:cNvSpPr/>
            <p:nvPr/>
          </p:nvSpPr>
          <p:spPr>
            <a:xfrm rot="16200000">
              <a:off x="6398512" y="3217049"/>
              <a:ext cx="2396528" cy="15714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6902450" y="3289300"/>
              <a:ext cx="6079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255435" y="3139147"/>
              <a:ext cx="128954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666839" y="2281620"/>
              <a:ext cx="2999232" cy="12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666839" y="2436244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666839" y="259154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666839" y="276478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666839" y="2947410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666839" y="3149082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666839" y="365988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666839" y="384214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666839" y="4043572"/>
              <a:ext cx="2999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7666839" y="4263292"/>
              <a:ext cx="3001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581027" y="4174253"/>
              <a:ext cx="764280" cy="439280"/>
            </a:xfrm>
            <a:prstGeom prst="rect">
              <a:avLst/>
            </a:prstGeom>
            <a:noFill/>
          </p:spPr>
          <p:txBody>
            <a:bodyPr wrap="square" lIns="145472" tIns="72736" rIns="145472" bIns="72736" rtlCol="0">
              <a:spAutoFit/>
            </a:bodyPr>
            <a:lstStyle/>
            <a:p>
              <a:r>
                <a:rPr lang="en-US" sz="1900" dirty="0"/>
                <a:t>255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308057" y="1478744"/>
            <a:ext cx="5575885" cy="423892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DRAM columns as FSM </a:t>
            </a:r>
            <a:r>
              <a:rPr lang="en-US" b="1" dirty="0" smtClean="0">
                <a:solidFill>
                  <a:srgbClr val="0070C0"/>
                </a:solidFill>
              </a:rPr>
              <a:t>states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14607" y="1692790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679529" y="3189306"/>
            <a:ext cx="2999232" cy="125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88135" y="1692789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5475848" y="1692788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7145389" y="1705184"/>
            <a:ext cx="848169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48k</a:t>
            </a:r>
            <a:endParaRPr lang="en-US" sz="2000" dirty="0"/>
          </a:p>
        </p:txBody>
      </p:sp>
      <p:sp>
        <p:nvSpPr>
          <p:cNvPr id="212" name="Slide Number Placeholder 2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19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84792" y="4756728"/>
            <a:ext cx="3223745" cy="523220"/>
            <a:chOff x="5084792" y="4756728"/>
            <a:chExt cx="3223745" cy="523220"/>
          </a:xfrm>
        </p:grpSpPr>
        <p:sp>
          <p:nvSpPr>
            <p:cNvPr id="171" name="Rectangle 170"/>
            <p:cNvSpPr/>
            <p:nvPr/>
          </p:nvSpPr>
          <p:spPr>
            <a:xfrm>
              <a:off x="5084792" y="4856407"/>
              <a:ext cx="2552434" cy="3173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086681" y="4756728"/>
              <a:ext cx="32218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0 0 1 1	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  <a:r>
                <a:rPr lang="en-US" sz="2800" dirty="0" smtClean="0">
                  <a:solidFill>
                    <a:schemeClr val="bg1"/>
                  </a:solidFill>
                </a:rPr>
                <a:t>   0 1 0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5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Massively Parallel State-Match and Transition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194983" y="4726475"/>
            <a:ext cx="3574433" cy="5777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800" b="1" dirty="0" smtClean="0"/>
              <a:t>Active State Vector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542629" y="2701788"/>
            <a:ext cx="1609425" cy="1254888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row address as input symbol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15648" y="211080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14296" y="228256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14103" y="244625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14103" y="261003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014103" y="278123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14103" y="296595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17936" y="350105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14103" y="385137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17936" y="367281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16717" y="406355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97673" y="211204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296944" y="243913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98318" y="227353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96944" y="261605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96944" y="277934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96944" y="29728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98590" y="388188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01751" y="36873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01751" y="350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98590" y="407438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71680" y="211184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71487" y="227552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71487" y="243931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571487" y="261051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71487" y="279522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571487" y="29728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71470" y="350121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71119" y="368911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71119" y="387583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571119" y="407182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848378" y="211190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848068" y="228256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8068" y="243890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848068" y="260934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848068" y="27891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848068" y="297707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48068" y="348456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48068" y="367972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47700" y="386867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847700" y="407043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721233" y="21034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19881" y="227522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719688" y="243891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19688" y="260269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719688" y="277389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9688" y="295860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2911" y="351004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719688" y="38603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722911" y="36890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22911" y="407254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013499" y="228571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13306" y="244940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13306" y="2613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013306" y="27843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13306" y="296910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15222" y="349876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015222" y="387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015222" y="36922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15222" y="408303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013306" y="21055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90777" y="349876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90777" y="387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290777" y="36922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290777" y="408303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289102" y="22781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88909" y="244184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88909" y="260562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288909" y="277682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288909" y="296153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288909" y="209799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071056" y="5378287"/>
            <a:ext cx="3223745" cy="523220"/>
            <a:chOff x="5084792" y="4756728"/>
            <a:chExt cx="3223745" cy="523220"/>
          </a:xfrm>
        </p:grpSpPr>
        <p:sp>
          <p:nvSpPr>
            <p:cNvPr id="142" name="Rectangle 141"/>
            <p:cNvSpPr/>
            <p:nvPr/>
          </p:nvSpPr>
          <p:spPr>
            <a:xfrm>
              <a:off x="5084792" y="4856407"/>
              <a:ext cx="2552434" cy="3173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086681" y="4756728"/>
              <a:ext cx="32218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800" dirty="0" smtClean="0">
                  <a:solidFill>
                    <a:schemeClr val="bg1"/>
                  </a:solidFill>
                </a:rPr>
                <a:t> 0 1 0	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  <a:r>
                <a:rPr lang="en-US" sz="2800" dirty="0" smtClean="0">
                  <a:solidFill>
                    <a:schemeClr val="bg1"/>
                  </a:solidFill>
                </a:rPr>
                <a:t>   1 1 0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979589" y="2965181"/>
            <a:ext cx="2762839" cy="4541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b="1" dirty="0"/>
              <a:t>Bit-parallel state-match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7922" y="5004071"/>
            <a:ext cx="5320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&amp;</a:t>
            </a:r>
            <a:endParaRPr lang="en-US" sz="3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479987" y="2796533"/>
            <a:ext cx="333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 Chip with 48k states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Pattern matching in abundance …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356949" y="1862533"/>
            <a:ext cx="6066777" cy="1160927"/>
            <a:chOff x="3389584" y="2997948"/>
            <a:chExt cx="6066777" cy="1160927"/>
          </a:xfrm>
        </p:grpSpPr>
        <p:sp>
          <p:nvSpPr>
            <p:cNvPr id="8" name="Rectangle 7"/>
            <p:cNvSpPr/>
            <p:nvPr/>
          </p:nvSpPr>
          <p:spPr>
            <a:xfrm>
              <a:off x="3666021" y="2997948"/>
              <a:ext cx="551390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#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alert </a:t>
              </a:r>
              <a:r>
                <a:rPr lang="en-US" sz="1100" dirty="0" err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tcp</a:t>
              </a:r>
              <a:r>
                <a:rPr lang="en-US" sz="11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/>
                <a:t>$</a:t>
              </a:r>
              <a:r>
                <a:rPr lang="en-US" sz="1100" dirty="0" err="1" smtClean="0"/>
                <a:t>ExXTERNAL_NET</a:t>
              </a:r>
              <a:r>
                <a:rPr lang="en-US" sz="1100" dirty="0" smtClean="0"/>
                <a:t> </a:t>
              </a:r>
              <a:r>
                <a:rPr lang="en-US" sz="1100" dirty="0"/>
                <a:t>any -&gt; $HOME_NET $HTTP_PORTS (</a:t>
              </a:r>
              <a:r>
                <a:rPr lang="en-US" sz="11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msg</a:t>
              </a:r>
              <a:r>
                <a:rPr lang="en-US" sz="1100" dirty="0"/>
                <a:t>:"PROTOCOL-SCADA Cogent </a:t>
              </a:r>
              <a:r>
                <a:rPr lang="en-US" sz="1100" dirty="0" err="1"/>
                <a:t>DataHub</a:t>
              </a:r>
              <a:r>
                <a:rPr lang="en-US" sz="1100" dirty="0"/>
                <a:t> server-side information disclosure"; </a:t>
              </a:r>
              <a:r>
                <a:rPr lang="en-US" sz="11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flow</a:t>
              </a:r>
              <a:r>
                <a:rPr lang="en-US" sz="1100" dirty="0" err="1"/>
                <a:t>:to_server,established</a:t>
              </a:r>
              <a:r>
                <a:rPr lang="en-US" sz="1100" dirty="0"/>
                <a:t>; </a:t>
              </a:r>
              <a:r>
                <a:rPr lang="en-US" sz="1100" dirty="0" err="1"/>
                <a:t>content:".asp</a:t>
              </a:r>
              <a:r>
                <a:rPr lang="en-US" sz="1100" dirty="0"/>
                <a:t>."; </a:t>
              </a:r>
              <a:r>
                <a:rPr lang="en-US" sz="1100" dirty="0" err="1"/>
                <a:t>nocase</a:t>
              </a:r>
              <a:r>
                <a:rPr lang="en-US" sz="1100" dirty="0"/>
                <a:t>; </a:t>
              </a:r>
              <a:r>
                <a:rPr lang="en-US" sz="1100" dirty="0" err="1"/>
                <a:t>http_uri</a:t>
              </a:r>
              <a:r>
                <a:rPr lang="en-US" sz="1100" dirty="0"/>
                <a:t>; </a:t>
              </a:r>
              <a:r>
                <a:rPr lang="en-US" sz="11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pcre</a:t>
              </a:r>
              <a:r>
                <a:rPr lang="en-US" sz="1100" b="1" dirty="0">
                  <a:solidFill>
                    <a:srgbClr val="C00000"/>
                  </a:solidFill>
                </a:rPr>
                <a:t>:"/\x2easp\x2e($|\?)/</a:t>
              </a:r>
              <a:r>
                <a:rPr lang="en-US" sz="1100" b="1" dirty="0" err="1">
                  <a:solidFill>
                    <a:srgbClr val="C00000"/>
                  </a:solidFill>
                </a:rPr>
                <a:t>iU</a:t>
              </a:r>
              <a:r>
                <a:rPr lang="en-US" sz="1100" dirty="0">
                  <a:solidFill>
                    <a:srgbClr val="C00000"/>
                  </a:solidFill>
                </a:rPr>
                <a:t>"; </a:t>
              </a:r>
              <a:r>
                <a:rPr lang="en-US" sz="1100" dirty="0" err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metadata</a:t>
              </a:r>
              <a:r>
                <a:rPr lang="en-US" sz="1100" dirty="0" err="1" smtClean="0"/>
                <a:t>:service</a:t>
              </a:r>
              <a:r>
                <a:rPr lang="en-US" sz="1100" dirty="0" smtClean="0"/>
                <a:t> </a:t>
              </a:r>
              <a:r>
                <a:rPr lang="en-US" sz="1100" dirty="0"/>
                <a:t>http;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reference</a:t>
              </a:r>
              <a:r>
                <a:rPr lang="en-US" sz="1100" dirty="0"/>
                <a:t>:cve,2011-3502; </a:t>
              </a:r>
              <a:r>
                <a:rPr lang="en-US" sz="11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classtype</a:t>
              </a:r>
              <a:r>
                <a:rPr lang="en-US" sz="1100" dirty="0" err="1"/>
                <a:t>:web-application-attack</a:t>
              </a:r>
              <a:r>
                <a:rPr lang="en-US" sz="1100" dirty="0"/>
                <a:t>;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sid</a:t>
              </a:r>
              <a:r>
                <a:rPr lang="en-US" sz="1100" dirty="0"/>
                <a:t>:20174;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rev</a:t>
              </a:r>
              <a:r>
                <a:rPr lang="en-US" sz="1100" dirty="0"/>
                <a:t>:4</a:t>
              </a:r>
              <a:r>
                <a:rPr lang="en-US" sz="1100" dirty="0" smtClean="0"/>
                <a:t>;)xx</a:t>
              </a:r>
              <a:endParaRPr 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89584" y="3697210"/>
              <a:ext cx="6066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Network </a:t>
              </a:r>
              <a:r>
                <a:rPr lang="en-US" sz="2400" b="1" smtClean="0"/>
                <a:t>Intrusion Detection and Protection  </a:t>
              </a:r>
              <a:endParaRPr lang="en-US" sz="2400" b="1" dirty="0"/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81927"/>
              </p:ext>
            </p:extLst>
          </p:nvPr>
        </p:nvGraphicFramePr>
        <p:xfrm>
          <a:off x="822325" y="3414948"/>
          <a:ext cx="4283075" cy="3163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8" name="Worksheet" r:id="rId4" imgW="9575800" imgH="7023100" progId="Excel.Sheet.12">
                  <p:embed/>
                </p:oleObj>
              </mc:Choice>
              <mc:Fallback>
                <p:oleObj name="Worksheet" r:id="rId4" imgW="9575800" imgH="702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2325" y="3414948"/>
                        <a:ext cx="4283075" cy="316365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60759" y="4430775"/>
            <a:ext cx="5573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</a:rPr>
              <a:t>10-100</a:t>
            </a:r>
            <a:r>
              <a:rPr lang="en-US" sz="4000" b="1" dirty="0" smtClean="0"/>
              <a:t> </a:t>
            </a:r>
            <a:r>
              <a:rPr lang="en-US" sz="3200" b="1" dirty="0" err="1" smtClean="0"/>
              <a:t>Gbps</a:t>
            </a:r>
            <a:r>
              <a:rPr lang="en-US" sz="3200" b="1" dirty="0" smtClean="0"/>
              <a:t> line rates</a:t>
            </a:r>
            <a:endParaRPr lang="en-US" sz="4000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2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33386" y="3886200"/>
            <a:ext cx="618574" cy="10668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13758" y="3795948"/>
            <a:ext cx="70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3x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88565" y="1966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sz="1900" dirty="0"/>
              <a:t>0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99665" y="2130968"/>
            <a:ext cx="3765814" cy="2516175"/>
            <a:chOff x="6902450" y="2097358"/>
            <a:chExt cx="3765814" cy="2516175"/>
          </a:xfrm>
        </p:grpSpPr>
        <p:sp>
          <p:nvSpPr>
            <p:cNvPr id="41" name="Rectangle 40"/>
            <p:cNvSpPr/>
            <p:nvPr/>
          </p:nvSpPr>
          <p:spPr>
            <a:xfrm>
              <a:off x="9818747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113465" y="2111892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388636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27566" y="2102410"/>
              <a:ext cx="208926" cy="23517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03369" y="2101153"/>
              <a:ext cx="209035" cy="2354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79281" y="2101153"/>
              <a:ext cx="210486" cy="235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956644" y="2099193"/>
              <a:ext cx="210157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272737" y="3365804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459128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9644195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rapezoid 50"/>
            <p:cNvSpPr/>
            <p:nvPr/>
          </p:nvSpPr>
          <p:spPr>
            <a:xfrm rot="16200000">
              <a:off x="6398512" y="3217049"/>
              <a:ext cx="2396528" cy="15714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6902450" y="3289300"/>
              <a:ext cx="6079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255435" y="3139147"/>
              <a:ext cx="128954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666839" y="2281620"/>
              <a:ext cx="2999232" cy="12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666839" y="2436244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666839" y="259154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666839" y="276478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666839" y="2947410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666839" y="3149082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666839" y="365988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666839" y="384214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666839" y="4043572"/>
              <a:ext cx="2999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7666839" y="4263292"/>
              <a:ext cx="3001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581027" y="4174253"/>
              <a:ext cx="764280" cy="439280"/>
            </a:xfrm>
            <a:prstGeom prst="rect">
              <a:avLst/>
            </a:prstGeom>
            <a:noFill/>
          </p:spPr>
          <p:txBody>
            <a:bodyPr wrap="square" lIns="145472" tIns="72736" rIns="145472" bIns="72736" rtlCol="0">
              <a:spAutoFit/>
            </a:bodyPr>
            <a:lstStyle/>
            <a:p>
              <a:r>
                <a:rPr lang="en-US" sz="1900" dirty="0"/>
                <a:t>255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308057" y="1478744"/>
            <a:ext cx="5575885" cy="423892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DRAM columns as FSM </a:t>
            </a:r>
            <a:r>
              <a:rPr lang="en-US" b="1" dirty="0" smtClean="0">
                <a:solidFill>
                  <a:srgbClr val="0070C0"/>
                </a:solidFill>
              </a:rPr>
              <a:t>states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14607" y="1692790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679529" y="3189306"/>
            <a:ext cx="2999232" cy="125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88135" y="1692789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5475848" y="1692788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7145389" y="1705184"/>
            <a:ext cx="848169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48k</a:t>
            </a:r>
            <a:endParaRPr lang="en-US" sz="2000" dirty="0"/>
          </a:p>
        </p:txBody>
      </p:sp>
      <p:sp>
        <p:nvSpPr>
          <p:cNvPr id="212" name="Slide Number Placeholder 2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20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84792" y="4756728"/>
            <a:ext cx="3223745" cy="523220"/>
            <a:chOff x="5084792" y="4756728"/>
            <a:chExt cx="3223745" cy="523220"/>
          </a:xfrm>
        </p:grpSpPr>
        <p:sp>
          <p:nvSpPr>
            <p:cNvPr id="171" name="Rectangle 170"/>
            <p:cNvSpPr/>
            <p:nvPr/>
          </p:nvSpPr>
          <p:spPr>
            <a:xfrm>
              <a:off x="5084792" y="4856407"/>
              <a:ext cx="2552434" cy="3173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086681" y="4756728"/>
              <a:ext cx="32218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0 0 1 1	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  <a:r>
                <a:rPr lang="en-US" sz="2800" dirty="0" smtClean="0">
                  <a:solidFill>
                    <a:schemeClr val="bg1"/>
                  </a:solidFill>
                </a:rPr>
                <a:t>   0 1 0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5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Massively Parallel State-Match and Transition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194983" y="4726475"/>
            <a:ext cx="3574433" cy="5777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800" b="1" dirty="0" smtClean="0"/>
              <a:t>Active State Vector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542629" y="2701788"/>
            <a:ext cx="1609425" cy="1254888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row address as input symbol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15648" y="211080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14296" y="228256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14103" y="244625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14103" y="261003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014103" y="278123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14103" y="296595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17936" y="350105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14103" y="385137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17936" y="367281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16717" y="406355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97673" y="211204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296944" y="243913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98318" y="227353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96944" y="261605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96944" y="277934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96944" y="29728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98590" y="388188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01751" y="36873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01751" y="350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98590" y="407438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71680" y="211184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71487" y="227552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71487" y="243931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571487" y="261051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71487" y="279522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571487" y="29728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71470" y="350121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71119" y="368911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71119" y="387583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571119" y="407182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848378" y="211190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848068" y="228256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8068" y="243890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848068" y="260934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848068" y="27891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848068" y="297707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48068" y="348456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48068" y="367972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47700" y="386867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847700" y="407043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721233" y="21034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19881" y="227522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719688" y="243891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19688" y="260269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719688" y="277389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9688" y="295860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2911" y="351004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719688" y="38603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722911" y="36890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22911" y="407254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013499" y="228571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13306" y="244940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13306" y="2613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013306" y="27843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13306" y="296910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15222" y="349876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015222" y="387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015222" y="36922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15222" y="408303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013306" y="21055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90777" y="349876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90777" y="387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290777" y="36922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290777" y="408303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289102" y="22781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88909" y="244184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88909" y="260562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288909" y="277682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288909" y="296153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288909" y="209799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071056" y="5378287"/>
            <a:ext cx="3223745" cy="523220"/>
            <a:chOff x="5084792" y="4756728"/>
            <a:chExt cx="3223745" cy="523220"/>
          </a:xfrm>
        </p:grpSpPr>
        <p:sp>
          <p:nvSpPr>
            <p:cNvPr id="142" name="Rectangle 141"/>
            <p:cNvSpPr/>
            <p:nvPr/>
          </p:nvSpPr>
          <p:spPr>
            <a:xfrm>
              <a:off x="5084792" y="4856407"/>
              <a:ext cx="2552434" cy="3173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086681" y="4756728"/>
              <a:ext cx="32218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800" dirty="0" smtClean="0">
                  <a:solidFill>
                    <a:schemeClr val="bg1"/>
                  </a:solidFill>
                </a:rPr>
                <a:t> 0 1 0	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  <a:r>
                <a:rPr lang="en-US" sz="2800" dirty="0" smtClean="0">
                  <a:solidFill>
                    <a:schemeClr val="bg1"/>
                  </a:solidFill>
                </a:rPr>
                <a:t>   1 1 0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979589" y="2965181"/>
            <a:ext cx="2762839" cy="4541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b="1" dirty="0"/>
              <a:t>Bit-parallel state-match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7922" y="5004071"/>
            <a:ext cx="5320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&amp;</a:t>
            </a:r>
            <a:endParaRPr lang="en-US" sz="3600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5124781" y="6001186"/>
            <a:ext cx="2538041" cy="676475"/>
            <a:chOff x="8652580" y="5021363"/>
            <a:chExt cx="2538041" cy="676475"/>
          </a:xfrm>
        </p:grpSpPr>
        <p:cxnSp>
          <p:nvCxnSpPr>
            <p:cNvPr id="144" name="Straight Arrow Connector 143"/>
            <p:cNvCxnSpPr/>
            <p:nvPr/>
          </p:nvCxnSpPr>
          <p:spPr>
            <a:xfrm>
              <a:off x="8715907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8917292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9118677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9320062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9521447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9722832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9924217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0125602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0326987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0528372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0729757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0931142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1132524" y="5021363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8652580" y="5506955"/>
              <a:ext cx="2538041" cy="19088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Custom interconnect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4695862" y="5918445"/>
            <a:ext cx="3231218" cy="454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b="1" dirty="0"/>
              <a:t>Bit-parallel </a:t>
            </a:r>
            <a:r>
              <a:rPr lang="en-US" sz="2000" b="1" dirty="0" smtClean="0"/>
              <a:t>state-transition</a:t>
            </a:r>
            <a:endParaRPr lang="en-US" sz="20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8479987" y="2796533"/>
            <a:ext cx="333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 Chip with 48k states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6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5084792" y="4856407"/>
            <a:ext cx="2552434" cy="317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086681" y="4756728"/>
            <a:ext cx="2655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 0 1 0	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0 1 1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8565" y="1966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sz="1900" dirty="0"/>
              <a:t>0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99665" y="2130968"/>
            <a:ext cx="3765814" cy="2516175"/>
            <a:chOff x="6902450" y="2097358"/>
            <a:chExt cx="3765814" cy="2516175"/>
          </a:xfrm>
        </p:grpSpPr>
        <p:sp>
          <p:nvSpPr>
            <p:cNvPr id="41" name="Rectangle 40"/>
            <p:cNvSpPr/>
            <p:nvPr/>
          </p:nvSpPr>
          <p:spPr>
            <a:xfrm>
              <a:off x="9818747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113465" y="2111892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388636" y="2108645"/>
              <a:ext cx="221226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27566" y="2102410"/>
              <a:ext cx="208926" cy="23517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03369" y="2101153"/>
              <a:ext cx="209035" cy="2354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79281" y="2101153"/>
              <a:ext cx="210486" cy="235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956644" y="2099193"/>
              <a:ext cx="210157" cy="235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272737" y="3365804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459128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9644195" y="3365802"/>
              <a:ext cx="83038" cy="89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rapezoid 50"/>
            <p:cNvSpPr/>
            <p:nvPr/>
          </p:nvSpPr>
          <p:spPr>
            <a:xfrm rot="16200000">
              <a:off x="6398512" y="3217049"/>
              <a:ext cx="2396528" cy="15714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6902450" y="3289300"/>
              <a:ext cx="6079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255435" y="3139147"/>
              <a:ext cx="128954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666839" y="2281620"/>
              <a:ext cx="2999232" cy="12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666839" y="2436244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666839" y="259154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666839" y="276478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666839" y="2947410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666839" y="3149082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666839" y="3659889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666839" y="3842147"/>
              <a:ext cx="2999232" cy="12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666839" y="4043572"/>
              <a:ext cx="2999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7666839" y="4263292"/>
              <a:ext cx="3001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581027" y="4174253"/>
              <a:ext cx="764280" cy="439280"/>
            </a:xfrm>
            <a:prstGeom prst="rect">
              <a:avLst/>
            </a:prstGeom>
            <a:noFill/>
          </p:spPr>
          <p:txBody>
            <a:bodyPr wrap="square" lIns="145472" tIns="72736" rIns="145472" bIns="72736" rtlCol="0">
              <a:spAutoFit/>
            </a:bodyPr>
            <a:lstStyle/>
            <a:p>
              <a:r>
                <a:rPr lang="en-US" sz="1900" dirty="0"/>
                <a:t>255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308057" y="1478744"/>
            <a:ext cx="5575885" cy="423892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DRAM columns as FSM </a:t>
            </a:r>
            <a:r>
              <a:rPr lang="en-US" b="1" dirty="0" smtClean="0">
                <a:solidFill>
                  <a:srgbClr val="0070C0"/>
                </a:solidFill>
              </a:rPr>
              <a:t>states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14607" y="1692790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679529" y="3189306"/>
            <a:ext cx="2999232" cy="125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88135" y="1692789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5475848" y="1692788"/>
            <a:ext cx="620152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7145389" y="1705184"/>
            <a:ext cx="848169" cy="454669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48k</a:t>
            </a:r>
            <a:endParaRPr lang="en-US" sz="2000" dirty="0"/>
          </a:p>
        </p:txBody>
      </p:sp>
      <p:sp>
        <p:nvSpPr>
          <p:cNvPr id="212" name="Slide Number Placeholder 211"/>
          <p:cNvSpPr>
            <a:spLocks noGrp="1"/>
          </p:cNvSpPr>
          <p:nvPr>
            <p:ph type="sldNum" sz="quarter" idx="12"/>
          </p:nvPr>
        </p:nvSpPr>
        <p:spPr>
          <a:xfrm>
            <a:off x="8610599" y="6366946"/>
            <a:ext cx="2743200" cy="365125"/>
          </a:xfrm>
        </p:spPr>
        <p:txBody>
          <a:bodyPr/>
          <a:lstStyle/>
          <a:p>
            <a:fld id="{2629E179-C5BD-4031-954F-938AC776E9A8}" type="slidenum">
              <a:rPr lang="en-US" smtClean="0"/>
              <a:t>21</a:t>
            </a:fld>
            <a:endParaRPr lang="en-US" dirty="0"/>
          </a:p>
        </p:txBody>
      </p:sp>
      <p:sp>
        <p:nvSpPr>
          <p:cNvPr id="215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Massively Parallel State-Match and Transition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194983" y="4726475"/>
            <a:ext cx="3574433" cy="5777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800" b="1" dirty="0" smtClean="0"/>
              <a:t>Active State Vector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542629" y="2701788"/>
            <a:ext cx="1609425" cy="1254888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Repurpose row address as input symbol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15648" y="211080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14296" y="228256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14103" y="244625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14103" y="261003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014103" y="278123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14103" y="296595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17936" y="350105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14103" y="385137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17936" y="367281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16717" y="406355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97673" y="211204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296944" y="243913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98318" y="227353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96944" y="261605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96944" y="277934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96944" y="29728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98590" y="388188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01751" y="36873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01751" y="350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98590" y="407438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71680" y="211184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71487" y="227552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71487" y="243931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571487" y="261051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71487" y="279522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571487" y="297286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71470" y="350121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71119" y="368911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71119" y="387583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571119" y="407182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848378" y="211190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848068" y="228256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8068" y="243890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848068" y="260934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848068" y="27891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848068" y="297707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48068" y="348456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48068" y="367972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47700" y="386867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847700" y="407043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721233" y="21034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19881" y="227522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719688" y="243891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19688" y="260269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719688" y="277389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9688" y="295860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2911" y="351004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719688" y="38603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722911" y="36890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22911" y="407254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013499" y="2285718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13306" y="244940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13306" y="26131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013306" y="2784386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13306" y="296910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15222" y="349876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015222" y="387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015222" y="36922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15222" y="408303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013306" y="210556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90777" y="3498762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90777" y="38708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290777" y="3692289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290777" y="4083034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289102" y="2278153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88909" y="2441840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88909" y="260562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288909" y="2776821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288909" y="2961537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288909" y="2097995"/>
            <a:ext cx="436314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979589" y="2965181"/>
            <a:ext cx="2762839" cy="4541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b="1" dirty="0"/>
              <a:t>Bit-parallel state-match</a:t>
            </a: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5190460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391845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593230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794615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996000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6197385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398770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6600155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801540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7002925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204310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405695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607077" y="5469171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5124781" y="6486778"/>
            <a:ext cx="2538041" cy="1908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 interconnect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479987" y="2796533"/>
            <a:ext cx="333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 Chip with 48k states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695862" y="5918445"/>
            <a:ext cx="3231218" cy="454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145472" tIns="72736" rIns="145472" bIns="72736" rtlCol="0">
            <a:spAutoFit/>
          </a:bodyPr>
          <a:lstStyle/>
          <a:p>
            <a:pPr algn="ctr"/>
            <a:r>
              <a:rPr lang="en-US" sz="2000" b="1" dirty="0"/>
              <a:t>Bit-parallel </a:t>
            </a:r>
            <a:r>
              <a:rPr lang="en-US" sz="2000" b="1" dirty="0" smtClean="0"/>
              <a:t>state-transition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74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 </a:t>
            </a:r>
            <a:r>
              <a:rPr lang="en-US" b="1" u="sng" dirty="0" smtClean="0"/>
              <a:t>sequential</a:t>
            </a:r>
            <a:r>
              <a:rPr lang="en-US" b="1" dirty="0" smtClean="0"/>
              <a:t> processing of input symbols 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22536" name="Oval 22535"/>
          <p:cNvSpPr/>
          <p:nvPr/>
        </p:nvSpPr>
        <p:spPr>
          <a:xfrm>
            <a:off x="5277168" y="335057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77168" y="342201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277168" y="349107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80343" y="367204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089207" y="3233897"/>
            <a:ext cx="143828" cy="979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53351" y="2973492"/>
            <a:ext cx="9525" cy="13432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22354" y="2904296"/>
            <a:ext cx="115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 start states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23974" y="3192728"/>
            <a:ext cx="123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54738" y="2406410"/>
            <a:ext cx="1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82622" y="2407316"/>
            <a:ext cx="18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7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  <p:bldP spid="41" grpId="0" animBg="1"/>
      <p:bldP spid="42" grpId="0" animBg="1"/>
      <p:bldP spid="43" grpId="0" animBg="1"/>
      <p:bldP spid="62" grpId="0"/>
      <p:bldP spid="63" grpId="0"/>
      <p:bldP spid="64" grpId="0"/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But </a:t>
            </a:r>
            <a:r>
              <a:rPr lang="en-US" b="1" u="sng" dirty="0"/>
              <a:t>sequential</a:t>
            </a:r>
            <a:r>
              <a:rPr lang="en-US" b="1" dirty="0"/>
              <a:t> processing of input symbols </a:t>
            </a:r>
            <a:r>
              <a:rPr lang="mr-IN" b="1" dirty="0"/>
              <a:t>…</a:t>
            </a:r>
            <a:endParaRPr lang="en-US" b="1" dirty="0"/>
          </a:p>
        </p:txBody>
      </p:sp>
      <p:cxnSp>
        <p:nvCxnSpPr>
          <p:cNvPr id="11" name="Curved Connector 10"/>
          <p:cNvCxnSpPr/>
          <p:nvPr/>
        </p:nvCxnSpPr>
        <p:spPr>
          <a:xfrm>
            <a:off x="5297664" y="3446428"/>
            <a:ext cx="1586371" cy="9369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5297664" y="3519806"/>
            <a:ext cx="1588911" cy="8889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5299075" y="3570605"/>
            <a:ext cx="800100" cy="133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5289055" y="3369099"/>
            <a:ext cx="1594980" cy="110066"/>
          </a:xfrm>
          <a:prstGeom prst="curvedConnector3">
            <a:avLst>
              <a:gd name="adj1" fmla="val 615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Oval 22535"/>
          <p:cNvSpPr/>
          <p:nvPr/>
        </p:nvSpPr>
        <p:spPr>
          <a:xfrm>
            <a:off x="5277168" y="335057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77168" y="342201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277168" y="349107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80343" y="367204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864668" y="346249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4668" y="352282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864668" y="358632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04466" y="4340226"/>
            <a:ext cx="137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089207" y="3233897"/>
            <a:ext cx="143828" cy="979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53351" y="2973492"/>
            <a:ext cx="9525" cy="13432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22354" y="2904296"/>
            <a:ext cx="115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 start states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23974" y="3192728"/>
            <a:ext cx="123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54738" y="2406410"/>
            <a:ext cx="1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2622" y="2407316"/>
            <a:ext cx="18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art\x2d … tap  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But </a:t>
            </a:r>
            <a:r>
              <a:rPr lang="en-US" b="1" u="sng" dirty="0"/>
              <a:t>sequential</a:t>
            </a:r>
            <a:r>
              <a:rPr lang="en-US" b="1" dirty="0"/>
              <a:t> processing of input symbols </a:t>
            </a:r>
            <a:r>
              <a:rPr lang="mr-IN" b="1" dirty="0"/>
              <a:t>…</a:t>
            </a:r>
            <a:endParaRPr lang="en-US" b="1" dirty="0"/>
          </a:p>
        </p:txBody>
      </p:sp>
      <p:cxnSp>
        <p:nvCxnSpPr>
          <p:cNvPr id="11" name="Curved Connector 10"/>
          <p:cNvCxnSpPr/>
          <p:nvPr/>
        </p:nvCxnSpPr>
        <p:spPr>
          <a:xfrm>
            <a:off x="5297664" y="3446428"/>
            <a:ext cx="1586371" cy="9369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5297664" y="3519806"/>
            <a:ext cx="1588911" cy="8889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5299075" y="3570605"/>
            <a:ext cx="800100" cy="133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5289055" y="3369099"/>
            <a:ext cx="1594980" cy="110066"/>
          </a:xfrm>
          <a:prstGeom prst="curvedConnector3">
            <a:avLst>
              <a:gd name="adj1" fmla="val 615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Oval 22535"/>
          <p:cNvSpPr/>
          <p:nvPr/>
        </p:nvSpPr>
        <p:spPr>
          <a:xfrm>
            <a:off x="5277168" y="335057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77168" y="342201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277168" y="349107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80343" y="367204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864668" y="3459481"/>
            <a:ext cx="45719" cy="4873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4668" y="3519806"/>
            <a:ext cx="45719" cy="4873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864668" y="3583306"/>
            <a:ext cx="45719" cy="4873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04466" y="4340226"/>
            <a:ext cx="137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089207" y="3233897"/>
            <a:ext cx="143828" cy="979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53351" y="2973492"/>
            <a:ext cx="9525" cy="13432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22354" y="2904296"/>
            <a:ext cx="115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 start states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23974" y="3192728"/>
            <a:ext cx="123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54738" y="2406410"/>
            <a:ext cx="1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2622" y="2407316"/>
            <a:ext cx="18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art\x2d … tap  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20074" y="4339202"/>
            <a:ext cx="139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7671150" y="2532324"/>
            <a:ext cx="1" cy="18084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369175" y="3482975"/>
            <a:ext cx="65405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369175" y="3547109"/>
            <a:ext cx="65405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69175" y="3608227"/>
            <a:ext cx="65405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34692" y="2406410"/>
            <a:ext cx="18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8429108" y="3467735"/>
            <a:ext cx="45719" cy="4873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429108" y="3531498"/>
            <a:ext cx="45719" cy="4873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429108" y="3594922"/>
            <a:ext cx="45719" cy="4873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But </a:t>
            </a:r>
            <a:r>
              <a:rPr lang="en-US" b="1" u="sng" dirty="0"/>
              <a:t>sequential</a:t>
            </a:r>
            <a:r>
              <a:rPr lang="en-US" b="1" dirty="0"/>
              <a:t> processing of input symbols </a:t>
            </a:r>
            <a:r>
              <a:rPr lang="mr-IN" b="1" dirty="0"/>
              <a:t>…</a:t>
            </a:r>
            <a:endParaRPr lang="en-US" b="1" dirty="0"/>
          </a:p>
        </p:txBody>
      </p:sp>
      <p:cxnSp>
        <p:nvCxnSpPr>
          <p:cNvPr id="11" name="Curved Connector 10"/>
          <p:cNvCxnSpPr/>
          <p:nvPr/>
        </p:nvCxnSpPr>
        <p:spPr>
          <a:xfrm>
            <a:off x="5297664" y="3446428"/>
            <a:ext cx="1586371" cy="9369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5297664" y="3519806"/>
            <a:ext cx="1588911" cy="8889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5299075" y="3570605"/>
            <a:ext cx="800100" cy="133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5289055" y="3369099"/>
            <a:ext cx="1594980" cy="110066"/>
          </a:xfrm>
          <a:prstGeom prst="curvedConnector3">
            <a:avLst>
              <a:gd name="adj1" fmla="val 615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Oval 22535"/>
          <p:cNvSpPr/>
          <p:nvPr/>
        </p:nvSpPr>
        <p:spPr>
          <a:xfrm>
            <a:off x="5277168" y="335057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77168" y="342201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277168" y="349107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80343" y="367204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864668" y="346249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4668" y="352282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864668" y="358632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urved Connector 66"/>
          <p:cNvCxnSpPr/>
          <p:nvPr/>
        </p:nvCxnSpPr>
        <p:spPr>
          <a:xfrm flipV="1">
            <a:off x="8471932" y="3306983"/>
            <a:ext cx="1562738" cy="1861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flipV="1">
            <a:off x="8469498" y="3497482"/>
            <a:ext cx="1568346" cy="558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8459869" y="3608607"/>
            <a:ext cx="546100" cy="295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0012869" y="3281949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010488" y="347006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222354" y="2904296"/>
            <a:ext cx="115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 start states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089207" y="3233897"/>
            <a:ext cx="143828" cy="979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53351" y="2973492"/>
            <a:ext cx="9525" cy="13432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823974" y="3192728"/>
            <a:ext cx="123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54738" y="2406410"/>
            <a:ext cx="1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82622" y="2407316"/>
            <a:ext cx="18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art\x2d … tap  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20074" y="4339202"/>
            <a:ext cx="139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671150" y="2532324"/>
            <a:ext cx="1" cy="18084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369175" y="3482975"/>
            <a:ext cx="65405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69175" y="3547109"/>
            <a:ext cx="65405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69175" y="3608227"/>
            <a:ext cx="65405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334692" y="2406410"/>
            <a:ext cx="18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\x2e … </a:t>
            </a:r>
            <a:r>
              <a:rPr lang="en-US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qop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429108" y="3467735"/>
            <a:ext cx="45719" cy="4873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429108" y="3531498"/>
            <a:ext cx="45719" cy="4873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429108" y="3594922"/>
            <a:ext cx="45719" cy="4873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25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04466" y="4340226"/>
            <a:ext cx="137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bg1">
                    <a:lumMod val="75000"/>
                  </a:schemeClr>
                </a:solidFill>
              </a:rPr>
              <a:t>Sequential</a:t>
            </a:r>
            <a:r>
              <a:rPr lang="en-US" b="1" smtClean="0"/>
              <a:t> Automata Processing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62227" y="1019045"/>
            <a:ext cx="2349661" cy="2315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806" y="158234"/>
            <a:ext cx="28905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297664" y="2983374"/>
            <a:ext cx="1591734" cy="13234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452908" y="2983373"/>
            <a:ext cx="1591734" cy="13234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77168" y="335057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77168" y="342201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277168" y="349107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80343" y="367204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04466" y="4340226"/>
            <a:ext cx="137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20074" y="4339202"/>
            <a:ext cx="139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953351" y="2973492"/>
            <a:ext cx="9525" cy="13432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670800" y="2532324"/>
            <a:ext cx="352" cy="18068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28454" y="5114377"/>
            <a:ext cx="568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Enumerative Parallelization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431663" y="3896730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31663" y="3818625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431663" y="373701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431663" y="365049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431663" y="3572391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431663" y="349078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431663" y="340904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431663" y="3330943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431663" y="324933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432255" y="3171469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431663" y="4135910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431663" y="4057805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431663" y="397619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431663" y="4214015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428954" y="3095169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429546" y="301730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823974" y="3192728"/>
            <a:ext cx="123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54738" y="2406410"/>
            <a:ext cx="1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82622" y="2407316"/>
            <a:ext cx="18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333455" y="2406349"/>
            <a:ext cx="18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963278" y="2728264"/>
            <a:ext cx="148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Enumeratedstates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22354" y="2904296"/>
            <a:ext cx="115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 start states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5089207" y="3233897"/>
            <a:ext cx="143828" cy="979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257524" y="3073260"/>
            <a:ext cx="143828" cy="979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26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66783" y="5531642"/>
            <a:ext cx="378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Mytkowicz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et al.@ASPLOS’14]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4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129" grpId="0"/>
      <p:bldP spid="130" grpId="0"/>
      <p:bldP spid="131" grpId="0"/>
      <p:bldP spid="132" grpId="0"/>
      <p:bldP spid="133" grpId="0"/>
      <p:bldP spid="134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7664" y="2983374"/>
            <a:ext cx="1591734" cy="13234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52908" y="2983373"/>
            <a:ext cx="1591734" cy="13234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6" name="Oval 22535"/>
          <p:cNvSpPr/>
          <p:nvPr/>
        </p:nvSpPr>
        <p:spPr>
          <a:xfrm>
            <a:off x="5277168" y="335057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77168" y="342201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277168" y="349107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80343" y="367204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04466" y="4340226"/>
            <a:ext cx="137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620074" y="4339202"/>
            <a:ext cx="139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953351" y="2973492"/>
            <a:ext cx="9525" cy="13432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7670800" y="2532324"/>
            <a:ext cx="352" cy="18068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828454" y="5114377"/>
            <a:ext cx="568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Enumerative Parallelization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8431663" y="3896730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431663" y="3818625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431663" y="373701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431663" y="365049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431663" y="3572391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431663" y="349078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431663" y="340904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431663" y="3330943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431663" y="324933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432255" y="3171469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431663" y="4135910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431663" y="4057805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431663" y="397619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431663" y="4214015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428954" y="3095169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429546" y="301730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>
            <a:off x="5297664" y="3446428"/>
            <a:ext cx="1586371" cy="9369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5297664" y="3519806"/>
            <a:ext cx="1588911" cy="8889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flipV="1">
            <a:off x="5299075" y="3570605"/>
            <a:ext cx="800100" cy="133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5289055" y="3369099"/>
            <a:ext cx="1594980" cy="110066"/>
          </a:xfrm>
          <a:prstGeom prst="curvedConnector3">
            <a:avLst>
              <a:gd name="adj1" fmla="val 615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864668" y="346249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864668" y="352282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864668" y="358632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urved Connector 62"/>
          <p:cNvCxnSpPr>
            <a:stCxn id="86" idx="6"/>
          </p:cNvCxnSpPr>
          <p:nvPr/>
        </p:nvCxnSpPr>
        <p:spPr>
          <a:xfrm flipV="1">
            <a:off x="8477382" y="3278509"/>
            <a:ext cx="1558794" cy="1533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85" idx="6"/>
          </p:cNvCxnSpPr>
          <p:nvPr/>
        </p:nvCxnSpPr>
        <p:spPr>
          <a:xfrm flipV="1">
            <a:off x="8477382" y="3469005"/>
            <a:ext cx="1561968" cy="446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81" idx="6"/>
          </p:cNvCxnSpPr>
          <p:nvPr/>
        </p:nvCxnSpPr>
        <p:spPr>
          <a:xfrm>
            <a:off x="8477382" y="3595251"/>
            <a:ext cx="518583" cy="35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014375" y="325347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11994" y="3441591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urved Connector 69"/>
          <p:cNvCxnSpPr/>
          <p:nvPr/>
        </p:nvCxnSpPr>
        <p:spPr>
          <a:xfrm>
            <a:off x="8479631" y="3271838"/>
            <a:ext cx="769144" cy="861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89" idx="6"/>
          </p:cNvCxnSpPr>
          <p:nvPr/>
        </p:nvCxnSpPr>
        <p:spPr>
          <a:xfrm>
            <a:off x="8477974" y="3194329"/>
            <a:ext cx="594589" cy="441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8477250" y="3119438"/>
            <a:ext cx="1338263" cy="157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>
            <a:off x="8472488" y="3036094"/>
            <a:ext cx="1571625" cy="976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78" idx="6"/>
          </p:cNvCxnSpPr>
          <p:nvPr/>
        </p:nvCxnSpPr>
        <p:spPr>
          <a:xfrm flipV="1">
            <a:off x="8477382" y="3474334"/>
            <a:ext cx="1231768" cy="199022"/>
          </a:xfrm>
          <a:prstGeom prst="curvedConnector3">
            <a:avLst>
              <a:gd name="adj1" fmla="val 737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96" idx="6"/>
          </p:cNvCxnSpPr>
          <p:nvPr/>
        </p:nvCxnSpPr>
        <p:spPr>
          <a:xfrm flipV="1">
            <a:off x="8477382" y="4114800"/>
            <a:ext cx="793618" cy="1220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68" idx="6"/>
          </p:cNvCxnSpPr>
          <p:nvPr/>
        </p:nvCxnSpPr>
        <p:spPr>
          <a:xfrm flipV="1">
            <a:off x="8477382" y="3613151"/>
            <a:ext cx="1561971" cy="2283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92" idx="6"/>
          </p:cNvCxnSpPr>
          <p:nvPr/>
        </p:nvCxnSpPr>
        <p:spPr>
          <a:xfrm>
            <a:off x="8477382" y="4158770"/>
            <a:ext cx="368168" cy="449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93" idx="6"/>
          </p:cNvCxnSpPr>
          <p:nvPr/>
        </p:nvCxnSpPr>
        <p:spPr>
          <a:xfrm flipV="1">
            <a:off x="8477382" y="4044950"/>
            <a:ext cx="793618" cy="357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95" idx="6"/>
          </p:cNvCxnSpPr>
          <p:nvPr/>
        </p:nvCxnSpPr>
        <p:spPr>
          <a:xfrm flipV="1">
            <a:off x="8477382" y="3899061"/>
            <a:ext cx="507502" cy="99997"/>
          </a:xfrm>
          <a:prstGeom prst="curvedConnector3">
            <a:avLst>
              <a:gd name="adj1" fmla="val 737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59" idx="6"/>
          </p:cNvCxnSpPr>
          <p:nvPr/>
        </p:nvCxnSpPr>
        <p:spPr>
          <a:xfrm flipV="1">
            <a:off x="8477382" y="3724275"/>
            <a:ext cx="1565143" cy="1953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10014375" y="310424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0008025" y="358367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008025" y="370204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Sequential</a:t>
            </a:r>
            <a:r>
              <a:rPr lang="en-US" b="1" dirty="0" smtClean="0"/>
              <a:t> Automata Processing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2823974" y="3192728"/>
            <a:ext cx="123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254738" y="2406410"/>
            <a:ext cx="1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182622" y="2407316"/>
            <a:ext cx="18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art\x2d … tap  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333455" y="2406349"/>
            <a:ext cx="18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\x2e … </a:t>
            </a:r>
            <a:r>
              <a:rPr lang="en-US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qop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962227" y="1019045"/>
            <a:ext cx="2349661" cy="2315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10806" y="158234"/>
            <a:ext cx="28905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222354" y="2904296"/>
            <a:ext cx="115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 start states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089207" y="3233897"/>
            <a:ext cx="143828" cy="979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63278" y="2728264"/>
            <a:ext cx="148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Enumeratedstates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8257524" y="3073260"/>
            <a:ext cx="143828" cy="979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27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366783" y="5531642"/>
            <a:ext cx="378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Mytkowicz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et al.@ASPLOS’14]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7664" y="2983374"/>
            <a:ext cx="1591734" cy="13234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52908" y="2983373"/>
            <a:ext cx="1591734" cy="13234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6" name="Oval 22535"/>
          <p:cNvSpPr/>
          <p:nvPr/>
        </p:nvSpPr>
        <p:spPr>
          <a:xfrm>
            <a:off x="5277168" y="335057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77168" y="342201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277168" y="349107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80343" y="367204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04466" y="4340226"/>
            <a:ext cx="137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620074" y="4339202"/>
            <a:ext cx="139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953351" y="2973492"/>
            <a:ext cx="9525" cy="13432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7671150" y="2532324"/>
            <a:ext cx="1" cy="18084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431663" y="3896730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431663" y="3818625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431663" y="373701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431663" y="365049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431663" y="3572391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431663" y="349078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431663" y="340904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431663" y="3330943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431663" y="3249336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432255" y="3171469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431663" y="4135910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431663" y="4057805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431663" y="3976198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431663" y="4214015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428954" y="3095169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429546" y="301730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>
            <a:off x="5297664" y="3446428"/>
            <a:ext cx="1586371" cy="9369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5297664" y="3519806"/>
            <a:ext cx="1588911" cy="8889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flipV="1">
            <a:off x="5299075" y="3570605"/>
            <a:ext cx="800100" cy="133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5289055" y="3369099"/>
            <a:ext cx="1594980" cy="110066"/>
          </a:xfrm>
          <a:prstGeom prst="curvedConnector3">
            <a:avLst>
              <a:gd name="adj1" fmla="val 615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864668" y="346249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864668" y="352282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864668" y="358632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369175" y="3482975"/>
            <a:ext cx="65405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369175" y="3547109"/>
            <a:ext cx="65405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369175" y="3608227"/>
            <a:ext cx="65405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86" idx="6"/>
          </p:cNvCxnSpPr>
          <p:nvPr/>
        </p:nvCxnSpPr>
        <p:spPr>
          <a:xfrm flipV="1">
            <a:off x="8477382" y="3278509"/>
            <a:ext cx="1558794" cy="153399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85" idx="6"/>
          </p:cNvCxnSpPr>
          <p:nvPr/>
        </p:nvCxnSpPr>
        <p:spPr>
          <a:xfrm flipV="1">
            <a:off x="8477382" y="3469005"/>
            <a:ext cx="1561968" cy="44639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81" idx="6"/>
          </p:cNvCxnSpPr>
          <p:nvPr/>
        </p:nvCxnSpPr>
        <p:spPr>
          <a:xfrm>
            <a:off x="8477382" y="3595251"/>
            <a:ext cx="518583" cy="35064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014375" y="325347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11994" y="3441591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urved Connector 69"/>
          <p:cNvCxnSpPr/>
          <p:nvPr/>
        </p:nvCxnSpPr>
        <p:spPr>
          <a:xfrm>
            <a:off x="8479631" y="3271838"/>
            <a:ext cx="769144" cy="8610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89" idx="6"/>
          </p:cNvCxnSpPr>
          <p:nvPr/>
        </p:nvCxnSpPr>
        <p:spPr>
          <a:xfrm>
            <a:off x="8477974" y="3194329"/>
            <a:ext cx="594589" cy="4417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8477250" y="3119438"/>
            <a:ext cx="1338263" cy="1571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>
            <a:off x="8472488" y="3036094"/>
            <a:ext cx="1571625" cy="9763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78" idx="6"/>
          </p:cNvCxnSpPr>
          <p:nvPr/>
        </p:nvCxnSpPr>
        <p:spPr>
          <a:xfrm flipV="1">
            <a:off x="8477382" y="3474334"/>
            <a:ext cx="1231768" cy="199022"/>
          </a:xfrm>
          <a:prstGeom prst="curvedConnector3">
            <a:avLst>
              <a:gd name="adj1" fmla="val 73714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96" idx="6"/>
          </p:cNvCxnSpPr>
          <p:nvPr/>
        </p:nvCxnSpPr>
        <p:spPr>
          <a:xfrm flipV="1">
            <a:off x="8477382" y="4114800"/>
            <a:ext cx="793618" cy="122075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68" idx="6"/>
          </p:cNvCxnSpPr>
          <p:nvPr/>
        </p:nvCxnSpPr>
        <p:spPr>
          <a:xfrm flipV="1">
            <a:off x="8477382" y="3613151"/>
            <a:ext cx="1561971" cy="228334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92" idx="6"/>
          </p:cNvCxnSpPr>
          <p:nvPr/>
        </p:nvCxnSpPr>
        <p:spPr>
          <a:xfrm>
            <a:off x="8477382" y="4158770"/>
            <a:ext cx="368168" cy="4493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93" idx="6"/>
          </p:cNvCxnSpPr>
          <p:nvPr/>
        </p:nvCxnSpPr>
        <p:spPr>
          <a:xfrm flipV="1">
            <a:off x="8477382" y="4044950"/>
            <a:ext cx="793618" cy="35715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95" idx="6"/>
          </p:cNvCxnSpPr>
          <p:nvPr/>
        </p:nvCxnSpPr>
        <p:spPr>
          <a:xfrm flipV="1">
            <a:off x="8477382" y="3899061"/>
            <a:ext cx="507502" cy="99997"/>
          </a:xfrm>
          <a:prstGeom prst="curvedConnector3">
            <a:avLst>
              <a:gd name="adj1" fmla="val 73773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59" idx="6"/>
          </p:cNvCxnSpPr>
          <p:nvPr/>
        </p:nvCxnSpPr>
        <p:spPr>
          <a:xfrm flipV="1">
            <a:off x="8477382" y="3724275"/>
            <a:ext cx="1565143" cy="195315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10014375" y="310424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0008025" y="358367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008025" y="3702042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Sequential</a:t>
            </a:r>
            <a:r>
              <a:rPr lang="en-US" b="1" dirty="0" smtClean="0"/>
              <a:t> Automata Processing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828454" y="5114377"/>
            <a:ext cx="568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Enumerative Parallelization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23974" y="3192728"/>
            <a:ext cx="123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54738" y="2406410"/>
            <a:ext cx="1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82622" y="2407316"/>
            <a:ext cx="18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art\x2d … tap  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34692" y="2406410"/>
            <a:ext cx="18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\x2e … </a:t>
            </a:r>
            <a:r>
              <a:rPr lang="en-US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qop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962227" y="1019045"/>
            <a:ext cx="2349661" cy="2315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10806" y="158234"/>
            <a:ext cx="28905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222354" y="2904296"/>
            <a:ext cx="115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 start states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089207" y="3233897"/>
            <a:ext cx="143828" cy="979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963278" y="2728264"/>
            <a:ext cx="148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Enumeratedstates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257524" y="3073260"/>
            <a:ext cx="143828" cy="979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472420" y="3208770"/>
            <a:ext cx="148026" cy="1578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0628898" y="3105253"/>
            <a:ext cx="148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True paths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0472420" y="3655869"/>
            <a:ext cx="148026" cy="1578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628898" y="3552352"/>
            <a:ext cx="156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paths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28</a:t>
            </a:fld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366783" y="5531642"/>
            <a:ext cx="378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Mytkowicz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et al.@ASPLOS’14]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8891" y="2750074"/>
            <a:ext cx="5100810" cy="179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86569" y="1592563"/>
            <a:ext cx="4985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Parallel Automata </a:t>
            </a:r>
            <a:r>
              <a:rPr lang="en-US" sz="3200" b="1" dirty="0" smtClean="0"/>
              <a:t>Processor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024999" y="2711298"/>
            <a:ext cx="52660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leverages                                     and </a:t>
            </a:r>
            <a:r>
              <a:rPr lang="en-US" sz="2800" dirty="0">
                <a:solidFill>
                  <a:srgbClr val="C00000"/>
                </a:solidFill>
              </a:rPr>
              <a:t>  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                               </a:t>
            </a:r>
            <a:r>
              <a:rPr lang="en-US" sz="2800" dirty="0"/>
              <a:t>in the AP architecture to realize low-cost enumerative</a:t>
            </a:r>
            <a:r>
              <a:rPr lang="en-US" sz="2800" i="1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parallel execution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4999" y="3135258"/>
            <a:ext cx="346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repurposes features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58790" y="2711298"/>
            <a:ext cx="302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algorithmic insights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Pattern matching in abundance …</a:t>
            </a:r>
            <a:endParaRPr lang="en-US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3532742" y="2030590"/>
            <a:ext cx="5126516" cy="754251"/>
            <a:chOff x="3150199" y="1752288"/>
            <a:chExt cx="5126516" cy="754251"/>
          </a:xfrm>
        </p:grpSpPr>
        <p:sp>
          <p:nvSpPr>
            <p:cNvPr id="9" name="Rectangle 8"/>
            <p:cNvSpPr/>
            <p:nvPr/>
          </p:nvSpPr>
          <p:spPr>
            <a:xfrm rot="340644">
              <a:off x="3150199" y="1752288"/>
              <a:ext cx="512651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127.0.0.1</a:t>
              </a:r>
              <a:r>
                <a:rPr lang="en-US" sz="1100" dirty="0"/>
                <a:t> - - [07/Dec/2016:11:04:58 +0100] "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GET </a:t>
              </a:r>
              <a:r>
                <a:rPr lang="en-US" sz="11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/HTTP/1.1</a:t>
              </a:r>
              <a:r>
                <a:rPr lang="en-US" sz="1100" dirty="0"/>
                <a:t>" 304 0 "-" "Mozilla/5.0 (Macintosh; Intel Mac OS X 10.12; rv:49.0) Gecko/20100101 Firefox/49.0"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348731">
              <a:off x="4511574" y="2044874"/>
              <a:ext cx="2270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Log Processing</a:t>
              </a:r>
              <a:endParaRPr lang="en-US" sz="2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18396" y="3226548"/>
            <a:ext cx="5513904" cy="1167719"/>
            <a:chOff x="3666021" y="2997948"/>
            <a:chExt cx="5513904" cy="1167719"/>
          </a:xfrm>
        </p:grpSpPr>
        <p:sp>
          <p:nvSpPr>
            <p:cNvPr id="8" name="Rectangle 7"/>
            <p:cNvSpPr/>
            <p:nvPr/>
          </p:nvSpPr>
          <p:spPr>
            <a:xfrm>
              <a:off x="3666021" y="2997948"/>
              <a:ext cx="551390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#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alert </a:t>
              </a:r>
              <a:r>
                <a:rPr lang="en-US" sz="1100" dirty="0" err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tcp</a:t>
              </a:r>
              <a:r>
                <a:rPr lang="en-US" sz="11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/>
                <a:t>$</a:t>
              </a:r>
              <a:r>
                <a:rPr lang="en-US" sz="1100" dirty="0" err="1" smtClean="0"/>
                <a:t>ExXTERNAL_NET</a:t>
              </a:r>
              <a:r>
                <a:rPr lang="en-US" sz="1100" dirty="0" smtClean="0"/>
                <a:t> </a:t>
              </a:r>
              <a:r>
                <a:rPr lang="en-US" sz="1100" dirty="0"/>
                <a:t>any -&gt; $HOME_NET $HTTP_PORTS (</a:t>
              </a:r>
              <a:r>
                <a:rPr lang="en-US" sz="11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msg</a:t>
              </a:r>
              <a:r>
                <a:rPr lang="en-US" sz="1100" dirty="0"/>
                <a:t>:"PROTOCOL-SCADA Cogent </a:t>
              </a:r>
              <a:r>
                <a:rPr lang="en-US" sz="1100" dirty="0" err="1"/>
                <a:t>DataHub</a:t>
              </a:r>
              <a:r>
                <a:rPr lang="en-US" sz="1100" dirty="0"/>
                <a:t> server-side information disclosure"; </a:t>
              </a:r>
              <a:r>
                <a:rPr lang="en-US" sz="11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flow</a:t>
              </a:r>
              <a:r>
                <a:rPr lang="en-US" sz="1100" dirty="0" err="1"/>
                <a:t>:to_server,established</a:t>
              </a:r>
              <a:r>
                <a:rPr lang="en-US" sz="1100" dirty="0"/>
                <a:t>; </a:t>
              </a:r>
              <a:r>
                <a:rPr lang="en-US" sz="1100" dirty="0" err="1"/>
                <a:t>content:".asp</a:t>
              </a:r>
              <a:r>
                <a:rPr lang="en-US" sz="1100" dirty="0"/>
                <a:t>."; </a:t>
              </a:r>
              <a:r>
                <a:rPr lang="en-US" sz="1100" dirty="0" err="1"/>
                <a:t>nocase</a:t>
              </a:r>
              <a:r>
                <a:rPr lang="en-US" sz="1100" dirty="0"/>
                <a:t>; </a:t>
              </a:r>
              <a:r>
                <a:rPr lang="en-US" sz="1100" dirty="0" err="1"/>
                <a:t>http_uri</a:t>
              </a:r>
              <a:r>
                <a:rPr lang="en-US" sz="1100" dirty="0"/>
                <a:t>; </a:t>
              </a:r>
              <a:r>
                <a:rPr lang="en-US" sz="11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pcre</a:t>
              </a:r>
              <a:r>
                <a:rPr lang="en-US" sz="1100" b="1" dirty="0">
                  <a:solidFill>
                    <a:srgbClr val="C00000"/>
                  </a:solidFill>
                </a:rPr>
                <a:t>:"/\x2easp\x2e($|\?)/</a:t>
              </a:r>
              <a:r>
                <a:rPr lang="en-US" sz="1100" b="1" dirty="0" err="1">
                  <a:solidFill>
                    <a:srgbClr val="C00000"/>
                  </a:solidFill>
                </a:rPr>
                <a:t>iU</a:t>
              </a:r>
              <a:r>
                <a:rPr lang="en-US" sz="1100" dirty="0">
                  <a:solidFill>
                    <a:srgbClr val="C00000"/>
                  </a:solidFill>
                </a:rPr>
                <a:t>"; </a:t>
              </a:r>
              <a:r>
                <a:rPr lang="en-US" sz="1100" dirty="0" err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metadata</a:t>
              </a:r>
              <a:r>
                <a:rPr lang="en-US" sz="1100" dirty="0" err="1" smtClean="0"/>
                <a:t>:service</a:t>
              </a:r>
              <a:r>
                <a:rPr lang="en-US" sz="1100" dirty="0" smtClean="0"/>
                <a:t> </a:t>
              </a:r>
              <a:r>
                <a:rPr lang="en-US" sz="1100" dirty="0"/>
                <a:t>http;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reference</a:t>
              </a:r>
              <a:r>
                <a:rPr lang="en-US" sz="1100" dirty="0"/>
                <a:t>:cve,2011-3502; </a:t>
              </a:r>
              <a:r>
                <a:rPr lang="en-US" sz="11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classtype</a:t>
              </a:r>
              <a:r>
                <a:rPr lang="en-US" sz="1100" dirty="0" err="1"/>
                <a:t>:web-application-attack</a:t>
              </a:r>
              <a:r>
                <a:rPr lang="en-US" sz="1100" dirty="0"/>
                <a:t>;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sid</a:t>
              </a:r>
              <a:r>
                <a:rPr lang="en-US" sz="1100" dirty="0"/>
                <a:t>:20174;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rev</a:t>
              </a:r>
              <a:r>
                <a:rPr lang="en-US" sz="1100" dirty="0"/>
                <a:t>:4</a:t>
              </a:r>
              <a:r>
                <a:rPr lang="en-US" sz="1100" dirty="0" smtClean="0"/>
                <a:t>;)xx</a:t>
              </a:r>
              <a:endParaRPr 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2495" y="3704002"/>
              <a:ext cx="4433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Network Intrusion Detection  </a:t>
              </a:r>
              <a:endParaRPr lang="en-US" sz="24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151272" y="2661466"/>
            <a:ext cx="2870199" cy="1899603"/>
            <a:chOff x="9052857" y="1783084"/>
            <a:chExt cx="2870199" cy="1899603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 rot="650825">
              <a:off x="9052857" y="1783084"/>
              <a:ext cx="2870199" cy="1523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book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bk101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author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Gambardella, Matthew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author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title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XML Developer's Guide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title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genre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Computer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genre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price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44.95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price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publish_date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2000-10</a:t>
              </a:r>
              <a:r>
                <a:rPr kumimoji="0" lang="en-US" altLang="en-U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publish_date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description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An in-depth look at creating applications with XML.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description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book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664609">
              <a:off x="9335615" y="3221022"/>
              <a:ext cx="1933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XML Parsing</a:t>
              </a:r>
              <a:endParaRPr lang="en-US" sz="24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9860" y="2596225"/>
            <a:ext cx="2481013" cy="1763721"/>
            <a:chOff x="887485" y="2367625"/>
            <a:chExt cx="2481013" cy="1763721"/>
          </a:xfrm>
        </p:grpSpPr>
        <p:sp>
          <p:nvSpPr>
            <p:cNvPr id="15" name="Rectangle 14"/>
            <p:cNvSpPr/>
            <p:nvPr/>
          </p:nvSpPr>
          <p:spPr>
            <a:xfrm rot="20778248">
              <a:off x="918273" y="2367625"/>
              <a:ext cx="2184400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 right/JJ to/[^\s]+ /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 the/[^\s]+ back/RB /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 [^/]+/DT longer/[^\s]+ /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 ,/[^\s]+ have/VB /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 [^/]+/VBD by/[^\s]+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0784687">
              <a:off x="887485" y="3300349"/>
              <a:ext cx="24810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Natural Language Processing</a:t>
              </a:r>
              <a:endParaRPr lang="en-US" sz="24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549344" y="4849155"/>
            <a:ext cx="2068775" cy="993338"/>
            <a:chOff x="9029023" y="4421938"/>
            <a:chExt cx="2068775" cy="993338"/>
          </a:xfrm>
        </p:grpSpPr>
        <p:sp>
          <p:nvSpPr>
            <p:cNvPr id="18" name="Rectangle 17"/>
            <p:cNvSpPr/>
            <p:nvPr/>
          </p:nvSpPr>
          <p:spPr>
            <a:xfrm rot="21041735">
              <a:off x="9029023" y="4421938"/>
              <a:ext cx="1879004" cy="656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080"/>
                </a:lnSpc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Donald Duck</a:t>
              </a:r>
            </a:p>
            <a:p>
              <a:pPr>
                <a:lnSpc>
                  <a:spcPts val="1080"/>
                </a:lnSpc>
              </a:pP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Donald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Fauntleroy Duck</a:t>
              </a:r>
            </a:p>
            <a:p>
              <a:pPr>
                <a:lnSpc>
                  <a:spcPts val="1080"/>
                </a:lnSpc>
              </a:pP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Donald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F Duck</a:t>
              </a:r>
            </a:p>
            <a:p>
              <a:pPr>
                <a:lnSpc>
                  <a:spcPts val="1080"/>
                </a:lnSpc>
              </a:pP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F Duck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21081462">
              <a:off x="9090214" y="4953611"/>
              <a:ext cx="2007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Data Analytics</a:t>
              </a:r>
              <a:endParaRPr lang="en-US" sz="24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4148" y="5088061"/>
            <a:ext cx="3872798" cy="829168"/>
            <a:chOff x="701773" y="4859461"/>
            <a:chExt cx="3872798" cy="829168"/>
          </a:xfrm>
        </p:grpSpPr>
        <p:sp>
          <p:nvSpPr>
            <p:cNvPr id="23" name="Rectangle 22"/>
            <p:cNvSpPr/>
            <p:nvPr/>
          </p:nvSpPr>
          <p:spPr>
            <a:xfrm rot="540284">
              <a:off x="701773" y="4859461"/>
              <a:ext cx="3872798" cy="5155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080"/>
                </a:lnSpc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/([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STX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])(.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{2}?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)([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DBEZX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])/</a:t>
              </a:r>
            </a:p>
            <a:p>
              <a:pPr>
                <a:lnSpc>
                  <a:spcPts val="1080"/>
                </a:lnSpc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/([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RKX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])(.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{2,3}?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)([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DBEZX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])(.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{2,3}?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)([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YX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])/</a:t>
              </a:r>
            </a:p>
            <a:p>
              <a:pPr>
                <a:lnSpc>
                  <a:spcPts val="1080"/>
                </a:lnSpc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/([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GX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])([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^EDRKHPFYW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])(.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{2}?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)([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STAGCNBX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])([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^P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])/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582552">
              <a:off x="1333110" y="5226964"/>
              <a:ext cx="2007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Motif search</a:t>
              </a:r>
              <a:endParaRPr lang="en-US" sz="24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010244" y="5759875"/>
            <a:ext cx="312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Particle Path Tracking 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01089" y="4827918"/>
            <a:ext cx="2282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Video Decoding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3618396" y="3128790"/>
            <a:ext cx="5261199" cy="13126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96030" y="3354164"/>
            <a:ext cx="4895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 many more</a:t>
            </a:r>
            <a:r>
              <a:rPr lang="en-US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4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Challenges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4753" y="2320779"/>
            <a:ext cx="6457950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>
                <a:solidFill>
                  <a:schemeClr val="accent4">
                    <a:lumMod val="75000"/>
                  </a:schemeClr>
                </a:solidFill>
              </a:rPr>
              <a:t>Enumeration p</a:t>
            </a:r>
            <a:r>
              <a:rPr lang="en-US" sz="4400" b="1" kern="0" dirty="0" err="1">
                <a:solidFill>
                  <a:schemeClr val="accent4">
                    <a:lumMod val="75000"/>
                  </a:schemeClr>
                </a:solidFill>
              </a:rPr>
              <a:t>ath</a:t>
            </a:r>
            <a:r>
              <a:rPr lang="en-US" sz="4400" b="1" kern="0" dirty="0">
                <a:solidFill>
                  <a:schemeClr val="accent4">
                    <a:lumMod val="75000"/>
                  </a:schemeClr>
                </a:solidFill>
              </a:rPr>
              <a:t> tracking</a:t>
            </a:r>
          </a:p>
        </p:txBody>
      </p:sp>
    </p:spTree>
    <p:extLst>
      <p:ext uri="{BB962C8B-B14F-4D97-AF65-F5344CB8AC3E}">
        <p14:creationId xmlns:p14="http://schemas.microsoft.com/office/powerpoint/2010/main" val="1048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>
            <a:spLocks noGrp="1"/>
          </p:cNvSpPr>
          <p:nvPr>
            <p:ph type="title"/>
          </p:nvPr>
        </p:nvSpPr>
        <p:spPr>
          <a:xfrm>
            <a:off x="741441" y="2658884"/>
            <a:ext cx="11138744" cy="1325563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do enumeration paths need to be tracked 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32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1012424" cy="1325563"/>
          </a:xfrm>
        </p:spPr>
        <p:txBody>
          <a:bodyPr/>
          <a:lstStyle/>
          <a:p>
            <a:r>
              <a:rPr lang="en-US" b="1" dirty="0" smtClean="0"/>
              <a:t>To compose results from input segments </a:t>
            </a:r>
            <a:r>
              <a:rPr lang="mr-IN" b="1" dirty="0" smtClean="0"/>
              <a:t>…</a:t>
            </a:r>
            <a:endParaRPr lang="en-US" b="1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870600" y="2195779"/>
            <a:ext cx="8953072" cy="2877926"/>
            <a:chOff x="838200" y="2141159"/>
            <a:chExt cx="8953072" cy="2877926"/>
          </a:xfrm>
        </p:grpSpPr>
        <p:grpSp>
          <p:nvGrpSpPr>
            <p:cNvPr id="42" name="Group 41"/>
            <p:cNvGrpSpPr/>
            <p:nvPr/>
          </p:nvGrpSpPr>
          <p:grpSpPr>
            <a:xfrm>
              <a:off x="5247984" y="2844936"/>
              <a:ext cx="1834467" cy="1494182"/>
              <a:chOff x="5480734" y="3125687"/>
              <a:chExt cx="1631140" cy="132344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504688" y="3125687"/>
                <a:ext cx="1591734" cy="13234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483443" y="4039044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483443" y="3960939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483443" y="3879332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483443" y="3792810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483443" y="3714705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83443" y="363309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483443" y="3551362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483443" y="3473257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483443" y="3391650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484035" y="3313783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483443" y="4278224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483443" y="4200119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483443" y="4118512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483443" y="4356329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480734" y="3237483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481326" y="315961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Curved Connector 59"/>
              <p:cNvCxnSpPr/>
              <p:nvPr/>
            </p:nvCxnSpPr>
            <p:spPr>
              <a:xfrm flipV="1">
                <a:off x="5529162" y="3420823"/>
                <a:ext cx="1558794" cy="153399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/>
              <p:nvPr/>
            </p:nvCxnSpPr>
            <p:spPr>
              <a:xfrm flipV="1">
                <a:off x="5529162" y="3611319"/>
                <a:ext cx="1561968" cy="44639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/>
              <p:nvPr/>
            </p:nvCxnSpPr>
            <p:spPr>
              <a:xfrm>
                <a:off x="5529162" y="3737565"/>
                <a:ext cx="518583" cy="35064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7066155" y="339578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063774" y="3583905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Curved Connector 64"/>
              <p:cNvCxnSpPr/>
              <p:nvPr/>
            </p:nvCxnSpPr>
            <p:spPr>
              <a:xfrm>
                <a:off x="5531411" y="3414152"/>
                <a:ext cx="769144" cy="86101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>
                <a:off x="5529754" y="3336643"/>
                <a:ext cx="594589" cy="44171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>
                <a:off x="5529030" y="3261752"/>
                <a:ext cx="1338263" cy="157162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>
                <a:off x="5524268" y="3178408"/>
                <a:ext cx="1571625" cy="97631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flipV="1">
                <a:off x="5529162" y="3616648"/>
                <a:ext cx="1231768" cy="199022"/>
              </a:xfrm>
              <a:prstGeom prst="curvedConnector3">
                <a:avLst>
                  <a:gd name="adj1" fmla="val 73714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flipV="1">
                <a:off x="5529162" y="4257114"/>
                <a:ext cx="793618" cy="12207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/>
              <p:nvPr/>
            </p:nvCxnSpPr>
            <p:spPr>
              <a:xfrm flipV="1">
                <a:off x="5529162" y="3755465"/>
                <a:ext cx="1561971" cy="228334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/>
              <p:nvPr/>
            </p:nvCxnSpPr>
            <p:spPr>
              <a:xfrm>
                <a:off x="5529162" y="4301084"/>
                <a:ext cx="368168" cy="44930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/>
              <p:nvPr/>
            </p:nvCxnSpPr>
            <p:spPr>
              <a:xfrm flipV="1">
                <a:off x="5529162" y="4187264"/>
                <a:ext cx="793618" cy="3571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flipV="1">
                <a:off x="5529162" y="4041375"/>
                <a:ext cx="507502" cy="99997"/>
              </a:xfrm>
              <a:prstGeom prst="curvedConnector3">
                <a:avLst>
                  <a:gd name="adj1" fmla="val 7377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flipV="1">
                <a:off x="5529162" y="3866589"/>
                <a:ext cx="1565143" cy="195315"/>
              </a:xfrm>
              <a:prstGeom prst="curvedConnector3">
                <a:avLst>
                  <a:gd name="adj1" fmla="val 5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7066155" y="3246561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059805" y="372598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059805" y="384435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695114" y="2844936"/>
              <a:ext cx="1790149" cy="14941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671221" y="3876126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671221" y="3787945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671221" y="3695810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671221" y="3598125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671221" y="3509944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671221" y="3417809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671221" y="3325528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671221" y="3237346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671221" y="3145211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671886" y="3057298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71221" y="4146163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671221" y="4057982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671221" y="3965847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71221" y="4234345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668174" y="2971155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668840" y="2883242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51223" y="3497749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448545" y="3710137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Curved Connector 101"/>
            <p:cNvCxnSpPr/>
            <p:nvPr/>
          </p:nvCxnSpPr>
          <p:spPr>
            <a:xfrm>
              <a:off x="7725168" y="3170616"/>
              <a:ext cx="865020" cy="97209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/>
            <p:nvPr/>
          </p:nvCxnSpPr>
          <p:spPr>
            <a:xfrm>
              <a:off x="7723305" y="3083108"/>
              <a:ext cx="695138" cy="57657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/>
            <p:nvPr/>
          </p:nvCxnSpPr>
          <p:spPr>
            <a:xfrm>
              <a:off x="7717135" y="2904459"/>
              <a:ext cx="1767533" cy="110226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/>
            <p:nvPr/>
          </p:nvCxnSpPr>
          <p:spPr>
            <a:xfrm>
              <a:off x="7722639" y="4171972"/>
              <a:ext cx="414061" cy="50726"/>
            </a:xfrm>
            <a:prstGeom prst="curvedConnector3">
              <a:avLst>
                <a:gd name="adj1" fmla="val 5736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9451223" y="3329272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798355" y="2844936"/>
              <a:ext cx="1871048" cy="1510868"/>
              <a:chOff x="8233847" y="1922400"/>
              <a:chExt cx="1633219" cy="132344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8254343" y="1922400"/>
                <a:ext cx="1591734" cy="13234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8233847" y="2289604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8233847" y="2361042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8233847" y="243009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8237022" y="2611073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Curved Connector 127"/>
              <p:cNvCxnSpPr/>
              <p:nvPr/>
            </p:nvCxnSpPr>
            <p:spPr>
              <a:xfrm>
                <a:off x="8254343" y="2385454"/>
                <a:ext cx="1586371" cy="93697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>
                <a:off x="8254343" y="2458832"/>
                <a:ext cx="1588911" cy="88899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flipV="1">
                <a:off x="8255754" y="2509631"/>
                <a:ext cx="800100" cy="13335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>
                <a:off x="8245734" y="2308125"/>
                <a:ext cx="1594980" cy="110066"/>
              </a:xfrm>
              <a:prstGeom prst="curvedConnector3">
                <a:avLst>
                  <a:gd name="adj1" fmla="val 6158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9821347" y="2401523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821347" y="246184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9821347" y="252534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838200" y="2162349"/>
              <a:ext cx="1864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 symbols</a:t>
              </a:r>
              <a:endPara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132848" y="2142735"/>
              <a:ext cx="2161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art\x2d …   tap   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702541" y="2142735"/>
              <a:ext cx="219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="1" dirty="0" err="1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</a:t>
              </a:r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\x2e …   </a:t>
              </a:r>
              <a:r>
                <a:rPr lang="en-US" b="1" dirty="0" err="1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qop</a:t>
              </a:r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577102" y="2141159"/>
              <a:ext cx="2214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klm</a:t>
              </a:r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\x2a …   map   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90558" y="4372753"/>
              <a:ext cx="1377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Input Segment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956474" y="4368957"/>
              <a:ext cx="1398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Input </a:t>
              </a:r>
              <a:r>
                <a:rPr lang="en-US" smtClean="0">
                  <a:latin typeface="Consolas" panose="020B0609020204030204" pitchFamily="49" charset="0"/>
                  <a:cs typeface="Consolas" panose="020B0609020204030204" pitchFamily="49" charset="0"/>
                </a:rPr>
                <a:t>Segment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051448" y="4372754"/>
              <a:ext cx="1377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Input Segment 1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9" name="Curved Connector 148"/>
            <p:cNvCxnSpPr/>
            <p:nvPr/>
          </p:nvCxnSpPr>
          <p:spPr>
            <a:xfrm>
              <a:off x="7693883" y="2993794"/>
              <a:ext cx="953160" cy="156910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>
              <a:stCxn id="87" idx="5"/>
              <a:endCxn id="113" idx="2"/>
            </p:cNvCxnSpPr>
            <p:nvPr/>
          </p:nvCxnSpPr>
          <p:spPr>
            <a:xfrm rot="5400000" flipH="1" flipV="1">
              <a:off x="8575913" y="2494277"/>
              <a:ext cx="14505" cy="1736114"/>
            </a:xfrm>
            <a:prstGeom prst="curvedConnector4">
              <a:avLst>
                <a:gd name="adj1" fmla="val -429824"/>
                <a:gd name="adj2" fmla="val 5021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urved Connector 155"/>
            <p:cNvCxnSpPr/>
            <p:nvPr/>
          </p:nvCxnSpPr>
          <p:spPr>
            <a:xfrm>
              <a:off x="7680050" y="3269720"/>
              <a:ext cx="672630" cy="151700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/>
            <p:cNvCxnSpPr/>
            <p:nvPr/>
          </p:nvCxnSpPr>
          <p:spPr>
            <a:xfrm>
              <a:off x="7696724" y="3451378"/>
              <a:ext cx="336933" cy="57780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urved Connector 160"/>
            <p:cNvCxnSpPr>
              <a:stCxn id="85" idx="4"/>
              <a:endCxn id="100" idx="2"/>
            </p:cNvCxnSpPr>
            <p:nvPr/>
          </p:nvCxnSpPr>
          <p:spPr>
            <a:xfrm rot="5400000" flipH="1" flipV="1">
              <a:off x="8555074" y="2665413"/>
              <a:ext cx="38003" cy="1754293"/>
            </a:xfrm>
            <a:prstGeom prst="curvedConnector4">
              <a:avLst>
                <a:gd name="adj1" fmla="val -70310"/>
                <a:gd name="adj2" fmla="val 5073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urved Connector 168"/>
            <p:cNvCxnSpPr/>
            <p:nvPr/>
          </p:nvCxnSpPr>
          <p:spPr>
            <a:xfrm flipV="1">
              <a:off x="7676932" y="3598223"/>
              <a:ext cx="493291" cy="29306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urved Connector 173"/>
            <p:cNvCxnSpPr>
              <a:stCxn id="83" idx="5"/>
              <a:endCxn id="101" idx="2"/>
            </p:cNvCxnSpPr>
            <p:nvPr/>
          </p:nvCxnSpPr>
          <p:spPr>
            <a:xfrm rot="5400000" flipH="1" flipV="1">
              <a:off x="8579866" y="2871189"/>
              <a:ext cx="3922" cy="1733436"/>
            </a:xfrm>
            <a:prstGeom prst="curvedConnector4">
              <a:avLst>
                <a:gd name="adj1" fmla="val -984064"/>
                <a:gd name="adj2" fmla="val 5021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urved Connector 177"/>
            <p:cNvCxnSpPr>
              <a:stCxn id="82" idx="4"/>
            </p:cNvCxnSpPr>
            <p:nvPr/>
          </p:nvCxnSpPr>
          <p:spPr>
            <a:xfrm rot="5400000" flipH="1" flipV="1">
              <a:off x="8053383" y="3425837"/>
              <a:ext cx="57271" cy="770179"/>
            </a:xfrm>
            <a:prstGeom prst="curvedConnector4">
              <a:avLst>
                <a:gd name="adj1" fmla="val 25919"/>
                <a:gd name="adj2" fmla="val 51669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urved Connector 187"/>
            <p:cNvCxnSpPr>
              <a:stCxn id="81" idx="5"/>
            </p:cNvCxnSpPr>
            <p:nvPr/>
          </p:nvCxnSpPr>
          <p:spPr>
            <a:xfrm rot="5400000" flipH="1" flipV="1">
              <a:off x="7808405" y="3724621"/>
              <a:ext cx="102267" cy="288860"/>
            </a:xfrm>
            <a:prstGeom prst="curvedConnector4">
              <a:avLst>
                <a:gd name="adj1" fmla="val 14516"/>
                <a:gd name="adj2" fmla="val 5130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urved Connector 195"/>
            <p:cNvCxnSpPr/>
            <p:nvPr/>
          </p:nvCxnSpPr>
          <p:spPr>
            <a:xfrm rot="5400000" flipH="1" flipV="1">
              <a:off x="7898133" y="3757607"/>
              <a:ext cx="39587" cy="441260"/>
            </a:xfrm>
            <a:prstGeom prst="curvedConnector4">
              <a:avLst>
                <a:gd name="adj1" fmla="val -7500"/>
                <a:gd name="adj2" fmla="val 5085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/>
            <p:nvPr/>
          </p:nvCxnSpPr>
          <p:spPr>
            <a:xfrm>
              <a:off x="7684878" y="4084682"/>
              <a:ext cx="414061" cy="50726"/>
            </a:xfrm>
            <a:prstGeom prst="curvedConnector3">
              <a:avLst>
                <a:gd name="adj1" fmla="val 5736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urved Connector 199"/>
            <p:cNvCxnSpPr/>
            <p:nvPr/>
          </p:nvCxnSpPr>
          <p:spPr>
            <a:xfrm>
              <a:off x="7676932" y="4262966"/>
              <a:ext cx="384373" cy="17942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Oval 170"/>
          <p:cNvSpPr/>
          <p:nvPr/>
        </p:nvSpPr>
        <p:spPr>
          <a:xfrm>
            <a:off x="7013418" y="2942241"/>
            <a:ext cx="140584" cy="9716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9429022" y="3291966"/>
            <a:ext cx="160620" cy="653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601002" y="3380874"/>
            <a:ext cx="151472" cy="3970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203" grpId="0" animBg="1"/>
      <p:bldP spid="2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1012424" cy="1325563"/>
          </a:xfrm>
        </p:spPr>
        <p:txBody>
          <a:bodyPr/>
          <a:lstStyle/>
          <a:p>
            <a:r>
              <a:rPr lang="en-US" b="1" dirty="0"/>
              <a:t>To compose results from input segments </a:t>
            </a:r>
            <a:r>
              <a:rPr lang="mr-IN" b="1" dirty="0"/>
              <a:t>…</a:t>
            </a:r>
            <a:endParaRPr lang="en-US" b="1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870600" y="2195779"/>
            <a:ext cx="8953072" cy="2877926"/>
            <a:chOff x="838200" y="2141159"/>
            <a:chExt cx="8953072" cy="2877926"/>
          </a:xfrm>
        </p:grpSpPr>
        <p:grpSp>
          <p:nvGrpSpPr>
            <p:cNvPr id="42" name="Group 41"/>
            <p:cNvGrpSpPr/>
            <p:nvPr/>
          </p:nvGrpSpPr>
          <p:grpSpPr>
            <a:xfrm>
              <a:off x="5247984" y="2844936"/>
              <a:ext cx="1834467" cy="1494182"/>
              <a:chOff x="5480734" y="3125687"/>
              <a:chExt cx="1631140" cy="132344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504688" y="3125687"/>
                <a:ext cx="1591734" cy="13234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483443" y="4039044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483443" y="3960939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483443" y="3879332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483443" y="3792810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483443" y="3714705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83443" y="363309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483443" y="3551362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483443" y="3473257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483443" y="3391650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484035" y="3313783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483443" y="4278224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483443" y="4200119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483443" y="4118512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483443" y="4356329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480734" y="3237483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481326" y="315961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Curved Connector 59"/>
              <p:cNvCxnSpPr/>
              <p:nvPr/>
            </p:nvCxnSpPr>
            <p:spPr>
              <a:xfrm flipV="1">
                <a:off x="5529162" y="3420823"/>
                <a:ext cx="1558794" cy="153399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/>
              <p:nvPr/>
            </p:nvCxnSpPr>
            <p:spPr>
              <a:xfrm flipV="1">
                <a:off x="5529162" y="3611319"/>
                <a:ext cx="1561968" cy="44639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/>
              <p:nvPr/>
            </p:nvCxnSpPr>
            <p:spPr>
              <a:xfrm>
                <a:off x="5529162" y="3737565"/>
                <a:ext cx="518583" cy="35064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7066155" y="339578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063774" y="3583905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Curved Connector 64"/>
              <p:cNvCxnSpPr/>
              <p:nvPr/>
            </p:nvCxnSpPr>
            <p:spPr>
              <a:xfrm>
                <a:off x="5531411" y="3414152"/>
                <a:ext cx="769144" cy="86101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>
                <a:off x="5529754" y="3336643"/>
                <a:ext cx="594589" cy="44171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>
                <a:off x="5529030" y="3261752"/>
                <a:ext cx="1338263" cy="157162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>
                <a:off x="5524268" y="3178408"/>
                <a:ext cx="1571625" cy="97631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flipV="1">
                <a:off x="5529162" y="3616648"/>
                <a:ext cx="1231768" cy="199022"/>
              </a:xfrm>
              <a:prstGeom prst="curvedConnector3">
                <a:avLst>
                  <a:gd name="adj1" fmla="val 73714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flipV="1">
                <a:off x="5529162" y="4257114"/>
                <a:ext cx="793618" cy="122075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/>
              <p:nvPr/>
            </p:nvCxnSpPr>
            <p:spPr>
              <a:xfrm flipV="1">
                <a:off x="5529162" y="3755465"/>
                <a:ext cx="1561971" cy="228334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/>
              <p:nvPr/>
            </p:nvCxnSpPr>
            <p:spPr>
              <a:xfrm>
                <a:off x="5529162" y="4301084"/>
                <a:ext cx="368168" cy="44930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/>
              <p:nvPr/>
            </p:nvCxnSpPr>
            <p:spPr>
              <a:xfrm flipV="1">
                <a:off x="5529162" y="4187264"/>
                <a:ext cx="793618" cy="35715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flipV="1">
                <a:off x="5529162" y="4041375"/>
                <a:ext cx="507502" cy="99997"/>
              </a:xfrm>
              <a:prstGeom prst="curvedConnector3">
                <a:avLst>
                  <a:gd name="adj1" fmla="val 73773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flipV="1">
                <a:off x="5529162" y="3866589"/>
                <a:ext cx="1565143" cy="195315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7066155" y="3246561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059805" y="372598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059805" y="384435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695114" y="2844936"/>
              <a:ext cx="1790149" cy="14941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671221" y="3876126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671221" y="3787945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671221" y="3695810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671221" y="3598125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671221" y="3509944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671221" y="3417809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671221" y="3325528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671221" y="3237346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671221" y="3145211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671886" y="3057298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71221" y="4146163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671221" y="4057982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671221" y="3965847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71221" y="4234345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668174" y="2971155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668840" y="2883242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51223" y="3497749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448545" y="3710137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Curved Connector 101"/>
            <p:cNvCxnSpPr/>
            <p:nvPr/>
          </p:nvCxnSpPr>
          <p:spPr>
            <a:xfrm>
              <a:off x="7725168" y="3170616"/>
              <a:ext cx="865020" cy="97209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/>
            <p:nvPr/>
          </p:nvCxnSpPr>
          <p:spPr>
            <a:xfrm>
              <a:off x="7723305" y="3083108"/>
              <a:ext cx="695138" cy="57657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/>
            <p:nvPr/>
          </p:nvCxnSpPr>
          <p:spPr>
            <a:xfrm>
              <a:off x="7717135" y="2904459"/>
              <a:ext cx="1767533" cy="110226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/>
            <p:nvPr/>
          </p:nvCxnSpPr>
          <p:spPr>
            <a:xfrm>
              <a:off x="7722639" y="4171972"/>
              <a:ext cx="414061" cy="50726"/>
            </a:xfrm>
            <a:prstGeom prst="curvedConnector3">
              <a:avLst>
                <a:gd name="adj1" fmla="val 5736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9451223" y="3329272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798355" y="2844936"/>
              <a:ext cx="1871048" cy="1510868"/>
              <a:chOff x="8233847" y="1922400"/>
              <a:chExt cx="1633219" cy="132344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8254343" y="1922400"/>
                <a:ext cx="1591734" cy="13234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8233847" y="2289604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8233847" y="2361042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8233847" y="243009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8237022" y="2611073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Curved Connector 127"/>
              <p:cNvCxnSpPr/>
              <p:nvPr/>
            </p:nvCxnSpPr>
            <p:spPr>
              <a:xfrm>
                <a:off x="8254343" y="2385454"/>
                <a:ext cx="1586371" cy="93697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>
                <a:off x="8254343" y="2458832"/>
                <a:ext cx="1588911" cy="88899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flipV="1">
                <a:off x="8255754" y="2509631"/>
                <a:ext cx="800100" cy="13335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>
                <a:off x="8245734" y="2308125"/>
                <a:ext cx="1594980" cy="110066"/>
              </a:xfrm>
              <a:prstGeom prst="curvedConnector3">
                <a:avLst>
                  <a:gd name="adj1" fmla="val 6158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9821347" y="2401523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821347" y="246184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9821347" y="252534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838200" y="2162349"/>
              <a:ext cx="1864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 symbols</a:t>
              </a:r>
              <a:endPara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132848" y="2142735"/>
              <a:ext cx="2161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art\x2d …   tap   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702541" y="2142735"/>
              <a:ext cx="219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="1" dirty="0" err="1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</a:t>
              </a:r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\x2e …   </a:t>
              </a:r>
              <a:r>
                <a:rPr lang="en-US" b="1" dirty="0" err="1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qop</a:t>
              </a:r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577102" y="2141159"/>
              <a:ext cx="2214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klm</a:t>
              </a:r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\x2a …   map   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90558" y="4372753"/>
              <a:ext cx="1377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Input Segment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956474" y="4368957"/>
              <a:ext cx="1398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Input </a:t>
              </a:r>
              <a:r>
                <a:rPr lang="en-US" smtClean="0">
                  <a:latin typeface="Consolas" panose="020B0609020204030204" pitchFamily="49" charset="0"/>
                  <a:cs typeface="Consolas" panose="020B0609020204030204" pitchFamily="49" charset="0"/>
                </a:rPr>
                <a:t>Segment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051448" y="4372754"/>
              <a:ext cx="1377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Input Segment 1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9" name="Curved Connector 148"/>
            <p:cNvCxnSpPr/>
            <p:nvPr/>
          </p:nvCxnSpPr>
          <p:spPr>
            <a:xfrm>
              <a:off x="7693883" y="2993794"/>
              <a:ext cx="953160" cy="156910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>
              <a:stCxn id="87" idx="5"/>
              <a:endCxn id="113" idx="2"/>
            </p:cNvCxnSpPr>
            <p:nvPr/>
          </p:nvCxnSpPr>
          <p:spPr>
            <a:xfrm rot="5400000" flipH="1" flipV="1">
              <a:off x="8575913" y="2494277"/>
              <a:ext cx="14505" cy="1736114"/>
            </a:xfrm>
            <a:prstGeom prst="curvedConnector4">
              <a:avLst>
                <a:gd name="adj1" fmla="val -429824"/>
                <a:gd name="adj2" fmla="val 5021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urved Connector 155"/>
            <p:cNvCxnSpPr/>
            <p:nvPr/>
          </p:nvCxnSpPr>
          <p:spPr>
            <a:xfrm>
              <a:off x="7680050" y="3269720"/>
              <a:ext cx="672630" cy="151700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/>
            <p:cNvCxnSpPr/>
            <p:nvPr/>
          </p:nvCxnSpPr>
          <p:spPr>
            <a:xfrm>
              <a:off x="7696724" y="3451378"/>
              <a:ext cx="336933" cy="57780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urved Connector 160"/>
            <p:cNvCxnSpPr>
              <a:stCxn id="85" idx="4"/>
              <a:endCxn id="100" idx="2"/>
            </p:cNvCxnSpPr>
            <p:nvPr/>
          </p:nvCxnSpPr>
          <p:spPr>
            <a:xfrm rot="5400000" flipH="1" flipV="1">
              <a:off x="8555074" y="2665413"/>
              <a:ext cx="38003" cy="1754293"/>
            </a:xfrm>
            <a:prstGeom prst="curvedConnector4">
              <a:avLst>
                <a:gd name="adj1" fmla="val -70310"/>
                <a:gd name="adj2" fmla="val 5073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urved Connector 168"/>
            <p:cNvCxnSpPr/>
            <p:nvPr/>
          </p:nvCxnSpPr>
          <p:spPr>
            <a:xfrm flipV="1">
              <a:off x="7676932" y="3598223"/>
              <a:ext cx="493291" cy="29306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urved Connector 173"/>
            <p:cNvCxnSpPr>
              <a:stCxn id="83" idx="5"/>
              <a:endCxn id="101" idx="2"/>
            </p:cNvCxnSpPr>
            <p:nvPr/>
          </p:nvCxnSpPr>
          <p:spPr>
            <a:xfrm rot="5400000" flipH="1" flipV="1">
              <a:off x="8579866" y="2871189"/>
              <a:ext cx="3922" cy="1733436"/>
            </a:xfrm>
            <a:prstGeom prst="curvedConnector4">
              <a:avLst>
                <a:gd name="adj1" fmla="val -984064"/>
                <a:gd name="adj2" fmla="val 5021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urved Connector 177"/>
            <p:cNvCxnSpPr>
              <a:stCxn id="82" idx="4"/>
            </p:cNvCxnSpPr>
            <p:nvPr/>
          </p:nvCxnSpPr>
          <p:spPr>
            <a:xfrm rot="5400000" flipH="1" flipV="1">
              <a:off x="8053383" y="3425837"/>
              <a:ext cx="57271" cy="770179"/>
            </a:xfrm>
            <a:prstGeom prst="curvedConnector4">
              <a:avLst>
                <a:gd name="adj1" fmla="val 25919"/>
                <a:gd name="adj2" fmla="val 51669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urved Connector 187"/>
            <p:cNvCxnSpPr>
              <a:stCxn id="81" idx="5"/>
            </p:cNvCxnSpPr>
            <p:nvPr/>
          </p:nvCxnSpPr>
          <p:spPr>
            <a:xfrm rot="5400000" flipH="1" flipV="1">
              <a:off x="7808405" y="3724621"/>
              <a:ext cx="102267" cy="288860"/>
            </a:xfrm>
            <a:prstGeom prst="curvedConnector4">
              <a:avLst>
                <a:gd name="adj1" fmla="val 14516"/>
                <a:gd name="adj2" fmla="val 5130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urved Connector 195"/>
            <p:cNvCxnSpPr/>
            <p:nvPr/>
          </p:nvCxnSpPr>
          <p:spPr>
            <a:xfrm rot="5400000" flipH="1" flipV="1">
              <a:off x="7898133" y="3757607"/>
              <a:ext cx="39587" cy="441260"/>
            </a:xfrm>
            <a:prstGeom prst="curvedConnector4">
              <a:avLst>
                <a:gd name="adj1" fmla="val -7500"/>
                <a:gd name="adj2" fmla="val 5085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/>
            <p:nvPr/>
          </p:nvCxnSpPr>
          <p:spPr>
            <a:xfrm>
              <a:off x="7684878" y="4084682"/>
              <a:ext cx="414061" cy="50726"/>
            </a:xfrm>
            <a:prstGeom prst="curvedConnector3">
              <a:avLst>
                <a:gd name="adj1" fmla="val 5736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urved Connector 199"/>
            <p:cNvCxnSpPr/>
            <p:nvPr/>
          </p:nvCxnSpPr>
          <p:spPr>
            <a:xfrm>
              <a:off x="7676932" y="4262966"/>
              <a:ext cx="384373" cy="17942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Oval 170"/>
          <p:cNvSpPr/>
          <p:nvPr/>
        </p:nvSpPr>
        <p:spPr>
          <a:xfrm>
            <a:off x="7013418" y="2942241"/>
            <a:ext cx="140584" cy="9716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9429022" y="3291966"/>
            <a:ext cx="160620" cy="653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601002" y="3380874"/>
            <a:ext cx="151472" cy="3970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813510" y="3429195"/>
            <a:ext cx="36576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20806" y="3510369"/>
            <a:ext cx="36576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816557" y="3603956"/>
            <a:ext cx="36576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472420" y="3208770"/>
            <a:ext cx="148026" cy="1578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0628898" y="3105253"/>
            <a:ext cx="148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True paths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0472420" y="3655869"/>
            <a:ext cx="148026" cy="1578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0628898" y="3552352"/>
            <a:ext cx="156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paths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1012424" cy="1325563"/>
          </a:xfrm>
        </p:spPr>
        <p:txBody>
          <a:bodyPr/>
          <a:lstStyle/>
          <a:p>
            <a:r>
              <a:rPr lang="en-US" b="1" dirty="0"/>
              <a:t>To compose results from input segments </a:t>
            </a:r>
            <a:r>
              <a:rPr lang="mr-IN" b="1" dirty="0"/>
              <a:t>…</a:t>
            </a:r>
            <a:endParaRPr lang="en-US" b="1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870600" y="2195779"/>
            <a:ext cx="8953072" cy="2877926"/>
            <a:chOff x="838200" y="2141159"/>
            <a:chExt cx="8953072" cy="2877926"/>
          </a:xfrm>
        </p:grpSpPr>
        <p:grpSp>
          <p:nvGrpSpPr>
            <p:cNvPr id="42" name="Group 41"/>
            <p:cNvGrpSpPr/>
            <p:nvPr/>
          </p:nvGrpSpPr>
          <p:grpSpPr>
            <a:xfrm>
              <a:off x="5247984" y="2844936"/>
              <a:ext cx="1834467" cy="1494182"/>
              <a:chOff x="5480734" y="3125687"/>
              <a:chExt cx="1631140" cy="132344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504688" y="3125687"/>
                <a:ext cx="1591734" cy="13234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483443" y="4039044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483443" y="3960939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483443" y="3879332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483443" y="3792810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483443" y="3714705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83443" y="363309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483443" y="3551362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483443" y="3473257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483443" y="3391650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484035" y="3313783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483443" y="4278224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483443" y="4200119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483443" y="4118512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483443" y="4356329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480734" y="3237483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481326" y="315961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Curved Connector 59"/>
              <p:cNvCxnSpPr/>
              <p:nvPr/>
            </p:nvCxnSpPr>
            <p:spPr>
              <a:xfrm flipV="1">
                <a:off x="5529162" y="3420823"/>
                <a:ext cx="1558794" cy="153399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/>
              <p:nvPr/>
            </p:nvCxnSpPr>
            <p:spPr>
              <a:xfrm flipV="1">
                <a:off x="5529162" y="3611319"/>
                <a:ext cx="1561968" cy="44639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/>
              <p:nvPr/>
            </p:nvCxnSpPr>
            <p:spPr>
              <a:xfrm>
                <a:off x="5529162" y="3737565"/>
                <a:ext cx="518583" cy="35064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7066155" y="339578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063774" y="3583905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Curved Connector 64"/>
              <p:cNvCxnSpPr/>
              <p:nvPr/>
            </p:nvCxnSpPr>
            <p:spPr>
              <a:xfrm>
                <a:off x="5531411" y="3414152"/>
                <a:ext cx="769144" cy="86101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>
                <a:off x="5529754" y="3336643"/>
                <a:ext cx="594589" cy="44171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>
                <a:off x="5529030" y="3261752"/>
                <a:ext cx="1338263" cy="157162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>
                <a:off x="5524268" y="3178408"/>
                <a:ext cx="1571625" cy="97631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flipV="1">
                <a:off x="5529162" y="3616648"/>
                <a:ext cx="1231768" cy="199022"/>
              </a:xfrm>
              <a:prstGeom prst="curvedConnector3">
                <a:avLst>
                  <a:gd name="adj1" fmla="val 73714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flipV="1">
                <a:off x="5529162" y="4257114"/>
                <a:ext cx="793618" cy="122075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/>
              <p:nvPr/>
            </p:nvCxnSpPr>
            <p:spPr>
              <a:xfrm flipV="1">
                <a:off x="5529162" y="3755465"/>
                <a:ext cx="1561971" cy="228334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/>
              <p:nvPr/>
            </p:nvCxnSpPr>
            <p:spPr>
              <a:xfrm>
                <a:off x="5529162" y="4301084"/>
                <a:ext cx="368168" cy="44930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/>
              <p:nvPr/>
            </p:nvCxnSpPr>
            <p:spPr>
              <a:xfrm flipV="1">
                <a:off x="5529162" y="4187264"/>
                <a:ext cx="793618" cy="35715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flipV="1">
                <a:off x="5529162" y="4041375"/>
                <a:ext cx="507502" cy="99997"/>
              </a:xfrm>
              <a:prstGeom prst="curvedConnector3">
                <a:avLst>
                  <a:gd name="adj1" fmla="val 73773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flipV="1">
                <a:off x="5529162" y="3866589"/>
                <a:ext cx="1565143" cy="195315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7066155" y="3246561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059805" y="372598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059805" y="384435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695114" y="2844936"/>
              <a:ext cx="1790149" cy="14941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671221" y="3876126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671221" y="3787945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671221" y="3695810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671221" y="3598125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671221" y="3509944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671221" y="3417809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671221" y="3325528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671221" y="3237346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671221" y="3145211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671886" y="3057298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71221" y="4146163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671221" y="4057982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671221" y="3965847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71221" y="4234345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668174" y="2971155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668840" y="2883242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51223" y="3497749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448545" y="3710137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Curved Connector 101"/>
            <p:cNvCxnSpPr/>
            <p:nvPr/>
          </p:nvCxnSpPr>
          <p:spPr>
            <a:xfrm>
              <a:off x="7725168" y="3170616"/>
              <a:ext cx="865020" cy="9720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/>
            <p:nvPr/>
          </p:nvCxnSpPr>
          <p:spPr>
            <a:xfrm>
              <a:off x="7723305" y="3083108"/>
              <a:ext cx="695138" cy="576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/>
            <p:nvPr/>
          </p:nvCxnSpPr>
          <p:spPr>
            <a:xfrm>
              <a:off x="7717135" y="2904459"/>
              <a:ext cx="1767533" cy="11022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/>
            <p:nvPr/>
          </p:nvCxnSpPr>
          <p:spPr>
            <a:xfrm>
              <a:off x="7722639" y="4171972"/>
              <a:ext cx="414061" cy="50726"/>
            </a:xfrm>
            <a:prstGeom prst="curvedConnector3">
              <a:avLst>
                <a:gd name="adj1" fmla="val 57361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9451223" y="3329272"/>
              <a:ext cx="51418" cy="51617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798355" y="2844936"/>
              <a:ext cx="1871048" cy="1510868"/>
              <a:chOff x="8233847" y="1922400"/>
              <a:chExt cx="1633219" cy="132344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8254343" y="1922400"/>
                <a:ext cx="1591734" cy="13234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8233847" y="2289604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8233847" y="2361042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8233847" y="243009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8237022" y="2611073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Curved Connector 127"/>
              <p:cNvCxnSpPr/>
              <p:nvPr/>
            </p:nvCxnSpPr>
            <p:spPr>
              <a:xfrm>
                <a:off x="8254343" y="2385454"/>
                <a:ext cx="1586371" cy="93697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>
                <a:off x="8254343" y="2458832"/>
                <a:ext cx="1588911" cy="88899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flipV="1">
                <a:off x="8255754" y="2509631"/>
                <a:ext cx="800100" cy="13335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>
                <a:off x="8245734" y="2308125"/>
                <a:ext cx="1594980" cy="110066"/>
              </a:xfrm>
              <a:prstGeom prst="curvedConnector3">
                <a:avLst>
                  <a:gd name="adj1" fmla="val 6158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9821347" y="2401523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821347" y="246184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9821347" y="252534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838200" y="2162349"/>
              <a:ext cx="1864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 symbols</a:t>
              </a:r>
              <a:endPara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132848" y="2142735"/>
              <a:ext cx="2161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art\x2d …   tap   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702541" y="2142735"/>
              <a:ext cx="219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="1" dirty="0" err="1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</a:t>
              </a:r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\x2e …   </a:t>
              </a:r>
              <a:r>
                <a:rPr lang="en-US" b="1" dirty="0" err="1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qop</a:t>
              </a:r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577102" y="2141159"/>
              <a:ext cx="2214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klm</a:t>
              </a:r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\x2a …   map   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90558" y="4372753"/>
              <a:ext cx="1377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Input Segment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956474" y="4368957"/>
              <a:ext cx="1398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Input </a:t>
              </a:r>
              <a:r>
                <a:rPr lang="en-US" smtClean="0">
                  <a:latin typeface="Consolas" panose="020B0609020204030204" pitchFamily="49" charset="0"/>
                  <a:cs typeface="Consolas" panose="020B0609020204030204" pitchFamily="49" charset="0"/>
                </a:rPr>
                <a:t>Segment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051448" y="4372754"/>
              <a:ext cx="1377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Input Segment 1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9" name="Curved Connector 148"/>
            <p:cNvCxnSpPr/>
            <p:nvPr/>
          </p:nvCxnSpPr>
          <p:spPr>
            <a:xfrm>
              <a:off x="7693883" y="2993794"/>
              <a:ext cx="953160" cy="15691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>
              <a:stCxn id="87" idx="5"/>
              <a:endCxn id="113" idx="2"/>
            </p:cNvCxnSpPr>
            <p:nvPr/>
          </p:nvCxnSpPr>
          <p:spPr>
            <a:xfrm rot="5400000" flipH="1" flipV="1">
              <a:off x="8575913" y="2494277"/>
              <a:ext cx="14505" cy="1736114"/>
            </a:xfrm>
            <a:prstGeom prst="curvedConnector4">
              <a:avLst>
                <a:gd name="adj1" fmla="val -429824"/>
                <a:gd name="adj2" fmla="val 50217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urved Connector 155"/>
            <p:cNvCxnSpPr/>
            <p:nvPr/>
          </p:nvCxnSpPr>
          <p:spPr>
            <a:xfrm>
              <a:off x="7680050" y="3269720"/>
              <a:ext cx="672630" cy="151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/>
            <p:cNvCxnSpPr/>
            <p:nvPr/>
          </p:nvCxnSpPr>
          <p:spPr>
            <a:xfrm>
              <a:off x="7696724" y="3451378"/>
              <a:ext cx="336933" cy="5778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urved Connector 160"/>
            <p:cNvCxnSpPr>
              <a:stCxn id="85" idx="4"/>
              <a:endCxn id="100" idx="2"/>
            </p:cNvCxnSpPr>
            <p:nvPr/>
          </p:nvCxnSpPr>
          <p:spPr>
            <a:xfrm rot="5400000" flipH="1" flipV="1">
              <a:off x="8555074" y="2665413"/>
              <a:ext cx="38003" cy="1754293"/>
            </a:xfrm>
            <a:prstGeom prst="curvedConnector4">
              <a:avLst>
                <a:gd name="adj1" fmla="val -70310"/>
                <a:gd name="adj2" fmla="val 5073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urved Connector 168"/>
            <p:cNvCxnSpPr/>
            <p:nvPr/>
          </p:nvCxnSpPr>
          <p:spPr>
            <a:xfrm flipV="1">
              <a:off x="7676932" y="3598223"/>
              <a:ext cx="493291" cy="2930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urved Connector 173"/>
            <p:cNvCxnSpPr>
              <a:stCxn id="83" idx="5"/>
              <a:endCxn id="101" idx="2"/>
            </p:cNvCxnSpPr>
            <p:nvPr/>
          </p:nvCxnSpPr>
          <p:spPr>
            <a:xfrm rot="5400000" flipH="1" flipV="1">
              <a:off x="8579866" y="2871189"/>
              <a:ext cx="3922" cy="1733436"/>
            </a:xfrm>
            <a:prstGeom prst="curvedConnector4">
              <a:avLst>
                <a:gd name="adj1" fmla="val -984064"/>
                <a:gd name="adj2" fmla="val 50217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urved Connector 177"/>
            <p:cNvCxnSpPr>
              <a:stCxn id="82" idx="4"/>
            </p:cNvCxnSpPr>
            <p:nvPr/>
          </p:nvCxnSpPr>
          <p:spPr>
            <a:xfrm rot="5400000" flipH="1" flipV="1">
              <a:off x="8053383" y="3425837"/>
              <a:ext cx="57271" cy="770179"/>
            </a:xfrm>
            <a:prstGeom prst="curvedConnector4">
              <a:avLst>
                <a:gd name="adj1" fmla="val 25919"/>
                <a:gd name="adj2" fmla="val 51669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urved Connector 187"/>
            <p:cNvCxnSpPr>
              <a:stCxn id="81" idx="5"/>
            </p:cNvCxnSpPr>
            <p:nvPr/>
          </p:nvCxnSpPr>
          <p:spPr>
            <a:xfrm rot="5400000" flipH="1" flipV="1">
              <a:off x="7808405" y="3724621"/>
              <a:ext cx="102267" cy="288860"/>
            </a:xfrm>
            <a:prstGeom prst="curvedConnector4">
              <a:avLst>
                <a:gd name="adj1" fmla="val 14516"/>
                <a:gd name="adj2" fmla="val 5130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urved Connector 195"/>
            <p:cNvCxnSpPr/>
            <p:nvPr/>
          </p:nvCxnSpPr>
          <p:spPr>
            <a:xfrm rot="5400000" flipH="1" flipV="1">
              <a:off x="7898133" y="3757607"/>
              <a:ext cx="39587" cy="441260"/>
            </a:xfrm>
            <a:prstGeom prst="curvedConnector4">
              <a:avLst>
                <a:gd name="adj1" fmla="val -7500"/>
                <a:gd name="adj2" fmla="val 5085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/>
            <p:nvPr/>
          </p:nvCxnSpPr>
          <p:spPr>
            <a:xfrm>
              <a:off x="7684878" y="4084682"/>
              <a:ext cx="414061" cy="50726"/>
            </a:xfrm>
            <a:prstGeom prst="curvedConnector3">
              <a:avLst>
                <a:gd name="adj1" fmla="val 57361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urved Connector 199"/>
            <p:cNvCxnSpPr/>
            <p:nvPr/>
          </p:nvCxnSpPr>
          <p:spPr>
            <a:xfrm>
              <a:off x="7676932" y="4262966"/>
              <a:ext cx="384373" cy="1794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Oval 170"/>
          <p:cNvSpPr/>
          <p:nvPr/>
        </p:nvSpPr>
        <p:spPr>
          <a:xfrm>
            <a:off x="7013418" y="2942241"/>
            <a:ext cx="140584" cy="9716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9429022" y="3291966"/>
            <a:ext cx="160620" cy="653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601002" y="3380874"/>
            <a:ext cx="151472" cy="3970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813510" y="3429195"/>
            <a:ext cx="36576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20806" y="3510369"/>
            <a:ext cx="36576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816557" y="3603956"/>
            <a:ext cx="36576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223764" y="3233029"/>
            <a:ext cx="36576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223768" y="3442697"/>
            <a:ext cx="365760" cy="3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472420" y="3208770"/>
            <a:ext cx="148026" cy="1578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0628898" y="3105253"/>
            <a:ext cx="148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True paths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0472420" y="3655869"/>
            <a:ext cx="148026" cy="1578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0628898" y="3552352"/>
            <a:ext cx="156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paths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1890" y="422301"/>
            <a:ext cx="6457950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>
                <a:solidFill>
                  <a:schemeClr val="accent4">
                    <a:lumMod val="75000"/>
                  </a:schemeClr>
                </a:solidFill>
              </a:rPr>
              <a:t>Enumeration p</a:t>
            </a:r>
            <a:r>
              <a:rPr lang="en-US" sz="4400" b="1" kern="0" dirty="0" err="1">
                <a:solidFill>
                  <a:schemeClr val="accent4">
                    <a:lumMod val="75000"/>
                  </a:schemeClr>
                </a:solidFill>
              </a:rPr>
              <a:t>ath</a:t>
            </a:r>
            <a:r>
              <a:rPr lang="en-US" sz="4400" b="1" kern="0" dirty="0">
                <a:solidFill>
                  <a:schemeClr val="accent4">
                    <a:lumMod val="75000"/>
                  </a:schemeClr>
                </a:solidFill>
              </a:rPr>
              <a:t> tracking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157790" y="2744500"/>
            <a:ext cx="2848641" cy="21804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/>
          <p:cNvGrpSpPr/>
          <p:nvPr/>
        </p:nvGrpSpPr>
        <p:grpSpPr>
          <a:xfrm>
            <a:off x="8136349" y="2712313"/>
            <a:ext cx="2912462" cy="2195689"/>
            <a:chOff x="7328819" y="2174631"/>
            <a:chExt cx="1631140" cy="1242432"/>
          </a:xfrm>
        </p:grpSpPr>
        <p:sp>
          <p:nvSpPr>
            <p:cNvPr id="88" name="Oval 87"/>
            <p:cNvSpPr/>
            <p:nvPr/>
          </p:nvSpPr>
          <p:spPr>
            <a:xfrm>
              <a:off x="7331528" y="3054059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331528" y="2975954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331528" y="2894347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331528" y="2807825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331528" y="2729720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331528" y="2648113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331528" y="2566377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331528" y="2488272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331528" y="2406665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332120" y="2328798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331528" y="3293239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331528" y="3215134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331528" y="3133527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331528" y="3371344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328819" y="2252498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329411" y="2174631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Curved Connector 103"/>
            <p:cNvCxnSpPr/>
            <p:nvPr/>
          </p:nvCxnSpPr>
          <p:spPr>
            <a:xfrm flipV="1">
              <a:off x="7377247" y="2435838"/>
              <a:ext cx="1558794" cy="15339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/>
            <p:nvPr/>
          </p:nvCxnSpPr>
          <p:spPr>
            <a:xfrm flipV="1">
              <a:off x="7377247" y="2626334"/>
              <a:ext cx="1561968" cy="446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>
              <a:off x="7377247" y="2752580"/>
              <a:ext cx="518583" cy="3506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8914240" y="2410801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8911859" y="2598920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Curved Connector 108"/>
            <p:cNvCxnSpPr/>
            <p:nvPr/>
          </p:nvCxnSpPr>
          <p:spPr>
            <a:xfrm>
              <a:off x="7379496" y="2429167"/>
              <a:ext cx="769144" cy="8610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urved Connector 109"/>
            <p:cNvCxnSpPr/>
            <p:nvPr/>
          </p:nvCxnSpPr>
          <p:spPr>
            <a:xfrm>
              <a:off x="7377839" y="2351658"/>
              <a:ext cx="594589" cy="441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urved Connector 110"/>
            <p:cNvCxnSpPr/>
            <p:nvPr/>
          </p:nvCxnSpPr>
          <p:spPr>
            <a:xfrm>
              <a:off x="7377115" y="2276767"/>
              <a:ext cx="1338263" cy="15716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urved Connector 111"/>
            <p:cNvCxnSpPr/>
            <p:nvPr/>
          </p:nvCxnSpPr>
          <p:spPr>
            <a:xfrm>
              <a:off x="7372353" y="2193423"/>
              <a:ext cx="1571625" cy="9763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urved Connector 112"/>
            <p:cNvCxnSpPr/>
            <p:nvPr/>
          </p:nvCxnSpPr>
          <p:spPr>
            <a:xfrm flipV="1">
              <a:off x="7377247" y="2631663"/>
              <a:ext cx="1231768" cy="199022"/>
            </a:xfrm>
            <a:prstGeom prst="curvedConnector3">
              <a:avLst>
                <a:gd name="adj1" fmla="val 737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urved Connector 113"/>
            <p:cNvCxnSpPr/>
            <p:nvPr/>
          </p:nvCxnSpPr>
          <p:spPr>
            <a:xfrm flipV="1">
              <a:off x="7377247" y="3272129"/>
              <a:ext cx="793618" cy="12207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urved Connector 114"/>
            <p:cNvCxnSpPr/>
            <p:nvPr/>
          </p:nvCxnSpPr>
          <p:spPr>
            <a:xfrm flipV="1">
              <a:off x="7377247" y="2770480"/>
              <a:ext cx="1561971" cy="22833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/>
            <p:nvPr/>
          </p:nvCxnSpPr>
          <p:spPr>
            <a:xfrm>
              <a:off x="7377247" y="3316099"/>
              <a:ext cx="368168" cy="4493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urved Connector 116"/>
            <p:cNvCxnSpPr/>
            <p:nvPr/>
          </p:nvCxnSpPr>
          <p:spPr>
            <a:xfrm flipV="1">
              <a:off x="7377247" y="3202279"/>
              <a:ext cx="793618" cy="3571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urved Connector 117"/>
            <p:cNvCxnSpPr/>
            <p:nvPr/>
          </p:nvCxnSpPr>
          <p:spPr>
            <a:xfrm flipV="1">
              <a:off x="7377247" y="3056390"/>
              <a:ext cx="507502" cy="99997"/>
            </a:xfrm>
            <a:prstGeom prst="curvedConnector3">
              <a:avLst>
                <a:gd name="adj1" fmla="val 7377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/>
            <p:nvPr/>
          </p:nvCxnSpPr>
          <p:spPr>
            <a:xfrm flipV="1">
              <a:off x="7377247" y="2881604"/>
              <a:ext cx="1565143" cy="19531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914240" y="2261576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8907890" y="2741001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8907890" y="2859371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6464710" y="2520612"/>
            <a:ext cx="171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→ F</a:t>
            </a:r>
            <a:r>
              <a:rPr 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464710" y="3511090"/>
            <a:ext cx="171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→ F</a:t>
            </a:r>
            <a:r>
              <a:rPr 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464710" y="4598118"/>
            <a:ext cx="171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400" b="1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916366" y="2774290"/>
            <a:ext cx="48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Enumeration path (P)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911890" y="4265145"/>
            <a:ext cx="48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 flow (F)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8" name="Down Arrow 217"/>
          <p:cNvSpPr/>
          <p:nvPr/>
        </p:nvSpPr>
        <p:spPr>
          <a:xfrm>
            <a:off x="2868723" y="3502593"/>
            <a:ext cx="481028" cy="64884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10848109" y="637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2" name="Slide Number Placeholder 2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6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87" grpId="0"/>
      <p:bldP spid="188" grpId="0"/>
      <p:bldP spid="189" grpId="0"/>
      <p:bldP spid="190" grpId="0"/>
      <p:bldP spid="2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Execution timeline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82031" y="2184685"/>
            <a:ext cx="240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 symbols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9896" y="2987455"/>
            <a:ext cx="1341536" cy="564157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(P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726834" y="2985472"/>
            <a:ext cx="275749" cy="56613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7303" y="2985472"/>
            <a:ext cx="1318983" cy="56613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(P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F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296894" y="2987455"/>
            <a:ext cx="280347" cy="56415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45552" y="2997170"/>
            <a:ext cx="1341536" cy="554441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(P</a:t>
            </a:r>
            <a:r>
              <a:rPr lang="en-US" sz="2800" baseline="-25000" dirty="0" smtClean="0"/>
              <a:t>m</a:t>
            </a:r>
            <a:r>
              <a:rPr lang="en-US" sz="2800" dirty="0" smtClean="0"/>
              <a:t>,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865205" y="2997170"/>
            <a:ext cx="301981" cy="55444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978668" y="3247206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124288" y="3247206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88389" y="3247206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07961" y="2828902"/>
            <a:ext cx="12454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471936" y="2607676"/>
            <a:ext cx="13532" cy="37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75957" y="2076268"/>
            <a:ext cx="1908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Context switch (CS)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4015" y="2582937"/>
            <a:ext cx="773910" cy="886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89432" y="2229123"/>
            <a:ext cx="0" cy="369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54944" y="2784154"/>
            <a:ext cx="66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HC</a:t>
            </a:r>
            <a:r>
              <a:rPr lang="en-US" sz="2400" baseline="-25000" dirty="0"/>
              <a:t>0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14871" y="1858089"/>
            <a:ext cx="1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2755" y="1858995"/>
            <a:ext cx="18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art\x2d … tap   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4318" y="4492450"/>
            <a:ext cx="9020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process k symbols: </a:t>
            </a:r>
            <a:r>
              <a:rPr lang="en-US" sz="4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cycles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5910" y="5900123"/>
            <a:ext cx="769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 * context </a:t>
            </a:r>
            <a:r>
              <a:rPr lang="en-US" sz="36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 cycles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25847" y="5151689"/>
            <a:ext cx="40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36</a:t>
            </a:fld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407961" y="3867807"/>
            <a:ext cx="6079127" cy="10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61866" y="3857297"/>
            <a:ext cx="240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 switching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3180059" y="3339119"/>
            <a:ext cx="5707380" cy="381516"/>
            <a:chOff x="1478280" y="4042951"/>
            <a:chExt cx="5707380" cy="381516"/>
          </a:xfrm>
        </p:grpSpPr>
        <p:sp>
          <p:nvSpPr>
            <p:cNvPr id="26" name="Rectangle 25"/>
            <p:cNvSpPr/>
            <p:nvPr/>
          </p:nvSpPr>
          <p:spPr>
            <a:xfrm>
              <a:off x="147828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170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558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926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314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01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070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457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845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14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601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989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262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50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037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406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2793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81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550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937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325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6938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7081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469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859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2847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51672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944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2046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82664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654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5895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9631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0735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07466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44995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37837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8066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4423874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666602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892636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64300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0182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2788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7794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6993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32173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69702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181896" y="2518630"/>
            <a:ext cx="5703734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893096" y="3664884"/>
            <a:ext cx="239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Active State </a:t>
            </a:r>
            <a:r>
              <a:rPr lang="en-US" sz="2000" dirty="0" smtClean="0"/>
              <a:t>Vector</a:t>
            </a:r>
            <a:endParaRPr lang="en-US" sz="2000" dirty="0"/>
          </a:p>
        </p:txBody>
      </p:sp>
      <p:sp>
        <p:nvSpPr>
          <p:cNvPr id="268" name="TextBox 267"/>
          <p:cNvSpPr txBox="1"/>
          <p:nvPr/>
        </p:nvSpPr>
        <p:spPr>
          <a:xfrm>
            <a:off x="3446442" y="2033312"/>
            <a:ext cx="529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DRAM arrays </a:t>
            </a:r>
            <a:r>
              <a:rPr lang="en-US" sz="2800" b="1" smtClean="0"/>
              <a:t>with 48k FSM </a:t>
            </a:r>
            <a:r>
              <a:rPr lang="en-US" sz="2800" b="1" dirty="0" smtClean="0"/>
              <a:t>states</a:t>
            </a:r>
            <a:endParaRPr lang="en-US" sz="2800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3186341" y="3340955"/>
            <a:ext cx="5702935" cy="381516"/>
            <a:chOff x="1482725" y="4042951"/>
            <a:chExt cx="5702935" cy="381516"/>
          </a:xfrm>
        </p:grpSpPr>
        <p:sp>
          <p:nvSpPr>
            <p:cNvPr id="122" name="Rectangle 121"/>
            <p:cNvSpPr/>
            <p:nvPr/>
          </p:nvSpPr>
          <p:spPr>
            <a:xfrm>
              <a:off x="1482725" y="4128041"/>
              <a:ext cx="234315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7170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9558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926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4314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701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70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457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3845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6214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8601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0989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3262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650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037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0406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793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181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550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9937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2325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46938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7081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9469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4859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72847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51672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1944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42046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82664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2654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15895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39631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10735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707466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944995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37837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88066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0" name="Oval 159"/>
            <p:cNvSpPr/>
            <p:nvPr/>
          </p:nvSpPr>
          <p:spPr>
            <a:xfrm>
              <a:off x="4423874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4666602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4892636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064300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30182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52788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77794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46993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032173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269702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1603102" y="3351303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Flow i</a:t>
            </a:r>
            <a:endParaRPr lang="en-US" sz="2000" b="1" dirty="0"/>
          </a:p>
        </p:txBody>
      </p:sp>
      <p:sp>
        <p:nvSpPr>
          <p:cNvPr id="280" name="Slide Number Placeholder 2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 switching</a:t>
            </a:r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3160209" y="4899350"/>
            <a:ext cx="5741699" cy="149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160209" y="5200021"/>
            <a:ext cx="5741699" cy="298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160208" y="5795388"/>
            <a:ext cx="5741699" cy="149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160208" y="5496413"/>
            <a:ext cx="5741699" cy="303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595126" y="4948769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Flow </a:t>
            </a:r>
            <a:r>
              <a:rPr lang="en-US" sz="2000" b="1" dirty="0"/>
              <a:t>j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400254" y="4905203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641236" y="4892713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878062" y="4910631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8647259" y="4899350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8403737" y="4899350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9557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53102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06012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038396" y="4947910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781040" y="4947911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10140" y="4947910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77113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50658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3568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03065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773298" y="584959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02398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/>
          <p:cNvSpPr txBox="1"/>
          <p:nvPr/>
        </p:nvSpPr>
        <p:spPr>
          <a:xfrm>
            <a:off x="1597057" y="5681417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Flow n</a:t>
            </a:r>
            <a:endParaRPr lang="en-US" sz="2000" b="1" dirty="0"/>
          </a:p>
        </p:txBody>
      </p:sp>
      <p:sp>
        <p:nvSpPr>
          <p:cNvPr id="271" name="Oval 270"/>
          <p:cNvSpPr/>
          <p:nvPr/>
        </p:nvSpPr>
        <p:spPr>
          <a:xfrm>
            <a:off x="1964156" y="5449903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960284" y="560680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1960284" y="530968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5" name="Group 274"/>
          <p:cNvGrpSpPr/>
          <p:nvPr/>
        </p:nvGrpSpPr>
        <p:grpSpPr>
          <a:xfrm>
            <a:off x="3180059" y="2518630"/>
            <a:ext cx="5709217" cy="1546364"/>
            <a:chOff x="3180059" y="2518630"/>
            <a:chExt cx="5709217" cy="1546364"/>
          </a:xfrm>
        </p:grpSpPr>
        <p:grpSp>
          <p:nvGrpSpPr>
            <p:cNvPr id="25" name="Group 24"/>
            <p:cNvGrpSpPr/>
            <p:nvPr/>
          </p:nvGrpSpPr>
          <p:grpSpPr>
            <a:xfrm>
              <a:off x="3180059" y="3339119"/>
              <a:ext cx="5707380" cy="381516"/>
              <a:chOff x="1478280" y="4042951"/>
              <a:chExt cx="5707380" cy="38151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47828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7170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558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1926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4314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701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070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457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845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14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601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989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3262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5650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8037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0406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793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5181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7550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9937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2325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46938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7081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469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4859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2847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51672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944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2046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82664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2654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5895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39631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10735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707466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944995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637837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888066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23874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666602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892636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064300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30182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52788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7794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46993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32173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269702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181896" y="2518630"/>
              <a:ext cx="5703734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93096" y="3664884"/>
              <a:ext cx="2398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Active State </a:t>
              </a:r>
              <a:r>
                <a:rPr lang="en-US" sz="2000" dirty="0" smtClean="0"/>
                <a:t>Vector</a:t>
              </a:r>
              <a:endParaRPr lang="en-US" sz="2000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186341" y="3340955"/>
              <a:ext cx="5702935" cy="381516"/>
              <a:chOff x="1482725" y="4042951"/>
              <a:chExt cx="5702935" cy="381516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482725" y="4128041"/>
                <a:ext cx="234315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170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9558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1926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4314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6701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9070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1457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3845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6214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8601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0989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3262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5650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48037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0406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2793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5181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57550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9937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2325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646938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7081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9469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4859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72847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51672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1944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42046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82664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92654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15895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39631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10735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707466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6944995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637837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888066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4423874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4666602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4892636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064300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30182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52788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77794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46993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6032173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69702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</p:grpSp>
      <p:sp>
        <p:nvSpPr>
          <p:cNvPr id="276" name="TextBox 275"/>
          <p:cNvSpPr txBox="1"/>
          <p:nvPr/>
        </p:nvSpPr>
        <p:spPr>
          <a:xfrm>
            <a:off x="1603102" y="3351303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Flow i</a:t>
            </a:r>
            <a:endParaRPr lang="en-US" sz="2000" b="1" dirty="0"/>
          </a:p>
        </p:txBody>
      </p:sp>
      <p:grpSp>
        <p:nvGrpSpPr>
          <p:cNvPr id="277" name="Group 276"/>
          <p:cNvGrpSpPr/>
          <p:nvPr/>
        </p:nvGrpSpPr>
        <p:grpSpPr>
          <a:xfrm>
            <a:off x="3140984" y="4979876"/>
            <a:ext cx="5760921" cy="381516"/>
            <a:chOff x="3140377" y="4988616"/>
            <a:chExt cx="5726949" cy="381516"/>
          </a:xfrm>
        </p:grpSpPr>
        <p:sp>
          <p:nvSpPr>
            <p:cNvPr id="171" name="Rectangle 170"/>
            <p:cNvSpPr/>
            <p:nvPr/>
          </p:nvSpPr>
          <p:spPr>
            <a:xfrm>
              <a:off x="3159486" y="5073706"/>
              <a:ext cx="247592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40707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4583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8826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214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3602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5970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8358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0745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3114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5502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7889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0162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2550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4938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7306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9694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2081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4450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6838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9225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15941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398178" y="5073705"/>
              <a:ext cx="248596" cy="215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643620" y="5073706"/>
              <a:ext cx="223706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40377" y="4993532"/>
              <a:ext cx="24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1850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641710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88443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11049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372702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61658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84899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08634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79738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397504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635033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327875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578104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6113912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356640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582674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754338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99186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21792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46798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15997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722211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959740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3446442" y="2033312"/>
            <a:ext cx="529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DRAM arrays </a:t>
            </a:r>
            <a:r>
              <a:rPr lang="en-US" sz="2800" b="1" smtClean="0"/>
              <a:t>with 48k FSM </a:t>
            </a:r>
            <a:r>
              <a:rPr lang="en-US" sz="2800" b="1" dirty="0" smtClean="0"/>
              <a:t>states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38</a:t>
            </a:fld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2594706" y="6141843"/>
            <a:ext cx="69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onsolas" charset="0"/>
                <a:cs typeface="Consolas" charset="0"/>
              </a:rPr>
              <a:t>State Vector </a:t>
            </a:r>
            <a:r>
              <a:rPr lang="en-US" sz="3200" dirty="0" smtClean="0">
                <a:ea typeface="Consolas" charset="0"/>
                <a:cs typeface="Consolas" charset="0"/>
              </a:rPr>
              <a:t>Cache </a:t>
            </a:r>
            <a:r>
              <a:rPr lang="en-US" sz="3200" smtClean="0">
                <a:ea typeface="Consolas" charset="0"/>
                <a:cs typeface="Consolas" charset="0"/>
              </a:rPr>
              <a:t>(512 entries per chip)</a:t>
            </a:r>
            <a:endParaRPr lang="en-US" sz="32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 switching</a:t>
            </a:r>
            <a:endParaRPr lang="en-US" b="1" dirty="0"/>
          </a:p>
        </p:txBody>
      </p:sp>
      <p:sp>
        <p:nvSpPr>
          <p:cNvPr id="105" name="Arc 104"/>
          <p:cNvSpPr/>
          <p:nvPr/>
        </p:nvSpPr>
        <p:spPr>
          <a:xfrm rot="16200000">
            <a:off x="2189873" y="3774977"/>
            <a:ext cx="2079040" cy="1557508"/>
          </a:xfrm>
          <a:prstGeom prst="arc">
            <a:avLst>
              <a:gd name="adj1" fmla="val 11297324"/>
              <a:gd name="adj2" fmla="val 21317612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2079358" y="4060337"/>
            <a:ext cx="215614" cy="369332"/>
            <a:chOff x="2215166" y="1198363"/>
            <a:chExt cx="215614" cy="369332"/>
          </a:xfrm>
        </p:grpSpPr>
        <p:sp>
          <p:nvSpPr>
            <p:cNvPr id="107" name="Oval 106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15166" y="1198363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841193" y="4346027"/>
            <a:ext cx="70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60209" y="4899350"/>
            <a:ext cx="5741699" cy="149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160209" y="5200021"/>
            <a:ext cx="5741699" cy="298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160208" y="5795388"/>
            <a:ext cx="5741699" cy="149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160208" y="5496413"/>
            <a:ext cx="5741699" cy="303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400254" y="4905203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641236" y="4892713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878062" y="4910631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8647259" y="4899350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8403737" y="4899350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9557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53102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06012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038396" y="4947910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781040" y="4947911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10140" y="4947910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77113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50658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3568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03065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773298" y="584959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02398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80059" y="3339119"/>
            <a:ext cx="5707380" cy="381516"/>
            <a:chOff x="1478280" y="4042951"/>
            <a:chExt cx="5707380" cy="381516"/>
          </a:xfrm>
        </p:grpSpPr>
        <p:sp>
          <p:nvSpPr>
            <p:cNvPr id="26" name="Rectangle 25"/>
            <p:cNvSpPr/>
            <p:nvPr/>
          </p:nvSpPr>
          <p:spPr>
            <a:xfrm>
              <a:off x="147828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170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558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926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314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01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070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457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845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14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601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989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262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50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037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406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2793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81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550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937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325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6938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7081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469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859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2847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51672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944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2046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82664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654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5895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9631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0735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07466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44995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37837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8066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4423874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666602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892636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64300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0182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2788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7794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6993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32173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69702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181896" y="2518630"/>
            <a:ext cx="5703734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893096" y="3664884"/>
            <a:ext cx="239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Active State </a:t>
            </a:r>
            <a:r>
              <a:rPr lang="en-US" sz="2000" dirty="0" smtClean="0"/>
              <a:t>Vector</a:t>
            </a:r>
            <a:endParaRPr lang="en-US" sz="20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3186341" y="3340955"/>
            <a:ext cx="5702935" cy="381516"/>
            <a:chOff x="1482725" y="4042951"/>
            <a:chExt cx="5702935" cy="381516"/>
          </a:xfrm>
        </p:grpSpPr>
        <p:sp>
          <p:nvSpPr>
            <p:cNvPr id="122" name="Rectangle 121"/>
            <p:cNvSpPr/>
            <p:nvPr/>
          </p:nvSpPr>
          <p:spPr>
            <a:xfrm>
              <a:off x="1482725" y="4128041"/>
              <a:ext cx="234315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7170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9558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926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4314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701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70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457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3845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6214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8601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0989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3262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650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037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0406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793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181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550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9937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2325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46938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7081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9469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4859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72847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51672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1944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42046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82664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2654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15895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39631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10735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707466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944995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37837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88066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0" name="Oval 159"/>
            <p:cNvSpPr/>
            <p:nvPr/>
          </p:nvSpPr>
          <p:spPr>
            <a:xfrm>
              <a:off x="4423874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4666602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4892636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064300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30182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52788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77794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46993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032173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269702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140984" y="4979876"/>
            <a:ext cx="5760921" cy="381516"/>
            <a:chOff x="3140377" y="4988616"/>
            <a:chExt cx="5726949" cy="381516"/>
          </a:xfrm>
        </p:grpSpPr>
        <p:sp>
          <p:nvSpPr>
            <p:cNvPr id="171" name="Rectangle 170"/>
            <p:cNvSpPr/>
            <p:nvPr/>
          </p:nvSpPr>
          <p:spPr>
            <a:xfrm>
              <a:off x="3159486" y="5073706"/>
              <a:ext cx="247592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40707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4583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8826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214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3602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5970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8358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0745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3114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5502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7889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0162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2550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4938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7306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9694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2081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4450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6838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9225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15941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398178" y="5073705"/>
              <a:ext cx="248596" cy="215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643620" y="5073706"/>
              <a:ext cx="223706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40377" y="4993532"/>
              <a:ext cx="24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1850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641710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88443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11049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372702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61658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84899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08634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79738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397504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635033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327875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578104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6113912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356640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582674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754338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99186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21792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46798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15997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722211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959740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1595126" y="4948769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Flow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597057" y="5681417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Flow n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1964156" y="5449903"/>
            <a:ext cx="45719" cy="469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960284" y="5606806"/>
            <a:ext cx="45719" cy="469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960284" y="5309685"/>
            <a:ext cx="45719" cy="469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1603102" y="3351303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Flow i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446442" y="2033312"/>
            <a:ext cx="529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DRAM arrays </a:t>
            </a:r>
            <a:r>
              <a:rPr lang="en-US" sz="2800" b="1" smtClean="0"/>
              <a:t>with 48k FSM </a:t>
            </a:r>
            <a:r>
              <a:rPr lang="en-US" sz="2800" b="1" dirty="0" smtClean="0"/>
              <a:t>states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39</a:t>
            </a:fld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2594706" y="6141843"/>
            <a:ext cx="69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onsolas" charset="0"/>
                <a:cs typeface="Consolas" charset="0"/>
              </a:rPr>
              <a:t>State Vector </a:t>
            </a:r>
            <a:r>
              <a:rPr lang="en-US" sz="3200" dirty="0" smtClean="0">
                <a:ea typeface="Consolas" charset="0"/>
                <a:cs typeface="Consolas" charset="0"/>
              </a:rPr>
              <a:t>Cache </a:t>
            </a:r>
            <a:r>
              <a:rPr lang="en-US" sz="3200" smtClean="0">
                <a:ea typeface="Consolas" charset="0"/>
                <a:cs typeface="Consolas" charset="0"/>
              </a:rPr>
              <a:t>(512 entries per chip)</a:t>
            </a:r>
            <a:endParaRPr lang="en-US" sz="32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8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00091 0.2956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Finite State Automata extract patterns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661192" y="3186753"/>
            <a:ext cx="3200401" cy="676276"/>
            <a:chOff x="2597690" y="3593153"/>
            <a:chExt cx="3200401" cy="676276"/>
          </a:xfrm>
        </p:grpSpPr>
        <p:sp>
          <p:nvSpPr>
            <p:cNvPr id="65" name="Oval 64"/>
            <p:cNvSpPr/>
            <p:nvPr/>
          </p:nvSpPr>
          <p:spPr>
            <a:xfrm>
              <a:off x="2597690" y="3593154"/>
              <a:ext cx="647701" cy="6762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874040" y="3593154"/>
              <a:ext cx="647701" cy="676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5150390" y="3593153"/>
              <a:ext cx="647701" cy="6762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41501" y="2454340"/>
            <a:ext cx="3501053" cy="2332920"/>
            <a:chOff x="2377999" y="2860740"/>
            <a:chExt cx="3501053" cy="2332920"/>
          </a:xfrm>
        </p:grpSpPr>
        <p:sp>
          <p:nvSpPr>
            <p:cNvPr id="68" name="Freeform 67"/>
            <p:cNvSpPr/>
            <p:nvPr/>
          </p:nvSpPr>
          <p:spPr>
            <a:xfrm>
              <a:off x="2502441" y="4155129"/>
              <a:ext cx="809625" cy="619371"/>
            </a:xfrm>
            <a:custGeom>
              <a:avLst/>
              <a:gdLst>
                <a:gd name="connsiteX0" fmla="*/ 617059 w 786719"/>
                <a:gd name="connsiteY0" fmla="*/ 38100 h 590796"/>
                <a:gd name="connsiteX1" fmla="*/ 778984 w 786719"/>
                <a:gd name="connsiteY1" fmla="*/ 342900 h 590796"/>
                <a:gd name="connsiteX2" fmla="*/ 397984 w 786719"/>
                <a:gd name="connsiteY2" fmla="*/ 590550 h 590796"/>
                <a:gd name="connsiteX3" fmla="*/ 7459 w 786719"/>
                <a:gd name="connsiteY3" fmla="*/ 381000 h 590796"/>
                <a:gd name="connsiteX4" fmla="*/ 178909 w 786719"/>
                <a:gd name="connsiteY4" fmla="*/ 0 h 59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719" h="590796">
                  <a:moveTo>
                    <a:pt x="617059" y="38100"/>
                  </a:moveTo>
                  <a:cubicBezTo>
                    <a:pt x="716277" y="144462"/>
                    <a:pt x="815496" y="250825"/>
                    <a:pt x="778984" y="342900"/>
                  </a:cubicBezTo>
                  <a:cubicBezTo>
                    <a:pt x="742472" y="434975"/>
                    <a:pt x="526571" y="584200"/>
                    <a:pt x="397984" y="590550"/>
                  </a:cubicBezTo>
                  <a:cubicBezTo>
                    <a:pt x="269397" y="596900"/>
                    <a:pt x="43971" y="479425"/>
                    <a:pt x="7459" y="381000"/>
                  </a:cubicBezTo>
                  <a:cubicBezTo>
                    <a:pt x="-29053" y="282575"/>
                    <a:pt x="74928" y="141287"/>
                    <a:pt x="178909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9" name="Straight Arrow Connector 68"/>
            <p:cNvCxnSpPr>
              <a:stCxn id="65" idx="6"/>
            </p:cNvCxnSpPr>
            <p:nvPr/>
          </p:nvCxnSpPr>
          <p:spPr>
            <a:xfrm flipV="1">
              <a:off x="3245391" y="3926524"/>
              <a:ext cx="628649" cy="4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521741" y="3926524"/>
              <a:ext cx="6286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72"/>
            <p:cNvSpPr/>
            <p:nvPr/>
          </p:nvSpPr>
          <p:spPr>
            <a:xfrm>
              <a:off x="3754973" y="4162146"/>
              <a:ext cx="823914" cy="631400"/>
            </a:xfrm>
            <a:custGeom>
              <a:avLst/>
              <a:gdLst>
                <a:gd name="connsiteX0" fmla="*/ 617059 w 786719"/>
                <a:gd name="connsiteY0" fmla="*/ 38100 h 590796"/>
                <a:gd name="connsiteX1" fmla="*/ 778984 w 786719"/>
                <a:gd name="connsiteY1" fmla="*/ 342900 h 590796"/>
                <a:gd name="connsiteX2" fmla="*/ 397984 w 786719"/>
                <a:gd name="connsiteY2" fmla="*/ 590550 h 590796"/>
                <a:gd name="connsiteX3" fmla="*/ 7459 w 786719"/>
                <a:gd name="connsiteY3" fmla="*/ 381000 h 590796"/>
                <a:gd name="connsiteX4" fmla="*/ 178909 w 786719"/>
                <a:gd name="connsiteY4" fmla="*/ 0 h 59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719" h="590796">
                  <a:moveTo>
                    <a:pt x="617059" y="38100"/>
                  </a:moveTo>
                  <a:cubicBezTo>
                    <a:pt x="716277" y="144462"/>
                    <a:pt x="815496" y="250825"/>
                    <a:pt x="778984" y="342900"/>
                  </a:cubicBezTo>
                  <a:cubicBezTo>
                    <a:pt x="742472" y="434975"/>
                    <a:pt x="526571" y="584200"/>
                    <a:pt x="397984" y="590550"/>
                  </a:cubicBezTo>
                  <a:cubicBezTo>
                    <a:pt x="269397" y="596900"/>
                    <a:pt x="43971" y="479425"/>
                    <a:pt x="7459" y="381000"/>
                  </a:cubicBezTo>
                  <a:cubicBezTo>
                    <a:pt x="-29053" y="282575"/>
                    <a:pt x="74928" y="141287"/>
                    <a:pt x="178909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5069427" y="4155129"/>
              <a:ext cx="809625" cy="619371"/>
            </a:xfrm>
            <a:custGeom>
              <a:avLst/>
              <a:gdLst>
                <a:gd name="connsiteX0" fmla="*/ 617059 w 786719"/>
                <a:gd name="connsiteY0" fmla="*/ 38100 h 590796"/>
                <a:gd name="connsiteX1" fmla="*/ 778984 w 786719"/>
                <a:gd name="connsiteY1" fmla="*/ 342900 h 590796"/>
                <a:gd name="connsiteX2" fmla="*/ 397984 w 786719"/>
                <a:gd name="connsiteY2" fmla="*/ 590550 h 590796"/>
                <a:gd name="connsiteX3" fmla="*/ 7459 w 786719"/>
                <a:gd name="connsiteY3" fmla="*/ 381000 h 590796"/>
                <a:gd name="connsiteX4" fmla="*/ 178909 w 786719"/>
                <a:gd name="connsiteY4" fmla="*/ 0 h 59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719" h="590796">
                  <a:moveTo>
                    <a:pt x="617059" y="38100"/>
                  </a:moveTo>
                  <a:cubicBezTo>
                    <a:pt x="716277" y="144462"/>
                    <a:pt x="815496" y="250825"/>
                    <a:pt x="778984" y="342900"/>
                  </a:cubicBezTo>
                  <a:cubicBezTo>
                    <a:pt x="742472" y="434975"/>
                    <a:pt x="526571" y="584200"/>
                    <a:pt x="397984" y="590550"/>
                  </a:cubicBezTo>
                  <a:cubicBezTo>
                    <a:pt x="269397" y="596900"/>
                    <a:pt x="43971" y="479425"/>
                    <a:pt x="7459" y="381000"/>
                  </a:cubicBezTo>
                  <a:cubicBezTo>
                    <a:pt x="-29053" y="282575"/>
                    <a:pt x="74928" y="141287"/>
                    <a:pt x="178909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2755296" y="3155517"/>
              <a:ext cx="1401425" cy="447161"/>
            </a:xfrm>
            <a:custGeom>
              <a:avLst/>
              <a:gdLst>
                <a:gd name="connsiteX0" fmla="*/ 1375920 w 1401425"/>
                <a:gd name="connsiteY0" fmla="*/ 437636 h 447161"/>
                <a:gd name="connsiteX1" fmla="*/ 1261620 w 1401425"/>
                <a:gd name="connsiteY1" fmla="*/ 47111 h 447161"/>
                <a:gd name="connsiteX2" fmla="*/ 299595 w 1401425"/>
                <a:gd name="connsiteY2" fmla="*/ 9011 h 447161"/>
                <a:gd name="connsiteX3" fmla="*/ 13845 w 1401425"/>
                <a:gd name="connsiteY3" fmla="*/ 66161 h 447161"/>
                <a:gd name="connsiteX4" fmla="*/ 70995 w 1401425"/>
                <a:gd name="connsiteY4" fmla="*/ 447161 h 44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425" h="447161">
                  <a:moveTo>
                    <a:pt x="1375920" y="437636"/>
                  </a:moveTo>
                  <a:cubicBezTo>
                    <a:pt x="1408463" y="278092"/>
                    <a:pt x="1441007" y="118548"/>
                    <a:pt x="1261620" y="47111"/>
                  </a:cubicBezTo>
                  <a:cubicBezTo>
                    <a:pt x="1082233" y="-24326"/>
                    <a:pt x="507557" y="5836"/>
                    <a:pt x="299595" y="9011"/>
                  </a:cubicBezTo>
                  <a:cubicBezTo>
                    <a:pt x="91633" y="12186"/>
                    <a:pt x="51945" y="-6864"/>
                    <a:pt x="13845" y="66161"/>
                  </a:cubicBezTo>
                  <a:cubicBezTo>
                    <a:pt x="-24255" y="139186"/>
                    <a:pt x="23370" y="293173"/>
                    <a:pt x="70995" y="44716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2377999" y="2882293"/>
              <a:ext cx="3286738" cy="968033"/>
            </a:xfrm>
            <a:custGeom>
              <a:avLst/>
              <a:gdLst>
                <a:gd name="connsiteX0" fmla="*/ 3115288 w 3186016"/>
                <a:gd name="connsiteY0" fmla="*/ 710858 h 939458"/>
                <a:gd name="connsiteX1" fmla="*/ 3181963 w 3186016"/>
                <a:gd name="connsiteY1" fmla="*/ 329858 h 939458"/>
                <a:gd name="connsiteX2" fmla="*/ 3010513 w 3186016"/>
                <a:gd name="connsiteY2" fmla="*/ 91733 h 939458"/>
                <a:gd name="connsiteX3" fmla="*/ 2000863 w 3186016"/>
                <a:gd name="connsiteY3" fmla="*/ 6008 h 939458"/>
                <a:gd name="connsiteX4" fmla="*/ 562588 w 3186016"/>
                <a:gd name="connsiteY4" fmla="*/ 25058 h 939458"/>
                <a:gd name="connsiteX5" fmla="*/ 57763 w 3186016"/>
                <a:gd name="connsiteY5" fmla="*/ 167933 h 939458"/>
                <a:gd name="connsiteX6" fmla="*/ 29188 w 3186016"/>
                <a:gd name="connsiteY6" fmla="*/ 491783 h 939458"/>
                <a:gd name="connsiteX7" fmla="*/ 219688 w 3186016"/>
                <a:gd name="connsiteY7" fmla="*/ 939458 h 9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016" h="939458">
                  <a:moveTo>
                    <a:pt x="3115288" y="710858"/>
                  </a:moveTo>
                  <a:cubicBezTo>
                    <a:pt x="3157356" y="571951"/>
                    <a:pt x="3199425" y="433045"/>
                    <a:pt x="3181963" y="329858"/>
                  </a:cubicBezTo>
                  <a:cubicBezTo>
                    <a:pt x="3164501" y="226671"/>
                    <a:pt x="3207363" y="145708"/>
                    <a:pt x="3010513" y="91733"/>
                  </a:cubicBezTo>
                  <a:cubicBezTo>
                    <a:pt x="2813663" y="37758"/>
                    <a:pt x="2408850" y="17120"/>
                    <a:pt x="2000863" y="6008"/>
                  </a:cubicBezTo>
                  <a:cubicBezTo>
                    <a:pt x="1592876" y="-5104"/>
                    <a:pt x="886438" y="-1929"/>
                    <a:pt x="562588" y="25058"/>
                  </a:cubicBezTo>
                  <a:cubicBezTo>
                    <a:pt x="238738" y="52045"/>
                    <a:pt x="146663" y="90145"/>
                    <a:pt x="57763" y="167933"/>
                  </a:cubicBezTo>
                  <a:cubicBezTo>
                    <a:pt x="-31137" y="245720"/>
                    <a:pt x="2200" y="363195"/>
                    <a:pt x="29188" y="491783"/>
                  </a:cubicBezTo>
                  <a:cubicBezTo>
                    <a:pt x="56175" y="620370"/>
                    <a:pt x="137931" y="779914"/>
                    <a:pt x="219688" y="93945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95789" y="3564075"/>
              <a:ext cx="447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\s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82455" y="4793550"/>
              <a:ext cx="696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x,\s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40712" y="2860740"/>
              <a:ext cx="55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\n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80417" y="3132976"/>
              <a:ext cx="55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\n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97686" y="4771524"/>
              <a:ext cx="782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\s, \n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80368" y="3564075"/>
              <a:ext cx="55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</a:t>
              </a:r>
              <a:endParaRPr 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61654" y="4768546"/>
              <a:ext cx="55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</p:grp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82586"/>
              </p:ext>
            </p:extLst>
          </p:nvPr>
        </p:nvGraphicFramePr>
        <p:xfrm>
          <a:off x="7227451" y="2434913"/>
          <a:ext cx="262994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487">
                  <a:extLst>
                    <a:ext uri="{9D8B030D-6E8A-4147-A177-3AD203B41FA5}">
                      <a16:colId xmlns:a16="http://schemas.microsoft.com/office/drawing/2014/main" xmlns="" val="1011937142"/>
                    </a:ext>
                  </a:extLst>
                </a:gridCol>
                <a:gridCol w="657487">
                  <a:extLst>
                    <a:ext uri="{9D8B030D-6E8A-4147-A177-3AD203B41FA5}">
                      <a16:colId xmlns:a16="http://schemas.microsoft.com/office/drawing/2014/main" xmlns="" val="1577223203"/>
                    </a:ext>
                  </a:extLst>
                </a:gridCol>
                <a:gridCol w="657487">
                  <a:extLst>
                    <a:ext uri="{9D8B030D-6E8A-4147-A177-3AD203B41FA5}">
                      <a16:colId xmlns:a16="http://schemas.microsoft.com/office/drawing/2014/main" xmlns="" val="2804512646"/>
                    </a:ext>
                  </a:extLst>
                </a:gridCol>
                <a:gridCol w="657487">
                  <a:extLst>
                    <a:ext uri="{9D8B030D-6E8A-4147-A177-3AD203B41FA5}">
                      <a16:colId xmlns:a16="http://schemas.microsoft.com/office/drawing/2014/main" xmlns="" val="4126684599"/>
                    </a:ext>
                  </a:extLst>
                </a:gridCol>
              </a:tblGrid>
              <a:tr h="57180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\s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\n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8040271"/>
                  </a:ext>
                </a:extLst>
              </a:tr>
              <a:tr h="57180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0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1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0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0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4917080"/>
                  </a:ext>
                </a:extLst>
              </a:tr>
              <a:tr h="571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1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2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0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5203241"/>
                  </a:ext>
                </a:extLst>
              </a:tr>
              <a:tr h="571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2</a:t>
                      </a:r>
                      <a:endParaRPr lang="en-US" sz="32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2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2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0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4005997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4929084" y="5461882"/>
            <a:ext cx="3011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/>
              <a:t>Σ</a:t>
            </a:r>
            <a:r>
              <a:rPr lang="en-US" sz="4000" b="1" dirty="0"/>
              <a:t> = {x, \s, \n}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/>
          <p:cNvSpPr/>
          <p:nvPr/>
        </p:nvSpPr>
        <p:spPr>
          <a:xfrm>
            <a:off x="3158520" y="5039008"/>
            <a:ext cx="5741699" cy="241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 switching</a:t>
            </a:r>
            <a:endParaRPr lang="en-US" b="1" dirty="0"/>
          </a:p>
        </p:txBody>
      </p:sp>
      <p:sp>
        <p:nvSpPr>
          <p:cNvPr id="105" name="Arc 104"/>
          <p:cNvSpPr/>
          <p:nvPr/>
        </p:nvSpPr>
        <p:spPr>
          <a:xfrm rot="16200000">
            <a:off x="2189873" y="3774977"/>
            <a:ext cx="2079040" cy="1557508"/>
          </a:xfrm>
          <a:prstGeom prst="arc">
            <a:avLst>
              <a:gd name="adj1" fmla="val 11297324"/>
              <a:gd name="adj2" fmla="val 21317612"/>
            </a:avLst>
          </a:prstGeom>
          <a:ln w="15875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 rot="5400000">
            <a:off x="8364528" y="3964960"/>
            <a:ext cx="1017505" cy="1503171"/>
          </a:xfrm>
          <a:prstGeom prst="arc">
            <a:avLst>
              <a:gd name="adj1" fmla="val 10964242"/>
              <a:gd name="adj2" fmla="val 21317612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835394" y="4012983"/>
            <a:ext cx="213581" cy="369332"/>
            <a:chOff x="2217199" y="1193165"/>
            <a:chExt cx="213581" cy="369332"/>
          </a:xfrm>
        </p:grpSpPr>
        <p:sp>
          <p:nvSpPr>
            <p:cNvPr id="111" name="Oval 110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217199" y="119316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9609218" y="4299190"/>
            <a:ext cx="70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41193" y="4346027"/>
            <a:ext cx="70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Save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60209" y="4899350"/>
            <a:ext cx="5741699" cy="149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160209" y="5200021"/>
            <a:ext cx="5741699" cy="298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160208" y="5795388"/>
            <a:ext cx="5741699" cy="149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160208" y="5496413"/>
            <a:ext cx="5741699" cy="303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400254" y="4905203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641236" y="4892713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878062" y="4910631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8647259" y="4899350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8403737" y="4899350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9557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53102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06012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038396" y="4947910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781040" y="4947911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10140" y="4947910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77113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50658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3568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03065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773298" y="584959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02398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5" name="Group 274"/>
          <p:cNvGrpSpPr/>
          <p:nvPr/>
        </p:nvGrpSpPr>
        <p:grpSpPr>
          <a:xfrm>
            <a:off x="3180059" y="2518630"/>
            <a:ext cx="5709217" cy="1546364"/>
            <a:chOff x="3180059" y="2518630"/>
            <a:chExt cx="5709217" cy="1546364"/>
          </a:xfrm>
        </p:grpSpPr>
        <p:grpSp>
          <p:nvGrpSpPr>
            <p:cNvPr id="25" name="Group 24"/>
            <p:cNvGrpSpPr/>
            <p:nvPr/>
          </p:nvGrpSpPr>
          <p:grpSpPr>
            <a:xfrm>
              <a:off x="3180059" y="3339119"/>
              <a:ext cx="5707380" cy="381516"/>
              <a:chOff x="1478280" y="4042951"/>
              <a:chExt cx="5707380" cy="38151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47828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7170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558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1926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4314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701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070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457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845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14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601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989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3262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5650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8037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0406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793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5181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7550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9937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2325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46938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7081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469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4859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2847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51672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944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2046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82664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2654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5895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39631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10735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707466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944995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637837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888066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23874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666602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892636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064300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30182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52788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7794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46993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32173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269702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181896" y="2518630"/>
              <a:ext cx="5703734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93096" y="3664884"/>
              <a:ext cx="2398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Active State </a:t>
              </a:r>
              <a:r>
                <a:rPr lang="en-US" sz="2000" dirty="0" smtClean="0"/>
                <a:t>Vector</a:t>
              </a:r>
              <a:endParaRPr lang="en-US" sz="2000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186341" y="3340955"/>
              <a:ext cx="5702935" cy="381516"/>
              <a:chOff x="1482725" y="4042951"/>
              <a:chExt cx="5702935" cy="381516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482725" y="4128041"/>
                <a:ext cx="234315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170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9558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1926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4314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6701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9070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1457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3845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6214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8601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0989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3262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5650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48037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0406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2793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5181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57550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9937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2325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646938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7081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9469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4859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72847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51672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1944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42046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82664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92654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15895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39631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10735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707466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6944995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637837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888066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4423874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4666602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4892636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064300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30182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52788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77794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46993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6032173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69702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</p:grpSp>
      <p:grpSp>
        <p:nvGrpSpPr>
          <p:cNvPr id="277" name="Group 276"/>
          <p:cNvGrpSpPr/>
          <p:nvPr/>
        </p:nvGrpSpPr>
        <p:grpSpPr>
          <a:xfrm>
            <a:off x="3140984" y="4979876"/>
            <a:ext cx="5760921" cy="381516"/>
            <a:chOff x="3140377" y="4988616"/>
            <a:chExt cx="5726949" cy="381516"/>
          </a:xfrm>
        </p:grpSpPr>
        <p:sp>
          <p:nvSpPr>
            <p:cNvPr id="171" name="Rectangle 170"/>
            <p:cNvSpPr/>
            <p:nvPr/>
          </p:nvSpPr>
          <p:spPr>
            <a:xfrm>
              <a:off x="3159486" y="5073706"/>
              <a:ext cx="247592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40707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4583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8826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214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3602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5970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8358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0745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3114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5502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7889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0162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2550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4938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7306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9694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2081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4450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6838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9225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15941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398178" y="5073705"/>
              <a:ext cx="248596" cy="215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643620" y="5073706"/>
              <a:ext cx="223706" cy="214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40377" y="4993532"/>
              <a:ext cx="24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1850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641710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88443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11049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372702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61658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84899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08634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79738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397504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635033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327875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578104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6113912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356640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582674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754338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99186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21792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46798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15997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722211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959740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2079358" y="4060337"/>
            <a:ext cx="215614" cy="369332"/>
            <a:chOff x="2215166" y="1198363"/>
            <a:chExt cx="215614" cy="369332"/>
          </a:xfrm>
        </p:grpSpPr>
        <p:sp>
          <p:nvSpPr>
            <p:cNvPr id="220" name="Oval 219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215166" y="1198363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170554" y="5395637"/>
            <a:ext cx="5707380" cy="381516"/>
            <a:chOff x="1478280" y="4042951"/>
            <a:chExt cx="5707380" cy="381516"/>
          </a:xfrm>
        </p:grpSpPr>
        <p:sp>
          <p:nvSpPr>
            <p:cNvPr id="231" name="Rectangle 230"/>
            <p:cNvSpPr/>
            <p:nvPr/>
          </p:nvSpPr>
          <p:spPr>
            <a:xfrm>
              <a:off x="147828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7170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9558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1926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4314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6701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9070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1457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845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6214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8601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0989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3262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5650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8037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0406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2793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5181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7550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9937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62325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46938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67081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9469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4859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2847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951672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1944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42046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682664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92654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5895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39631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10735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707466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944995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637837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88066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2" name="Oval 271"/>
            <p:cNvSpPr/>
            <p:nvPr/>
          </p:nvSpPr>
          <p:spPr>
            <a:xfrm>
              <a:off x="4423874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4666602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4892636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5064300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530182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552788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77794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993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6032173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6269702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3147262" y="4971384"/>
            <a:ext cx="5760921" cy="381516"/>
            <a:chOff x="3140377" y="4988616"/>
            <a:chExt cx="5726949" cy="381516"/>
          </a:xfrm>
        </p:grpSpPr>
        <p:sp>
          <p:nvSpPr>
            <p:cNvPr id="337" name="Rectangle 336"/>
            <p:cNvSpPr/>
            <p:nvPr/>
          </p:nvSpPr>
          <p:spPr>
            <a:xfrm>
              <a:off x="3159486" y="5073706"/>
              <a:ext cx="247592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40707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64583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38826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41214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43602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45970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48358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50745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3114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5502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7889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60162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2550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64938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7306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9694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72081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74450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76838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79225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815941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8398178" y="5073705"/>
              <a:ext cx="248596" cy="215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643620" y="5073706"/>
              <a:ext cx="223706" cy="214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3140377" y="4993532"/>
              <a:ext cx="24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41850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3641710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88443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411049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4372702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461658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84899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508634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579738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8397504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8635033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5327875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5578104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5" name="Oval 374"/>
            <p:cNvSpPr/>
            <p:nvPr/>
          </p:nvSpPr>
          <p:spPr>
            <a:xfrm>
              <a:off x="6113912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6356640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6582674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754338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699186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721792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746798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815997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7722211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7959740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91" name="TextBox 390"/>
          <p:cNvSpPr txBox="1"/>
          <p:nvPr/>
        </p:nvSpPr>
        <p:spPr>
          <a:xfrm>
            <a:off x="1595126" y="4948769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Flow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1597057" y="5681417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Flow n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3" name="Oval 392"/>
          <p:cNvSpPr/>
          <p:nvPr/>
        </p:nvSpPr>
        <p:spPr>
          <a:xfrm>
            <a:off x="1964156" y="5449903"/>
            <a:ext cx="45719" cy="469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1960284" y="5606806"/>
            <a:ext cx="45719" cy="469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1960284" y="5309685"/>
            <a:ext cx="45719" cy="469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1603102" y="3351303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Flow i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3446442" y="2033312"/>
            <a:ext cx="529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DRAM arrays </a:t>
            </a:r>
            <a:r>
              <a:rPr lang="en-US" sz="2800" b="1" smtClean="0"/>
              <a:t>with 48k FSM </a:t>
            </a:r>
            <a:r>
              <a:rPr lang="en-US" sz="2800" b="1" dirty="0" smtClean="0"/>
              <a:t>states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40</a:t>
            </a:fld>
            <a:endParaRPr lang="en-US"/>
          </a:p>
        </p:txBody>
      </p:sp>
      <p:sp>
        <p:nvSpPr>
          <p:cNvPr id="293" name="TextBox 292"/>
          <p:cNvSpPr txBox="1"/>
          <p:nvPr/>
        </p:nvSpPr>
        <p:spPr>
          <a:xfrm>
            <a:off x="2594706" y="6141843"/>
            <a:ext cx="69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onsolas" charset="0"/>
                <a:cs typeface="Consolas" charset="0"/>
              </a:rPr>
              <a:t>State Vector </a:t>
            </a:r>
            <a:r>
              <a:rPr lang="en-US" sz="3200" dirty="0" smtClean="0">
                <a:ea typeface="Consolas" charset="0"/>
                <a:cs typeface="Consolas" charset="0"/>
              </a:rPr>
              <a:t>Cache </a:t>
            </a:r>
            <a:r>
              <a:rPr lang="en-US" sz="3200" smtClean="0">
                <a:ea typeface="Consolas" charset="0"/>
                <a:cs typeface="Consolas" charset="0"/>
              </a:rPr>
              <a:t>(512 entries per chip)</a:t>
            </a:r>
            <a:endParaRPr lang="en-US" sz="32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5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1037 L -0.00039 -0.13866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1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/>
          <p:cNvSpPr/>
          <p:nvPr/>
        </p:nvSpPr>
        <p:spPr>
          <a:xfrm>
            <a:off x="3158520" y="5039008"/>
            <a:ext cx="5741699" cy="241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 switching</a:t>
            </a:r>
            <a:endParaRPr lang="en-US" b="1" dirty="0"/>
          </a:p>
        </p:txBody>
      </p:sp>
      <p:sp>
        <p:nvSpPr>
          <p:cNvPr id="105" name="Arc 104"/>
          <p:cNvSpPr/>
          <p:nvPr/>
        </p:nvSpPr>
        <p:spPr>
          <a:xfrm rot="16200000">
            <a:off x="2189873" y="3774977"/>
            <a:ext cx="2079040" cy="1557508"/>
          </a:xfrm>
          <a:prstGeom prst="arc">
            <a:avLst>
              <a:gd name="adj1" fmla="val 11297324"/>
              <a:gd name="adj2" fmla="val 21317612"/>
            </a:avLst>
          </a:prstGeom>
          <a:ln w="15875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 rot="5400000">
            <a:off x="8364528" y="3964960"/>
            <a:ext cx="1017505" cy="1503171"/>
          </a:xfrm>
          <a:prstGeom prst="arc">
            <a:avLst>
              <a:gd name="adj1" fmla="val 10964242"/>
              <a:gd name="adj2" fmla="val 21317612"/>
            </a:avLst>
          </a:prstGeom>
          <a:ln w="15875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9835394" y="4012983"/>
            <a:ext cx="213581" cy="369332"/>
            <a:chOff x="2217199" y="1193165"/>
            <a:chExt cx="213581" cy="369332"/>
          </a:xfrm>
        </p:grpSpPr>
        <p:sp>
          <p:nvSpPr>
            <p:cNvPr id="111" name="Oval 110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217199" y="119316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9609218" y="4299190"/>
            <a:ext cx="70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41193" y="4346027"/>
            <a:ext cx="70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Save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60209" y="4899350"/>
            <a:ext cx="5741699" cy="149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160209" y="5200021"/>
            <a:ext cx="5741699" cy="298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160208" y="5795388"/>
            <a:ext cx="5741699" cy="149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160208" y="5496413"/>
            <a:ext cx="5741699" cy="303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400254" y="4905203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641236" y="4892713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878062" y="4910631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8647259" y="4899350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8403737" y="4899350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9557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53102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06012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038396" y="4947910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781040" y="4947911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10140" y="4947910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77113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50658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3568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03065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773298" y="584959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02398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5" name="Group 274"/>
          <p:cNvGrpSpPr/>
          <p:nvPr/>
        </p:nvGrpSpPr>
        <p:grpSpPr>
          <a:xfrm>
            <a:off x="3180059" y="2518630"/>
            <a:ext cx="5709217" cy="1546364"/>
            <a:chOff x="3180059" y="2518630"/>
            <a:chExt cx="5709217" cy="1546364"/>
          </a:xfrm>
        </p:grpSpPr>
        <p:grpSp>
          <p:nvGrpSpPr>
            <p:cNvPr id="25" name="Group 24"/>
            <p:cNvGrpSpPr/>
            <p:nvPr/>
          </p:nvGrpSpPr>
          <p:grpSpPr>
            <a:xfrm>
              <a:off x="3180059" y="3339119"/>
              <a:ext cx="5707380" cy="381516"/>
              <a:chOff x="1478280" y="4042951"/>
              <a:chExt cx="5707380" cy="38151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47828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7170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558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1926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4314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701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070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457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845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14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601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989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3262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5650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8037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0406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793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5181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7550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9937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2325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46938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7081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469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4859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2847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51672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944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2046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82664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2654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5895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39631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10735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707466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944995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637837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888066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23874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666602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892636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064300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30182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52788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7794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46993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32173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269702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181896" y="2518630"/>
              <a:ext cx="5703734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93096" y="3664884"/>
              <a:ext cx="2398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Active State </a:t>
              </a:r>
              <a:r>
                <a:rPr lang="en-US" sz="2000" dirty="0" smtClean="0"/>
                <a:t>Vector</a:t>
              </a:r>
              <a:endParaRPr lang="en-US" sz="2000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186341" y="3340955"/>
              <a:ext cx="5702935" cy="381516"/>
              <a:chOff x="1482725" y="4042951"/>
              <a:chExt cx="5702935" cy="381516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482725" y="4128041"/>
                <a:ext cx="234315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170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9558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1926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4314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6701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9070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1457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3845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6214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8601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0989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3262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5650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48037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0406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2793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5181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57550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9937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2325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646938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7081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9469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4859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72847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51672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1944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42046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82664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92654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15895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39631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10735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707466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6944995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637837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888066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4423874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4666602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4892636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064300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30182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52788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77794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46993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6032173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69702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</p:grpSp>
      <p:grpSp>
        <p:nvGrpSpPr>
          <p:cNvPr id="277" name="Group 276"/>
          <p:cNvGrpSpPr/>
          <p:nvPr/>
        </p:nvGrpSpPr>
        <p:grpSpPr>
          <a:xfrm>
            <a:off x="3140984" y="4979876"/>
            <a:ext cx="5760921" cy="381516"/>
            <a:chOff x="3140377" y="4988616"/>
            <a:chExt cx="5726949" cy="381516"/>
          </a:xfrm>
        </p:grpSpPr>
        <p:sp>
          <p:nvSpPr>
            <p:cNvPr id="171" name="Rectangle 170"/>
            <p:cNvSpPr/>
            <p:nvPr/>
          </p:nvSpPr>
          <p:spPr>
            <a:xfrm>
              <a:off x="3159486" y="5073706"/>
              <a:ext cx="247592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40707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4583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8826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214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3602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5970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8358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0745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3114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5502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7889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0162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2550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4938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7306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9694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2081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4450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6838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9225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15941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398178" y="5073705"/>
              <a:ext cx="248596" cy="215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643620" y="5073706"/>
              <a:ext cx="223706" cy="214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40377" y="4993532"/>
              <a:ext cx="24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1850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641710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88443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11049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372702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61658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84899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08634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79738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397504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635033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327875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578104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6113912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356640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582674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754338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99186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21792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46798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15997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722211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959740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2079358" y="4060337"/>
            <a:ext cx="215614" cy="369332"/>
            <a:chOff x="2215166" y="1198363"/>
            <a:chExt cx="215614" cy="369332"/>
          </a:xfrm>
        </p:grpSpPr>
        <p:sp>
          <p:nvSpPr>
            <p:cNvPr id="220" name="Oval 219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215166" y="1198363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170554" y="5395637"/>
            <a:ext cx="5707380" cy="381516"/>
            <a:chOff x="1478280" y="4042951"/>
            <a:chExt cx="5707380" cy="381516"/>
          </a:xfrm>
        </p:grpSpPr>
        <p:sp>
          <p:nvSpPr>
            <p:cNvPr id="231" name="Rectangle 230"/>
            <p:cNvSpPr/>
            <p:nvPr/>
          </p:nvSpPr>
          <p:spPr>
            <a:xfrm>
              <a:off x="147828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7170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9558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1926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4314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6701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9070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1457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845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6214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8601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0989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3262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5650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8037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0406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2793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5181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7550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9937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62325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46938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67081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9469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4859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2847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951672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1944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42046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682664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92654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5895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39631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10735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707466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944995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637837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88066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2" name="Oval 271"/>
            <p:cNvSpPr/>
            <p:nvPr/>
          </p:nvSpPr>
          <p:spPr>
            <a:xfrm>
              <a:off x="4423874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4666602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4892636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5064300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530182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552788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77794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993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6032173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6269702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3147262" y="4971384"/>
            <a:ext cx="5760921" cy="381516"/>
            <a:chOff x="3140377" y="4988616"/>
            <a:chExt cx="5726949" cy="381516"/>
          </a:xfrm>
        </p:grpSpPr>
        <p:sp>
          <p:nvSpPr>
            <p:cNvPr id="337" name="Rectangle 336"/>
            <p:cNvSpPr/>
            <p:nvPr/>
          </p:nvSpPr>
          <p:spPr>
            <a:xfrm>
              <a:off x="3159486" y="5073706"/>
              <a:ext cx="247592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40707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64583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38826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41214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43602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45970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48358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50745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3114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5502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7889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60162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2550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64938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7306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9694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72081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74450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76838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79225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815941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8398178" y="5073705"/>
              <a:ext cx="248596" cy="215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643620" y="5073706"/>
              <a:ext cx="223706" cy="214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3140377" y="4993532"/>
              <a:ext cx="24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41850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3641710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88443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411049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4372702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461658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84899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508634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579738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8397504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8635033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5327875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5578104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5" name="Oval 374"/>
            <p:cNvSpPr/>
            <p:nvPr/>
          </p:nvSpPr>
          <p:spPr>
            <a:xfrm>
              <a:off x="6113912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6356640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6582674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754338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699186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721792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746798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815997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7722211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7959740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3124709" y="4012379"/>
            <a:ext cx="5760921" cy="381516"/>
            <a:chOff x="3140377" y="4988616"/>
            <a:chExt cx="5726949" cy="381516"/>
          </a:xfrm>
        </p:grpSpPr>
        <p:sp>
          <p:nvSpPr>
            <p:cNvPr id="292" name="Rectangle 291"/>
            <p:cNvSpPr/>
            <p:nvPr/>
          </p:nvSpPr>
          <p:spPr>
            <a:xfrm>
              <a:off x="3159486" y="5073706"/>
              <a:ext cx="247592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40707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64583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8826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1214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3602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5970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48358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50745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3114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5502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57889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60162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62550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64938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67306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69694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72081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74450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6838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9225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15941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8398178" y="5073705"/>
              <a:ext cx="248596" cy="215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643620" y="5073706"/>
              <a:ext cx="223706" cy="214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140377" y="4993532"/>
              <a:ext cx="24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341850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3641710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88443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411049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4372702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461658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84899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508634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579738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8397504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8635033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5327875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5578104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0" name="Oval 329"/>
            <p:cNvSpPr/>
            <p:nvPr/>
          </p:nvSpPr>
          <p:spPr>
            <a:xfrm>
              <a:off x="6113912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6356640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6582674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6754338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99186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721792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746798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815997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7722211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7959740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89" name="TextBox 388"/>
          <p:cNvSpPr txBox="1"/>
          <p:nvPr/>
        </p:nvSpPr>
        <p:spPr>
          <a:xfrm>
            <a:off x="1595126" y="4948769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Flow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1597057" y="5681417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Flow n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1964156" y="5449903"/>
            <a:ext cx="45719" cy="469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1960284" y="5606806"/>
            <a:ext cx="45719" cy="469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1960284" y="5309685"/>
            <a:ext cx="45719" cy="469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1603102" y="3351303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Flow i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5" name="Arc 394"/>
          <p:cNvSpPr/>
          <p:nvPr/>
        </p:nvSpPr>
        <p:spPr>
          <a:xfrm rot="5400000">
            <a:off x="8626219" y="3033803"/>
            <a:ext cx="622853" cy="1631907"/>
          </a:xfrm>
          <a:prstGeom prst="arc">
            <a:avLst>
              <a:gd name="adj1" fmla="val 10302169"/>
              <a:gd name="adj2" fmla="val 21317612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6" name="Group 395"/>
          <p:cNvGrpSpPr/>
          <p:nvPr/>
        </p:nvGrpSpPr>
        <p:grpSpPr>
          <a:xfrm>
            <a:off x="9635812" y="3246596"/>
            <a:ext cx="213581" cy="369332"/>
            <a:chOff x="2217199" y="1193165"/>
            <a:chExt cx="213581" cy="369332"/>
          </a:xfrm>
        </p:grpSpPr>
        <p:sp>
          <p:nvSpPr>
            <p:cNvPr id="397" name="Oval 396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2217199" y="119316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99" name="TextBox 398"/>
          <p:cNvSpPr txBox="1"/>
          <p:nvPr/>
        </p:nvSpPr>
        <p:spPr>
          <a:xfrm>
            <a:off x="9831425" y="3259490"/>
            <a:ext cx="70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3446442" y="2033312"/>
            <a:ext cx="529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DRAM arrays </a:t>
            </a:r>
            <a:r>
              <a:rPr lang="en-US" sz="2800" b="1" smtClean="0"/>
              <a:t>with 48k FSM </a:t>
            </a:r>
            <a:r>
              <a:rPr lang="en-US" sz="2800" b="1" dirty="0" smtClean="0"/>
              <a:t>states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41</a:t>
            </a:fld>
            <a:endParaRPr lang="en-US"/>
          </a:p>
        </p:txBody>
      </p:sp>
      <p:sp>
        <p:nvSpPr>
          <p:cNvPr id="401" name="TextBox 400"/>
          <p:cNvSpPr txBox="1"/>
          <p:nvPr/>
        </p:nvSpPr>
        <p:spPr>
          <a:xfrm>
            <a:off x="2594706" y="6141843"/>
            <a:ext cx="69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onsolas" charset="0"/>
                <a:cs typeface="Consolas" charset="0"/>
              </a:rPr>
              <a:t>State Vector </a:t>
            </a:r>
            <a:r>
              <a:rPr lang="en-US" sz="3200" dirty="0" smtClean="0">
                <a:ea typeface="Consolas" charset="0"/>
                <a:cs typeface="Consolas" charset="0"/>
              </a:rPr>
              <a:t>Cache </a:t>
            </a:r>
            <a:r>
              <a:rPr lang="en-US" sz="3200" smtClean="0">
                <a:ea typeface="Consolas" charset="0"/>
                <a:cs typeface="Consolas" charset="0"/>
              </a:rPr>
              <a:t>(512 entries per chip)</a:t>
            </a:r>
            <a:endParaRPr lang="en-US" sz="32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0.00286 -0.09676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Box 401"/>
          <p:cNvSpPr txBox="1"/>
          <p:nvPr/>
        </p:nvSpPr>
        <p:spPr>
          <a:xfrm>
            <a:off x="2594706" y="6141843"/>
            <a:ext cx="69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onsolas" charset="0"/>
                <a:cs typeface="Consolas" charset="0"/>
              </a:rPr>
              <a:t>State Vector </a:t>
            </a:r>
            <a:r>
              <a:rPr lang="en-US" sz="3200" dirty="0" smtClean="0">
                <a:ea typeface="Consolas" charset="0"/>
                <a:cs typeface="Consolas" charset="0"/>
              </a:rPr>
              <a:t>Cache (512 entries per chip)</a:t>
            </a:r>
            <a:endParaRPr lang="en-US" sz="3200" dirty="0">
              <a:ea typeface="Consolas" charset="0"/>
              <a:cs typeface="Consolas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3158520" y="5039008"/>
            <a:ext cx="5741699" cy="241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 switching</a:t>
            </a:r>
            <a:endParaRPr lang="en-US" b="1" dirty="0"/>
          </a:p>
        </p:txBody>
      </p:sp>
      <p:sp>
        <p:nvSpPr>
          <p:cNvPr id="105" name="Arc 104"/>
          <p:cNvSpPr/>
          <p:nvPr/>
        </p:nvSpPr>
        <p:spPr>
          <a:xfrm rot="16200000">
            <a:off x="2189873" y="3774977"/>
            <a:ext cx="2079040" cy="1557508"/>
          </a:xfrm>
          <a:prstGeom prst="arc">
            <a:avLst>
              <a:gd name="adj1" fmla="val 11297324"/>
              <a:gd name="adj2" fmla="val 21317612"/>
            </a:avLst>
          </a:prstGeom>
          <a:ln w="15875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 rot="5400000">
            <a:off x="8364528" y="3964960"/>
            <a:ext cx="1017505" cy="1503171"/>
          </a:xfrm>
          <a:prstGeom prst="arc">
            <a:avLst>
              <a:gd name="adj1" fmla="val 10964242"/>
              <a:gd name="adj2" fmla="val 21317612"/>
            </a:avLst>
          </a:prstGeom>
          <a:ln w="15875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9835394" y="4012983"/>
            <a:ext cx="213581" cy="369332"/>
            <a:chOff x="2217199" y="1193165"/>
            <a:chExt cx="213581" cy="369332"/>
          </a:xfrm>
        </p:grpSpPr>
        <p:sp>
          <p:nvSpPr>
            <p:cNvPr id="111" name="Oval 110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217199" y="119316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9609218" y="4299190"/>
            <a:ext cx="70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41193" y="4346027"/>
            <a:ext cx="70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Save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60209" y="4899350"/>
            <a:ext cx="5741699" cy="149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160209" y="5200021"/>
            <a:ext cx="5741699" cy="298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160208" y="5795388"/>
            <a:ext cx="5741699" cy="149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160208" y="5496413"/>
            <a:ext cx="5741699" cy="303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400254" y="4905203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641236" y="4892713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878062" y="4910631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8647259" y="4899350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8403737" y="4899350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9557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53102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060127" y="495054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038396" y="4947910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781040" y="4947911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10140" y="4947910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77113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50658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3568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030654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773298" y="5849596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02398" y="5849595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5" name="Group 274"/>
          <p:cNvGrpSpPr/>
          <p:nvPr/>
        </p:nvGrpSpPr>
        <p:grpSpPr>
          <a:xfrm>
            <a:off x="3180059" y="2518630"/>
            <a:ext cx="5709217" cy="1546364"/>
            <a:chOff x="3180059" y="2518630"/>
            <a:chExt cx="5709217" cy="1546364"/>
          </a:xfrm>
        </p:grpSpPr>
        <p:grpSp>
          <p:nvGrpSpPr>
            <p:cNvPr id="25" name="Group 24"/>
            <p:cNvGrpSpPr/>
            <p:nvPr/>
          </p:nvGrpSpPr>
          <p:grpSpPr>
            <a:xfrm>
              <a:off x="3180059" y="3339119"/>
              <a:ext cx="5707380" cy="381516"/>
              <a:chOff x="1478280" y="4042951"/>
              <a:chExt cx="5707380" cy="38151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47828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7170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558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1926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4314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701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070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457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845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14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601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989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3262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5650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8037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0406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793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5181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7550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9937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2325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46938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7081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469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4859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2847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51672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944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2046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82664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2654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5895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39631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10735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707466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944995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637837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888066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23874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666602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892636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064300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30182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52788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7794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46993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32173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269702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181896" y="2518630"/>
              <a:ext cx="5703734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93096" y="3664884"/>
              <a:ext cx="2398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Active State </a:t>
              </a:r>
              <a:r>
                <a:rPr lang="en-US" sz="2000" dirty="0" smtClean="0"/>
                <a:t>Vector</a:t>
              </a:r>
              <a:endParaRPr lang="en-US" sz="2000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186341" y="3340955"/>
              <a:ext cx="5702935" cy="381516"/>
              <a:chOff x="1482725" y="4042951"/>
              <a:chExt cx="5702935" cy="381516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482725" y="4128041"/>
                <a:ext cx="234315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170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9558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1926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4314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6701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9070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1457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3845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6214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8601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0989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32625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56501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480377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04063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27939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51815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575500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99376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232525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646938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70814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946900" y="4128041"/>
                <a:ext cx="238760" cy="2159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4859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72847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51672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19440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420460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82664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92654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158953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39631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107351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707466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6944995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637837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888066" y="4042951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4423874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4666602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4892636" y="4202217"/>
                <a:ext cx="57150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064300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30182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527889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77794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469937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6032173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69702" y="4055135"/>
                <a:ext cx="12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</p:grpSp>
      <p:grpSp>
        <p:nvGrpSpPr>
          <p:cNvPr id="277" name="Group 276"/>
          <p:cNvGrpSpPr/>
          <p:nvPr/>
        </p:nvGrpSpPr>
        <p:grpSpPr>
          <a:xfrm>
            <a:off x="3140984" y="4979876"/>
            <a:ext cx="5760921" cy="381516"/>
            <a:chOff x="3140377" y="4988616"/>
            <a:chExt cx="5726949" cy="381516"/>
          </a:xfrm>
        </p:grpSpPr>
        <p:sp>
          <p:nvSpPr>
            <p:cNvPr id="171" name="Rectangle 170"/>
            <p:cNvSpPr/>
            <p:nvPr/>
          </p:nvSpPr>
          <p:spPr>
            <a:xfrm>
              <a:off x="3159486" y="5073706"/>
              <a:ext cx="247592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40707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4583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8826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214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3602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5970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8358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0745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3114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5502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7889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0162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2550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4938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7306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9694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2081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4450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6838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9225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15941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398178" y="5073705"/>
              <a:ext cx="248596" cy="215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643620" y="5073706"/>
              <a:ext cx="223706" cy="214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40377" y="4993532"/>
              <a:ext cx="24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1850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641710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88443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11049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372702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61658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84899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08634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79738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397504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635033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327875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578104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6113912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356640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582674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754338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99186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21792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46798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15997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722211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959740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2079358" y="4060337"/>
            <a:ext cx="215614" cy="369332"/>
            <a:chOff x="2215166" y="1198363"/>
            <a:chExt cx="215614" cy="369332"/>
          </a:xfrm>
        </p:grpSpPr>
        <p:sp>
          <p:nvSpPr>
            <p:cNvPr id="220" name="Oval 219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215166" y="1198363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170554" y="5395637"/>
            <a:ext cx="5707380" cy="381516"/>
            <a:chOff x="1478280" y="4042951"/>
            <a:chExt cx="5707380" cy="381516"/>
          </a:xfrm>
        </p:grpSpPr>
        <p:sp>
          <p:nvSpPr>
            <p:cNvPr id="231" name="Rectangle 230"/>
            <p:cNvSpPr/>
            <p:nvPr/>
          </p:nvSpPr>
          <p:spPr>
            <a:xfrm>
              <a:off x="147828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7170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9558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1926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4314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6701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9070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1457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845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6214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8601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0989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32625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56501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80377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04063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27939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51815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75500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99376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6232525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46938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670814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946900" y="4128041"/>
              <a:ext cx="238760" cy="215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4859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2847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951672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19440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420460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682664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92654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58953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39631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107351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707466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944995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637837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88066" y="4042951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2" name="Oval 271"/>
            <p:cNvSpPr/>
            <p:nvPr/>
          </p:nvSpPr>
          <p:spPr>
            <a:xfrm>
              <a:off x="4423874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4666602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4892636" y="4202217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5064300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530182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5527889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77794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9937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6032173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6269702" y="405513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3147262" y="4971384"/>
            <a:ext cx="5760921" cy="381516"/>
            <a:chOff x="3140377" y="4988616"/>
            <a:chExt cx="5726949" cy="381516"/>
          </a:xfrm>
        </p:grpSpPr>
        <p:sp>
          <p:nvSpPr>
            <p:cNvPr id="337" name="Rectangle 336"/>
            <p:cNvSpPr/>
            <p:nvPr/>
          </p:nvSpPr>
          <p:spPr>
            <a:xfrm>
              <a:off x="3159486" y="5073706"/>
              <a:ext cx="247592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40707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64583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38826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41214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43602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45970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48358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50745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3114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5502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7889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60162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2550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64938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7306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9694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72081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74450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76838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79225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815941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8398178" y="5073705"/>
              <a:ext cx="248596" cy="215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643620" y="5073706"/>
              <a:ext cx="223706" cy="214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3140377" y="4993532"/>
              <a:ext cx="24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41850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3641710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88443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411049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4372702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461658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84899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508634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579738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8397504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8635033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5327875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5578104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5" name="Oval 374"/>
            <p:cNvSpPr/>
            <p:nvPr/>
          </p:nvSpPr>
          <p:spPr>
            <a:xfrm>
              <a:off x="6113912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6356640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6582674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754338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699186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721792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746798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815997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7722211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7959740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3124709" y="4012379"/>
            <a:ext cx="5760921" cy="381516"/>
            <a:chOff x="3140377" y="4988616"/>
            <a:chExt cx="5726949" cy="381516"/>
          </a:xfrm>
        </p:grpSpPr>
        <p:sp>
          <p:nvSpPr>
            <p:cNvPr id="292" name="Rectangle 291"/>
            <p:cNvSpPr/>
            <p:nvPr/>
          </p:nvSpPr>
          <p:spPr>
            <a:xfrm>
              <a:off x="3159486" y="5073706"/>
              <a:ext cx="247592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40707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64583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8826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1214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3602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5970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48358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50745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3114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5502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57889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601629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625505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649381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673066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696942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720818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744504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68380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922563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159418" y="5073706"/>
              <a:ext cx="238760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8398178" y="5073705"/>
              <a:ext cx="248596" cy="215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643620" y="5073706"/>
              <a:ext cx="223706" cy="214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140377" y="4993532"/>
              <a:ext cx="24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341850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3641710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88443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4110498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4372702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461658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848991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508634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5797389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8397504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8635033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5327875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5578104" y="4988616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0" name="Oval 329"/>
            <p:cNvSpPr/>
            <p:nvPr/>
          </p:nvSpPr>
          <p:spPr>
            <a:xfrm>
              <a:off x="6113912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6356640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6582674" y="5147882"/>
              <a:ext cx="57150" cy="635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6754338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99186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7217927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746798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8159975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7722211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7959740" y="5000800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89" name="TextBox 388"/>
          <p:cNvSpPr txBox="1"/>
          <p:nvPr/>
        </p:nvSpPr>
        <p:spPr>
          <a:xfrm>
            <a:off x="1595126" y="4948769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Flow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1597057" y="5681417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Flow n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1964156" y="5449903"/>
            <a:ext cx="45719" cy="469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1960284" y="5606806"/>
            <a:ext cx="45719" cy="469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1960284" y="5309685"/>
            <a:ext cx="45719" cy="469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1603102" y="3351303"/>
            <a:ext cx="103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Flow i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5" name="Arc 394"/>
          <p:cNvSpPr/>
          <p:nvPr/>
        </p:nvSpPr>
        <p:spPr>
          <a:xfrm rot="5400000">
            <a:off x="8626219" y="3033803"/>
            <a:ext cx="622853" cy="1631907"/>
          </a:xfrm>
          <a:prstGeom prst="arc">
            <a:avLst>
              <a:gd name="adj1" fmla="val 10302169"/>
              <a:gd name="adj2" fmla="val 21317612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6" name="Group 395"/>
          <p:cNvGrpSpPr/>
          <p:nvPr/>
        </p:nvGrpSpPr>
        <p:grpSpPr>
          <a:xfrm>
            <a:off x="9635812" y="3246596"/>
            <a:ext cx="213581" cy="369332"/>
            <a:chOff x="2217199" y="1193165"/>
            <a:chExt cx="213581" cy="369332"/>
          </a:xfrm>
        </p:grpSpPr>
        <p:sp>
          <p:nvSpPr>
            <p:cNvPr id="397" name="Oval 396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2217199" y="1193165"/>
              <a:ext cx="1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99" name="TextBox 398"/>
          <p:cNvSpPr txBox="1"/>
          <p:nvPr/>
        </p:nvSpPr>
        <p:spPr>
          <a:xfrm>
            <a:off x="9831425" y="3259490"/>
            <a:ext cx="70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3446442" y="2033312"/>
            <a:ext cx="529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DRAM arrays </a:t>
            </a:r>
            <a:r>
              <a:rPr lang="en-US" sz="2800" b="1" smtClean="0"/>
              <a:t>with 48k FSM </a:t>
            </a:r>
            <a:r>
              <a:rPr lang="en-US" sz="2800" b="1" dirty="0" smtClean="0"/>
              <a:t>states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571622" y="1815548"/>
            <a:ext cx="8935684" cy="490592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/>
          <p:cNvSpPr txBox="1"/>
          <p:nvPr/>
        </p:nvSpPr>
        <p:spPr>
          <a:xfrm>
            <a:off x="2642048" y="3691871"/>
            <a:ext cx="6779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latin typeface="Consolas" charset="0"/>
                <a:ea typeface="Consolas" charset="0"/>
                <a:cs typeface="Consolas" charset="0"/>
              </a:rPr>
              <a:t>As fast </a:t>
            </a:r>
            <a:r>
              <a:rPr lang="en-US" sz="4400" b="1" dirty="0" smtClean="0">
                <a:latin typeface="Consolas" charset="0"/>
                <a:ea typeface="Consolas" charset="0"/>
                <a:cs typeface="Consolas" charset="0"/>
              </a:rPr>
              <a:t>as 3 cycles !</a:t>
            </a:r>
            <a:endParaRPr lang="en-US" sz="44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Challenges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43</a:t>
            </a:fld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970465" y="3902695"/>
            <a:ext cx="6202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Reducing number of flows</a:t>
            </a:r>
            <a:endParaRPr lang="en-US" sz="40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192164" y="3994790"/>
            <a:ext cx="488539" cy="530380"/>
            <a:chOff x="2230584" y="1280160"/>
            <a:chExt cx="200196" cy="208365"/>
          </a:xfrm>
        </p:grpSpPr>
        <p:sp>
          <p:nvSpPr>
            <p:cNvPr id="117" name="Oval 116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258833" y="1282973"/>
              <a:ext cx="120015" cy="20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69040" y="1759513"/>
            <a:ext cx="6457950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>
                <a:solidFill>
                  <a:schemeClr val="accent4">
                    <a:lumMod val="75000"/>
                  </a:schemeClr>
                </a:solidFill>
              </a:rPr>
              <a:t>Enumeration p</a:t>
            </a:r>
            <a:r>
              <a:rPr lang="en-US" sz="4400" b="1" kern="0" dirty="0" err="1">
                <a:solidFill>
                  <a:schemeClr val="accent4">
                    <a:lumMod val="75000"/>
                  </a:schemeClr>
                </a:solidFill>
              </a:rPr>
              <a:t>ath</a:t>
            </a:r>
            <a:r>
              <a:rPr lang="en-US" sz="4400" b="1" kern="0" dirty="0">
                <a:solidFill>
                  <a:schemeClr val="accent4">
                    <a:lumMod val="75000"/>
                  </a:schemeClr>
                </a:solidFill>
              </a:rPr>
              <a:t> tracking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2657" y="2929064"/>
            <a:ext cx="8220074" cy="769441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 smtClean="0">
                <a:solidFill>
                  <a:srgbClr val="7030A0"/>
                </a:solidFill>
              </a:rPr>
              <a:t>Reducing </a:t>
            </a:r>
            <a:r>
              <a:rPr lang="en-US" sz="4400" b="1" kern="0" smtClean="0">
                <a:solidFill>
                  <a:srgbClr val="7030A0"/>
                </a:solidFill>
              </a:rPr>
              <a:t>enumeration complexity</a:t>
            </a:r>
            <a:endParaRPr lang="en-US" sz="4400" b="1" kern="0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9896" y="1528763"/>
            <a:ext cx="7578291" cy="118586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44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14173" y="2909594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1082158" y="3901361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6682" y="3901361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6" name="Oval 15"/>
          <p:cNvSpPr/>
          <p:nvPr/>
        </p:nvSpPr>
        <p:spPr>
          <a:xfrm>
            <a:off x="2580792" y="2922704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11206" y="3901361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Oval 17"/>
          <p:cNvSpPr/>
          <p:nvPr/>
        </p:nvSpPr>
        <p:spPr>
          <a:xfrm>
            <a:off x="3675730" y="3901361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78697" y="2045070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0" name="Straight Arrow Connector 19"/>
          <p:cNvCxnSpPr>
            <a:stCxn id="13" idx="3"/>
            <a:endCxn id="19" idx="0"/>
          </p:cNvCxnSpPr>
          <p:nvPr/>
        </p:nvCxnSpPr>
        <p:spPr>
          <a:xfrm flipH="1">
            <a:off x="1414667" y="3463032"/>
            <a:ext cx="296896" cy="43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21" idx="0"/>
          </p:cNvCxnSpPr>
          <p:nvPr/>
        </p:nvCxnSpPr>
        <p:spPr>
          <a:xfrm>
            <a:off x="2181801" y="3463032"/>
            <a:ext cx="97390" cy="43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7"/>
          </p:cNvCxnSpPr>
          <p:nvPr/>
        </p:nvCxnSpPr>
        <p:spPr>
          <a:xfrm flipH="1">
            <a:off x="2181801" y="2598508"/>
            <a:ext cx="394286" cy="406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/>
          <p:cNvCxnSpPr>
            <a:stCxn id="19" idx="4"/>
            <a:endCxn id="16" idx="0"/>
          </p:cNvCxnSpPr>
          <p:nvPr/>
        </p:nvCxnSpPr>
        <p:spPr>
          <a:xfrm>
            <a:off x="2811206" y="2693463"/>
            <a:ext cx="102095" cy="229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Oval 717"/>
          <p:cNvSpPr/>
          <p:nvPr/>
        </p:nvSpPr>
        <p:spPr>
          <a:xfrm>
            <a:off x="3476224" y="2928771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19" name="Straight Arrow Connector 718"/>
          <p:cNvCxnSpPr>
            <a:stCxn id="19" idx="5"/>
            <a:endCxn id="718" idx="1"/>
          </p:cNvCxnSpPr>
          <p:nvPr/>
        </p:nvCxnSpPr>
        <p:spPr>
          <a:xfrm>
            <a:off x="3046325" y="2598508"/>
            <a:ext cx="527289" cy="425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Arrow Connector 918"/>
          <p:cNvCxnSpPr>
            <a:stCxn id="16" idx="4"/>
            <a:endCxn id="15" idx="7"/>
          </p:cNvCxnSpPr>
          <p:nvPr/>
        </p:nvCxnSpPr>
        <p:spPr>
          <a:xfrm flipH="1">
            <a:off x="2514310" y="3571097"/>
            <a:ext cx="398991" cy="425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Arrow Connector 921"/>
          <p:cNvCxnSpPr>
            <a:stCxn id="16" idx="5"/>
            <a:endCxn id="17" idx="0"/>
          </p:cNvCxnSpPr>
          <p:nvPr/>
        </p:nvCxnSpPr>
        <p:spPr>
          <a:xfrm flipH="1">
            <a:off x="3143715" y="3476142"/>
            <a:ext cx="4705" cy="425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Arrow Connector 925"/>
          <p:cNvCxnSpPr>
            <a:stCxn id="718" idx="4"/>
            <a:endCxn id="18" idx="0"/>
          </p:cNvCxnSpPr>
          <p:nvPr/>
        </p:nvCxnSpPr>
        <p:spPr>
          <a:xfrm>
            <a:off x="3808733" y="3577164"/>
            <a:ext cx="199506" cy="324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6" name="TextBox 935"/>
          <p:cNvSpPr txBox="1"/>
          <p:nvPr/>
        </p:nvSpPr>
        <p:spPr>
          <a:xfrm>
            <a:off x="838201" y="495682"/>
            <a:ext cx="6312407" cy="769441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 smtClean="0">
                <a:solidFill>
                  <a:srgbClr val="7030A0"/>
                </a:solidFill>
              </a:rPr>
              <a:t>Reducing number </a:t>
            </a:r>
            <a:r>
              <a:rPr lang="en-US" sz="4400" b="1" kern="0" smtClean="0">
                <a:solidFill>
                  <a:srgbClr val="7030A0"/>
                </a:solidFill>
              </a:rPr>
              <a:t>of flows</a:t>
            </a:r>
            <a:endParaRPr lang="en-US" sz="4400" b="1" kern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3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45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14173" y="2909594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1082158" y="3901361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6682" y="3901361"/>
            <a:ext cx="665018" cy="64839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6" name="Oval 15"/>
          <p:cNvSpPr/>
          <p:nvPr/>
        </p:nvSpPr>
        <p:spPr>
          <a:xfrm>
            <a:off x="2580792" y="2922704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11206" y="3901361"/>
            <a:ext cx="665018" cy="64839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75730" y="3901361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78697" y="2045070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0" name="Straight Arrow Connector 19"/>
          <p:cNvCxnSpPr>
            <a:stCxn id="13" idx="3"/>
            <a:endCxn id="19" idx="0"/>
          </p:cNvCxnSpPr>
          <p:nvPr/>
        </p:nvCxnSpPr>
        <p:spPr>
          <a:xfrm flipH="1">
            <a:off x="1414667" y="3463032"/>
            <a:ext cx="296896" cy="43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21" idx="0"/>
          </p:cNvCxnSpPr>
          <p:nvPr/>
        </p:nvCxnSpPr>
        <p:spPr>
          <a:xfrm>
            <a:off x="2181801" y="3463032"/>
            <a:ext cx="97390" cy="43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7"/>
          </p:cNvCxnSpPr>
          <p:nvPr/>
        </p:nvCxnSpPr>
        <p:spPr>
          <a:xfrm flipH="1">
            <a:off x="2181801" y="2598508"/>
            <a:ext cx="394286" cy="406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/>
          <p:cNvCxnSpPr>
            <a:stCxn id="19" idx="4"/>
            <a:endCxn id="16" idx="0"/>
          </p:cNvCxnSpPr>
          <p:nvPr/>
        </p:nvCxnSpPr>
        <p:spPr>
          <a:xfrm>
            <a:off x="2811206" y="2693463"/>
            <a:ext cx="102095" cy="229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Oval 717"/>
          <p:cNvSpPr/>
          <p:nvPr/>
        </p:nvSpPr>
        <p:spPr>
          <a:xfrm>
            <a:off x="3476224" y="2928771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19" name="Straight Arrow Connector 718"/>
          <p:cNvCxnSpPr>
            <a:stCxn id="19" idx="5"/>
            <a:endCxn id="718" idx="1"/>
          </p:cNvCxnSpPr>
          <p:nvPr/>
        </p:nvCxnSpPr>
        <p:spPr>
          <a:xfrm>
            <a:off x="3046325" y="2598508"/>
            <a:ext cx="527289" cy="425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Arrow Connector 918"/>
          <p:cNvCxnSpPr>
            <a:stCxn id="16" idx="4"/>
            <a:endCxn id="15" idx="7"/>
          </p:cNvCxnSpPr>
          <p:nvPr/>
        </p:nvCxnSpPr>
        <p:spPr>
          <a:xfrm flipH="1">
            <a:off x="2514310" y="3571097"/>
            <a:ext cx="398991" cy="425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Arrow Connector 921"/>
          <p:cNvCxnSpPr>
            <a:stCxn id="16" idx="5"/>
            <a:endCxn id="17" idx="0"/>
          </p:cNvCxnSpPr>
          <p:nvPr/>
        </p:nvCxnSpPr>
        <p:spPr>
          <a:xfrm flipH="1">
            <a:off x="3143715" y="3476142"/>
            <a:ext cx="4705" cy="425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Arrow Connector 925"/>
          <p:cNvCxnSpPr>
            <a:stCxn id="718" idx="4"/>
            <a:endCxn id="18" idx="0"/>
          </p:cNvCxnSpPr>
          <p:nvPr/>
        </p:nvCxnSpPr>
        <p:spPr>
          <a:xfrm>
            <a:off x="3808733" y="3577164"/>
            <a:ext cx="199506" cy="324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6" name="TextBox 935"/>
          <p:cNvSpPr txBox="1"/>
          <p:nvPr/>
        </p:nvSpPr>
        <p:spPr>
          <a:xfrm>
            <a:off x="838201" y="495682"/>
            <a:ext cx="6312407" cy="769441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 smtClean="0">
                <a:solidFill>
                  <a:srgbClr val="7030A0"/>
                </a:solidFill>
              </a:rPr>
              <a:t>Reducing number </a:t>
            </a:r>
            <a:r>
              <a:rPr lang="en-US" sz="4400" b="1" kern="0" smtClean="0">
                <a:solidFill>
                  <a:srgbClr val="7030A0"/>
                </a:solidFill>
              </a:rPr>
              <a:t>of flows</a:t>
            </a:r>
            <a:endParaRPr lang="en-US" sz="4400" b="1" kern="0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46682" y="5424253"/>
            <a:ext cx="815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Range for many input symbols typically much smaller than states in FSM</a:t>
            </a:r>
            <a:endParaRPr lang="en-US" sz="4400" u="sng" dirty="0">
              <a:solidFill>
                <a:srgbClr val="92D05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42955" y="2501030"/>
            <a:ext cx="5188140" cy="1213958"/>
            <a:chOff x="5842955" y="2501030"/>
            <a:chExt cx="5188140" cy="1213958"/>
          </a:xfrm>
        </p:grpSpPr>
        <p:sp>
          <p:nvSpPr>
            <p:cNvPr id="933" name="Oval 932"/>
            <p:cNvSpPr/>
            <p:nvPr/>
          </p:nvSpPr>
          <p:spPr>
            <a:xfrm>
              <a:off x="8065499" y="2866846"/>
              <a:ext cx="665018" cy="64839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m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378352" y="2514659"/>
              <a:ext cx="6527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en-US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42955" y="2773183"/>
              <a:ext cx="162974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92D050"/>
                  </a:solidFill>
                </a:rPr>
                <a:t>Range</a:t>
              </a:r>
              <a:endParaRPr lang="en-US" sz="6000" b="1" dirty="0">
                <a:solidFill>
                  <a:srgbClr val="92D05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66637" y="2514659"/>
              <a:ext cx="5020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bg1">
                      <a:lumMod val="50000"/>
                    </a:schemeClr>
                  </a:solidFill>
                </a:rPr>
                <a:t>{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85319" y="2504986"/>
              <a:ext cx="5020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1">
                      <a:lumMod val="50000"/>
                    </a:schemeClr>
                  </a:solidFill>
                </a:rPr>
                <a:t>}</a:t>
              </a:r>
              <a:endParaRPr lang="en-US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7138" y="25010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bg1">
                      <a:lumMod val="50000"/>
                    </a:schemeClr>
                  </a:solidFill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1645920" y="2136350"/>
            <a:ext cx="298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stream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064827" y="2136350"/>
            <a:ext cx="337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art\x2d … tap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69570" y="2139897"/>
            <a:ext cx="497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rle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\x2e 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qo</a:t>
            </a:r>
            <a:r>
              <a:rPr lang="en-US" sz="2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abpr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mr-IN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2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85341" y="4600879"/>
            <a:ext cx="99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mr-I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minimum range,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frequently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occurring symbol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46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Range-Guided Input Partitioning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5920" y="3247276"/>
            <a:ext cx="229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stream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4827" y="3064069"/>
            <a:ext cx="2876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art\x2d …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</a:t>
            </a:r>
            <a:r>
              <a:rPr lang="en-US" sz="40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US" sz="40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3970" y="3067616"/>
            <a:ext cx="423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rle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\x2e 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qo</a:t>
            </a:r>
            <a:r>
              <a:rPr lang="en-US" sz="40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abpr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mr-IN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2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575410" y="3182978"/>
            <a:ext cx="15939" cy="62088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141645" y="3182978"/>
            <a:ext cx="15939" cy="62088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8" grpId="0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7784920" y="3266954"/>
            <a:ext cx="107261" cy="315243"/>
          </a:xfrm>
          <a:prstGeom prst="roundRect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784920" y="2298220"/>
            <a:ext cx="119922" cy="331710"/>
          </a:xfrm>
          <a:prstGeom prst="roundRect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6343602" y="2947401"/>
            <a:ext cx="148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Infeasible paths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7482573" y="3372911"/>
            <a:ext cx="282627" cy="725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Range-Guided Input Partitioning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466982" y="2532883"/>
            <a:ext cx="298218" cy="40189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210049" y="1694181"/>
            <a:ext cx="4862484" cy="2621343"/>
            <a:chOff x="2571999" y="3944319"/>
            <a:chExt cx="4862484" cy="2621343"/>
          </a:xfrm>
        </p:grpSpPr>
        <p:sp>
          <p:nvSpPr>
            <p:cNvPr id="95" name="Rectangle 94"/>
            <p:cNvSpPr/>
            <p:nvPr/>
          </p:nvSpPr>
          <p:spPr>
            <a:xfrm>
              <a:off x="5045689" y="4562479"/>
              <a:ext cx="1591734" cy="13234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025193" y="4929683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025193" y="5001121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025193" y="5070177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028368" y="5251152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152491" y="5919331"/>
              <a:ext cx="1377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Input Segment 1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3701376" y="4552597"/>
              <a:ext cx="9525" cy="13432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7418544" y="3968401"/>
              <a:ext cx="15939" cy="62088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571999" y="4771833"/>
              <a:ext cx="1234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State</a:t>
              </a:r>
            </a:p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space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970379" y="4483401"/>
              <a:ext cx="1154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Initial start states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4837232" y="4813002"/>
              <a:ext cx="143828" cy="97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41106" y="4056816"/>
              <a:ext cx="190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 stream</a:t>
              </a:r>
              <a:endPara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47489" y="3944319"/>
              <a:ext cx="2159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art\x2d … </a:t>
              </a:r>
              <a:r>
                <a:rPr lang="en-US" b="1" dirty="0" smtClean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</a:t>
              </a:r>
              <a:r>
                <a:rPr lang="en-US" sz="2800" b="1" dirty="0" smtClean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en-US" sz="28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1871" y="1690690"/>
            <a:ext cx="1926826" cy="2593829"/>
            <a:chOff x="8103821" y="3940828"/>
            <a:chExt cx="1926826" cy="2593829"/>
          </a:xfrm>
        </p:grpSpPr>
        <p:sp>
          <p:nvSpPr>
            <p:cNvPr id="96" name="Rectangle 95"/>
            <p:cNvSpPr/>
            <p:nvPr/>
          </p:nvSpPr>
          <p:spPr>
            <a:xfrm>
              <a:off x="8200933" y="4532497"/>
              <a:ext cx="1591734" cy="13234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368099" y="5888326"/>
              <a:ext cx="1398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Input Segment 2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179688" y="54458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79688" y="5367749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8179688" y="5286142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8179688" y="5199620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8179688" y="5121515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8179688" y="5039908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8179688" y="4958172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8179688" y="4880067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8179688" y="4798460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8180280" y="4720593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8179688" y="5685034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8179688" y="5606929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8179688" y="5525322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8179688" y="5763139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8176979" y="4644293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8177571" y="4566426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03821" y="3940828"/>
              <a:ext cx="1926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rle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\x2e … </a:t>
              </a:r>
              <a:r>
                <a:rPr lang="en-US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qo</a:t>
              </a:r>
              <a:r>
                <a:rPr lang="en-US" sz="2800" b="1" dirty="0" err="1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530005" y="2232971"/>
            <a:ext cx="43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30005" y="2532883"/>
            <a:ext cx="43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68352" y="3451118"/>
            <a:ext cx="5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658377" y="2540745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658376" y="2875525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658375" y="2980607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658375" y="3085971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069569" y="4806577"/>
            <a:ext cx="8548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Only P</a:t>
            </a:r>
            <a:r>
              <a:rPr lang="en-US" sz="28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mr-I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sz="28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are feasible enumeration paths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68352" y="3133817"/>
            <a:ext cx="5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658374" y="345664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166581" y="1805308"/>
            <a:ext cx="284204" cy="37070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308124" y="1821451"/>
            <a:ext cx="284204" cy="37070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126" grpId="0"/>
      <p:bldP spid="50" grpId="0"/>
      <p:bldP spid="52" grpId="0"/>
      <p:bldP spid="5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 noGrp="1"/>
          </p:cNvGraphicFramePr>
          <p:nvPr>
            <p:extLst/>
          </p:nvPr>
        </p:nvGraphicFramePr>
        <p:xfrm>
          <a:off x="838201" y="1616149"/>
          <a:ext cx="9836887" cy="4550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815084" cy="1325563"/>
          </a:xfrm>
        </p:spPr>
        <p:txBody>
          <a:bodyPr/>
          <a:lstStyle/>
          <a:p>
            <a:r>
              <a:rPr lang="en-US" b="1" dirty="0" smtClean="0"/>
              <a:t>Minimum range </a:t>
            </a:r>
            <a:r>
              <a:rPr lang="en-US" b="1" dirty="0" smtClean="0">
                <a:solidFill>
                  <a:srgbClr val="92D050"/>
                </a:solidFill>
              </a:rPr>
              <a:t>much smaller </a:t>
            </a:r>
            <a:r>
              <a:rPr lang="en-US" b="1" dirty="0" smtClean="0"/>
              <a:t>than state space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908300" y="4497867"/>
            <a:ext cx="215900" cy="1524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08477" y="4416351"/>
            <a:ext cx="215900" cy="1524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60160" y="4421667"/>
            <a:ext cx="215900" cy="1524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56794" y="4482213"/>
            <a:ext cx="215900" cy="1524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08654" y="4400697"/>
            <a:ext cx="215900" cy="1524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71148" y="4000205"/>
            <a:ext cx="215900" cy="1524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821075" y="4115660"/>
            <a:ext cx="215900" cy="1524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Challenges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49</a:t>
            </a:fld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970465" y="3902695"/>
            <a:ext cx="6202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Reducing number of flows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192164" y="3994790"/>
            <a:ext cx="488539" cy="530380"/>
            <a:chOff x="2230584" y="1280160"/>
            <a:chExt cx="200196" cy="208365"/>
          </a:xfrm>
        </p:grpSpPr>
        <p:sp>
          <p:nvSpPr>
            <p:cNvPr id="117" name="Oval 116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258833" y="1282973"/>
              <a:ext cx="120015" cy="20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70465" y="4763633"/>
            <a:ext cx="8232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Improving</a:t>
            </a:r>
            <a:r>
              <a:rPr lang="en-US" sz="4000" dirty="0" smtClean="0"/>
              <a:t> </a:t>
            </a:r>
            <a:r>
              <a:rPr lang="en-US" sz="4000" dirty="0"/>
              <a:t>flow utilization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77174" y="4872371"/>
            <a:ext cx="488539" cy="530380"/>
            <a:chOff x="2230584" y="1280160"/>
            <a:chExt cx="200196" cy="208365"/>
          </a:xfrm>
        </p:grpSpPr>
        <p:sp>
          <p:nvSpPr>
            <p:cNvPr id="14" name="Oval 13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58833" y="1282973"/>
              <a:ext cx="120015" cy="20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52657" y="2929064"/>
            <a:ext cx="8220074" cy="769441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 smtClean="0">
                <a:solidFill>
                  <a:srgbClr val="7030A0"/>
                </a:solidFill>
              </a:rPr>
              <a:t>Reducing </a:t>
            </a:r>
            <a:r>
              <a:rPr lang="en-US" sz="4400" b="1" kern="0" smtClean="0">
                <a:solidFill>
                  <a:srgbClr val="7030A0"/>
                </a:solidFill>
              </a:rPr>
              <a:t>enumeration complexity</a:t>
            </a:r>
            <a:endParaRPr lang="en-US" sz="4400" b="1" kern="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9040" y="1759513"/>
            <a:ext cx="6457950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>
                <a:solidFill>
                  <a:schemeClr val="accent4">
                    <a:lumMod val="75000"/>
                  </a:schemeClr>
                </a:solidFill>
              </a:rPr>
              <a:t>Enumeration p</a:t>
            </a:r>
            <a:r>
              <a:rPr lang="en-US" sz="4400" b="1" kern="0" dirty="0" err="1">
                <a:solidFill>
                  <a:schemeClr val="accent4">
                    <a:lumMod val="75000"/>
                  </a:schemeClr>
                </a:solidFill>
              </a:rPr>
              <a:t>ath</a:t>
            </a:r>
            <a:r>
              <a:rPr lang="en-US" sz="4400" b="1" kern="0" dirty="0">
                <a:solidFill>
                  <a:schemeClr val="accent4">
                    <a:lumMod val="75000"/>
                  </a:schemeClr>
                </a:solidFill>
              </a:rPr>
              <a:t> tracking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9896" y="1528763"/>
            <a:ext cx="7578291" cy="118586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Compute-Centric Architectures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34098" y="2326435"/>
            <a:ext cx="7728777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 !=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 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(c == ‘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 {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('\n'); *state = S0; }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 	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(*state)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      	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S0: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           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 ‘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               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*state = S1;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}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break;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 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S1: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*state = S2; }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                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(c); } break;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S2: break;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    }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13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524000" y="90102"/>
            <a:ext cx="65" cy="276999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1524000" y="90102"/>
            <a:ext cx="65" cy="276999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58437" y="1495806"/>
            <a:ext cx="3275126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Switch-Case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2275" y="2207027"/>
            <a:ext cx="8610600" cy="379253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89213" y="3440912"/>
            <a:ext cx="3976853" cy="923330"/>
            <a:chOff x="1247853" y="5803942"/>
            <a:chExt cx="3976853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628853" y="6019754"/>
              <a:ext cx="359585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Branch </a:t>
              </a:r>
              <a:r>
                <a:rPr lang="en-US" sz="2800" b="1" dirty="0" err="1"/>
                <a:t>Mispredictions</a:t>
              </a:r>
              <a:r>
                <a:rPr lang="en-US" sz="2800" b="1" dirty="0"/>
                <a:t>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47853" y="5803942"/>
              <a:ext cx="38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C00000"/>
                  </a:solidFill>
                </a:rPr>
                <a:t>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19107" y="3440912"/>
            <a:ext cx="4725591" cy="923330"/>
            <a:chOff x="6211116" y="5803942"/>
            <a:chExt cx="4725591" cy="923330"/>
          </a:xfrm>
        </p:grpSpPr>
        <p:sp>
          <p:nvSpPr>
            <p:cNvPr id="26" name="TextBox 25"/>
            <p:cNvSpPr txBox="1"/>
            <p:nvPr/>
          </p:nvSpPr>
          <p:spPr>
            <a:xfrm>
              <a:off x="6592116" y="6003997"/>
              <a:ext cx="4344591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Irregular memory accesses</a:t>
              </a:r>
              <a:endParaRPr lang="en-US" sz="28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11116" y="5803942"/>
              <a:ext cx="38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C00000"/>
                  </a:solidFill>
                </a:rPr>
                <a:t>!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3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50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1" y="3006356"/>
            <a:ext cx="11138744" cy="1325563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 we enumerate more states in the same flow 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1" y="495682"/>
            <a:ext cx="6312407" cy="769441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 smtClean="0">
                <a:solidFill>
                  <a:srgbClr val="7030A0"/>
                </a:solidFill>
              </a:rPr>
              <a:t>Improving flow utilization</a:t>
            </a:r>
            <a:endParaRPr lang="en-US" sz="4400" b="1" kern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112"/>
          <p:cNvSpPr/>
          <p:nvPr/>
        </p:nvSpPr>
        <p:spPr>
          <a:xfrm>
            <a:off x="6300788" y="1624017"/>
            <a:ext cx="3970799" cy="4330072"/>
          </a:xfrm>
          <a:custGeom>
            <a:avLst/>
            <a:gdLst>
              <a:gd name="connsiteX0" fmla="*/ 1657350 w 3943350"/>
              <a:gd name="connsiteY0" fmla="*/ 0 h 3771900"/>
              <a:gd name="connsiteX1" fmla="*/ 1657350 w 3943350"/>
              <a:gd name="connsiteY1" fmla="*/ 0 h 3771900"/>
              <a:gd name="connsiteX2" fmla="*/ 1485900 w 3943350"/>
              <a:gd name="connsiteY2" fmla="*/ 57150 h 3771900"/>
              <a:gd name="connsiteX3" fmla="*/ 1443037 w 3943350"/>
              <a:gd name="connsiteY3" fmla="*/ 71438 h 3771900"/>
              <a:gd name="connsiteX4" fmla="*/ 1328737 w 3943350"/>
              <a:gd name="connsiteY4" fmla="*/ 100013 h 3771900"/>
              <a:gd name="connsiteX5" fmla="*/ 1200150 w 3943350"/>
              <a:gd name="connsiteY5" fmla="*/ 142875 h 3771900"/>
              <a:gd name="connsiteX6" fmla="*/ 1157287 w 3943350"/>
              <a:gd name="connsiteY6" fmla="*/ 157163 h 3771900"/>
              <a:gd name="connsiteX7" fmla="*/ 1114425 w 3943350"/>
              <a:gd name="connsiteY7" fmla="*/ 171450 h 3771900"/>
              <a:gd name="connsiteX8" fmla="*/ 1028700 w 3943350"/>
              <a:gd name="connsiteY8" fmla="*/ 228600 h 3771900"/>
              <a:gd name="connsiteX9" fmla="*/ 985837 w 3943350"/>
              <a:gd name="connsiteY9" fmla="*/ 257175 h 3771900"/>
              <a:gd name="connsiteX10" fmla="*/ 942975 w 3943350"/>
              <a:gd name="connsiteY10" fmla="*/ 300038 h 3771900"/>
              <a:gd name="connsiteX11" fmla="*/ 914400 w 3943350"/>
              <a:gd name="connsiteY11" fmla="*/ 342900 h 3771900"/>
              <a:gd name="connsiteX12" fmla="*/ 871537 w 3943350"/>
              <a:gd name="connsiteY12" fmla="*/ 371475 h 3771900"/>
              <a:gd name="connsiteX13" fmla="*/ 800100 w 3943350"/>
              <a:gd name="connsiteY13" fmla="*/ 442913 h 3771900"/>
              <a:gd name="connsiteX14" fmla="*/ 714375 w 3943350"/>
              <a:gd name="connsiteY14" fmla="*/ 514350 h 3771900"/>
              <a:gd name="connsiteX15" fmla="*/ 642937 w 3943350"/>
              <a:gd name="connsiteY15" fmla="*/ 585788 h 3771900"/>
              <a:gd name="connsiteX16" fmla="*/ 514350 w 3943350"/>
              <a:gd name="connsiteY16" fmla="*/ 700088 h 3771900"/>
              <a:gd name="connsiteX17" fmla="*/ 442912 w 3943350"/>
              <a:gd name="connsiteY17" fmla="*/ 785813 h 3771900"/>
              <a:gd name="connsiteX18" fmla="*/ 414337 w 3943350"/>
              <a:gd name="connsiteY18" fmla="*/ 828675 h 3771900"/>
              <a:gd name="connsiteX19" fmla="*/ 371475 w 3943350"/>
              <a:gd name="connsiteY19" fmla="*/ 871538 h 3771900"/>
              <a:gd name="connsiteX20" fmla="*/ 314325 w 3943350"/>
              <a:gd name="connsiteY20" fmla="*/ 957263 h 3771900"/>
              <a:gd name="connsiteX21" fmla="*/ 285750 w 3943350"/>
              <a:gd name="connsiteY21" fmla="*/ 1000125 h 3771900"/>
              <a:gd name="connsiteX22" fmla="*/ 242887 w 3943350"/>
              <a:gd name="connsiteY22" fmla="*/ 1042988 h 3771900"/>
              <a:gd name="connsiteX23" fmla="*/ 185737 w 3943350"/>
              <a:gd name="connsiteY23" fmla="*/ 1171575 h 3771900"/>
              <a:gd name="connsiteX24" fmla="*/ 128587 w 3943350"/>
              <a:gd name="connsiteY24" fmla="*/ 1300163 h 3771900"/>
              <a:gd name="connsiteX25" fmla="*/ 100012 w 3943350"/>
              <a:gd name="connsiteY25" fmla="*/ 1385888 h 3771900"/>
              <a:gd name="connsiteX26" fmla="*/ 85725 w 3943350"/>
              <a:gd name="connsiteY26" fmla="*/ 1428750 h 3771900"/>
              <a:gd name="connsiteX27" fmla="*/ 71437 w 3943350"/>
              <a:gd name="connsiteY27" fmla="*/ 1557338 h 3771900"/>
              <a:gd name="connsiteX28" fmla="*/ 57150 w 3943350"/>
              <a:gd name="connsiteY28" fmla="*/ 1614488 h 3771900"/>
              <a:gd name="connsiteX29" fmla="*/ 42862 w 3943350"/>
              <a:gd name="connsiteY29" fmla="*/ 1685925 h 3771900"/>
              <a:gd name="connsiteX30" fmla="*/ 28575 w 3943350"/>
              <a:gd name="connsiteY30" fmla="*/ 1771650 h 3771900"/>
              <a:gd name="connsiteX31" fmla="*/ 14287 w 3943350"/>
              <a:gd name="connsiteY31" fmla="*/ 1814513 h 3771900"/>
              <a:gd name="connsiteX32" fmla="*/ 0 w 3943350"/>
              <a:gd name="connsiteY32" fmla="*/ 1871663 h 3771900"/>
              <a:gd name="connsiteX33" fmla="*/ 14287 w 3943350"/>
              <a:gd name="connsiteY33" fmla="*/ 2257425 h 3771900"/>
              <a:gd name="connsiteX34" fmla="*/ 28575 w 3943350"/>
              <a:gd name="connsiteY34" fmla="*/ 2343150 h 3771900"/>
              <a:gd name="connsiteX35" fmla="*/ 57150 w 3943350"/>
              <a:gd name="connsiteY35" fmla="*/ 2428875 h 3771900"/>
              <a:gd name="connsiteX36" fmla="*/ 71437 w 3943350"/>
              <a:gd name="connsiteY36" fmla="*/ 2471738 h 3771900"/>
              <a:gd name="connsiteX37" fmla="*/ 100012 w 3943350"/>
              <a:gd name="connsiteY37" fmla="*/ 2557463 h 3771900"/>
              <a:gd name="connsiteX38" fmla="*/ 142875 w 3943350"/>
              <a:gd name="connsiteY38" fmla="*/ 2728913 h 3771900"/>
              <a:gd name="connsiteX39" fmla="*/ 214312 w 3943350"/>
              <a:gd name="connsiteY39" fmla="*/ 2814638 h 3771900"/>
              <a:gd name="connsiteX40" fmla="*/ 271462 w 3943350"/>
              <a:gd name="connsiteY40" fmla="*/ 2900363 h 3771900"/>
              <a:gd name="connsiteX41" fmla="*/ 385762 w 3943350"/>
              <a:gd name="connsiteY41" fmla="*/ 3071813 h 3771900"/>
              <a:gd name="connsiteX42" fmla="*/ 414337 w 3943350"/>
              <a:gd name="connsiteY42" fmla="*/ 3114675 h 3771900"/>
              <a:gd name="connsiteX43" fmla="*/ 557212 w 3943350"/>
              <a:gd name="connsiteY43" fmla="*/ 3200400 h 3771900"/>
              <a:gd name="connsiteX44" fmla="*/ 600075 w 3943350"/>
              <a:gd name="connsiteY44" fmla="*/ 3228975 h 3771900"/>
              <a:gd name="connsiteX45" fmla="*/ 657225 w 3943350"/>
              <a:gd name="connsiteY45" fmla="*/ 3243263 h 3771900"/>
              <a:gd name="connsiteX46" fmla="*/ 700087 w 3943350"/>
              <a:gd name="connsiteY46" fmla="*/ 3257550 h 3771900"/>
              <a:gd name="connsiteX47" fmla="*/ 742950 w 3943350"/>
              <a:gd name="connsiteY47" fmla="*/ 3286125 h 3771900"/>
              <a:gd name="connsiteX48" fmla="*/ 814387 w 3943350"/>
              <a:gd name="connsiteY48" fmla="*/ 3357563 h 3771900"/>
              <a:gd name="connsiteX49" fmla="*/ 942975 w 3943350"/>
              <a:gd name="connsiteY49" fmla="*/ 3400425 h 3771900"/>
              <a:gd name="connsiteX50" fmla="*/ 985837 w 3943350"/>
              <a:gd name="connsiteY50" fmla="*/ 3414713 h 3771900"/>
              <a:gd name="connsiteX51" fmla="*/ 1071562 w 3943350"/>
              <a:gd name="connsiteY51" fmla="*/ 3457575 h 3771900"/>
              <a:gd name="connsiteX52" fmla="*/ 1114425 w 3943350"/>
              <a:gd name="connsiteY52" fmla="*/ 3486150 h 3771900"/>
              <a:gd name="connsiteX53" fmla="*/ 1200150 w 3943350"/>
              <a:gd name="connsiteY53" fmla="*/ 3514725 h 3771900"/>
              <a:gd name="connsiteX54" fmla="*/ 1243012 w 3943350"/>
              <a:gd name="connsiteY54" fmla="*/ 3543300 h 3771900"/>
              <a:gd name="connsiteX55" fmla="*/ 1343025 w 3943350"/>
              <a:gd name="connsiteY55" fmla="*/ 3586163 h 3771900"/>
              <a:gd name="connsiteX56" fmla="*/ 1428750 w 3943350"/>
              <a:gd name="connsiteY56" fmla="*/ 3643313 h 3771900"/>
              <a:gd name="connsiteX57" fmla="*/ 1514475 w 3943350"/>
              <a:gd name="connsiteY57" fmla="*/ 3671888 h 3771900"/>
              <a:gd name="connsiteX58" fmla="*/ 1557337 w 3943350"/>
              <a:gd name="connsiteY58" fmla="*/ 3700463 h 3771900"/>
              <a:gd name="connsiteX59" fmla="*/ 1700212 w 3943350"/>
              <a:gd name="connsiteY59" fmla="*/ 3743325 h 3771900"/>
              <a:gd name="connsiteX60" fmla="*/ 2085975 w 3943350"/>
              <a:gd name="connsiteY60" fmla="*/ 3771900 h 3771900"/>
              <a:gd name="connsiteX61" fmla="*/ 2728912 w 3943350"/>
              <a:gd name="connsiteY61" fmla="*/ 3757613 h 3771900"/>
              <a:gd name="connsiteX62" fmla="*/ 2857500 w 3943350"/>
              <a:gd name="connsiteY62" fmla="*/ 3686175 h 3771900"/>
              <a:gd name="connsiteX63" fmla="*/ 2943225 w 3943350"/>
              <a:gd name="connsiteY63" fmla="*/ 3629025 h 3771900"/>
              <a:gd name="connsiteX64" fmla="*/ 2986087 w 3943350"/>
              <a:gd name="connsiteY64" fmla="*/ 3614738 h 3771900"/>
              <a:gd name="connsiteX65" fmla="*/ 3071812 w 3943350"/>
              <a:gd name="connsiteY65" fmla="*/ 3557588 h 3771900"/>
              <a:gd name="connsiteX66" fmla="*/ 3114675 w 3943350"/>
              <a:gd name="connsiteY66" fmla="*/ 3543300 h 3771900"/>
              <a:gd name="connsiteX67" fmla="*/ 3200400 w 3943350"/>
              <a:gd name="connsiteY67" fmla="*/ 3500438 h 3771900"/>
              <a:gd name="connsiteX68" fmla="*/ 3243262 w 3943350"/>
              <a:gd name="connsiteY68" fmla="*/ 3471863 h 3771900"/>
              <a:gd name="connsiteX69" fmla="*/ 3286125 w 3943350"/>
              <a:gd name="connsiteY69" fmla="*/ 3429000 h 3771900"/>
              <a:gd name="connsiteX70" fmla="*/ 3328987 w 3943350"/>
              <a:gd name="connsiteY70" fmla="*/ 3414713 h 3771900"/>
              <a:gd name="connsiteX71" fmla="*/ 3357562 w 3943350"/>
              <a:gd name="connsiteY71" fmla="*/ 3371850 h 3771900"/>
              <a:gd name="connsiteX72" fmla="*/ 3400425 w 3943350"/>
              <a:gd name="connsiteY72" fmla="*/ 3328988 h 3771900"/>
              <a:gd name="connsiteX73" fmla="*/ 3414712 w 3943350"/>
              <a:gd name="connsiteY73" fmla="*/ 3286125 h 3771900"/>
              <a:gd name="connsiteX74" fmla="*/ 3443287 w 3943350"/>
              <a:gd name="connsiteY74" fmla="*/ 3243263 h 3771900"/>
              <a:gd name="connsiteX75" fmla="*/ 3471862 w 3943350"/>
              <a:gd name="connsiteY75" fmla="*/ 3157538 h 3771900"/>
              <a:gd name="connsiteX76" fmla="*/ 3500437 w 3943350"/>
              <a:gd name="connsiteY76" fmla="*/ 3071813 h 3771900"/>
              <a:gd name="connsiteX77" fmla="*/ 3514725 w 3943350"/>
              <a:gd name="connsiteY77" fmla="*/ 3028950 h 3771900"/>
              <a:gd name="connsiteX78" fmla="*/ 3543300 w 3943350"/>
              <a:gd name="connsiteY78" fmla="*/ 2986088 h 3771900"/>
              <a:gd name="connsiteX79" fmla="*/ 3557587 w 3943350"/>
              <a:gd name="connsiteY79" fmla="*/ 2943225 h 3771900"/>
              <a:gd name="connsiteX80" fmla="*/ 3614737 w 3943350"/>
              <a:gd name="connsiteY80" fmla="*/ 2857500 h 3771900"/>
              <a:gd name="connsiteX81" fmla="*/ 3643312 w 3943350"/>
              <a:gd name="connsiteY81" fmla="*/ 2771775 h 3771900"/>
              <a:gd name="connsiteX82" fmla="*/ 3671887 w 3943350"/>
              <a:gd name="connsiteY82" fmla="*/ 2728913 h 3771900"/>
              <a:gd name="connsiteX83" fmla="*/ 3686175 w 3943350"/>
              <a:gd name="connsiteY83" fmla="*/ 2686050 h 3771900"/>
              <a:gd name="connsiteX84" fmla="*/ 3743325 w 3943350"/>
              <a:gd name="connsiteY84" fmla="*/ 2600325 h 3771900"/>
              <a:gd name="connsiteX85" fmla="*/ 3786187 w 3943350"/>
              <a:gd name="connsiteY85" fmla="*/ 2514600 h 3771900"/>
              <a:gd name="connsiteX86" fmla="*/ 3829050 w 3943350"/>
              <a:gd name="connsiteY86" fmla="*/ 2428875 h 3771900"/>
              <a:gd name="connsiteX87" fmla="*/ 3871912 w 3943350"/>
              <a:gd name="connsiteY87" fmla="*/ 2343150 h 3771900"/>
              <a:gd name="connsiteX88" fmla="*/ 3900487 w 3943350"/>
              <a:gd name="connsiteY88" fmla="*/ 2257425 h 3771900"/>
              <a:gd name="connsiteX89" fmla="*/ 3929062 w 3943350"/>
              <a:gd name="connsiteY89" fmla="*/ 2171700 h 3771900"/>
              <a:gd name="connsiteX90" fmla="*/ 3943350 w 3943350"/>
              <a:gd name="connsiteY90" fmla="*/ 2085975 h 3771900"/>
              <a:gd name="connsiteX91" fmla="*/ 3900487 w 3943350"/>
              <a:gd name="connsiteY91" fmla="*/ 1814513 h 3771900"/>
              <a:gd name="connsiteX92" fmla="*/ 3886200 w 3943350"/>
              <a:gd name="connsiteY92" fmla="*/ 1771650 h 3771900"/>
              <a:gd name="connsiteX93" fmla="*/ 3843337 w 3943350"/>
              <a:gd name="connsiteY93" fmla="*/ 1685925 h 3771900"/>
              <a:gd name="connsiteX94" fmla="*/ 3786187 w 3943350"/>
              <a:gd name="connsiteY94" fmla="*/ 1600200 h 3771900"/>
              <a:gd name="connsiteX95" fmla="*/ 3743325 w 3943350"/>
              <a:gd name="connsiteY95" fmla="*/ 1514475 h 3771900"/>
              <a:gd name="connsiteX96" fmla="*/ 3729037 w 3943350"/>
              <a:gd name="connsiteY96" fmla="*/ 1471613 h 3771900"/>
              <a:gd name="connsiteX97" fmla="*/ 3671887 w 3943350"/>
              <a:gd name="connsiteY97" fmla="*/ 1385888 h 3771900"/>
              <a:gd name="connsiteX98" fmla="*/ 3643312 w 3943350"/>
              <a:gd name="connsiteY98" fmla="*/ 1343025 h 3771900"/>
              <a:gd name="connsiteX99" fmla="*/ 3600450 w 3943350"/>
              <a:gd name="connsiteY99" fmla="*/ 1257300 h 3771900"/>
              <a:gd name="connsiteX100" fmla="*/ 3557587 w 3943350"/>
              <a:gd name="connsiteY100" fmla="*/ 1228725 h 3771900"/>
              <a:gd name="connsiteX101" fmla="*/ 3486150 w 3943350"/>
              <a:gd name="connsiteY101" fmla="*/ 1157288 h 3771900"/>
              <a:gd name="connsiteX102" fmla="*/ 3457575 w 3943350"/>
              <a:gd name="connsiteY102" fmla="*/ 1114425 h 3771900"/>
              <a:gd name="connsiteX103" fmla="*/ 3414712 w 3943350"/>
              <a:gd name="connsiteY103" fmla="*/ 1071563 h 3771900"/>
              <a:gd name="connsiteX104" fmla="*/ 3343275 w 3943350"/>
              <a:gd name="connsiteY104" fmla="*/ 1000125 h 3771900"/>
              <a:gd name="connsiteX105" fmla="*/ 3271837 w 3943350"/>
              <a:gd name="connsiteY105" fmla="*/ 928688 h 3771900"/>
              <a:gd name="connsiteX106" fmla="*/ 3243262 w 3943350"/>
              <a:gd name="connsiteY106" fmla="*/ 885825 h 3771900"/>
              <a:gd name="connsiteX107" fmla="*/ 3200400 w 3943350"/>
              <a:gd name="connsiteY107" fmla="*/ 842963 h 3771900"/>
              <a:gd name="connsiteX108" fmla="*/ 3114675 w 3943350"/>
              <a:gd name="connsiteY108" fmla="*/ 714375 h 3771900"/>
              <a:gd name="connsiteX109" fmla="*/ 3086100 w 3943350"/>
              <a:gd name="connsiteY109" fmla="*/ 671513 h 3771900"/>
              <a:gd name="connsiteX110" fmla="*/ 2986087 w 3943350"/>
              <a:gd name="connsiteY110" fmla="*/ 542925 h 3771900"/>
              <a:gd name="connsiteX111" fmla="*/ 2957512 w 3943350"/>
              <a:gd name="connsiteY111" fmla="*/ 500063 h 3771900"/>
              <a:gd name="connsiteX112" fmla="*/ 2928937 w 3943350"/>
              <a:gd name="connsiteY112" fmla="*/ 457200 h 3771900"/>
              <a:gd name="connsiteX113" fmla="*/ 2843212 w 3943350"/>
              <a:gd name="connsiteY113" fmla="*/ 400050 h 3771900"/>
              <a:gd name="connsiteX114" fmla="*/ 2757487 w 3943350"/>
              <a:gd name="connsiteY114" fmla="*/ 314325 h 3771900"/>
              <a:gd name="connsiteX115" fmla="*/ 2714625 w 3943350"/>
              <a:gd name="connsiteY115" fmla="*/ 271463 h 3771900"/>
              <a:gd name="connsiteX116" fmla="*/ 2628900 w 3943350"/>
              <a:gd name="connsiteY116" fmla="*/ 214313 h 3771900"/>
              <a:gd name="connsiteX117" fmla="*/ 2586037 w 3943350"/>
              <a:gd name="connsiteY117" fmla="*/ 200025 h 3771900"/>
              <a:gd name="connsiteX118" fmla="*/ 2457450 w 3943350"/>
              <a:gd name="connsiteY118" fmla="*/ 114300 h 3771900"/>
              <a:gd name="connsiteX119" fmla="*/ 2414587 w 3943350"/>
              <a:gd name="connsiteY119" fmla="*/ 85725 h 3771900"/>
              <a:gd name="connsiteX120" fmla="*/ 2328862 w 3943350"/>
              <a:gd name="connsiteY120" fmla="*/ 57150 h 3771900"/>
              <a:gd name="connsiteX121" fmla="*/ 2228850 w 3943350"/>
              <a:gd name="connsiteY121" fmla="*/ 28575 h 3771900"/>
              <a:gd name="connsiteX122" fmla="*/ 1985962 w 3943350"/>
              <a:gd name="connsiteY122" fmla="*/ 14288 h 3771900"/>
              <a:gd name="connsiteX123" fmla="*/ 1885950 w 3943350"/>
              <a:gd name="connsiteY123" fmla="*/ 0 h 3771900"/>
              <a:gd name="connsiteX124" fmla="*/ 1728787 w 3943350"/>
              <a:gd name="connsiteY124" fmla="*/ 14288 h 3771900"/>
              <a:gd name="connsiteX125" fmla="*/ 1657350 w 3943350"/>
              <a:gd name="connsiteY125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943350" h="3771900">
                <a:moveTo>
                  <a:pt x="1657350" y="0"/>
                </a:moveTo>
                <a:lnTo>
                  <a:pt x="1657350" y="0"/>
                </a:lnTo>
                <a:cubicBezTo>
                  <a:pt x="1444560" y="79797"/>
                  <a:pt x="1621182" y="18498"/>
                  <a:pt x="1485900" y="57150"/>
                </a:cubicBezTo>
                <a:cubicBezTo>
                  <a:pt x="1471419" y="61287"/>
                  <a:pt x="1457567" y="67475"/>
                  <a:pt x="1443037" y="71438"/>
                </a:cubicBezTo>
                <a:cubicBezTo>
                  <a:pt x="1405148" y="81771"/>
                  <a:pt x="1365994" y="87594"/>
                  <a:pt x="1328737" y="100013"/>
                </a:cubicBezTo>
                <a:lnTo>
                  <a:pt x="1200150" y="142875"/>
                </a:lnTo>
                <a:lnTo>
                  <a:pt x="1157287" y="157163"/>
                </a:lnTo>
                <a:lnTo>
                  <a:pt x="1114425" y="171450"/>
                </a:lnTo>
                <a:lnTo>
                  <a:pt x="1028700" y="228600"/>
                </a:lnTo>
                <a:cubicBezTo>
                  <a:pt x="1014412" y="238125"/>
                  <a:pt x="997979" y="245033"/>
                  <a:pt x="985837" y="257175"/>
                </a:cubicBezTo>
                <a:cubicBezTo>
                  <a:pt x="971550" y="271463"/>
                  <a:pt x="955910" y="284516"/>
                  <a:pt x="942975" y="300038"/>
                </a:cubicBezTo>
                <a:cubicBezTo>
                  <a:pt x="931982" y="313229"/>
                  <a:pt x="926542" y="330758"/>
                  <a:pt x="914400" y="342900"/>
                </a:cubicBezTo>
                <a:cubicBezTo>
                  <a:pt x="902258" y="355042"/>
                  <a:pt x="885825" y="361950"/>
                  <a:pt x="871537" y="371475"/>
                </a:cubicBezTo>
                <a:cubicBezTo>
                  <a:pt x="819151" y="450055"/>
                  <a:pt x="871535" y="383384"/>
                  <a:pt x="800100" y="442913"/>
                </a:cubicBezTo>
                <a:cubicBezTo>
                  <a:pt x="690091" y="534586"/>
                  <a:pt x="820793" y="443404"/>
                  <a:pt x="714375" y="514350"/>
                </a:cubicBezTo>
                <a:cubicBezTo>
                  <a:pt x="655493" y="602674"/>
                  <a:pt x="720869" y="516515"/>
                  <a:pt x="642937" y="585788"/>
                </a:cubicBezTo>
                <a:cubicBezTo>
                  <a:pt x="496133" y="716280"/>
                  <a:pt x="611630" y="635234"/>
                  <a:pt x="514350" y="700088"/>
                </a:cubicBezTo>
                <a:cubicBezTo>
                  <a:pt x="443404" y="806505"/>
                  <a:pt x="534586" y="675804"/>
                  <a:pt x="442912" y="785813"/>
                </a:cubicBezTo>
                <a:cubicBezTo>
                  <a:pt x="431919" y="799004"/>
                  <a:pt x="425330" y="815484"/>
                  <a:pt x="414337" y="828675"/>
                </a:cubicBezTo>
                <a:cubicBezTo>
                  <a:pt x="401402" y="844197"/>
                  <a:pt x="383880" y="855589"/>
                  <a:pt x="371475" y="871538"/>
                </a:cubicBezTo>
                <a:cubicBezTo>
                  <a:pt x="350391" y="898647"/>
                  <a:pt x="333375" y="928688"/>
                  <a:pt x="314325" y="957263"/>
                </a:cubicBezTo>
                <a:cubicBezTo>
                  <a:pt x="304800" y="971550"/>
                  <a:pt x="297892" y="987983"/>
                  <a:pt x="285750" y="1000125"/>
                </a:cubicBezTo>
                <a:lnTo>
                  <a:pt x="242887" y="1042988"/>
                </a:lnTo>
                <a:cubicBezTo>
                  <a:pt x="208882" y="1145003"/>
                  <a:pt x="231020" y="1103651"/>
                  <a:pt x="185737" y="1171575"/>
                </a:cubicBezTo>
                <a:cubicBezTo>
                  <a:pt x="151732" y="1273590"/>
                  <a:pt x="173870" y="1232238"/>
                  <a:pt x="128587" y="1300163"/>
                </a:cubicBezTo>
                <a:lnTo>
                  <a:pt x="100012" y="1385888"/>
                </a:lnTo>
                <a:lnTo>
                  <a:pt x="85725" y="1428750"/>
                </a:lnTo>
                <a:cubicBezTo>
                  <a:pt x="80962" y="1471613"/>
                  <a:pt x="77995" y="1514713"/>
                  <a:pt x="71437" y="1557338"/>
                </a:cubicBezTo>
                <a:cubicBezTo>
                  <a:pt x="68451" y="1576746"/>
                  <a:pt x="61410" y="1595319"/>
                  <a:pt x="57150" y="1614488"/>
                </a:cubicBezTo>
                <a:cubicBezTo>
                  <a:pt x="51882" y="1638194"/>
                  <a:pt x="47206" y="1662033"/>
                  <a:pt x="42862" y="1685925"/>
                </a:cubicBezTo>
                <a:cubicBezTo>
                  <a:pt x="37680" y="1714427"/>
                  <a:pt x="34859" y="1743371"/>
                  <a:pt x="28575" y="1771650"/>
                </a:cubicBezTo>
                <a:cubicBezTo>
                  <a:pt x="25308" y="1786352"/>
                  <a:pt x="18424" y="1800032"/>
                  <a:pt x="14287" y="1814513"/>
                </a:cubicBezTo>
                <a:cubicBezTo>
                  <a:pt x="8893" y="1833394"/>
                  <a:pt x="4762" y="1852613"/>
                  <a:pt x="0" y="1871663"/>
                </a:cubicBezTo>
                <a:cubicBezTo>
                  <a:pt x="4762" y="2000250"/>
                  <a:pt x="6503" y="2128985"/>
                  <a:pt x="14287" y="2257425"/>
                </a:cubicBezTo>
                <a:cubicBezTo>
                  <a:pt x="16039" y="2286341"/>
                  <a:pt x="21549" y="2315046"/>
                  <a:pt x="28575" y="2343150"/>
                </a:cubicBezTo>
                <a:cubicBezTo>
                  <a:pt x="35880" y="2372371"/>
                  <a:pt x="47625" y="2400300"/>
                  <a:pt x="57150" y="2428875"/>
                </a:cubicBezTo>
                <a:lnTo>
                  <a:pt x="71437" y="2471738"/>
                </a:lnTo>
                <a:cubicBezTo>
                  <a:pt x="71441" y="2471749"/>
                  <a:pt x="100010" y="2557452"/>
                  <a:pt x="100012" y="2557463"/>
                </a:cubicBezTo>
                <a:cubicBezTo>
                  <a:pt x="107154" y="2600311"/>
                  <a:pt x="117718" y="2691179"/>
                  <a:pt x="142875" y="2728913"/>
                </a:cubicBezTo>
                <a:cubicBezTo>
                  <a:pt x="244989" y="2882082"/>
                  <a:pt x="85963" y="2649616"/>
                  <a:pt x="214312" y="2814638"/>
                </a:cubicBezTo>
                <a:cubicBezTo>
                  <a:pt x="235396" y="2841747"/>
                  <a:pt x="252412" y="2871788"/>
                  <a:pt x="271462" y="2900363"/>
                </a:cubicBezTo>
                <a:lnTo>
                  <a:pt x="385762" y="3071813"/>
                </a:lnTo>
                <a:cubicBezTo>
                  <a:pt x="395287" y="3086100"/>
                  <a:pt x="400050" y="3105150"/>
                  <a:pt x="414337" y="3114675"/>
                </a:cubicBezTo>
                <a:cubicBezTo>
                  <a:pt x="624037" y="3254475"/>
                  <a:pt x="403449" y="3112536"/>
                  <a:pt x="557212" y="3200400"/>
                </a:cubicBezTo>
                <a:cubicBezTo>
                  <a:pt x="572121" y="3208919"/>
                  <a:pt x="584292" y="3222211"/>
                  <a:pt x="600075" y="3228975"/>
                </a:cubicBezTo>
                <a:cubicBezTo>
                  <a:pt x="618124" y="3236710"/>
                  <a:pt x="638344" y="3237868"/>
                  <a:pt x="657225" y="3243263"/>
                </a:cubicBezTo>
                <a:cubicBezTo>
                  <a:pt x="671706" y="3247400"/>
                  <a:pt x="685800" y="3252788"/>
                  <a:pt x="700087" y="3257550"/>
                </a:cubicBezTo>
                <a:cubicBezTo>
                  <a:pt x="714375" y="3267075"/>
                  <a:pt x="730808" y="3273983"/>
                  <a:pt x="742950" y="3286125"/>
                </a:cubicBezTo>
                <a:cubicBezTo>
                  <a:pt x="792480" y="3335655"/>
                  <a:pt x="745807" y="3327083"/>
                  <a:pt x="814387" y="3357563"/>
                </a:cubicBezTo>
                <a:cubicBezTo>
                  <a:pt x="814407" y="3357572"/>
                  <a:pt x="921534" y="3393278"/>
                  <a:pt x="942975" y="3400425"/>
                </a:cubicBezTo>
                <a:cubicBezTo>
                  <a:pt x="957262" y="3405187"/>
                  <a:pt x="973306" y="3406359"/>
                  <a:pt x="985837" y="3414713"/>
                </a:cubicBezTo>
                <a:cubicBezTo>
                  <a:pt x="1041231" y="3451642"/>
                  <a:pt x="1012410" y="3437858"/>
                  <a:pt x="1071562" y="3457575"/>
                </a:cubicBezTo>
                <a:cubicBezTo>
                  <a:pt x="1085850" y="3467100"/>
                  <a:pt x="1098733" y="3479176"/>
                  <a:pt x="1114425" y="3486150"/>
                </a:cubicBezTo>
                <a:cubicBezTo>
                  <a:pt x="1141950" y="3498383"/>
                  <a:pt x="1200150" y="3514725"/>
                  <a:pt x="1200150" y="3514725"/>
                </a:cubicBezTo>
                <a:cubicBezTo>
                  <a:pt x="1214437" y="3524250"/>
                  <a:pt x="1227654" y="3535621"/>
                  <a:pt x="1243012" y="3543300"/>
                </a:cubicBezTo>
                <a:cubicBezTo>
                  <a:pt x="1361260" y="3602425"/>
                  <a:pt x="1194370" y="3496970"/>
                  <a:pt x="1343025" y="3586163"/>
                </a:cubicBezTo>
                <a:cubicBezTo>
                  <a:pt x="1372474" y="3603832"/>
                  <a:pt x="1396169" y="3632453"/>
                  <a:pt x="1428750" y="3643313"/>
                </a:cubicBezTo>
                <a:cubicBezTo>
                  <a:pt x="1457325" y="3652838"/>
                  <a:pt x="1489413" y="3655180"/>
                  <a:pt x="1514475" y="3671888"/>
                </a:cubicBezTo>
                <a:cubicBezTo>
                  <a:pt x="1528762" y="3681413"/>
                  <a:pt x="1541646" y="3693489"/>
                  <a:pt x="1557337" y="3700463"/>
                </a:cubicBezTo>
                <a:cubicBezTo>
                  <a:pt x="1583149" y="3711935"/>
                  <a:pt x="1665043" y="3736931"/>
                  <a:pt x="1700212" y="3743325"/>
                </a:cubicBezTo>
                <a:cubicBezTo>
                  <a:pt x="1837178" y="3768228"/>
                  <a:pt x="1929307" y="3764067"/>
                  <a:pt x="2085975" y="3771900"/>
                </a:cubicBezTo>
                <a:lnTo>
                  <a:pt x="2728912" y="3757613"/>
                </a:lnTo>
                <a:cubicBezTo>
                  <a:pt x="2769148" y="3755937"/>
                  <a:pt x="2839529" y="3698156"/>
                  <a:pt x="2857500" y="3686175"/>
                </a:cubicBezTo>
                <a:lnTo>
                  <a:pt x="2943225" y="3629025"/>
                </a:lnTo>
                <a:lnTo>
                  <a:pt x="2986087" y="3614738"/>
                </a:lnTo>
                <a:cubicBezTo>
                  <a:pt x="3014662" y="3595688"/>
                  <a:pt x="3039232" y="3568448"/>
                  <a:pt x="3071812" y="3557588"/>
                </a:cubicBezTo>
                <a:cubicBezTo>
                  <a:pt x="3086100" y="3552825"/>
                  <a:pt x="3101204" y="3550035"/>
                  <a:pt x="3114675" y="3543300"/>
                </a:cubicBezTo>
                <a:cubicBezTo>
                  <a:pt x="3225455" y="3487910"/>
                  <a:pt x="3092669" y="3536347"/>
                  <a:pt x="3200400" y="3500438"/>
                </a:cubicBezTo>
                <a:cubicBezTo>
                  <a:pt x="3214687" y="3490913"/>
                  <a:pt x="3230071" y="3482856"/>
                  <a:pt x="3243262" y="3471863"/>
                </a:cubicBezTo>
                <a:cubicBezTo>
                  <a:pt x="3258784" y="3458928"/>
                  <a:pt x="3269313" y="3440208"/>
                  <a:pt x="3286125" y="3429000"/>
                </a:cubicBezTo>
                <a:cubicBezTo>
                  <a:pt x="3298656" y="3420646"/>
                  <a:pt x="3314700" y="3419475"/>
                  <a:pt x="3328987" y="3414713"/>
                </a:cubicBezTo>
                <a:cubicBezTo>
                  <a:pt x="3338512" y="3400425"/>
                  <a:pt x="3346569" y="3385042"/>
                  <a:pt x="3357562" y="3371850"/>
                </a:cubicBezTo>
                <a:cubicBezTo>
                  <a:pt x="3370497" y="3356328"/>
                  <a:pt x="3389217" y="3345800"/>
                  <a:pt x="3400425" y="3328988"/>
                </a:cubicBezTo>
                <a:cubicBezTo>
                  <a:pt x="3408779" y="3316457"/>
                  <a:pt x="3407977" y="3299596"/>
                  <a:pt x="3414712" y="3286125"/>
                </a:cubicBezTo>
                <a:cubicBezTo>
                  <a:pt x="3422391" y="3270766"/>
                  <a:pt x="3436313" y="3258954"/>
                  <a:pt x="3443287" y="3243263"/>
                </a:cubicBezTo>
                <a:cubicBezTo>
                  <a:pt x="3455520" y="3215738"/>
                  <a:pt x="3462337" y="3186113"/>
                  <a:pt x="3471862" y="3157538"/>
                </a:cubicBezTo>
                <a:lnTo>
                  <a:pt x="3500437" y="3071813"/>
                </a:lnTo>
                <a:cubicBezTo>
                  <a:pt x="3505200" y="3057525"/>
                  <a:pt x="3506371" y="3041481"/>
                  <a:pt x="3514725" y="3028950"/>
                </a:cubicBezTo>
                <a:lnTo>
                  <a:pt x="3543300" y="2986088"/>
                </a:lnTo>
                <a:cubicBezTo>
                  <a:pt x="3548062" y="2971800"/>
                  <a:pt x="3550273" y="2956390"/>
                  <a:pt x="3557587" y="2943225"/>
                </a:cubicBezTo>
                <a:cubicBezTo>
                  <a:pt x="3574265" y="2913204"/>
                  <a:pt x="3603877" y="2890081"/>
                  <a:pt x="3614737" y="2857500"/>
                </a:cubicBezTo>
                <a:cubicBezTo>
                  <a:pt x="3624262" y="2828925"/>
                  <a:pt x="3626604" y="2796837"/>
                  <a:pt x="3643312" y="2771775"/>
                </a:cubicBezTo>
                <a:cubicBezTo>
                  <a:pt x="3652837" y="2757488"/>
                  <a:pt x="3664208" y="2744271"/>
                  <a:pt x="3671887" y="2728913"/>
                </a:cubicBezTo>
                <a:cubicBezTo>
                  <a:pt x="3678622" y="2715442"/>
                  <a:pt x="3678861" y="2699215"/>
                  <a:pt x="3686175" y="2686050"/>
                </a:cubicBezTo>
                <a:cubicBezTo>
                  <a:pt x="3702853" y="2656029"/>
                  <a:pt x="3743325" y="2600325"/>
                  <a:pt x="3743325" y="2600325"/>
                </a:cubicBezTo>
                <a:cubicBezTo>
                  <a:pt x="3779233" y="2492598"/>
                  <a:pt x="3730797" y="2625379"/>
                  <a:pt x="3786187" y="2514600"/>
                </a:cubicBezTo>
                <a:cubicBezTo>
                  <a:pt x="3845341" y="2396294"/>
                  <a:pt x="3747157" y="2551716"/>
                  <a:pt x="3829050" y="2428875"/>
                </a:cubicBezTo>
                <a:cubicBezTo>
                  <a:pt x="3881152" y="2272565"/>
                  <a:pt x="3798058" y="2509322"/>
                  <a:pt x="3871912" y="2343150"/>
                </a:cubicBezTo>
                <a:cubicBezTo>
                  <a:pt x="3884145" y="2315625"/>
                  <a:pt x="3890962" y="2286000"/>
                  <a:pt x="3900487" y="2257425"/>
                </a:cubicBezTo>
                <a:cubicBezTo>
                  <a:pt x="3900491" y="2257414"/>
                  <a:pt x="3929060" y="2171711"/>
                  <a:pt x="3929062" y="2171700"/>
                </a:cubicBezTo>
                <a:lnTo>
                  <a:pt x="3943350" y="2085975"/>
                </a:lnTo>
                <a:cubicBezTo>
                  <a:pt x="3926751" y="1870200"/>
                  <a:pt x="3948698" y="1959150"/>
                  <a:pt x="3900487" y="1814513"/>
                </a:cubicBezTo>
                <a:cubicBezTo>
                  <a:pt x="3895725" y="1800225"/>
                  <a:pt x="3894554" y="1784181"/>
                  <a:pt x="3886200" y="1771650"/>
                </a:cubicBezTo>
                <a:cubicBezTo>
                  <a:pt x="3759353" y="1581381"/>
                  <a:pt x="3941920" y="1863375"/>
                  <a:pt x="3843337" y="1685925"/>
                </a:cubicBezTo>
                <a:cubicBezTo>
                  <a:pt x="3826659" y="1655904"/>
                  <a:pt x="3786187" y="1600200"/>
                  <a:pt x="3786187" y="1600200"/>
                </a:cubicBezTo>
                <a:cubicBezTo>
                  <a:pt x="3750279" y="1492473"/>
                  <a:pt x="3798715" y="1625254"/>
                  <a:pt x="3743325" y="1514475"/>
                </a:cubicBezTo>
                <a:cubicBezTo>
                  <a:pt x="3736590" y="1501005"/>
                  <a:pt x="3736351" y="1484778"/>
                  <a:pt x="3729037" y="1471613"/>
                </a:cubicBezTo>
                <a:cubicBezTo>
                  <a:pt x="3712358" y="1441592"/>
                  <a:pt x="3690937" y="1414463"/>
                  <a:pt x="3671887" y="1385888"/>
                </a:cubicBezTo>
                <a:lnTo>
                  <a:pt x="3643312" y="1343025"/>
                </a:lnTo>
                <a:cubicBezTo>
                  <a:pt x="3631692" y="1308164"/>
                  <a:pt x="3628147" y="1284997"/>
                  <a:pt x="3600450" y="1257300"/>
                </a:cubicBezTo>
                <a:cubicBezTo>
                  <a:pt x="3588308" y="1245158"/>
                  <a:pt x="3571875" y="1238250"/>
                  <a:pt x="3557587" y="1228725"/>
                </a:cubicBezTo>
                <a:cubicBezTo>
                  <a:pt x="3481384" y="1114422"/>
                  <a:pt x="3581402" y="1252541"/>
                  <a:pt x="3486150" y="1157288"/>
                </a:cubicBezTo>
                <a:cubicBezTo>
                  <a:pt x="3474008" y="1145146"/>
                  <a:pt x="3468568" y="1127617"/>
                  <a:pt x="3457575" y="1114425"/>
                </a:cubicBezTo>
                <a:cubicBezTo>
                  <a:pt x="3444640" y="1098903"/>
                  <a:pt x="3427647" y="1087085"/>
                  <a:pt x="3414712" y="1071563"/>
                </a:cubicBezTo>
                <a:cubicBezTo>
                  <a:pt x="3355178" y="1000123"/>
                  <a:pt x="3421858" y="1052514"/>
                  <a:pt x="3343275" y="1000125"/>
                </a:cubicBezTo>
                <a:cubicBezTo>
                  <a:pt x="3267073" y="885823"/>
                  <a:pt x="3367090" y="1023941"/>
                  <a:pt x="3271837" y="928688"/>
                </a:cubicBezTo>
                <a:cubicBezTo>
                  <a:pt x="3259695" y="916546"/>
                  <a:pt x="3254255" y="899017"/>
                  <a:pt x="3243262" y="885825"/>
                </a:cubicBezTo>
                <a:cubicBezTo>
                  <a:pt x="3230327" y="870303"/>
                  <a:pt x="3212805" y="858912"/>
                  <a:pt x="3200400" y="842963"/>
                </a:cubicBezTo>
                <a:cubicBezTo>
                  <a:pt x="3200392" y="842953"/>
                  <a:pt x="3128966" y="735811"/>
                  <a:pt x="3114675" y="714375"/>
                </a:cubicBezTo>
                <a:cubicBezTo>
                  <a:pt x="3105150" y="700088"/>
                  <a:pt x="3098242" y="683655"/>
                  <a:pt x="3086100" y="671513"/>
                </a:cubicBezTo>
                <a:cubicBezTo>
                  <a:pt x="3018952" y="604365"/>
                  <a:pt x="3054446" y="645463"/>
                  <a:pt x="2986087" y="542925"/>
                </a:cubicBezTo>
                <a:lnTo>
                  <a:pt x="2957512" y="500063"/>
                </a:lnTo>
                <a:cubicBezTo>
                  <a:pt x="2947987" y="485775"/>
                  <a:pt x="2943225" y="466725"/>
                  <a:pt x="2928937" y="457200"/>
                </a:cubicBezTo>
                <a:cubicBezTo>
                  <a:pt x="2900362" y="438150"/>
                  <a:pt x="2867496" y="424334"/>
                  <a:pt x="2843212" y="400050"/>
                </a:cubicBezTo>
                <a:lnTo>
                  <a:pt x="2757487" y="314325"/>
                </a:lnTo>
                <a:cubicBezTo>
                  <a:pt x="2743200" y="300038"/>
                  <a:pt x="2731437" y="282671"/>
                  <a:pt x="2714625" y="271463"/>
                </a:cubicBezTo>
                <a:cubicBezTo>
                  <a:pt x="2686050" y="252413"/>
                  <a:pt x="2661480" y="225173"/>
                  <a:pt x="2628900" y="214313"/>
                </a:cubicBezTo>
                <a:cubicBezTo>
                  <a:pt x="2614612" y="209550"/>
                  <a:pt x="2599202" y="207339"/>
                  <a:pt x="2586037" y="200025"/>
                </a:cubicBezTo>
                <a:cubicBezTo>
                  <a:pt x="2586027" y="200019"/>
                  <a:pt x="2478886" y="128591"/>
                  <a:pt x="2457450" y="114300"/>
                </a:cubicBezTo>
                <a:cubicBezTo>
                  <a:pt x="2443162" y="104775"/>
                  <a:pt x="2430877" y="91155"/>
                  <a:pt x="2414587" y="85725"/>
                </a:cubicBezTo>
                <a:lnTo>
                  <a:pt x="2328862" y="57150"/>
                </a:lnTo>
                <a:cubicBezTo>
                  <a:pt x="2303149" y="48579"/>
                  <a:pt x="2253961" y="30967"/>
                  <a:pt x="2228850" y="28575"/>
                </a:cubicBezTo>
                <a:cubicBezTo>
                  <a:pt x="2148113" y="20886"/>
                  <a:pt x="2066925" y="19050"/>
                  <a:pt x="1985962" y="14288"/>
                </a:cubicBezTo>
                <a:cubicBezTo>
                  <a:pt x="1952625" y="9525"/>
                  <a:pt x="1919626" y="0"/>
                  <a:pt x="1885950" y="0"/>
                </a:cubicBezTo>
                <a:cubicBezTo>
                  <a:pt x="1833346" y="0"/>
                  <a:pt x="1781274" y="10789"/>
                  <a:pt x="1728787" y="14288"/>
                </a:cubicBezTo>
                <a:cubicBezTo>
                  <a:pt x="1709779" y="15555"/>
                  <a:pt x="1669256" y="2381"/>
                  <a:pt x="1657350" y="0"/>
                </a:cubicBezTo>
                <a:close/>
              </a:path>
            </a:pathLst>
          </a:custGeom>
          <a:pattFill prst="pct5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2071688" y="1624017"/>
            <a:ext cx="4171950" cy="4330072"/>
          </a:xfrm>
          <a:custGeom>
            <a:avLst/>
            <a:gdLst>
              <a:gd name="connsiteX0" fmla="*/ 2514600 w 4171950"/>
              <a:gd name="connsiteY0" fmla="*/ 0 h 4014788"/>
              <a:gd name="connsiteX1" fmla="*/ 2514600 w 4171950"/>
              <a:gd name="connsiteY1" fmla="*/ 0 h 4014788"/>
              <a:gd name="connsiteX2" fmla="*/ 2386012 w 4171950"/>
              <a:gd name="connsiteY2" fmla="*/ 57150 h 4014788"/>
              <a:gd name="connsiteX3" fmla="*/ 2300287 w 4171950"/>
              <a:gd name="connsiteY3" fmla="*/ 114300 h 4014788"/>
              <a:gd name="connsiteX4" fmla="*/ 2200275 w 4171950"/>
              <a:gd name="connsiteY4" fmla="*/ 142875 h 4014788"/>
              <a:gd name="connsiteX5" fmla="*/ 2143125 w 4171950"/>
              <a:gd name="connsiteY5" fmla="*/ 171450 h 4014788"/>
              <a:gd name="connsiteX6" fmla="*/ 2071687 w 4171950"/>
              <a:gd name="connsiteY6" fmla="*/ 185738 h 4014788"/>
              <a:gd name="connsiteX7" fmla="*/ 2014537 w 4171950"/>
              <a:gd name="connsiteY7" fmla="*/ 200025 h 4014788"/>
              <a:gd name="connsiteX8" fmla="*/ 1928812 w 4171950"/>
              <a:gd name="connsiteY8" fmla="*/ 228600 h 4014788"/>
              <a:gd name="connsiteX9" fmla="*/ 1885950 w 4171950"/>
              <a:gd name="connsiteY9" fmla="*/ 242888 h 4014788"/>
              <a:gd name="connsiteX10" fmla="*/ 1743075 w 4171950"/>
              <a:gd name="connsiteY10" fmla="*/ 271463 h 4014788"/>
              <a:gd name="connsiteX11" fmla="*/ 1685925 w 4171950"/>
              <a:gd name="connsiteY11" fmla="*/ 300038 h 4014788"/>
              <a:gd name="connsiteX12" fmla="*/ 1643062 w 4171950"/>
              <a:gd name="connsiteY12" fmla="*/ 314325 h 4014788"/>
              <a:gd name="connsiteX13" fmla="*/ 1600200 w 4171950"/>
              <a:gd name="connsiteY13" fmla="*/ 342900 h 4014788"/>
              <a:gd name="connsiteX14" fmla="*/ 1514475 w 4171950"/>
              <a:gd name="connsiteY14" fmla="*/ 371475 h 4014788"/>
              <a:gd name="connsiteX15" fmla="*/ 1414462 w 4171950"/>
              <a:gd name="connsiteY15" fmla="*/ 428625 h 4014788"/>
              <a:gd name="connsiteX16" fmla="*/ 1371600 w 4171950"/>
              <a:gd name="connsiteY16" fmla="*/ 457200 h 4014788"/>
              <a:gd name="connsiteX17" fmla="*/ 1228725 w 4171950"/>
              <a:gd name="connsiteY17" fmla="*/ 514350 h 4014788"/>
              <a:gd name="connsiteX18" fmla="*/ 1185862 w 4171950"/>
              <a:gd name="connsiteY18" fmla="*/ 557213 h 4014788"/>
              <a:gd name="connsiteX19" fmla="*/ 1100137 w 4171950"/>
              <a:gd name="connsiteY19" fmla="*/ 614363 h 4014788"/>
              <a:gd name="connsiteX20" fmla="*/ 1042987 w 4171950"/>
              <a:gd name="connsiteY20" fmla="*/ 657225 h 4014788"/>
              <a:gd name="connsiteX21" fmla="*/ 1000125 w 4171950"/>
              <a:gd name="connsiteY21" fmla="*/ 685800 h 4014788"/>
              <a:gd name="connsiteX22" fmla="*/ 957262 w 4171950"/>
              <a:gd name="connsiteY22" fmla="*/ 728663 h 4014788"/>
              <a:gd name="connsiteX23" fmla="*/ 900112 w 4171950"/>
              <a:gd name="connsiteY23" fmla="*/ 757238 h 4014788"/>
              <a:gd name="connsiteX24" fmla="*/ 771525 w 4171950"/>
              <a:gd name="connsiteY24" fmla="*/ 828675 h 4014788"/>
              <a:gd name="connsiteX25" fmla="*/ 685800 w 4171950"/>
              <a:gd name="connsiteY25" fmla="*/ 885825 h 4014788"/>
              <a:gd name="connsiteX26" fmla="*/ 642937 w 4171950"/>
              <a:gd name="connsiteY26" fmla="*/ 928688 h 4014788"/>
              <a:gd name="connsiteX27" fmla="*/ 600075 w 4171950"/>
              <a:gd name="connsiteY27" fmla="*/ 957263 h 4014788"/>
              <a:gd name="connsiteX28" fmla="*/ 557212 w 4171950"/>
              <a:gd name="connsiteY28" fmla="*/ 1000125 h 4014788"/>
              <a:gd name="connsiteX29" fmla="*/ 514350 w 4171950"/>
              <a:gd name="connsiteY29" fmla="*/ 1028700 h 4014788"/>
              <a:gd name="connsiteX30" fmla="*/ 428625 w 4171950"/>
              <a:gd name="connsiteY30" fmla="*/ 1100138 h 4014788"/>
              <a:gd name="connsiteX31" fmla="*/ 314325 w 4171950"/>
              <a:gd name="connsiteY31" fmla="*/ 1271588 h 4014788"/>
              <a:gd name="connsiteX32" fmla="*/ 285750 w 4171950"/>
              <a:gd name="connsiteY32" fmla="*/ 1314450 h 4014788"/>
              <a:gd name="connsiteX33" fmla="*/ 271462 w 4171950"/>
              <a:gd name="connsiteY33" fmla="*/ 1357313 h 4014788"/>
              <a:gd name="connsiteX34" fmla="*/ 185737 w 4171950"/>
              <a:gd name="connsiteY34" fmla="*/ 1485900 h 4014788"/>
              <a:gd name="connsiteX35" fmla="*/ 157162 w 4171950"/>
              <a:gd name="connsiteY35" fmla="*/ 1528763 h 4014788"/>
              <a:gd name="connsiteX36" fmla="*/ 114300 w 4171950"/>
              <a:gd name="connsiteY36" fmla="*/ 1657350 h 4014788"/>
              <a:gd name="connsiteX37" fmla="*/ 100012 w 4171950"/>
              <a:gd name="connsiteY37" fmla="*/ 1700213 h 4014788"/>
              <a:gd name="connsiteX38" fmla="*/ 71437 w 4171950"/>
              <a:gd name="connsiteY38" fmla="*/ 1814513 h 4014788"/>
              <a:gd name="connsiteX39" fmla="*/ 57150 w 4171950"/>
              <a:gd name="connsiteY39" fmla="*/ 1871663 h 4014788"/>
              <a:gd name="connsiteX40" fmla="*/ 42862 w 4171950"/>
              <a:gd name="connsiteY40" fmla="*/ 1914525 h 4014788"/>
              <a:gd name="connsiteX41" fmla="*/ 28575 w 4171950"/>
              <a:gd name="connsiteY41" fmla="*/ 2100263 h 4014788"/>
              <a:gd name="connsiteX42" fmla="*/ 14287 w 4171950"/>
              <a:gd name="connsiteY42" fmla="*/ 2171700 h 4014788"/>
              <a:gd name="connsiteX43" fmla="*/ 0 w 4171950"/>
              <a:gd name="connsiteY43" fmla="*/ 2286000 h 4014788"/>
              <a:gd name="connsiteX44" fmla="*/ 14287 w 4171950"/>
              <a:gd name="connsiteY44" fmla="*/ 2600325 h 4014788"/>
              <a:gd name="connsiteX45" fmla="*/ 42862 w 4171950"/>
              <a:gd name="connsiteY45" fmla="*/ 2728913 h 4014788"/>
              <a:gd name="connsiteX46" fmla="*/ 71437 w 4171950"/>
              <a:gd name="connsiteY46" fmla="*/ 2857500 h 4014788"/>
              <a:gd name="connsiteX47" fmla="*/ 128587 w 4171950"/>
              <a:gd name="connsiteY47" fmla="*/ 2943225 h 4014788"/>
              <a:gd name="connsiteX48" fmla="*/ 142875 w 4171950"/>
              <a:gd name="connsiteY48" fmla="*/ 2986088 h 4014788"/>
              <a:gd name="connsiteX49" fmla="*/ 214312 w 4171950"/>
              <a:gd name="connsiteY49" fmla="*/ 3086100 h 4014788"/>
              <a:gd name="connsiteX50" fmla="*/ 285750 w 4171950"/>
              <a:gd name="connsiteY50" fmla="*/ 3171825 h 4014788"/>
              <a:gd name="connsiteX51" fmla="*/ 342900 w 4171950"/>
              <a:gd name="connsiteY51" fmla="*/ 3257550 h 4014788"/>
              <a:gd name="connsiteX52" fmla="*/ 357187 w 4171950"/>
              <a:gd name="connsiteY52" fmla="*/ 3300413 h 4014788"/>
              <a:gd name="connsiteX53" fmla="*/ 385762 w 4171950"/>
              <a:gd name="connsiteY53" fmla="*/ 3357563 h 4014788"/>
              <a:gd name="connsiteX54" fmla="*/ 414337 w 4171950"/>
              <a:gd name="connsiteY54" fmla="*/ 3443288 h 4014788"/>
              <a:gd name="connsiteX55" fmla="*/ 457200 w 4171950"/>
              <a:gd name="connsiteY55" fmla="*/ 3486150 h 4014788"/>
              <a:gd name="connsiteX56" fmla="*/ 485775 w 4171950"/>
              <a:gd name="connsiteY56" fmla="*/ 3571875 h 4014788"/>
              <a:gd name="connsiteX57" fmla="*/ 542925 w 4171950"/>
              <a:gd name="connsiteY57" fmla="*/ 3657600 h 4014788"/>
              <a:gd name="connsiteX58" fmla="*/ 571500 w 4171950"/>
              <a:gd name="connsiteY58" fmla="*/ 3700463 h 4014788"/>
              <a:gd name="connsiteX59" fmla="*/ 657225 w 4171950"/>
              <a:gd name="connsiteY59" fmla="*/ 3771900 h 4014788"/>
              <a:gd name="connsiteX60" fmla="*/ 742950 w 4171950"/>
              <a:gd name="connsiteY60" fmla="*/ 3843338 h 4014788"/>
              <a:gd name="connsiteX61" fmla="*/ 914400 w 4171950"/>
              <a:gd name="connsiteY61" fmla="*/ 3943350 h 4014788"/>
              <a:gd name="connsiteX62" fmla="*/ 1028700 w 4171950"/>
              <a:gd name="connsiteY62" fmla="*/ 3971925 h 4014788"/>
              <a:gd name="connsiteX63" fmla="*/ 1085850 w 4171950"/>
              <a:gd name="connsiteY63" fmla="*/ 3986213 h 4014788"/>
              <a:gd name="connsiteX64" fmla="*/ 1414462 w 4171950"/>
              <a:gd name="connsiteY64" fmla="*/ 4014788 h 4014788"/>
              <a:gd name="connsiteX65" fmla="*/ 1785937 w 4171950"/>
              <a:gd name="connsiteY65" fmla="*/ 4000500 h 4014788"/>
              <a:gd name="connsiteX66" fmla="*/ 2700337 w 4171950"/>
              <a:gd name="connsiteY66" fmla="*/ 3986213 h 4014788"/>
              <a:gd name="connsiteX67" fmla="*/ 2757487 w 4171950"/>
              <a:gd name="connsiteY67" fmla="*/ 3971925 h 4014788"/>
              <a:gd name="connsiteX68" fmla="*/ 2843212 w 4171950"/>
              <a:gd name="connsiteY68" fmla="*/ 3957638 h 4014788"/>
              <a:gd name="connsiteX69" fmla="*/ 2928937 w 4171950"/>
              <a:gd name="connsiteY69" fmla="*/ 3929063 h 4014788"/>
              <a:gd name="connsiteX70" fmla="*/ 2971800 w 4171950"/>
              <a:gd name="connsiteY70" fmla="*/ 3914775 h 4014788"/>
              <a:gd name="connsiteX71" fmla="*/ 3014662 w 4171950"/>
              <a:gd name="connsiteY71" fmla="*/ 3886200 h 4014788"/>
              <a:gd name="connsiteX72" fmla="*/ 3100387 w 4171950"/>
              <a:gd name="connsiteY72" fmla="*/ 3857625 h 4014788"/>
              <a:gd name="connsiteX73" fmla="*/ 3186112 w 4171950"/>
              <a:gd name="connsiteY73" fmla="*/ 3800475 h 4014788"/>
              <a:gd name="connsiteX74" fmla="*/ 3257550 w 4171950"/>
              <a:gd name="connsiteY74" fmla="*/ 3729038 h 4014788"/>
              <a:gd name="connsiteX75" fmla="*/ 3328987 w 4171950"/>
              <a:gd name="connsiteY75" fmla="*/ 3657600 h 4014788"/>
              <a:gd name="connsiteX76" fmla="*/ 3371850 w 4171950"/>
              <a:gd name="connsiteY76" fmla="*/ 3571875 h 4014788"/>
              <a:gd name="connsiteX77" fmla="*/ 3414712 w 4171950"/>
              <a:gd name="connsiteY77" fmla="*/ 3543300 h 4014788"/>
              <a:gd name="connsiteX78" fmla="*/ 3500437 w 4171950"/>
              <a:gd name="connsiteY78" fmla="*/ 3414713 h 4014788"/>
              <a:gd name="connsiteX79" fmla="*/ 3529012 w 4171950"/>
              <a:gd name="connsiteY79" fmla="*/ 3371850 h 4014788"/>
              <a:gd name="connsiteX80" fmla="*/ 3557587 w 4171950"/>
              <a:gd name="connsiteY80" fmla="*/ 3314700 h 4014788"/>
              <a:gd name="connsiteX81" fmla="*/ 3600450 w 4171950"/>
              <a:gd name="connsiteY81" fmla="*/ 3271838 h 4014788"/>
              <a:gd name="connsiteX82" fmla="*/ 3657600 w 4171950"/>
              <a:gd name="connsiteY82" fmla="*/ 3186113 h 4014788"/>
              <a:gd name="connsiteX83" fmla="*/ 3671887 w 4171950"/>
              <a:gd name="connsiteY83" fmla="*/ 3128963 h 4014788"/>
              <a:gd name="connsiteX84" fmla="*/ 3729037 w 4171950"/>
              <a:gd name="connsiteY84" fmla="*/ 3043238 h 4014788"/>
              <a:gd name="connsiteX85" fmla="*/ 3757612 w 4171950"/>
              <a:gd name="connsiteY85" fmla="*/ 2957513 h 4014788"/>
              <a:gd name="connsiteX86" fmla="*/ 3814762 w 4171950"/>
              <a:gd name="connsiteY86" fmla="*/ 2871788 h 4014788"/>
              <a:gd name="connsiteX87" fmla="*/ 3829050 w 4171950"/>
              <a:gd name="connsiteY87" fmla="*/ 2828925 h 4014788"/>
              <a:gd name="connsiteX88" fmla="*/ 3886200 w 4171950"/>
              <a:gd name="connsiteY88" fmla="*/ 2743200 h 4014788"/>
              <a:gd name="connsiteX89" fmla="*/ 3929062 w 4171950"/>
              <a:gd name="connsiteY89" fmla="*/ 2657475 h 4014788"/>
              <a:gd name="connsiteX90" fmla="*/ 3943350 w 4171950"/>
              <a:gd name="connsiteY90" fmla="*/ 2614613 h 4014788"/>
              <a:gd name="connsiteX91" fmla="*/ 4000500 w 4171950"/>
              <a:gd name="connsiteY91" fmla="*/ 2528888 h 4014788"/>
              <a:gd name="connsiteX92" fmla="*/ 4014787 w 4171950"/>
              <a:gd name="connsiteY92" fmla="*/ 2486025 h 4014788"/>
              <a:gd name="connsiteX93" fmla="*/ 4071937 w 4171950"/>
              <a:gd name="connsiteY93" fmla="*/ 2400300 h 4014788"/>
              <a:gd name="connsiteX94" fmla="*/ 4100512 w 4171950"/>
              <a:gd name="connsiteY94" fmla="*/ 2314575 h 4014788"/>
              <a:gd name="connsiteX95" fmla="*/ 4129087 w 4171950"/>
              <a:gd name="connsiteY95" fmla="*/ 2271713 h 4014788"/>
              <a:gd name="connsiteX96" fmla="*/ 4171950 w 4171950"/>
              <a:gd name="connsiteY96" fmla="*/ 2128838 h 4014788"/>
              <a:gd name="connsiteX97" fmla="*/ 4157662 w 4171950"/>
              <a:gd name="connsiteY97" fmla="*/ 1900238 h 4014788"/>
              <a:gd name="connsiteX98" fmla="*/ 4129087 w 4171950"/>
              <a:gd name="connsiteY98" fmla="*/ 1757363 h 4014788"/>
              <a:gd name="connsiteX99" fmla="*/ 4114800 w 4171950"/>
              <a:gd name="connsiteY99" fmla="*/ 1685925 h 4014788"/>
              <a:gd name="connsiteX100" fmla="*/ 4100512 w 4171950"/>
              <a:gd name="connsiteY100" fmla="*/ 1643063 h 4014788"/>
              <a:gd name="connsiteX101" fmla="*/ 4086225 w 4171950"/>
              <a:gd name="connsiteY101" fmla="*/ 1585913 h 4014788"/>
              <a:gd name="connsiteX102" fmla="*/ 4071937 w 4171950"/>
              <a:gd name="connsiteY102" fmla="*/ 1543050 h 4014788"/>
              <a:gd name="connsiteX103" fmla="*/ 4057650 w 4171950"/>
              <a:gd name="connsiteY103" fmla="*/ 1485900 h 4014788"/>
              <a:gd name="connsiteX104" fmla="*/ 4029075 w 4171950"/>
              <a:gd name="connsiteY104" fmla="*/ 1400175 h 4014788"/>
              <a:gd name="connsiteX105" fmla="*/ 4014787 w 4171950"/>
              <a:gd name="connsiteY105" fmla="*/ 1343025 h 4014788"/>
              <a:gd name="connsiteX106" fmla="*/ 3986212 w 4171950"/>
              <a:gd name="connsiteY106" fmla="*/ 1300163 h 4014788"/>
              <a:gd name="connsiteX107" fmla="*/ 3971925 w 4171950"/>
              <a:gd name="connsiteY107" fmla="*/ 1257300 h 4014788"/>
              <a:gd name="connsiteX108" fmla="*/ 3871912 w 4171950"/>
              <a:gd name="connsiteY108" fmla="*/ 1128713 h 4014788"/>
              <a:gd name="connsiteX109" fmla="*/ 3843337 w 4171950"/>
              <a:gd name="connsiteY109" fmla="*/ 1071563 h 4014788"/>
              <a:gd name="connsiteX110" fmla="*/ 3786187 w 4171950"/>
              <a:gd name="connsiteY110" fmla="*/ 985838 h 4014788"/>
              <a:gd name="connsiteX111" fmla="*/ 3729037 w 4171950"/>
              <a:gd name="connsiteY111" fmla="*/ 900113 h 4014788"/>
              <a:gd name="connsiteX112" fmla="*/ 3671887 w 4171950"/>
              <a:gd name="connsiteY112" fmla="*/ 814388 h 4014788"/>
              <a:gd name="connsiteX113" fmla="*/ 3629025 w 4171950"/>
              <a:gd name="connsiteY113" fmla="*/ 771525 h 4014788"/>
              <a:gd name="connsiteX114" fmla="*/ 3600450 w 4171950"/>
              <a:gd name="connsiteY114" fmla="*/ 728663 h 4014788"/>
              <a:gd name="connsiteX115" fmla="*/ 3557587 w 4171950"/>
              <a:gd name="connsiteY115" fmla="*/ 685800 h 4014788"/>
              <a:gd name="connsiteX116" fmla="*/ 3529012 w 4171950"/>
              <a:gd name="connsiteY116" fmla="*/ 642938 h 4014788"/>
              <a:gd name="connsiteX117" fmla="*/ 3443287 w 4171950"/>
              <a:gd name="connsiteY117" fmla="*/ 557213 h 4014788"/>
              <a:gd name="connsiteX118" fmla="*/ 3371850 w 4171950"/>
              <a:gd name="connsiteY118" fmla="*/ 471488 h 4014788"/>
              <a:gd name="connsiteX119" fmla="*/ 3343275 w 4171950"/>
              <a:gd name="connsiteY119" fmla="*/ 428625 h 4014788"/>
              <a:gd name="connsiteX120" fmla="*/ 3300412 w 4171950"/>
              <a:gd name="connsiteY120" fmla="*/ 385763 h 4014788"/>
              <a:gd name="connsiteX121" fmla="*/ 3257550 w 4171950"/>
              <a:gd name="connsiteY121" fmla="*/ 328613 h 4014788"/>
              <a:gd name="connsiteX122" fmla="*/ 3171825 w 4171950"/>
              <a:gd name="connsiteY122" fmla="*/ 271463 h 4014788"/>
              <a:gd name="connsiteX123" fmla="*/ 3128962 w 4171950"/>
              <a:gd name="connsiteY123" fmla="*/ 228600 h 4014788"/>
              <a:gd name="connsiteX124" fmla="*/ 3028950 w 4171950"/>
              <a:gd name="connsiteY124" fmla="*/ 171450 h 4014788"/>
              <a:gd name="connsiteX125" fmla="*/ 2943225 w 4171950"/>
              <a:gd name="connsiteY125" fmla="*/ 128588 h 4014788"/>
              <a:gd name="connsiteX126" fmla="*/ 2857500 w 4171950"/>
              <a:gd name="connsiteY126" fmla="*/ 85725 h 4014788"/>
              <a:gd name="connsiteX127" fmla="*/ 2814637 w 4171950"/>
              <a:gd name="connsiteY127" fmla="*/ 57150 h 4014788"/>
              <a:gd name="connsiteX128" fmla="*/ 2757487 w 4171950"/>
              <a:gd name="connsiteY128" fmla="*/ 42863 h 4014788"/>
              <a:gd name="connsiteX129" fmla="*/ 2671762 w 4171950"/>
              <a:gd name="connsiteY129" fmla="*/ 14288 h 4014788"/>
              <a:gd name="connsiteX130" fmla="*/ 2514600 w 4171950"/>
              <a:gd name="connsiteY130" fmla="*/ 0 h 401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4171950" h="4014788">
                <a:moveTo>
                  <a:pt x="2514600" y="0"/>
                </a:moveTo>
                <a:lnTo>
                  <a:pt x="2514600" y="0"/>
                </a:lnTo>
                <a:cubicBezTo>
                  <a:pt x="2471737" y="19050"/>
                  <a:pt x="2427399" y="35077"/>
                  <a:pt x="2386012" y="57150"/>
                </a:cubicBezTo>
                <a:cubicBezTo>
                  <a:pt x="2355709" y="73311"/>
                  <a:pt x="2332867" y="103439"/>
                  <a:pt x="2300287" y="114300"/>
                </a:cubicBezTo>
                <a:cubicBezTo>
                  <a:pt x="2238797" y="134798"/>
                  <a:pt x="2272036" y="124935"/>
                  <a:pt x="2200275" y="142875"/>
                </a:cubicBezTo>
                <a:cubicBezTo>
                  <a:pt x="2181225" y="152400"/>
                  <a:pt x="2163331" y="164715"/>
                  <a:pt x="2143125" y="171450"/>
                </a:cubicBezTo>
                <a:cubicBezTo>
                  <a:pt x="2120087" y="179129"/>
                  <a:pt x="2095393" y="180470"/>
                  <a:pt x="2071687" y="185738"/>
                </a:cubicBezTo>
                <a:cubicBezTo>
                  <a:pt x="2052518" y="189998"/>
                  <a:pt x="2033345" y="194383"/>
                  <a:pt x="2014537" y="200025"/>
                </a:cubicBezTo>
                <a:cubicBezTo>
                  <a:pt x="1985687" y="208680"/>
                  <a:pt x="1957387" y="219075"/>
                  <a:pt x="1928812" y="228600"/>
                </a:cubicBezTo>
                <a:cubicBezTo>
                  <a:pt x="1914525" y="233363"/>
                  <a:pt x="1900561" y="239235"/>
                  <a:pt x="1885950" y="242888"/>
                </a:cubicBezTo>
                <a:cubicBezTo>
                  <a:pt x="1800696" y="264201"/>
                  <a:pt x="1848169" y="253947"/>
                  <a:pt x="1743075" y="271463"/>
                </a:cubicBezTo>
                <a:cubicBezTo>
                  <a:pt x="1724025" y="280988"/>
                  <a:pt x="1705502" y="291648"/>
                  <a:pt x="1685925" y="300038"/>
                </a:cubicBezTo>
                <a:cubicBezTo>
                  <a:pt x="1672082" y="305971"/>
                  <a:pt x="1656533" y="307590"/>
                  <a:pt x="1643062" y="314325"/>
                </a:cubicBezTo>
                <a:cubicBezTo>
                  <a:pt x="1627703" y="322004"/>
                  <a:pt x="1615891" y="335926"/>
                  <a:pt x="1600200" y="342900"/>
                </a:cubicBezTo>
                <a:cubicBezTo>
                  <a:pt x="1572675" y="355133"/>
                  <a:pt x="1514475" y="371475"/>
                  <a:pt x="1514475" y="371475"/>
                </a:cubicBezTo>
                <a:cubicBezTo>
                  <a:pt x="1410040" y="441098"/>
                  <a:pt x="1541361" y="356111"/>
                  <a:pt x="1414462" y="428625"/>
                </a:cubicBezTo>
                <a:cubicBezTo>
                  <a:pt x="1399553" y="437144"/>
                  <a:pt x="1387291" y="450226"/>
                  <a:pt x="1371600" y="457200"/>
                </a:cubicBezTo>
                <a:cubicBezTo>
                  <a:pt x="1316489" y="481694"/>
                  <a:pt x="1276881" y="479953"/>
                  <a:pt x="1228725" y="514350"/>
                </a:cubicBezTo>
                <a:cubicBezTo>
                  <a:pt x="1212283" y="526094"/>
                  <a:pt x="1201811" y="544808"/>
                  <a:pt x="1185862" y="557213"/>
                </a:cubicBezTo>
                <a:cubicBezTo>
                  <a:pt x="1158753" y="578298"/>
                  <a:pt x="1127611" y="593757"/>
                  <a:pt x="1100137" y="614363"/>
                </a:cubicBezTo>
                <a:cubicBezTo>
                  <a:pt x="1081087" y="628650"/>
                  <a:pt x="1062364" y="643384"/>
                  <a:pt x="1042987" y="657225"/>
                </a:cubicBezTo>
                <a:cubicBezTo>
                  <a:pt x="1029014" y="667206"/>
                  <a:pt x="1013316" y="674807"/>
                  <a:pt x="1000125" y="685800"/>
                </a:cubicBezTo>
                <a:cubicBezTo>
                  <a:pt x="984603" y="698735"/>
                  <a:pt x="973704" y="716919"/>
                  <a:pt x="957262" y="728663"/>
                </a:cubicBezTo>
                <a:cubicBezTo>
                  <a:pt x="939931" y="741043"/>
                  <a:pt x="918375" y="746280"/>
                  <a:pt x="900112" y="757238"/>
                </a:cubicBezTo>
                <a:cubicBezTo>
                  <a:pt x="777293" y="830929"/>
                  <a:pt x="857739" y="799938"/>
                  <a:pt x="771525" y="828675"/>
                </a:cubicBezTo>
                <a:cubicBezTo>
                  <a:pt x="634786" y="965414"/>
                  <a:pt x="809863" y="803116"/>
                  <a:pt x="685800" y="885825"/>
                </a:cubicBezTo>
                <a:cubicBezTo>
                  <a:pt x="668988" y="897033"/>
                  <a:pt x="658459" y="915753"/>
                  <a:pt x="642937" y="928688"/>
                </a:cubicBezTo>
                <a:cubicBezTo>
                  <a:pt x="629746" y="939681"/>
                  <a:pt x="613266" y="946270"/>
                  <a:pt x="600075" y="957263"/>
                </a:cubicBezTo>
                <a:cubicBezTo>
                  <a:pt x="584553" y="970198"/>
                  <a:pt x="572734" y="987190"/>
                  <a:pt x="557212" y="1000125"/>
                </a:cubicBezTo>
                <a:cubicBezTo>
                  <a:pt x="544021" y="1011118"/>
                  <a:pt x="527541" y="1017707"/>
                  <a:pt x="514350" y="1028700"/>
                </a:cubicBezTo>
                <a:cubicBezTo>
                  <a:pt x="404341" y="1120374"/>
                  <a:pt x="535042" y="1029192"/>
                  <a:pt x="428625" y="1100138"/>
                </a:cubicBezTo>
                <a:lnTo>
                  <a:pt x="314325" y="1271588"/>
                </a:lnTo>
                <a:cubicBezTo>
                  <a:pt x="304800" y="1285875"/>
                  <a:pt x="291180" y="1298160"/>
                  <a:pt x="285750" y="1314450"/>
                </a:cubicBezTo>
                <a:cubicBezTo>
                  <a:pt x="280987" y="1328738"/>
                  <a:pt x="278776" y="1344148"/>
                  <a:pt x="271462" y="1357313"/>
                </a:cubicBezTo>
                <a:cubicBezTo>
                  <a:pt x="271456" y="1357323"/>
                  <a:pt x="200028" y="1464464"/>
                  <a:pt x="185737" y="1485900"/>
                </a:cubicBezTo>
                <a:lnTo>
                  <a:pt x="157162" y="1528763"/>
                </a:lnTo>
                <a:lnTo>
                  <a:pt x="114300" y="1657350"/>
                </a:lnTo>
                <a:cubicBezTo>
                  <a:pt x="109537" y="1671638"/>
                  <a:pt x="103665" y="1685602"/>
                  <a:pt x="100012" y="1700213"/>
                </a:cubicBezTo>
                <a:lnTo>
                  <a:pt x="71437" y="1814513"/>
                </a:lnTo>
                <a:cubicBezTo>
                  <a:pt x="66675" y="1833563"/>
                  <a:pt x="63360" y="1853035"/>
                  <a:pt x="57150" y="1871663"/>
                </a:cubicBezTo>
                <a:lnTo>
                  <a:pt x="42862" y="1914525"/>
                </a:lnTo>
                <a:cubicBezTo>
                  <a:pt x="38100" y="1976438"/>
                  <a:pt x="35432" y="2038547"/>
                  <a:pt x="28575" y="2100263"/>
                </a:cubicBezTo>
                <a:cubicBezTo>
                  <a:pt x="25893" y="2124398"/>
                  <a:pt x="17980" y="2147698"/>
                  <a:pt x="14287" y="2171700"/>
                </a:cubicBezTo>
                <a:cubicBezTo>
                  <a:pt x="8449" y="2209650"/>
                  <a:pt x="4762" y="2247900"/>
                  <a:pt x="0" y="2286000"/>
                </a:cubicBezTo>
                <a:cubicBezTo>
                  <a:pt x="4762" y="2390775"/>
                  <a:pt x="6539" y="2495728"/>
                  <a:pt x="14287" y="2600325"/>
                </a:cubicBezTo>
                <a:cubicBezTo>
                  <a:pt x="16680" y="2632634"/>
                  <a:pt x="35417" y="2695413"/>
                  <a:pt x="42862" y="2728913"/>
                </a:cubicBezTo>
                <a:cubicBezTo>
                  <a:pt x="44664" y="2737024"/>
                  <a:pt x="64471" y="2843567"/>
                  <a:pt x="71437" y="2857500"/>
                </a:cubicBezTo>
                <a:cubicBezTo>
                  <a:pt x="86796" y="2888217"/>
                  <a:pt x="117727" y="2910645"/>
                  <a:pt x="128587" y="2943225"/>
                </a:cubicBezTo>
                <a:cubicBezTo>
                  <a:pt x="133350" y="2957513"/>
                  <a:pt x="136140" y="2972617"/>
                  <a:pt x="142875" y="2986088"/>
                </a:cubicBezTo>
                <a:cubicBezTo>
                  <a:pt x="154097" y="3008532"/>
                  <a:pt x="203529" y="3071004"/>
                  <a:pt x="214312" y="3086100"/>
                </a:cubicBezTo>
                <a:cubicBezTo>
                  <a:pt x="264040" y="3155720"/>
                  <a:pt x="219043" y="3105119"/>
                  <a:pt x="285750" y="3171825"/>
                </a:cubicBezTo>
                <a:cubicBezTo>
                  <a:pt x="319721" y="3273743"/>
                  <a:pt x="271551" y="3150526"/>
                  <a:pt x="342900" y="3257550"/>
                </a:cubicBezTo>
                <a:cubicBezTo>
                  <a:pt x="351254" y="3270081"/>
                  <a:pt x="351254" y="3286570"/>
                  <a:pt x="357187" y="3300413"/>
                </a:cubicBezTo>
                <a:cubicBezTo>
                  <a:pt x="365577" y="3319990"/>
                  <a:pt x="377852" y="3337788"/>
                  <a:pt x="385762" y="3357563"/>
                </a:cubicBezTo>
                <a:cubicBezTo>
                  <a:pt x="396949" y="3385529"/>
                  <a:pt x="393038" y="3421990"/>
                  <a:pt x="414337" y="3443288"/>
                </a:cubicBezTo>
                <a:lnTo>
                  <a:pt x="457200" y="3486150"/>
                </a:lnTo>
                <a:cubicBezTo>
                  <a:pt x="466725" y="3514725"/>
                  <a:pt x="469067" y="3546813"/>
                  <a:pt x="485775" y="3571875"/>
                </a:cubicBezTo>
                <a:lnTo>
                  <a:pt x="542925" y="3657600"/>
                </a:lnTo>
                <a:cubicBezTo>
                  <a:pt x="552450" y="3671888"/>
                  <a:pt x="559358" y="3688321"/>
                  <a:pt x="571500" y="3700463"/>
                </a:cubicBezTo>
                <a:cubicBezTo>
                  <a:pt x="696730" y="3825693"/>
                  <a:pt x="537868" y="3672435"/>
                  <a:pt x="657225" y="3771900"/>
                </a:cubicBezTo>
                <a:cubicBezTo>
                  <a:pt x="817317" y="3905311"/>
                  <a:pt x="593966" y="3736922"/>
                  <a:pt x="742950" y="3843338"/>
                </a:cubicBezTo>
                <a:cubicBezTo>
                  <a:pt x="800378" y="3884358"/>
                  <a:pt x="839264" y="3924566"/>
                  <a:pt x="914400" y="3943350"/>
                </a:cubicBezTo>
                <a:lnTo>
                  <a:pt x="1028700" y="3971925"/>
                </a:lnTo>
                <a:cubicBezTo>
                  <a:pt x="1047750" y="3976688"/>
                  <a:pt x="1066334" y="3984045"/>
                  <a:pt x="1085850" y="3986213"/>
                </a:cubicBezTo>
                <a:cubicBezTo>
                  <a:pt x="1280873" y="4007882"/>
                  <a:pt x="1171421" y="3997427"/>
                  <a:pt x="1414462" y="4014788"/>
                </a:cubicBezTo>
                <a:lnTo>
                  <a:pt x="1785937" y="4000500"/>
                </a:lnTo>
                <a:lnTo>
                  <a:pt x="2700337" y="3986213"/>
                </a:lnTo>
                <a:cubicBezTo>
                  <a:pt x="2719965" y="3985636"/>
                  <a:pt x="2738232" y="3975776"/>
                  <a:pt x="2757487" y="3971925"/>
                </a:cubicBezTo>
                <a:cubicBezTo>
                  <a:pt x="2785894" y="3966244"/>
                  <a:pt x="2814637" y="3962400"/>
                  <a:pt x="2843212" y="3957638"/>
                </a:cubicBezTo>
                <a:lnTo>
                  <a:pt x="2928937" y="3929063"/>
                </a:lnTo>
                <a:cubicBezTo>
                  <a:pt x="2943225" y="3924300"/>
                  <a:pt x="2959269" y="3923129"/>
                  <a:pt x="2971800" y="3914775"/>
                </a:cubicBezTo>
                <a:cubicBezTo>
                  <a:pt x="2986087" y="3905250"/>
                  <a:pt x="2998971" y="3893174"/>
                  <a:pt x="3014662" y="3886200"/>
                </a:cubicBezTo>
                <a:cubicBezTo>
                  <a:pt x="3042187" y="3873967"/>
                  <a:pt x="3075325" y="3874333"/>
                  <a:pt x="3100387" y="3857625"/>
                </a:cubicBezTo>
                <a:lnTo>
                  <a:pt x="3186112" y="3800475"/>
                </a:lnTo>
                <a:cubicBezTo>
                  <a:pt x="3262314" y="3686173"/>
                  <a:pt x="3162297" y="3824291"/>
                  <a:pt x="3257550" y="3729038"/>
                </a:cubicBezTo>
                <a:cubicBezTo>
                  <a:pt x="3352803" y="3633785"/>
                  <a:pt x="3214685" y="3733802"/>
                  <a:pt x="3328987" y="3657600"/>
                </a:cubicBezTo>
                <a:cubicBezTo>
                  <a:pt x="3340608" y="3622740"/>
                  <a:pt x="3344154" y="3599571"/>
                  <a:pt x="3371850" y="3571875"/>
                </a:cubicBezTo>
                <a:cubicBezTo>
                  <a:pt x="3383992" y="3559733"/>
                  <a:pt x="3400425" y="3552825"/>
                  <a:pt x="3414712" y="3543300"/>
                </a:cubicBezTo>
                <a:lnTo>
                  <a:pt x="3500437" y="3414713"/>
                </a:lnTo>
                <a:cubicBezTo>
                  <a:pt x="3509962" y="3400425"/>
                  <a:pt x="3521333" y="3387209"/>
                  <a:pt x="3529012" y="3371850"/>
                </a:cubicBezTo>
                <a:cubicBezTo>
                  <a:pt x="3538537" y="3352800"/>
                  <a:pt x="3545207" y="3332031"/>
                  <a:pt x="3557587" y="3314700"/>
                </a:cubicBezTo>
                <a:cubicBezTo>
                  <a:pt x="3569331" y="3298258"/>
                  <a:pt x="3588045" y="3287787"/>
                  <a:pt x="3600450" y="3271838"/>
                </a:cubicBezTo>
                <a:cubicBezTo>
                  <a:pt x="3621535" y="3244729"/>
                  <a:pt x="3657600" y="3186113"/>
                  <a:pt x="3657600" y="3186113"/>
                </a:cubicBezTo>
                <a:cubicBezTo>
                  <a:pt x="3662362" y="3167063"/>
                  <a:pt x="3663105" y="3146526"/>
                  <a:pt x="3671887" y="3128963"/>
                </a:cubicBezTo>
                <a:cubicBezTo>
                  <a:pt x="3687246" y="3098246"/>
                  <a:pt x="3718177" y="3075819"/>
                  <a:pt x="3729037" y="3043238"/>
                </a:cubicBezTo>
                <a:cubicBezTo>
                  <a:pt x="3738562" y="3014663"/>
                  <a:pt x="3740904" y="2982575"/>
                  <a:pt x="3757612" y="2957513"/>
                </a:cubicBezTo>
                <a:cubicBezTo>
                  <a:pt x="3776662" y="2928938"/>
                  <a:pt x="3803902" y="2904368"/>
                  <a:pt x="3814762" y="2871788"/>
                </a:cubicBezTo>
                <a:cubicBezTo>
                  <a:pt x="3819525" y="2857500"/>
                  <a:pt x="3821736" y="2842090"/>
                  <a:pt x="3829050" y="2828925"/>
                </a:cubicBezTo>
                <a:cubicBezTo>
                  <a:pt x="3845728" y="2798904"/>
                  <a:pt x="3886200" y="2743200"/>
                  <a:pt x="3886200" y="2743200"/>
                </a:cubicBezTo>
                <a:cubicBezTo>
                  <a:pt x="3922108" y="2635473"/>
                  <a:pt x="3873672" y="2768254"/>
                  <a:pt x="3929062" y="2657475"/>
                </a:cubicBezTo>
                <a:cubicBezTo>
                  <a:pt x="3935797" y="2644005"/>
                  <a:pt x="3936036" y="2627778"/>
                  <a:pt x="3943350" y="2614613"/>
                </a:cubicBezTo>
                <a:cubicBezTo>
                  <a:pt x="3960029" y="2584592"/>
                  <a:pt x="4000500" y="2528888"/>
                  <a:pt x="4000500" y="2528888"/>
                </a:cubicBezTo>
                <a:cubicBezTo>
                  <a:pt x="4005262" y="2514600"/>
                  <a:pt x="4007473" y="2499190"/>
                  <a:pt x="4014787" y="2486025"/>
                </a:cubicBezTo>
                <a:cubicBezTo>
                  <a:pt x="4031465" y="2456004"/>
                  <a:pt x="4061077" y="2432881"/>
                  <a:pt x="4071937" y="2400300"/>
                </a:cubicBezTo>
                <a:cubicBezTo>
                  <a:pt x="4081462" y="2371725"/>
                  <a:pt x="4083804" y="2339637"/>
                  <a:pt x="4100512" y="2314575"/>
                </a:cubicBezTo>
                <a:cubicBezTo>
                  <a:pt x="4110037" y="2300288"/>
                  <a:pt x="4122113" y="2287404"/>
                  <a:pt x="4129087" y="2271713"/>
                </a:cubicBezTo>
                <a:cubicBezTo>
                  <a:pt x="4148963" y="2226993"/>
                  <a:pt x="4160076" y="2176333"/>
                  <a:pt x="4171950" y="2128838"/>
                </a:cubicBezTo>
                <a:cubicBezTo>
                  <a:pt x="4167187" y="2052638"/>
                  <a:pt x="4164574" y="1976273"/>
                  <a:pt x="4157662" y="1900238"/>
                </a:cubicBezTo>
                <a:cubicBezTo>
                  <a:pt x="4151200" y="1829155"/>
                  <a:pt x="4142909" y="1819563"/>
                  <a:pt x="4129087" y="1757363"/>
                </a:cubicBezTo>
                <a:cubicBezTo>
                  <a:pt x="4123819" y="1733657"/>
                  <a:pt x="4120690" y="1709484"/>
                  <a:pt x="4114800" y="1685925"/>
                </a:cubicBezTo>
                <a:cubicBezTo>
                  <a:pt x="4111147" y="1671314"/>
                  <a:pt x="4104649" y="1657544"/>
                  <a:pt x="4100512" y="1643063"/>
                </a:cubicBezTo>
                <a:cubicBezTo>
                  <a:pt x="4095117" y="1624182"/>
                  <a:pt x="4091619" y="1604794"/>
                  <a:pt x="4086225" y="1585913"/>
                </a:cubicBezTo>
                <a:cubicBezTo>
                  <a:pt x="4082088" y="1571432"/>
                  <a:pt x="4076074" y="1557531"/>
                  <a:pt x="4071937" y="1543050"/>
                </a:cubicBezTo>
                <a:cubicBezTo>
                  <a:pt x="4066543" y="1524169"/>
                  <a:pt x="4063292" y="1504708"/>
                  <a:pt x="4057650" y="1485900"/>
                </a:cubicBezTo>
                <a:cubicBezTo>
                  <a:pt x="4048995" y="1457050"/>
                  <a:pt x="4036381" y="1429396"/>
                  <a:pt x="4029075" y="1400175"/>
                </a:cubicBezTo>
                <a:cubicBezTo>
                  <a:pt x="4024312" y="1381125"/>
                  <a:pt x="4022522" y="1361074"/>
                  <a:pt x="4014787" y="1343025"/>
                </a:cubicBezTo>
                <a:cubicBezTo>
                  <a:pt x="4008023" y="1327242"/>
                  <a:pt x="3995737" y="1314450"/>
                  <a:pt x="3986212" y="1300163"/>
                </a:cubicBezTo>
                <a:cubicBezTo>
                  <a:pt x="3981450" y="1285875"/>
                  <a:pt x="3979239" y="1270465"/>
                  <a:pt x="3971925" y="1257300"/>
                </a:cubicBezTo>
                <a:cubicBezTo>
                  <a:pt x="3929202" y="1180397"/>
                  <a:pt x="3923977" y="1180777"/>
                  <a:pt x="3871912" y="1128713"/>
                </a:cubicBezTo>
                <a:cubicBezTo>
                  <a:pt x="3862387" y="1109663"/>
                  <a:pt x="3854295" y="1089826"/>
                  <a:pt x="3843337" y="1071563"/>
                </a:cubicBezTo>
                <a:cubicBezTo>
                  <a:pt x="3825668" y="1042114"/>
                  <a:pt x="3805237" y="1014413"/>
                  <a:pt x="3786187" y="985838"/>
                </a:cubicBezTo>
                <a:lnTo>
                  <a:pt x="3729037" y="900113"/>
                </a:lnTo>
                <a:lnTo>
                  <a:pt x="3671887" y="814388"/>
                </a:lnTo>
                <a:cubicBezTo>
                  <a:pt x="3657600" y="800100"/>
                  <a:pt x="3641960" y="787047"/>
                  <a:pt x="3629025" y="771525"/>
                </a:cubicBezTo>
                <a:cubicBezTo>
                  <a:pt x="3618032" y="758334"/>
                  <a:pt x="3611443" y="741854"/>
                  <a:pt x="3600450" y="728663"/>
                </a:cubicBezTo>
                <a:cubicBezTo>
                  <a:pt x="3587515" y="713141"/>
                  <a:pt x="3570522" y="701322"/>
                  <a:pt x="3557587" y="685800"/>
                </a:cubicBezTo>
                <a:cubicBezTo>
                  <a:pt x="3546594" y="672609"/>
                  <a:pt x="3540420" y="655772"/>
                  <a:pt x="3529012" y="642938"/>
                </a:cubicBezTo>
                <a:cubicBezTo>
                  <a:pt x="3502164" y="612734"/>
                  <a:pt x="3465703" y="590837"/>
                  <a:pt x="3443287" y="557213"/>
                </a:cubicBezTo>
                <a:cubicBezTo>
                  <a:pt x="3372340" y="450792"/>
                  <a:pt x="3463524" y="581498"/>
                  <a:pt x="3371850" y="471488"/>
                </a:cubicBezTo>
                <a:cubicBezTo>
                  <a:pt x="3360857" y="458296"/>
                  <a:pt x="3354268" y="441817"/>
                  <a:pt x="3343275" y="428625"/>
                </a:cubicBezTo>
                <a:cubicBezTo>
                  <a:pt x="3330340" y="413103"/>
                  <a:pt x="3313562" y="401104"/>
                  <a:pt x="3300412" y="385763"/>
                </a:cubicBezTo>
                <a:cubicBezTo>
                  <a:pt x="3284915" y="367683"/>
                  <a:pt x="3275348" y="344433"/>
                  <a:pt x="3257550" y="328613"/>
                </a:cubicBezTo>
                <a:cubicBezTo>
                  <a:pt x="3231882" y="305797"/>
                  <a:pt x="3196109" y="295747"/>
                  <a:pt x="3171825" y="271463"/>
                </a:cubicBezTo>
                <a:cubicBezTo>
                  <a:pt x="3157537" y="257175"/>
                  <a:pt x="3144484" y="241535"/>
                  <a:pt x="3128962" y="228600"/>
                </a:cubicBezTo>
                <a:cubicBezTo>
                  <a:pt x="3090988" y="196955"/>
                  <a:pt x="3073415" y="196858"/>
                  <a:pt x="3028950" y="171450"/>
                </a:cubicBezTo>
                <a:cubicBezTo>
                  <a:pt x="2951400" y="127136"/>
                  <a:pt x="3021809" y="154782"/>
                  <a:pt x="2943225" y="128588"/>
                </a:cubicBezTo>
                <a:cubicBezTo>
                  <a:pt x="2820384" y="46695"/>
                  <a:pt x="2975806" y="144879"/>
                  <a:pt x="2857500" y="85725"/>
                </a:cubicBezTo>
                <a:cubicBezTo>
                  <a:pt x="2842141" y="78046"/>
                  <a:pt x="2830420" y="63914"/>
                  <a:pt x="2814637" y="57150"/>
                </a:cubicBezTo>
                <a:cubicBezTo>
                  <a:pt x="2796588" y="49415"/>
                  <a:pt x="2776295" y="48505"/>
                  <a:pt x="2757487" y="42863"/>
                </a:cubicBezTo>
                <a:cubicBezTo>
                  <a:pt x="2728637" y="34208"/>
                  <a:pt x="2701883" y="14288"/>
                  <a:pt x="2671762" y="14288"/>
                </a:cubicBezTo>
                <a:lnTo>
                  <a:pt x="251460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00401" y="2715537"/>
            <a:ext cx="665018" cy="648393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68386" y="3707304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84445" y="2626014"/>
            <a:ext cx="665018" cy="648393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32910" y="3707304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2" name="Oval 11"/>
          <p:cNvSpPr/>
          <p:nvPr/>
        </p:nvSpPr>
        <p:spPr>
          <a:xfrm>
            <a:off x="4763195" y="2715537"/>
            <a:ext cx="665018" cy="648393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97434" y="3707304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61958" y="3707304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64925" y="1851013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" name="Oval 16"/>
          <p:cNvSpPr/>
          <p:nvPr/>
        </p:nvSpPr>
        <p:spPr>
          <a:xfrm>
            <a:off x="7021651" y="2626015"/>
            <a:ext cx="665018" cy="648393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06261" y="3625459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9" name="Oval 18"/>
          <p:cNvSpPr/>
          <p:nvPr/>
        </p:nvSpPr>
        <p:spPr>
          <a:xfrm>
            <a:off x="7370785" y="3625459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35309" y="3625459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1" name="Oval 20"/>
          <p:cNvSpPr/>
          <p:nvPr/>
        </p:nvSpPr>
        <p:spPr>
          <a:xfrm>
            <a:off x="9099833" y="3625459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919427" y="1756058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3" idx="3"/>
            <a:endCxn id="9" idx="0"/>
          </p:cNvCxnSpPr>
          <p:nvPr/>
        </p:nvCxnSpPr>
        <p:spPr>
          <a:xfrm flipH="1">
            <a:off x="3000895" y="3268975"/>
            <a:ext cx="296896" cy="43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5"/>
            <a:endCxn id="11" idx="0"/>
          </p:cNvCxnSpPr>
          <p:nvPr/>
        </p:nvCxnSpPr>
        <p:spPr>
          <a:xfrm>
            <a:off x="3768029" y="3268975"/>
            <a:ext cx="97390" cy="43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13" idx="0"/>
          </p:cNvCxnSpPr>
          <p:nvPr/>
        </p:nvCxnSpPr>
        <p:spPr>
          <a:xfrm flipH="1">
            <a:off x="4729943" y="3268975"/>
            <a:ext cx="130642" cy="43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5"/>
            <a:endCxn id="14" idx="0"/>
          </p:cNvCxnSpPr>
          <p:nvPr/>
        </p:nvCxnSpPr>
        <p:spPr>
          <a:xfrm>
            <a:off x="5330823" y="3268975"/>
            <a:ext cx="263644" cy="43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3" idx="7"/>
          </p:cNvCxnSpPr>
          <p:nvPr/>
        </p:nvCxnSpPr>
        <p:spPr>
          <a:xfrm flipH="1">
            <a:off x="3768029" y="2404451"/>
            <a:ext cx="394286" cy="406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5"/>
            <a:endCxn id="12" idx="1"/>
          </p:cNvCxnSpPr>
          <p:nvPr/>
        </p:nvCxnSpPr>
        <p:spPr>
          <a:xfrm>
            <a:off x="4632553" y="2404451"/>
            <a:ext cx="228032" cy="406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3"/>
            <a:endCxn id="18" idx="0"/>
          </p:cNvCxnSpPr>
          <p:nvPr/>
        </p:nvCxnSpPr>
        <p:spPr>
          <a:xfrm flipH="1">
            <a:off x="6838770" y="3179453"/>
            <a:ext cx="280271" cy="44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5"/>
            <a:endCxn id="19" idx="0"/>
          </p:cNvCxnSpPr>
          <p:nvPr/>
        </p:nvCxnSpPr>
        <p:spPr>
          <a:xfrm>
            <a:off x="7589279" y="3179453"/>
            <a:ext cx="114015" cy="44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  <a:endCxn id="20" idx="0"/>
          </p:cNvCxnSpPr>
          <p:nvPr/>
        </p:nvCxnSpPr>
        <p:spPr>
          <a:xfrm flipH="1">
            <a:off x="8567818" y="3179452"/>
            <a:ext cx="114017" cy="44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5"/>
            <a:endCxn id="21" idx="0"/>
          </p:cNvCxnSpPr>
          <p:nvPr/>
        </p:nvCxnSpPr>
        <p:spPr>
          <a:xfrm>
            <a:off x="9152073" y="3179452"/>
            <a:ext cx="280269" cy="44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3" idx="3"/>
            <a:endCxn id="17" idx="7"/>
          </p:cNvCxnSpPr>
          <p:nvPr/>
        </p:nvCxnSpPr>
        <p:spPr>
          <a:xfrm flipH="1">
            <a:off x="7589279" y="2309496"/>
            <a:ext cx="427538" cy="41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5"/>
            <a:endCxn id="10" idx="1"/>
          </p:cNvCxnSpPr>
          <p:nvPr/>
        </p:nvCxnSpPr>
        <p:spPr>
          <a:xfrm>
            <a:off x="8487055" y="2309496"/>
            <a:ext cx="194780" cy="411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532910" y="4680396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9" idx="4"/>
            <a:endCxn id="68" idx="2"/>
          </p:cNvCxnSpPr>
          <p:nvPr/>
        </p:nvCxnSpPr>
        <p:spPr>
          <a:xfrm>
            <a:off x="3000895" y="4355697"/>
            <a:ext cx="532015" cy="648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1" idx="4"/>
            <a:endCxn id="68" idx="0"/>
          </p:cNvCxnSpPr>
          <p:nvPr/>
        </p:nvCxnSpPr>
        <p:spPr>
          <a:xfrm>
            <a:off x="3865419" y="4355697"/>
            <a:ext cx="0" cy="32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254409" y="4446988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8" idx="4"/>
            <a:endCxn id="85" idx="1"/>
          </p:cNvCxnSpPr>
          <p:nvPr/>
        </p:nvCxnSpPr>
        <p:spPr>
          <a:xfrm>
            <a:off x="6838770" y="4273852"/>
            <a:ext cx="513029" cy="268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9" idx="5"/>
          </p:cNvCxnSpPr>
          <p:nvPr/>
        </p:nvCxnSpPr>
        <p:spPr>
          <a:xfrm>
            <a:off x="7938413" y="4178897"/>
            <a:ext cx="396653" cy="32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0" idx="4"/>
            <a:endCxn id="168" idx="0"/>
          </p:cNvCxnSpPr>
          <p:nvPr/>
        </p:nvCxnSpPr>
        <p:spPr>
          <a:xfrm>
            <a:off x="8567818" y="4273852"/>
            <a:ext cx="56543" cy="14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1" idx="4"/>
            <a:endCxn id="168" idx="7"/>
          </p:cNvCxnSpPr>
          <p:nvPr/>
        </p:nvCxnSpPr>
        <p:spPr>
          <a:xfrm flipH="1">
            <a:off x="8859480" y="4273852"/>
            <a:ext cx="572862" cy="235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63881" y="3292385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36345" y="3164974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24969" y="3273709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24174" y="3179452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335831" y="2964639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02358" y="3022448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564199" y="3127798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501209" y="3126768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624415" y="1832047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en-US" sz="3600" b="1" baseline="-25000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501209" y="1690690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en-US" sz="3600" b="1" baseline="-250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4722020" y="4388777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q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stCxn id="11" idx="5"/>
            <a:endCxn id="132" idx="1"/>
          </p:cNvCxnSpPr>
          <p:nvPr/>
        </p:nvCxnSpPr>
        <p:spPr>
          <a:xfrm>
            <a:off x="4100538" y="4260742"/>
            <a:ext cx="718872" cy="222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4" idx="4"/>
            <a:endCxn id="132" idx="7"/>
          </p:cNvCxnSpPr>
          <p:nvPr/>
        </p:nvCxnSpPr>
        <p:spPr>
          <a:xfrm flipH="1">
            <a:off x="5289648" y="4355697"/>
            <a:ext cx="304819" cy="128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2659523" y="5058768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q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282527" y="5054676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stCxn id="68" idx="3"/>
            <a:endCxn id="143" idx="6"/>
          </p:cNvCxnSpPr>
          <p:nvPr/>
        </p:nvCxnSpPr>
        <p:spPr>
          <a:xfrm flipH="1">
            <a:off x="3324541" y="5233834"/>
            <a:ext cx="305759" cy="149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2" idx="3"/>
            <a:endCxn id="144" idx="0"/>
          </p:cNvCxnSpPr>
          <p:nvPr/>
        </p:nvCxnSpPr>
        <p:spPr>
          <a:xfrm flipH="1">
            <a:off x="4615036" y="4942215"/>
            <a:ext cx="204374" cy="112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3846996" y="5451013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3856516" y="5617701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291852" y="4414659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73" name="Oval 172"/>
          <p:cNvSpPr/>
          <p:nvPr/>
        </p:nvSpPr>
        <p:spPr>
          <a:xfrm>
            <a:off x="7772736" y="5052842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79" name="Straight Arrow Connector 178"/>
          <p:cNvCxnSpPr>
            <a:stCxn id="85" idx="5"/>
            <a:endCxn id="173" idx="1"/>
          </p:cNvCxnSpPr>
          <p:nvPr/>
        </p:nvCxnSpPr>
        <p:spPr>
          <a:xfrm>
            <a:off x="7822037" y="5000426"/>
            <a:ext cx="48089" cy="147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8695230" y="5270021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8719039" y="5436709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Slide Number Placeholder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51</a:t>
            </a:fld>
            <a:endParaRPr lang="en-US"/>
          </a:p>
        </p:txBody>
      </p: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b="1" dirty="0" smtClean="0"/>
              <a:t>Leveraging connected components in FSMs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241822" y="2561503"/>
            <a:ext cx="1629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</a:rPr>
              <a:t>Range</a:t>
            </a:r>
            <a:endParaRPr lang="en-US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2" grpId="0" animBg="1"/>
      <p:bldP spid="122" grpId="0"/>
      <p:bldP spid="1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112"/>
          <p:cNvSpPr/>
          <p:nvPr/>
        </p:nvSpPr>
        <p:spPr>
          <a:xfrm>
            <a:off x="6300788" y="1624017"/>
            <a:ext cx="3970799" cy="4330072"/>
          </a:xfrm>
          <a:custGeom>
            <a:avLst/>
            <a:gdLst>
              <a:gd name="connsiteX0" fmla="*/ 1657350 w 3943350"/>
              <a:gd name="connsiteY0" fmla="*/ 0 h 3771900"/>
              <a:gd name="connsiteX1" fmla="*/ 1657350 w 3943350"/>
              <a:gd name="connsiteY1" fmla="*/ 0 h 3771900"/>
              <a:gd name="connsiteX2" fmla="*/ 1485900 w 3943350"/>
              <a:gd name="connsiteY2" fmla="*/ 57150 h 3771900"/>
              <a:gd name="connsiteX3" fmla="*/ 1443037 w 3943350"/>
              <a:gd name="connsiteY3" fmla="*/ 71438 h 3771900"/>
              <a:gd name="connsiteX4" fmla="*/ 1328737 w 3943350"/>
              <a:gd name="connsiteY4" fmla="*/ 100013 h 3771900"/>
              <a:gd name="connsiteX5" fmla="*/ 1200150 w 3943350"/>
              <a:gd name="connsiteY5" fmla="*/ 142875 h 3771900"/>
              <a:gd name="connsiteX6" fmla="*/ 1157287 w 3943350"/>
              <a:gd name="connsiteY6" fmla="*/ 157163 h 3771900"/>
              <a:gd name="connsiteX7" fmla="*/ 1114425 w 3943350"/>
              <a:gd name="connsiteY7" fmla="*/ 171450 h 3771900"/>
              <a:gd name="connsiteX8" fmla="*/ 1028700 w 3943350"/>
              <a:gd name="connsiteY8" fmla="*/ 228600 h 3771900"/>
              <a:gd name="connsiteX9" fmla="*/ 985837 w 3943350"/>
              <a:gd name="connsiteY9" fmla="*/ 257175 h 3771900"/>
              <a:gd name="connsiteX10" fmla="*/ 942975 w 3943350"/>
              <a:gd name="connsiteY10" fmla="*/ 300038 h 3771900"/>
              <a:gd name="connsiteX11" fmla="*/ 914400 w 3943350"/>
              <a:gd name="connsiteY11" fmla="*/ 342900 h 3771900"/>
              <a:gd name="connsiteX12" fmla="*/ 871537 w 3943350"/>
              <a:gd name="connsiteY12" fmla="*/ 371475 h 3771900"/>
              <a:gd name="connsiteX13" fmla="*/ 800100 w 3943350"/>
              <a:gd name="connsiteY13" fmla="*/ 442913 h 3771900"/>
              <a:gd name="connsiteX14" fmla="*/ 714375 w 3943350"/>
              <a:gd name="connsiteY14" fmla="*/ 514350 h 3771900"/>
              <a:gd name="connsiteX15" fmla="*/ 642937 w 3943350"/>
              <a:gd name="connsiteY15" fmla="*/ 585788 h 3771900"/>
              <a:gd name="connsiteX16" fmla="*/ 514350 w 3943350"/>
              <a:gd name="connsiteY16" fmla="*/ 700088 h 3771900"/>
              <a:gd name="connsiteX17" fmla="*/ 442912 w 3943350"/>
              <a:gd name="connsiteY17" fmla="*/ 785813 h 3771900"/>
              <a:gd name="connsiteX18" fmla="*/ 414337 w 3943350"/>
              <a:gd name="connsiteY18" fmla="*/ 828675 h 3771900"/>
              <a:gd name="connsiteX19" fmla="*/ 371475 w 3943350"/>
              <a:gd name="connsiteY19" fmla="*/ 871538 h 3771900"/>
              <a:gd name="connsiteX20" fmla="*/ 314325 w 3943350"/>
              <a:gd name="connsiteY20" fmla="*/ 957263 h 3771900"/>
              <a:gd name="connsiteX21" fmla="*/ 285750 w 3943350"/>
              <a:gd name="connsiteY21" fmla="*/ 1000125 h 3771900"/>
              <a:gd name="connsiteX22" fmla="*/ 242887 w 3943350"/>
              <a:gd name="connsiteY22" fmla="*/ 1042988 h 3771900"/>
              <a:gd name="connsiteX23" fmla="*/ 185737 w 3943350"/>
              <a:gd name="connsiteY23" fmla="*/ 1171575 h 3771900"/>
              <a:gd name="connsiteX24" fmla="*/ 128587 w 3943350"/>
              <a:gd name="connsiteY24" fmla="*/ 1300163 h 3771900"/>
              <a:gd name="connsiteX25" fmla="*/ 100012 w 3943350"/>
              <a:gd name="connsiteY25" fmla="*/ 1385888 h 3771900"/>
              <a:gd name="connsiteX26" fmla="*/ 85725 w 3943350"/>
              <a:gd name="connsiteY26" fmla="*/ 1428750 h 3771900"/>
              <a:gd name="connsiteX27" fmla="*/ 71437 w 3943350"/>
              <a:gd name="connsiteY27" fmla="*/ 1557338 h 3771900"/>
              <a:gd name="connsiteX28" fmla="*/ 57150 w 3943350"/>
              <a:gd name="connsiteY28" fmla="*/ 1614488 h 3771900"/>
              <a:gd name="connsiteX29" fmla="*/ 42862 w 3943350"/>
              <a:gd name="connsiteY29" fmla="*/ 1685925 h 3771900"/>
              <a:gd name="connsiteX30" fmla="*/ 28575 w 3943350"/>
              <a:gd name="connsiteY30" fmla="*/ 1771650 h 3771900"/>
              <a:gd name="connsiteX31" fmla="*/ 14287 w 3943350"/>
              <a:gd name="connsiteY31" fmla="*/ 1814513 h 3771900"/>
              <a:gd name="connsiteX32" fmla="*/ 0 w 3943350"/>
              <a:gd name="connsiteY32" fmla="*/ 1871663 h 3771900"/>
              <a:gd name="connsiteX33" fmla="*/ 14287 w 3943350"/>
              <a:gd name="connsiteY33" fmla="*/ 2257425 h 3771900"/>
              <a:gd name="connsiteX34" fmla="*/ 28575 w 3943350"/>
              <a:gd name="connsiteY34" fmla="*/ 2343150 h 3771900"/>
              <a:gd name="connsiteX35" fmla="*/ 57150 w 3943350"/>
              <a:gd name="connsiteY35" fmla="*/ 2428875 h 3771900"/>
              <a:gd name="connsiteX36" fmla="*/ 71437 w 3943350"/>
              <a:gd name="connsiteY36" fmla="*/ 2471738 h 3771900"/>
              <a:gd name="connsiteX37" fmla="*/ 100012 w 3943350"/>
              <a:gd name="connsiteY37" fmla="*/ 2557463 h 3771900"/>
              <a:gd name="connsiteX38" fmla="*/ 142875 w 3943350"/>
              <a:gd name="connsiteY38" fmla="*/ 2728913 h 3771900"/>
              <a:gd name="connsiteX39" fmla="*/ 214312 w 3943350"/>
              <a:gd name="connsiteY39" fmla="*/ 2814638 h 3771900"/>
              <a:gd name="connsiteX40" fmla="*/ 271462 w 3943350"/>
              <a:gd name="connsiteY40" fmla="*/ 2900363 h 3771900"/>
              <a:gd name="connsiteX41" fmla="*/ 385762 w 3943350"/>
              <a:gd name="connsiteY41" fmla="*/ 3071813 h 3771900"/>
              <a:gd name="connsiteX42" fmla="*/ 414337 w 3943350"/>
              <a:gd name="connsiteY42" fmla="*/ 3114675 h 3771900"/>
              <a:gd name="connsiteX43" fmla="*/ 557212 w 3943350"/>
              <a:gd name="connsiteY43" fmla="*/ 3200400 h 3771900"/>
              <a:gd name="connsiteX44" fmla="*/ 600075 w 3943350"/>
              <a:gd name="connsiteY44" fmla="*/ 3228975 h 3771900"/>
              <a:gd name="connsiteX45" fmla="*/ 657225 w 3943350"/>
              <a:gd name="connsiteY45" fmla="*/ 3243263 h 3771900"/>
              <a:gd name="connsiteX46" fmla="*/ 700087 w 3943350"/>
              <a:gd name="connsiteY46" fmla="*/ 3257550 h 3771900"/>
              <a:gd name="connsiteX47" fmla="*/ 742950 w 3943350"/>
              <a:gd name="connsiteY47" fmla="*/ 3286125 h 3771900"/>
              <a:gd name="connsiteX48" fmla="*/ 814387 w 3943350"/>
              <a:gd name="connsiteY48" fmla="*/ 3357563 h 3771900"/>
              <a:gd name="connsiteX49" fmla="*/ 942975 w 3943350"/>
              <a:gd name="connsiteY49" fmla="*/ 3400425 h 3771900"/>
              <a:gd name="connsiteX50" fmla="*/ 985837 w 3943350"/>
              <a:gd name="connsiteY50" fmla="*/ 3414713 h 3771900"/>
              <a:gd name="connsiteX51" fmla="*/ 1071562 w 3943350"/>
              <a:gd name="connsiteY51" fmla="*/ 3457575 h 3771900"/>
              <a:gd name="connsiteX52" fmla="*/ 1114425 w 3943350"/>
              <a:gd name="connsiteY52" fmla="*/ 3486150 h 3771900"/>
              <a:gd name="connsiteX53" fmla="*/ 1200150 w 3943350"/>
              <a:gd name="connsiteY53" fmla="*/ 3514725 h 3771900"/>
              <a:gd name="connsiteX54" fmla="*/ 1243012 w 3943350"/>
              <a:gd name="connsiteY54" fmla="*/ 3543300 h 3771900"/>
              <a:gd name="connsiteX55" fmla="*/ 1343025 w 3943350"/>
              <a:gd name="connsiteY55" fmla="*/ 3586163 h 3771900"/>
              <a:gd name="connsiteX56" fmla="*/ 1428750 w 3943350"/>
              <a:gd name="connsiteY56" fmla="*/ 3643313 h 3771900"/>
              <a:gd name="connsiteX57" fmla="*/ 1514475 w 3943350"/>
              <a:gd name="connsiteY57" fmla="*/ 3671888 h 3771900"/>
              <a:gd name="connsiteX58" fmla="*/ 1557337 w 3943350"/>
              <a:gd name="connsiteY58" fmla="*/ 3700463 h 3771900"/>
              <a:gd name="connsiteX59" fmla="*/ 1700212 w 3943350"/>
              <a:gd name="connsiteY59" fmla="*/ 3743325 h 3771900"/>
              <a:gd name="connsiteX60" fmla="*/ 2085975 w 3943350"/>
              <a:gd name="connsiteY60" fmla="*/ 3771900 h 3771900"/>
              <a:gd name="connsiteX61" fmla="*/ 2728912 w 3943350"/>
              <a:gd name="connsiteY61" fmla="*/ 3757613 h 3771900"/>
              <a:gd name="connsiteX62" fmla="*/ 2857500 w 3943350"/>
              <a:gd name="connsiteY62" fmla="*/ 3686175 h 3771900"/>
              <a:gd name="connsiteX63" fmla="*/ 2943225 w 3943350"/>
              <a:gd name="connsiteY63" fmla="*/ 3629025 h 3771900"/>
              <a:gd name="connsiteX64" fmla="*/ 2986087 w 3943350"/>
              <a:gd name="connsiteY64" fmla="*/ 3614738 h 3771900"/>
              <a:gd name="connsiteX65" fmla="*/ 3071812 w 3943350"/>
              <a:gd name="connsiteY65" fmla="*/ 3557588 h 3771900"/>
              <a:gd name="connsiteX66" fmla="*/ 3114675 w 3943350"/>
              <a:gd name="connsiteY66" fmla="*/ 3543300 h 3771900"/>
              <a:gd name="connsiteX67" fmla="*/ 3200400 w 3943350"/>
              <a:gd name="connsiteY67" fmla="*/ 3500438 h 3771900"/>
              <a:gd name="connsiteX68" fmla="*/ 3243262 w 3943350"/>
              <a:gd name="connsiteY68" fmla="*/ 3471863 h 3771900"/>
              <a:gd name="connsiteX69" fmla="*/ 3286125 w 3943350"/>
              <a:gd name="connsiteY69" fmla="*/ 3429000 h 3771900"/>
              <a:gd name="connsiteX70" fmla="*/ 3328987 w 3943350"/>
              <a:gd name="connsiteY70" fmla="*/ 3414713 h 3771900"/>
              <a:gd name="connsiteX71" fmla="*/ 3357562 w 3943350"/>
              <a:gd name="connsiteY71" fmla="*/ 3371850 h 3771900"/>
              <a:gd name="connsiteX72" fmla="*/ 3400425 w 3943350"/>
              <a:gd name="connsiteY72" fmla="*/ 3328988 h 3771900"/>
              <a:gd name="connsiteX73" fmla="*/ 3414712 w 3943350"/>
              <a:gd name="connsiteY73" fmla="*/ 3286125 h 3771900"/>
              <a:gd name="connsiteX74" fmla="*/ 3443287 w 3943350"/>
              <a:gd name="connsiteY74" fmla="*/ 3243263 h 3771900"/>
              <a:gd name="connsiteX75" fmla="*/ 3471862 w 3943350"/>
              <a:gd name="connsiteY75" fmla="*/ 3157538 h 3771900"/>
              <a:gd name="connsiteX76" fmla="*/ 3500437 w 3943350"/>
              <a:gd name="connsiteY76" fmla="*/ 3071813 h 3771900"/>
              <a:gd name="connsiteX77" fmla="*/ 3514725 w 3943350"/>
              <a:gd name="connsiteY77" fmla="*/ 3028950 h 3771900"/>
              <a:gd name="connsiteX78" fmla="*/ 3543300 w 3943350"/>
              <a:gd name="connsiteY78" fmla="*/ 2986088 h 3771900"/>
              <a:gd name="connsiteX79" fmla="*/ 3557587 w 3943350"/>
              <a:gd name="connsiteY79" fmla="*/ 2943225 h 3771900"/>
              <a:gd name="connsiteX80" fmla="*/ 3614737 w 3943350"/>
              <a:gd name="connsiteY80" fmla="*/ 2857500 h 3771900"/>
              <a:gd name="connsiteX81" fmla="*/ 3643312 w 3943350"/>
              <a:gd name="connsiteY81" fmla="*/ 2771775 h 3771900"/>
              <a:gd name="connsiteX82" fmla="*/ 3671887 w 3943350"/>
              <a:gd name="connsiteY82" fmla="*/ 2728913 h 3771900"/>
              <a:gd name="connsiteX83" fmla="*/ 3686175 w 3943350"/>
              <a:gd name="connsiteY83" fmla="*/ 2686050 h 3771900"/>
              <a:gd name="connsiteX84" fmla="*/ 3743325 w 3943350"/>
              <a:gd name="connsiteY84" fmla="*/ 2600325 h 3771900"/>
              <a:gd name="connsiteX85" fmla="*/ 3786187 w 3943350"/>
              <a:gd name="connsiteY85" fmla="*/ 2514600 h 3771900"/>
              <a:gd name="connsiteX86" fmla="*/ 3829050 w 3943350"/>
              <a:gd name="connsiteY86" fmla="*/ 2428875 h 3771900"/>
              <a:gd name="connsiteX87" fmla="*/ 3871912 w 3943350"/>
              <a:gd name="connsiteY87" fmla="*/ 2343150 h 3771900"/>
              <a:gd name="connsiteX88" fmla="*/ 3900487 w 3943350"/>
              <a:gd name="connsiteY88" fmla="*/ 2257425 h 3771900"/>
              <a:gd name="connsiteX89" fmla="*/ 3929062 w 3943350"/>
              <a:gd name="connsiteY89" fmla="*/ 2171700 h 3771900"/>
              <a:gd name="connsiteX90" fmla="*/ 3943350 w 3943350"/>
              <a:gd name="connsiteY90" fmla="*/ 2085975 h 3771900"/>
              <a:gd name="connsiteX91" fmla="*/ 3900487 w 3943350"/>
              <a:gd name="connsiteY91" fmla="*/ 1814513 h 3771900"/>
              <a:gd name="connsiteX92" fmla="*/ 3886200 w 3943350"/>
              <a:gd name="connsiteY92" fmla="*/ 1771650 h 3771900"/>
              <a:gd name="connsiteX93" fmla="*/ 3843337 w 3943350"/>
              <a:gd name="connsiteY93" fmla="*/ 1685925 h 3771900"/>
              <a:gd name="connsiteX94" fmla="*/ 3786187 w 3943350"/>
              <a:gd name="connsiteY94" fmla="*/ 1600200 h 3771900"/>
              <a:gd name="connsiteX95" fmla="*/ 3743325 w 3943350"/>
              <a:gd name="connsiteY95" fmla="*/ 1514475 h 3771900"/>
              <a:gd name="connsiteX96" fmla="*/ 3729037 w 3943350"/>
              <a:gd name="connsiteY96" fmla="*/ 1471613 h 3771900"/>
              <a:gd name="connsiteX97" fmla="*/ 3671887 w 3943350"/>
              <a:gd name="connsiteY97" fmla="*/ 1385888 h 3771900"/>
              <a:gd name="connsiteX98" fmla="*/ 3643312 w 3943350"/>
              <a:gd name="connsiteY98" fmla="*/ 1343025 h 3771900"/>
              <a:gd name="connsiteX99" fmla="*/ 3600450 w 3943350"/>
              <a:gd name="connsiteY99" fmla="*/ 1257300 h 3771900"/>
              <a:gd name="connsiteX100" fmla="*/ 3557587 w 3943350"/>
              <a:gd name="connsiteY100" fmla="*/ 1228725 h 3771900"/>
              <a:gd name="connsiteX101" fmla="*/ 3486150 w 3943350"/>
              <a:gd name="connsiteY101" fmla="*/ 1157288 h 3771900"/>
              <a:gd name="connsiteX102" fmla="*/ 3457575 w 3943350"/>
              <a:gd name="connsiteY102" fmla="*/ 1114425 h 3771900"/>
              <a:gd name="connsiteX103" fmla="*/ 3414712 w 3943350"/>
              <a:gd name="connsiteY103" fmla="*/ 1071563 h 3771900"/>
              <a:gd name="connsiteX104" fmla="*/ 3343275 w 3943350"/>
              <a:gd name="connsiteY104" fmla="*/ 1000125 h 3771900"/>
              <a:gd name="connsiteX105" fmla="*/ 3271837 w 3943350"/>
              <a:gd name="connsiteY105" fmla="*/ 928688 h 3771900"/>
              <a:gd name="connsiteX106" fmla="*/ 3243262 w 3943350"/>
              <a:gd name="connsiteY106" fmla="*/ 885825 h 3771900"/>
              <a:gd name="connsiteX107" fmla="*/ 3200400 w 3943350"/>
              <a:gd name="connsiteY107" fmla="*/ 842963 h 3771900"/>
              <a:gd name="connsiteX108" fmla="*/ 3114675 w 3943350"/>
              <a:gd name="connsiteY108" fmla="*/ 714375 h 3771900"/>
              <a:gd name="connsiteX109" fmla="*/ 3086100 w 3943350"/>
              <a:gd name="connsiteY109" fmla="*/ 671513 h 3771900"/>
              <a:gd name="connsiteX110" fmla="*/ 2986087 w 3943350"/>
              <a:gd name="connsiteY110" fmla="*/ 542925 h 3771900"/>
              <a:gd name="connsiteX111" fmla="*/ 2957512 w 3943350"/>
              <a:gd name="connsiteY111" fmla="*/ 500063 h 3771900"/>
              <a:gd name="connsiteX112" fmla="*/ 2928937 w 3943350"/>
              <a:gd name="connsiteY112" fmla="*/ 457200 h 3771900"/>
              <a:gd name="connsiteX113" fmla="*/ 2843212 w 3943350"/>
              <a:gd name="connsiteY113" fmla="*/ 400050 h 3771900"/>
              <a:gd name="connsiteX114" fmla="*/ 2757487 w 3943350"/>
              <a:gd name="connsiteY114" fmla="*/ 314325 h 3771900"/>
              <a:gd name="connsiteX115" fmla="*/ 2714625 w 3943350"/>
              <a:gd name="connsiteY115" fmla="*/ 271463 h 3771900"/>
              <a:gd name="connsiteX116" fmla="*/ 2628900 w 3943350"/>
              <a:gd name="connsiteY116" fmla="*/ 214313 h 3771900"/>
              <a:gd name="connsiteX117" fmla="*/ 2586037 w 3943350"/>
              <a:gd name="connsiteY117" fmla="*/ 200025 h 3771900"/>
              <a:gd name="connsiteX118" fmla="*/ 2457450 w 3943350"/>
              <a:gd name="connsiteY118" fmla="*/ 114300 h 3771900"/>
              <a:gd name="connsiteX119" fmla="*/ 2414587 w 3943350"/>
              <a:gd name="connsiteY119" fmla="*/ 85725 h 3771900"/>
              <a:gd name="connsiteX120" fmla="*/ 2328862 w 3943350"/>
              <a:gd name="connsiteY120" fmla="*/ 57150 h 3771900"/>
              <a:gd name="connsiteX121" fmla="*/ 2228850 w 3943350"/>
              <a:gd name="connsiteY121" fmla="*/ 28575 h 3771900"/>
              <a:gd name="connsiteX122" fmla="*/ 1985962 w 3943350"/>
              <a:gd name="connsiteY122" fmla="*/ 14288 h 3771900"/>
              <a:gd name="connsiteX123" fmla="*/ 1885950 w 3943350"/>
              <a:gd name="connsiteY123" fmla="*/ 0 h 3771900"/>
              <a:gd name="connsiteX124" fmla="*/ 1728787 w 3943350"/>
              <a:gd name="connsiteY124" fmla="*/ 14288 h 3771900"/>
              <a:gd name="connsiteX125" fmla="*/ 1657350 w 3943350"/>
              <a:gd name="connsiteY125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943350" h="3771900">
                <a:moveTo>
                  <a:pt x="1657350" y="0"/>
                </a:moveTo>
                <a:lnTo>
                  <a:pt x="1657350" y="0"/>
                </a:lnTo>
                <a:cubicBezTo>
                  <a:pt x="1444560" y="79797"/>
                  <a:pt x="1621182" y="18498"/>
                  <a:pt x="1485900" y="57150"/>
                </a:cubicBezTo>
                <a:cubicBezTo>
                  <a:pt x="1471419" y="61287"/>
                  <a:pt x="1457567" y="67475"/>
                  <a:pt x="1443037" y="71438"/>
                </a:cubicBezTo>
                <a:cubicBezTo>
                  <a:pt x="1405148" y="81771"/>
                  <a:pt x="1365994" y="87594"/>
                  <a:pt x="1328737" y="100013"/>
                </a:cubicBezTo>
                <a:lnTo>
                  <a:pt x="1200150" y="142875"/>
                </a:lnTo>
                <a:lnTo>
                  <a:pt x="1157287" y="157163"/>
                </a:lnTo>
                <a:lnTo>
                  <a:pt x="1114425" y="171450"/>
                </a:lnTo>
                <a:lnTo>
                  <a:pt x="1028700" y="228600"/>
                </a:lnTo>
                <a:cubicBezTo>
                  <a:pt x="1014412" y="238125"/>
                  <a:pt x="997979" y="245033"/>
                  <a:pt x="985837" y="257175"/>
                </a:cubicBezTo>
                <a:cubicBezTo>
                  <a:pt x="971550" y="271463"/>
                  <a:pt x="955910" y="284516"/>
                  <a:pt x="942975" y="300038"/>
                </a:cubicBezTo>
                <a:cubicBezTo>
                  <a:pt x="931982" y="313229"/>
                  <a:pt x="926542" y="330758"/>
                  <a:pt x="914400" y="342900"/>
                </a:cubicBezTo>
                <a:cubicBezTo>
                  <a:pt x="902258" y="355042"/>
                  <a:pt x="885825" y="361950"/>
                  <a:pt x="871537" y="371475"/>
                </a:cubicBezTo>
                <a:cubicBezTo>
                  <a:pt x="819151" y="450055"/>
                  <a:pt x="871535" y="383384"/>
                  <a:pt x="800100" y="442913"/>
                </a:cubicBezTo>
                <a:cubicBezTo>
                  <a:pt x="690091" y="534586"/>
                  <a:pt x="820793" y="443404"/>
                  <a:pt x="714375" y="514350"/>
                </a:cubicBezTo>
                <a:cubicBezTo>
                  <a:pt x="655493" y="602674"/>
                  <a:pt x="720869" y="516515"/>
                  <a:pt x="642937" y="585788"/>
                </a:cubicBezTo>
                <a:cubicBezTo>
                  <a:pt x="496133" y="716280"/>
                  <a:pt x="611630" y="635234"/>
                  <a:pt x="514350" y="700088"/>
                </a:cubicBezTo>
                <a:cubicBezTo>
                  <a:pt x="443404" y="806505"/>
                  <a:pt x="534586" y="675804"/>
                  <a:pt x="442912" y="785813"/>
                </a:cubicBezTo>
                <a:cubicBezTo>
                  <a:pt x="431919" y="799004"/>
                  <a:pt x="425330" y="815484"/>
                  <a:pt x="414337" y="828675"/>
                </a:cubicBezTo>
                <a:cubicBezTo>
                  <a:pt x="401402" y="844197"/>
                  <a:pt x="383880" y="855589"/>
                  <a:pt x="371475" y="871538"/>
                </a:cubicBezTo>
                <a:cubicBezTo>
                  <a:pt x="350391" y="898647"/>
                  <a:pt x="333375" y="928688"/>
                  <a:pt x="314325" y="957263"/>
                </a:cubicBezTo>
                <a:cubicBezTo>
                  <a:pt x="304800" y="971550"/>
                  <a:pt x="297892" y="987983"/>
                  <a:pt x="285750" y="1000125"/>
                </a:cubicBezTo>
                <a:lnTo>
                  <a:pt x="242887" y="1042988"/>
                </a:lnTo>
                <a:cubicBezTo>
                  <a:pt x="208882" y="1145003"/>
                  <a:pt x="231020" y="1103651"/>
                  <a:pt x="185737" y="1171575"/>
                </a:cubicBezTo>
                <a:cubicBezTo>
                  <a:pt x="151732" y="1273590"/>
                  <a:pt x="173870" y="1232238"/>
                  <a:pt x="128587" y="1300163"/>
                </a:cubicBezTo>
                <a:lnTo>
                  <a:pt x="100012" y="1385888"/>
                </a:lnTo>
                <a:lnTo>
                  <a:pt x="85725" y="1428750"/>
                </a:lnTo>
                <a:cubicBezTo>
                  <a:pt x="80962" y="1471613"/>
                  <a:pt x="77995" y="1514713"/>
                  <a:pt x="71437" y="1557338"/>
                </a:cubicBezTo>
                <a:cubicBezTo>
                  <a:pt x="68451" y="1576746"/>
                  <a:pt x="61410" y="1595319"/>
                  <a:pt x="57150" y="1614488"/>
                </a:cubicBezTo>
                <a:cubicBezTo>
                  <a:pt x="51882" y="1638194"/>
                  <a:pt x="47206" y="1662033"/>
                  <a:pt x="42862" y="1685925"/>
                </a:cubicBezTo>
                <a:cubicBezTo>
                  <a:pt x="37680" y="1714427"/>
                  <a:pt x="34859" y="1743371"/>
                  <a:pt x="28575" y="1771650"/>
                </a:cubicBezTo>
                <a:cubicBezTo>
                  <a:pt x="25308" y="1786352"/>
                  <a:pt x="18424" y="1800032"/>
                  <a:pt x="14287" y="1814513"/>
                </a:cubicBezTo>
                <a:cubicBezTo>
                  <a:pt x="8893" y="1833394"/>
                  <a:pt x="4762" y="1852613"/>
                  <a:pt x="0" y="1871663"/>
                </a:cubicBezTo>
                <a:cubicBezTo>
                  <a:pt x="4762" y="2000250"/>
                  <a:pt x="6503" y="2128985"/>
                  <a:pt x="14287" y="2257425"/>
                </a:cubicBezTo>
                <a:cubicBezTo>
                  <a:pt x="16039" y="2286341"/>
                  <a:pt x="21549" y="2315046"/>
                  <a:pt x="28575" y="2343150"/>
                </a:cubicBezTo>
                <a:cubicBezTo>
                  <a:pt x="35880" y="2372371"/>
                  <a:pt x="47625" y="2400300"/>
                  <a:pt x="57150" y="2428875"/>
                </a:cubicBezTo>
                <a:lnTo>
                  <a:pt x="71437" y="2471738"/>
                </a:lnTo>
                <a:cubicBezTo>
                  <a:pt x="71441" y="2471749"/>
                  <a:pt x="100010" y="2557452"/>
                  <a:pt x="100012" y="2557463"/>
                </a:cubicBezTo>
                <a:cubicBezTo>
                  <a:pt x="107154" y="2600311"/>
                  <a:pt x="117718" y="2691179"/>
                  <a:pt x="142875" y="2728913"/>
                </a:cubicBezTo>
                <a:cubicBezTo>
                  <a:pt x="244989" y="2882082"/>
                  <a:pt x="85963" y="2649616"/>
                  <a:pt x="214312" y="2814638"/>
                </a:cubicBezTo>
                <a:cubicBezTo>
                  <a:pt x="235396" y="2841747"/>
                  <a:pt x="252412" y="2871788"/>
                  <a:pt x="271462" y="2900363"/>
                </a:cubicBezTo>
                <a:lnTo>
                  <a:pt x="385762" y="3071813"/>
                </a:lnTo>
                <a:cubicBezTo>
                  <a:pt x="395287" y="3086100"/>
                  <a:pt x="400050" y="3105150"/>
                  <a:pt x="414337" y="3114675"/>
                </a:cubicBezTo>
                <a:cubicBezTo>
                  <a:pt x="624037" y="3254475"/>
                  <a:pt x="403449" y="3112536"/>
                  <a:pt x="557212" y="3200400"/>
                </a:cubicBezTo>
                <a:cubicBezTo>
                  <a:pt x="572121" y="3208919"/>
                  <a:pt x="584292" y="3222211"/>
                  <a:pt x="600075" y="3228975"/>
                </a:cubicBezTo>
                <a:cubicBezTo>
                  <a:pt x="618124" y="3236710"/>
                  <a:pt x="638344" y="3237868"/>
                  <a:pt x="657225" y="3243263"/>
                </a:cubicBezTo>
                <a:cubicBezTo>
                  <a:pt x="671706" y="3247400"/>
                  <a:pt x="685800" y="3252788"/>
                  <a:pt x="700087" y="3257550"/>
                </a:cubicBezTo>
                <a:cubicBezTo>
                  <a:pt x="714375" y="3267075"/>
                  <a:pt x="730808" y="3273983"/>
                  <a:pt x="742950" y="3286125"/>
                </a:cubicBezTo>
                <a:cubicBezTo>
                  <a:pt x="792480" y="3335655"/>
                  <a:pt x="745807" y="3327083"/>
                  <a:pt x="814387" y="3357563"/>
                </a:cubicBezTo>
                <a:cubicBezTo>
                  <a:pt x="814407" y="3357572"/>
                  <a:pt x="921534" y="3393278"/>
                  <a:pt x="942975" y="3400425"/>
                </a:cubicBezTo>
                <a:cubicBezTo>
                  <a:pt x="957262" y="3405187"/>
                  <a:pt x="973306" y="3406359"/>
                  <a:pt x="985837" y="3414713"/>
                </a:cubicBezTo>
                <a:cubicBezTo>
                  <a:pt x="1041231" y="3451642"/>
                  <a:pt x="1012410" y="3437858"/>
                  <a:pt x="1071562" y="3457575"/>
                </a:cubicBezTo>
                <a:cubicBezTo>
                  <a:pt x="1085850" y="3467100"/>
                  <a:pt x="1098733" y="3479176"/>
                  <a:pt x="1114425" y="3486150"/>
                </a:cubicBezTo>
                <a:cubicBezTo>
                  <a:pt x="1141950" y="3498383"/>
                  <a:pt x="1200150" y="3514725"/>
                  <a:pt x="1200150" y="3514725"/>
                </a:cubicBezTo>
                <a:cubicBezTo>
                  <a:pt x="1214437" y="3524250"/>
                  <a:pt x="1227654" y="3535621"/>
                  <a:pt x="1243012" y="3543300"/>
                </a:cubicBezTo>
                <a:cubicBezTo>
                  <a:pt x="1361260" y="3602425"/>
                  <a:pt x="1194370" y="3496970"/>
                  <a:pt x="1343025" y="3586163"/>
                </a:cubicBezTo>
                <a:cubicBezTo>
                  <a:pt x="1372474" y="3603832"/>
                  <a:pt x="1396169" y="3632453"/>
                  <a:pt x="1428750" y="3643313"/>
                </a:cubicBezTo>
                <a:cubicBezTo>
                  <a:pt x="1457325" y="3652838"/>
                  <a:pt x="1489413" y="3655180"/>
                  <a:pt x="1514475" y="3671888"/>
                </a:cubicBezTo>
                <a:cubicBezTo>
                  <a:pt x="1528762" y="3681413"/>
                  <a:pt x="1541646" y="3693489"/>
                  <a:pt x="1557337" y="3700463"/>
                </a:cubicBezTo>
                <a:cubicBezTo>
                  <a:pt x="1583149" y="3711935"/>
                  <a:pt x="1665043" y="3736931"/>
                  <a:pt x="1700212" y="3743325"/>
                </a:cubicBezTo>
                <a:cubicBezTo>
                  <a:pt x="1837178" y="3768228"/>
                  <a:pt x="1929307" y="3764067"/>
                  <a:pt x="2085975" y="3771900"/>
                </a:cubicBezTo>
                <a:lnTo>
                  <a:pt x="2728912" y="3757613"/>
                </a:lnTo>
                <a:cubicBezTo>
                  <a:pt x="2769148" y="3755937"/>
                  <a:pt x="2839529" y="3698156"/>
                  <a:pt x="2857500" y="3686175"/>
                </a:cubicBezTo>
                <a:lnTo>
                  <a:pt x="2943225" y="3629025"/>
                </a:lnTo>
                <a:lnTo>
                  <a:pt x="2986087" y="3614738"/>
                </a:lnTo>
                <a:cubicBezTo>
                  <a:pt x="3014662" y="3595688"/>
                  <a:pt x="3039232" y="3568448"/>
                  <a:pt x="3071812" y="3557588"/>
                </a:cubicBezTo>
                <a:cubicBezTo>
                  <a:pt x="3086100" y="3552825"/>
                  <a:pt x="3101204" y="3550035"/>
                  <a:pt x="3114675" y="3543300"/>
                </a:cubicBezTo>
                <a:cubicBezTo>
                  <a:pt x="3225455" y="3487910"/>
                  <a:pt x="3092669" y="3536347"/>
                  <a:pt x="3200400" y="3500438"/>
                </a:cubicBezTo>
                <a:cubicBezTo>
                  <a:pt x="3214687" y="3490913"/>
                  <a:pt x="3230071" y="3482856"/>
                  <a:pt x="3243262" y="3471863"/>
                </a:cubicBezTo>
                <a:cubicBezTo>
                  <a:pt x="3258784" y="3458928"/>
                  <a:pt x="3269313" y="3440208"/>
                  <a:pt x="3286125" y="3429000"/>
                </a:cubicBezTo>
                <a:cubicBezTo>
                  <a:pt x="3298656" y="3420646"/>
                  <a:pt x="3314700" y="3419475"/>
                  <a:pt x="3328987" y="3414713"/>
                </a:cubicBezTo>
                <a:cubicBezTo>
                  <a:pt x="3338512" y="3400425"/>
                  <a:pt x="3346569" y="3385042"/>
                  <a:pt x="3357562" y="3371850"/>
                </a:cubicBezTo>
                <a:cubicBezTo>
                  <a:pt x="3370497" y="3356328"/>
                  <a:pt x="3389217" y="3345800"/>
                  <a:pt x="3400425" y="3328988"/>
                </a:cubicBezTo>
                <a:cubicBezTo>
                  <a:pt x="3408779" y="3316457"/>
                  <a:pt x="3407977" y="3299596"/>
                  <a:pt x="3414712" y="3286125"/>
                </a:cubicBezTo>
                <a:cubicBezTo>
                  <a:pt x="3422391" y="3270766"/>
                  <a:pt x="3436313" y="3258954"/>
                  <a:pt x="3443287" y="3243263"/>
                </a:cubicBezTo>
                <a:cubicBezTo>
                  <a:pt x="3455520" y="3215738"/>
                  <a:pt x="3462337" y="3186113"/>
                  <a:pt x="3471862" y="3157538"/>
                </a:cubicBezTo>
                <a:lnTo>
                  <a:pt x="3500437" y="3071813"/>
                </a:lnTo>
                <a:cubicBezTo>
                  <a:pt x="3505200" y="3057525"/>
                  <a:pt x="3506371" y="3041481"/>
                  <a:pt x="3514725" y="3028950"/>
                </a:cubicBezTo>
                <a:lnTo>
                  <a:pt x="3543300" y="2986088"/>
                </a:lnTo>
                <a:cubicBezTo>
                  <a:pt x="3548062" y="2971800"/>
                  <a:pt x="3550273" y="2956390"/>
                  <a:pt x="3557587" y="2943225"/>
                </a:cubicBezTo>
                <a:cubicBezTo>
                  <a:pt x="3574265" y="2913204"/>
                  <a:pt x="3603877" y="2890081"/>
                  <a:pt x="3614737" y="2857500"/>
                </a:cubicBezTo>
                <a:cubicBezTo>
                  <a:pt x="3624262" y="2828925"/>
                  <a:pt x="3626604" y="2796837"/>
                  <a:pt x="3643312" y="2771775"/>
                </a:cubicBezTo>
                <a:cubicBezTo>
                  <a:pt x="3652837" y="2757488"/>
                  <a:pt x="3664208" y="2744271"/>
                  <a:pt x="3671887" y="2728913"/>
                </a:cubicBezTo>
                <a:cubicBezTo>
                  <a:pt x="3678622" y="2715442"/>
                  <a:pt x="3678861" y="2699215"/>
                  <a:pt x="3686175" y="2686050"/>
                </a:cubicBezTo>
                <a:cubicBezTo>
                  <a:pt x="3702853" y="2656029"/>
                  <a:pt x="3743325" y="2600325"/>
                  <a:pt x="3743325" y="2600325"/>
                </a:cubicBezTo>
                <a:cubicBezTo>
                  <a:pt x="3779233" y="2492598"/>
                  <a:pt x="3730797" y="2625379"/>
                  <a:pt x="3786187" y="2514600"/>
                </a:cubicBezTo>
                <a:cubicBezTo>
                  <a:pt x="3845341" y="2396294"/>
                  <a:pt x="3747157" y="2551716"/>
                  <a:pt x="3829050" y="2428875"/>
                </a:cubicBezTo>
                <a:cubicBezTo>
                  <a:pt x="3881152" y="2272565"/>
                  <a:pt x="3798058" y="2509322"/>
                  <a:pt x="3871912" y="2343150"/>
                </a:cubicBezTo>
                <a:cubicBezTo>
                  <a:pt x="3884145" y="2315625"/>
                  <a:pt x="3890962" y="2286000"/>
                  <a:pt x="3900487" y="2257425"/>
                </a:cubicBezTo>
                <a:cubicBezTo>
                  <a:pt x="3900491" y="2257414"/>
                  <a:pt x="3929060" y="2171711"/>
                  <a:pt x="3929062" y="2171700"/>
                </a:cubicBezTo>
                <a:lnTo>
                  <a:pt x="3943350" y="2085975"/>
                </a:lnTo>
                <a:cubicBezTo>
                  <a:pt x="3926751" y="1870200"/>
                  <a:pt x="3948698" y="1959150"/>
                  <a:pt x="3900487" y="1814513"/>
                </a:cubicBezTo>
                <a:cubicBezTo>
                  <a:pt x="3895725" y="1800225"/>
                  <a:pt x="3894554" y="1784181"/>
                  <a:pt x="3886200" y="1771650"/>
                </a:cubicBezTo>
                <a:cubicBezTo>
                  <a:pt x="3759353" y="1581381"/>
                  <a:pt x="3941920" y="1863375"/>
                  <a:pt x="3843337" y="1685925"/>
                </a:cubicBezTo>
                <a:cubicBezTo>
                  <a:pt x="3826659" y="1655904"/>
                  <a:pt x="3786187" y="1600200"/>
                  <a:pt x="3786187" y="1600200"/>
                </a:cubicBezTo>
                <a:cubicBezTo>
                  <a:pt x="3750279" y="1492473"/>
                  <a:pt x="3798715" y="1625254"/>
                  <a:pt x="3743325" y="1514475"/>
                </a:cubicBezTo>
                <a:cubicBezTo>
                  <a:pt x="3736590" y="1501005"/>
                  <a:pt x="3736351" y="1484778"/>
                  <a:pt x="3729037" y="1471613"/>
                </a:cubicBezTo>
                <a:cubicBezTo>
                  <a:pt x="3712358" y="1441592"/>
                  <a:pt x="3690937" y="1414463"/>
                  <a:pt x="3671887" y="1385888"/>
                </a:cubicBezTo>
                <a:lnTo>
                  <a:pt x="3643312" y="1343025"/>
                </a:lnTo>
                <a:cubicBezTo>
                  <a:pt x="3631692" y="1308164"/>
                  <a:pt x="3628147" y="1284997"/>
                  <a:pt x="3600450" y="1257300"/>
                </a:cubicBezTo>
                <a:cubicBezTo>
                  <a:pt x="3588308" y="1245158"/>
                  <a:pt x="3571875" y="1238250"/>
                  <a:pt x="3557587" y="1228725"/>
                </a:cubicBezTo>
                <a:cubicBezTo>
                  <a:pt x="3481384" y="1114422"/>
                  <a:pt x="3581402" y="1252541"/>
                  <a:pt x="3486150" y="1157288"/>
                </a:cubicBezTo>
                <a:cubicBezTo>
                  <a:pt x="3474008" y="1145146"/>
                  <a:pt x="3468568" y="1127617"/>
                  <a:pt x="3457575" y="1114425"/>
                </a:cubicBezTo>
                <a:cubicBezTo>
                  <a:pt x="3444640" y="1098903"/>
                  <a:pt x="3427647" y="1087085"/>
                  <a:pt x="3414712" y="1071563"/>
                </a:cubicBezTo>
                <a:cubicBezTo>
                  <a:pt x="3355178" y="1000123"/>
                  <a:pt x="3421858" y="1052514"/>
                  <a:pt x="3343275" y="1000125"/>
                </a:cubicBezTo>
                <a:cubicBezTo>
                  <a:pt x="3267073" y="885823"/>
                  <a:pt x="3367090" y="1023941"/>
                  <a:pt x="3271837" y="928688"/>
                </a:cubicBezTo>
                <a:cubicBezTo>
                  <a:pt x="3259695" y="916546"/>
                  <a:pt x="3254255" y="899017"/>
                  <a:pt x="3243262" y="885825"/>
                </a:cubicBezTo>
                <a:cubicBezTo>
                  <a:pt x="3230327" y="870303"/>
                  <a:pt x="3212805" y="858912"/>
                  <a:pt x="3200400" y="842963"/>
                </a:cubicBezTo>
                <a:cubicBezTo>
                  <a:pt x="3200392" y="842953"/>
                  <a:pt x="3128966" y="735811"/>
                  <a:pt x="3114675" y="714375"/>
                </a:cubicBezTo>
                <a:cubicBezTo>
                  <a:pt x="3105150" y="700088"/>
                  <a:pt x="3098242" y="683655"/>
                  <a:pt x="3086100" y="671513"/>
                </a:cubicBezTo>
                <a:cubicBezTo>
                  <a:pt x="3018952" y="604365"/>
                  <a:pt x="3054446" y="645463"/>
                  <a:pt x="2986087" y="542925"/>
                </a:cubicBezTo>
                <a:lnTo>
                  <a:pt x="2957512" y="500063"/>
                </a:lnTo>
                <a:cubicBezTo>
                  <a:pt x="2947987" y="485775"/>
                  <a:pt x="2943225" y="466725"/>
                  <a:pt x="2928937" y="457200"/>
                </a:cubicBezTo>
                <a:cubicBezTo>
                  <a:pt x="2900362" y="438150"/>
                  <a:pt x="2867496" y="424334"/>
                  <a:pt x="2843212" y="400050"/>
                </a:cubicBezTo>
                <a:lnTo>
                  <a:pt x="2757487" y="314325"/>
                </a:lnTo>
                <a:cubicBezTo>
                  <a:pt x="2743200" y="300038"/>
                  <a:pt x="2731437" y="282671"/>
                  <a:pt x="2714625" y="271463"/>
                </a:cubicBezTo>
                <a:cubicBezTo>
                  <a:pt x="2686050" y="252413"/>
                  <a:pt x="2661480" y="225173"/>
                  <a:pt x="2628900" y="214313"/>
                </a:cubicBezTo>
                <a:cubicBezTo>
                  <a:pt x="2614612" y="209550"/>
                  <a:pt x="2599202" y="207339"/>
                  <a:pt x="2586037" y="200025"/>
                </a:cubicBezTo>
                <a:cubicBezTo>
                  <a:pt x="2586027" y="200019"/>
                  <a:pt x="2478886" y="128591"/>
                  <a:pt x="2457450" y="114300"/>
                </a:cubicBezTo>
                <a:cubicBezTo>
                  <a:pt x="2443162" y="104775"/>
                  <a:pt x="2430877" y="91155"/>
                  <a:pt x="2414587" y="85725"/>
                </a:cubicBezTo>
                <a:lnTo>
                  <a:pt x="2328862" y="57150"/>
                </a:lnTo>
                <a:cubicBezTo>
                  <a:pt x="2303149" y="48579"/>
                  <a:pt x="2253961" y="30967"/>
                  <a:pt x="2228850" y="28575"/>
                </a:cubicBezTo>
                <a:cubicBezTo>
                  <a:pt x="2148113" y="20886"/>
                  <a:pt x="2066925" y="19050"/>
                  <a:pt x="1985962" y="14288"/>
                </a:cubicBezTo>
                <a:cubicBezTo>
                  <a:pt x="1952625" y="9525"/>
                  <a:pt x="1919626" y="0"/>
                  <a:pt x="1885950" y="0"/>
                </a:cubicBezTo>
                <a:cubicBezTo>
                  <a:pt x="1833346" y="0"/>
                  <a:pt x="1781274" y="10789"/>
                  <a:pt x="1728787" y="14288"/>
                </a:cubicBezTo>
                <a:cubicBezTo>
                  <a:pt x="1709779" y="15555"/>
                  <a:pt x="1669256" y="2381"/>
                  <a:pt x="1657350" y="0"/>
                </a:cubicBezTo>
                <a:close/>
              </a:path>
            </a:pathLst>
          </a:custGeom>
          <a:pattFill prst="pct5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2071688" y="1624017"/>
            <a:ext cx="4171950" cy="4330072"/>
          </a:xfrm>
          <a:custGeom>
            <a:avLst/>
            <a:gdLst>
              <a:gd name="connsiteX0" fmla="*/ 2514600 w 4171950"/>
              <a:gd name="connsiteY0" fmla="*/ 0 h 4014788"/>
              <a:gd name="connsiteX1" fmla="*/ 2514600 w 4171950"/>
              <a:gd name="connsiteY1" fmla="*/ 0 h 4014788"/>
              <a:gd name="connsiteX2" fmla="*/ 2386012 w 4171950"/>
              <a:gd name="connsiteY2" fmla="*/ 57150 h 4014788"/>
              <a:gd name="connsiteX3" fmla="*/ 2300287 w 4171950"/>
              <a:gd name="connsiteY3" fmla="*/ 114300 h 4014788"/>
              <a:gd name="connsiteX4" fmla="*/ 2200275 w 4171950"/>
              <a:gd name="connsiteY4" fmla="*/ 142875 h 4014788"/>
              <a:gd name="connsiteX5" fmla="*/ 2143125 w 4171950"/>
              <a:gd name="connsiteY5" fmla="*/ 171450 h 4014788"/>
              <a:gd name="connsiteX6" fmla="*/ 2071687 w 4171950"/>
              <a:gd name="connsiteY6" fmla="*/ 185738 h 4014788"/>
              <a:gd name="connsiteX7" fmla="*/ 2014537 w 4171950"/>
              <a:gd name="connsiteY7" fmla="*/ 200025 h 4014788"/>
              <a:gd name="connsiteX8" fmla="*/ 1928812 w 4171950"/>
              <a:gd name="connsiteY8" fmla="*/ 228600 h 4014788"/>
              <a:gd name="connsiteX9" fmla="*/ 1885950 w 4171950"/>
              <a:gd name="connsiteY9" fmla="*/ 242888 h 4014788"/>
              <a:gd name="connsiteX10" fmla="*/ 1743075 w 4171950"/>
              <a:gd name="connsiteY10" fmla="*/ 271463 h 4014788"/>
              <a:gd name="connsiteX11" fmla="*/ 1685925 w 4171950"/>
              <a:gd name="connsiteY11" fmla="*/ 300038 h 4014788"/>
              <a:gd name="connsiteX12" fmla="*/ 1643062 w 4171950"/>
              <a:gd name="connsiteY12" fmla="*/ 314325 h 4014788"/>
              <a:gd name="connsiteX13" fmla="*/ 1600200 w 4171950"/>
              <a:gd name="connsiteY13" fmla="*/ 342900 h 4014788"/>
              <a:gd name="connsiteX14" fmla="*/ 1514475 w 4171950"/>
              <a:gd name="connsiteY14" fmla="*/ 371475 h 4014788"/>
              <a:gd name="connsiteX15" fmla="*/ 1414462 w 4171950"/>
              <a:gd name="connsiteY15" fmla="*/ 428625 h 4014788"/>
              <a:gd name="connsiteX16" fmla="*/ 1371600 w 4171950"/>
              <a:gd name="connsiteY16" fmla="*/ 457200 h 4014788"/>
              <a:gd name="connsiteX17" fmla="*/ 1228725 w 4171950"/>
              <a:gd name="connsiteY17" fmla="*/ 514350 h 4014788"/>
              <a:gd name="connsiteX18" fmla="*/ 1185862 w 4171950"/>
              <a:gd name="connsiteY18" fmla="*/ 557213 h 4014788"/>
              <a:gd name="connsiteX19" fmla="*/ 1100137 w 4171950"/>
              <a:gd name="connsiteY19" fmla="*/ 614363 h 4014788"/>
              <a:gd name="connsiteX20" fmla="*/ 1042987 w 4171950"/>
              <a:gd name="connsiteY20" fmla="*/ 657225 h 4014788"/>
              <a:gd name="connsiteX21" fmla="*/ 1000125 w 4171950"/>
              <a:gd name="connsiteY21" fmla="*/ 685800 h 4014788"/>
              <a:gd name="connsiteX22" fmla="*/ 957262 w 4171950"/>
              <a:gd name="connsiteY22" fmla="*/ 728663 h 4014788"/>
              <a:gd name="connsiteX23" fmla="*/ 900112 w 4171950"/>
              <a:gd name="connsiteY23" fmla="*/ 757238 h 4014788"/>
              <a:gd name="connsiteX24" fmla="*/ 771525 w 4171950"/>
              <a:gd name="connsiteY24" fmla="*/ 828675 h 4014788"/>
              <a:gd name="connsiteX25" fmla="*/ 685800 w 4171950"/>
              <a:gd name="connsiteY25" fmla="*/ 885825 h 4014788"/>
              <a:gd name="connsiteX26" fmla="*/ 642937 w 4171950"/>
              <a:gd name="connsiteY26" fmla="*/ 928688 h 4014788"/>
              <a:gd name="connsiteX27" fmla="*/ 600075 w 4171950"/>
              <a:gd name="connsiteY27" fmla="*/ 957263 h 4014788"/>
              <a:gd name="connsiteX28" fmla="*/ 557212 w 4171950"/>
              <a:gd name="connsiteY28" fmla="*/ 1000125 h 4014788"/>
              <a:gd name="connsiteX29" fmla="*/ 514350 w 4171950"/>
              <a:gd name="connsiteY29" fmla="*/ 1028700 h 4014788"/>
              <a:gd name="connsiteX30" fmla="*/ 428625 w 4171950"/>
              <a:gd name="connsiteY30" fmla="*/ 1100138 h 4014788"/>
              <a:gd name="connsiteX31" fmla="*/ 314325 w 4171950"/>
              <a:gd name="connsiteY31" fmla="*/ 1271588 h 4014788"/>
              <a:gd name="connsiteX32" fmla="*/ 285750 w 4171950"/>
              <a:gd name="connsiteY32" fmla="*/ 1314450 h 4014788"/>
              <a:gd name="connsiteX33" fmla="*/ 271462 w 4171950"/>
              <a:gd name="connsiteY33" fmla="*/ 1357313 h 4014788"/>
              <a:gd name="connsiteX34" fmla="*/ 185737 w 4171950"/>
              <a:gd name="connsiteY34" fmla="*/ 1485900 h 4014788"/>
              <a:gd name="connsiteX35" fmla="*/ 157162 w 4171950"/>
              <a:gd name="connsiteY35" fmla="*/ 1528763 h 4014788"/>
              <a:gd name="connsiteX36" fmla="*/ 114300 w 4171950"/>
              <a:gd name="connsiteY36" fmla="*/ 1657350 h 4014788"/>
              <a:gd name="connsiteX37" fmla="*/ 100012 w 4171950"/>
              <a:gd name="connsiteY37" fmla="*/ 1700213 h 4014788"/>
              <a:gd name="connsiteX38" fmla="*/ 71437 w 4171950"/>
              <a:gd name="connsiteY38" fmla="*/ 1814513 h 4014788"/>
              <a:gd name="connsiteX39" fmla="*/ 57150 w 4171950"/>
              <a:gd name="connsiteY39" fmla="*/ 1871663 h 4014788"/>
              <a:gd name="connsiteX40" fmla="*/ 42862 w 4171950"/>
              <a:gd name="connsiteY40" fmla="*/ 1914525 h 4014788"/>
              <a:gd name="connsiteX41" fmla="*/ 28575 w 4171950"/>
              <a:gd name="connsiteY41" fmla="*/ 2100263 h 4014788"/>
              <a:gd name="connsiteX42" fmla="*/ 14287 w 4171950"/>
              <a:gd name="connsiteY42" fmla="*/ 2171700 h 4014788"/>
              <a:gd name="connsiteX43" fmla="*/ 0 w 4171950"/>
              <a:gd name="connsiteY43" fmla="*/ 2286000 h 4014788"/>
              <a:gd name="connsiteX44" fmla="*/ 14287 w 4171950"/>
              <a:gd name="connsiteY44" fmla="*/ 2600325 h 4014788"/>
              <a:gd name="connsiteX45" fmla="*/ 42862 w 4171950"/>
              <a:gd name="connsiteY45" fmla="*/ 2728913 h 4014788"/>
              <a:gd name="connsiteX46" fmla="*/ 71437 w 4171950"/>
              <a:gd name="connsiteY46" fmla="*/ 2857500 h 4014788"/>
              <a:gd name="connsiteX47" fmla="*/ 128587 w 4171950"/>
              <a:gd name="connsiteY47" fmla="*/ 2943225 h 4014788"/>
              <a:gd name="connsiteX48" fmla="*/ 142875 w 4171950"/>
              <a:gd name="connsiteY48" fmla="*/ 2986088 h 4014788"/>
              <a:gd name="connsiteX49" fmla="*/ 214312 w 4171950"/>
              <a:gd name="connsiteY49" fmla="*/ 3086100 h 4014788"/>
              <a:gd name="connsiteX50" fmla="*/ 285750 w 4171950"/>
              <a:gd name="connsiteY50" fmla="*/ 3171825 h 4014788"/>
              <a:gd name="connsiteX51" fmla="*/ 342900 w 4171950"/>
              <a:gd name="connsiteY51" fmla="*/ 3257550 h 4014788"/>
              <a:gd name="connsiteX52" fmla="*/ 357187 w 4171950"/>
              <a:gd name="connsiteY52" fmla="*/ 3300413 h 4014788"/>
              <a:gd name="connsiteX53" fmla="*/ 385762 w 4171950"/>
              <a:gd name="connsiteY53" fmla="*/ 3357563 h 4014788"/>
              <a:gd name="connsiteX54" fmla="*/ 414337 w 4171950"/>
              <a:gd name="connsiteY54" fmla="*/ 3443288 h 4014788"/>
              <a:gd name="connsiteX55" fmla="*/ 457200 w 4171950"/>
              <a:gd name="connsiteY55" fmla="*/ 3486150 h 4014788"/>
              <a:gd name="connsiteX56" fmla="*/ 485775 w 4171950"/>
              <a:gd name="connsiteY56" fmla="*/ 3571875 h 4014788"/>
              <a:gd name="connsiteX57" fmla="*/ 542925 w 4171950"/>
              <a:gd name="connsiteY57" fmla="*/ 3657600 h 4014788"/>
              <a:gd name="connsiteX58" fmla="*/ 571500 w 4171950"/>
              <a:gd name="connsiteY58" fmla="*/ 3700463 h 4014788"/>
              <a:gd name="connsiteX59" fmla="*/ 657225 w 4171950"/>
              <a:gd name="connsiteY59" fmla="*/ 3771900 h 4014788"/>
              <a:gd name="connsiteX60" fmla="*/ 742950 w 4171950"/>
              <a:gd name="connsiteY60" fmla="*/ 3843338 h 4014788"/>
              <a:gd name="connsiteX61" fmla="*/ 914400 w 4171950"/>
              <a:gd name="connsiteY61" fmla="*/ 3943350 h 4014788"/>
              <a:gd name="connsiteX62" fmla="*/ 1028700 w 4171950"/>
              <a:gd name="connsiteY62" fmla="*/ 3971925 h 4014788"/>
              <a:gd name="connsiteX63" fmla="*/ 1085850 w 4171950"/>
              <a:gd name="connsiteY63" fmla="*/ 3986213 h 4014788"/>
              <a:gd name="connsiteX64" fmla="*/ 1414462 w 4171950"/>
              <a:gd name="connsiteY64" fmla="*/ 4014788 h 4014788"/>
              <a:gd name="connsiteX65" fmla="*/ 1785937 w 4171950"/>
              <a:gd name="connsiteY65" fmla="*/ 4000500 h 4014788"/>
              <a:gd name="connsiteX66" fmla="*/ 2700337 w 4171950"/>
              <a:gd name="connsiteY66" fmla="*/ 3986213 h 4014788"/>
              <a:gd name="connsiteX67" fmla="*/ 2757487 w 4171950"/>
              <a:gd name="connsiteY67" fmla="*/ 3971925 h 4014788"/>
              <a:gd name="connsiteX68" fmla="*/ 2843212 w 4171950"/>
              <a:gd name="connsiteY68" fmla="*/ 3957638 h 4014788"/>
              <a:gd name="connsiteX69" fmla="*/ 2928937 w 4171950"/>
              <a:gd name="connsiteY69" fmla="*/ 3929063 h 4014788"/>
              <a:gd name="connsiteX70" fmla="*/ 2971800 w 4171950"/>
              <a:gd name="connsiteY70" fmla="*/ 3914775 h 4014788"/>
              <a:gd name="connsiteX71" fmla="*/ 3014662 w 4171950"/>
              <a:gd name="connsiteY71" fmla="*/ 3886200 h 4014788"/>
              <a:gd name="connsiteX72" fmla="*/ 3100387 w 4171950"/>
              <a:gd name="connsiteY72" fmla="*/ 3857625 h 4014788"/>
              <a:gd name="connsiteX73" fmla="*/ 3186112 w 4171950"/>
              <a:gd name="connsiteY73" fmla="*/ 3800475 h 4014788"/>
              <a:gd name="connsiteX74" fmla="*/ 3257550 w 4171950"/>
              <a:gd name="connsiteY74" fmla="*/ 3729038 h 4014788"/>
              <a:gd name="connsiteX75" fmla="*/ 3328987 w 4171950"/>
              <a:gd name="connsiteY75" fmla="*/ 3657600 h 4014788"/>
              <a:gd name="connsiteX76" fmla="*/ 3371850 w 4171950"/>
              <a:gd name="connsiteY76" fmla="*/ 3571875 h 4014788"/>
              <a:gd name="connsiteX77" fmla="*/ 3414712 w 4171950"/>
              <a:gd name="connsiteY77" fmla="*/ 3543300 h 4014788"/>
              <a:gd name="connsiteX78" fmla="*/ 3500437 w 4171950"/>
              <a:gd name="connsiteY78" fmla="*/ 3414713 h 4014788"/>
              <a:gd name="connsiteX79" fmla="*/ 3529012 w 4171950"/>
              <a:gd name="connsiteY79" fmla="*/ 3371850 h 4014788"/>
              <a:gd name="connsiteX80" fmla="*/ 3557587 w 4171950"/>
              <a:gd name="connsiteY80" fmla="*/ 3314700 h 4014788"/>
              <a:gd name="connsiteX81" fmla="*/ 3600450 w 4171950"/>
              <a:gd name="connsiteY81" fmla="*/ 3271838 h 4014788"/>
              <a:gd name="connsiteX82" fmla="*/ 3657600 w 4171950"/>
              <a:gd name="connsiteY82" fmla="*/ 3186113 h 4014788"/>
              <a:gd name="connsiteX83" fmla="*/ 3671887 w 4171950"/>
              <a:gd name="connsiteY83" fmla="*/ 3128963 h 4014788"/>
              <a:gd name="connsiteX84" fmla="*/ 3729037 w 4171950"/>
              <a:gd name="connsiteY84" fmla="*/ 3043238 h 4014788"/>
              <a:gd name="connsiteX85" fmla="*/ 3757612 w 4171950"/>
              <a:gd name="connsiteY85" fmla="*/ 2957513 h 4014788"/>
              <a:gd name="connsiteX86" fmla="*/ 3814762 w 4171950"/>
              <a:gd name="connsiteY86" fmla="*/ 2871788 h 4014788"/>
              <a:gd name="connsiteX87" fmla="*/ 3829050 w 4171950"/>
              <a:gd name="connsiteY87" fmla="*/ 2828925 h 4014788"/>
              <a:gd name="connsiteX88" fmla="*/ 3886200 w 4171950"/>
              <a:gd name="connsiteY88" fmla="*/ 2743200 h 4014788"/>
              <a:gd name="connsiteX89" fmla="*/ 3929062 w 4171950"/>
              <a:gd name="connsiteY89" fmla="*/ 2657475 h 4014788"/>
              <a:gd name="connsiteX90" fmla="*/ 3943350 w 4171950"/>
              <a:gd name="connsiteY90" fmla="*/ 2614613 h 4014788"/>
              <a:gd name="connsiteX91" fmla="*/ 4000500 w 4171950"/>
              <a:gd name="connsiteY91" fmla="*/ 2528888 h 4014788"/>
              <a:gd name="connsiteX92" fmla="*/ 4014787 w 4171950"/>
              <a:gd name="connsiteY92" fmla="*/ 2486025 h 4014788"/>
              <a:gd name="connsiteX93" fmla="*/ 4071937 w 4171950"/>
              <a:gd name="connsiteY93" fmla="*/ 2400300 h 4014788"/>
              <a:gd name="connsiteX94" fmla="*/ 4100512 w 4171950"/>
              <a:gd name="connsiteY94" fmla="*/ 2314575 h 4014788"/>
              <a:gd name="connsiteX95" fmla="*/ 4129087 w 4171950"/>
              <a:gd name="connsiteY95" fmla="*/ 2271713 h 4014788"/>
              <a:gd name="connsiteX96" fmla="*/ 4171950 w 4171950"/>
              <a:gd name="connsiteY96" fmla="*/ 2128838 h 4014788"/>
              <a:gd name="connsiteX97" fmla="*/ 4157662 w 4171950"/>
              <a:gd name="connsiteY97" fmla="*/ 1900238 h 4014788"/>
              <a:gd name="connsiteX98" fmla="*/ 4129087 w 4171950"/>
              <a:gd name="connsiteY98" fmla="*/ 1757363 h 4014788"/>
              <a:gd name="connsiteX99" fmla="*/ 4114800 w 4171950"/>
              <a:gd name="connsiteY99" fmla="*/ 1685925 h 4014788"/>
              <a:gd name="connsiteX100" fmla="*/ 4100512 w 4171950"/>
              <a:gd name="connsiteY100" fmla="*/ 1643063 h 4014788"/>
              <a:gd name="connsiteX101" fmla="*/ 4086225 w 4171950"/>
              <a:gd name="connsiteY101" fmla="*/ 1585913 h 4014788"/>
              <a:gd name="connsiteX102" fmla="*/ 4071937 w 4171950"/>
              <a:gd name="connsiteY102" fmla="*/ 1543050 h 4014788"/>
              <a:gd name="connsiteX103" fmla="*/ 4057650 w 4171950"/>
              <a:gd name="connsiteY103" fmla="*/ 1485900 h 4014788"/>
              <a:gd name="connsiteX104" fmla="*/ 4029075 w 4171950"/>
              <a:gd name="connsiteY104" fmla="*/ 1400175 h 4014788"/>
              <a:gd name="connsiteX105" fmla="*/ 4014787 w 4171950"/>
              <a:gd name="connsiteY105" fmla="*/ 1343025 h 4014788"/>
              <a:gd name="connsiteX106" fmla="*/ 3986212 w 4171950"/>
              <a:gd name="connsiteY106" fmla="*/ 1300163 h 4014788"/>
              <a:gd name="connsiteX107" fmla="*/ 3971925 w 4171950"/>
              <a:gd name="connsiteY107" fmla="*/ 1257300 h 4014788"/>
              <a:gd name="connsiteX108" fmla="*/ 3871912 w 4171950"/>
              <a:gd name="connsiteY108" fmla="*/ 1128713 h 4014788"/>
              <a:gd name="connsiteX109" fmla="*/ 3843337 w 4171950"/>
              <a:gd name="connsiteY109" fmla="*/ 1071563 h 4014788"/>
              <a:gd name="connsiteX110" fmla="*/ 3786187 w 4171950"/>
              <a:gd name="connsiteY110" fmla="*/ 985838 h 4014788"/>
              <a:gd name="connsiteX111" fmla="*/ 3729037 w 4171950"/>
              <a:gd name="connsiteY111" fmla="*/ 900113 h 4014788"/>
              <a:gd name="connsiteX112" fmla="*/ 3671887 w 4171950"/>
              <a:gd name="connsiteY112" fmla="*/ 814388 h 4014788"/>
              <a:gd name="connsiteX113" fmla="*/ 3629025 w 4171950"/>
              <a:gd name="connsiteY113" fmla="*/ 771525 h 4014788"/>
              <a:gd name="connsiteX114" fmla="*/ 3600450 w 4171950"/>
              <a:gd name="connsiteY114" fmla="*/ 728663 h 4014788"/>
              <a:gd name="connsiteX115" fmla="*/ 3557587 w 4171950"/>
              <a:gd name="connsiteY115" fmla="*/ 685800 h 4014788"/>
              <a:gd name="connsiteX116" fmla="*/ 3529012 w 4171950"/>
              <a:gd name="connsiteY116" fmla="*/ 642938 h 4014788"/>
              <a:gd name="connsiteX117" fmla="*/ 3443287 w 4171950"/>
              <a:gd name="connsiteY117" fmla="*/ 557213 h 4014788"/>
              <a:gd name="connsiteX118" fmla="*/ 3371850 w 4171950"/>
              <a:gd name="connsiteY118" fmla="*/ 471488 h 4014788"/>
              <a:gd name="connsiteX119" fmla="*/ 3343275 w 4171950"/>
              <a:gd name="connsiteY119" fmla="*/ 428625 h 4014788"/>
              <a:gd name="connsiteX120" fmla="*/ 3300412 w 4171950"/>
              <a:gd name="connsiteY120" fmla="*/ 385763 h 4014788"/>
              <a:gd name="connsiteX121" fmla="*/ 3257550 w 4171950"/>
              <a:gd name="connsiteY121" fmla="*/ 328613 h 4014788"/>
              <a:gd name="connsiteX122" fmla="*/ 3171825 w 4171950"/>
              <a:gd name="connsiteY122" fmla="*/ 271463 h 4014788"/>
              <a:gd name="connsiteX123" fmla="*/ 3128962 w 4171950"/>
              <a:gd name="connsiteY123" fmla="*/ 228600 h 4014788"/>
              <a:gd name="connsiteX124" fmla="*/ 3028950 w 4171950"/>
              <a:gd name="connsiteY124" fmla="*/ 171450 h 4014788"/>
              <a:gd name="connsiteX125" fmla="*/ 2943225 w 4171950"/>
              <a:gd name="connsiteY125" fmla="*/ 128588 h 4014788"/>
              <a:gd name="connsiteX126" fmla="*/ 2857500 w 4171950"/>
              <a:gd name="connsiteY126" fmla="*/ 85725 h 4014788"/>
              <a:gd name="connsiteX127" fmla="*/ 2814637 w 4171950"/>
              <a:gd name="connsiteY127" fmla="*/ 57150 h 4014788"/>
              <a:gd name="connsiteX128" fmla="*/ 2757487 w 4171950"/>
              <a:gd name="connsiteY128" fmla="*/ 42863 h 4014788"/>
              <a:gd name="connsiteX129" fmla="*/ 2671762 w 4171950"/>
              <a:gd name="connsiteY129" fmla="*/ 14288 h 4014788"/>
              <a:gd name="connsiteX130" fmla="*/ 2514600 w 4171950"/>
              <a:gd name="connsiteY130" fmla="*/ 0 h 401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4171950" h="4014788">
                <a:moveTo>
                  <a:pt x="2514600" y="0"/>
                </a:moveTo>
                <a:lnTo>
                  <a:pt x="2514600" y="0"/>
                </a:lnTo>
                <a:cubicBezTo>
                  <a:pt x="2471737" y="19050"/>
                  <a:pt x="2427399" y="35077"/>
                  <a:pt x="2386012" y="57150"/>
                </a:cubicBezTo>
                <a:cubicBezTo>
                  <a:pt x="2355709" y="73311"/>
                  <a:pt x="2332867" y="103439"/>
                  <a:pt x="2300287" y="114300"/>
                </a:cubicBezTo>
                <a:cubicBezTo>
                  <a:pt x="2238797" y="134798"/>
                  <a:pt x="2272036" y="124935"/>
                  <a:pt x="2200275" y="142875"/>
                </a:cubicBezTo>
                <a:cubicBezTo>
                  <a:pt x="2181225" y="152400"/>
                  <a:pt x="2163331" y="164715"/>
                  <a:pt x="2143125" y="171450"/>
                </a:cubicBezTo>
                <a:cubicBezTo>
                  <a:pt x="2120087" y="179129"/>
                  <a:pt x="2095393" y="180470"/>
                  <a:pt x="2071687" y="185738"/>
                </a:cubicBezTo>
                <a:cubicBezTo>
                  <a:pt x="2052518" y="189998"/>
                  <a:pt x="2033345" y="194383"/>
                  <a:pt x="2014537" y="200025"/>
                </a:cubicBezTo>
                <a:cubicBezTo>
                  <a:pt x="1985687" y="208680"/>
                  <a:pt x="1957387" y="219075"/>
                  <a:pt x="1928812" y="228600"/>
                </a:cubicBezTo>
                <a:cubicBezTo>
                  <a:pt x="1914525" y="233363"/>
                  <a:pt x="1900561" y="239235"/>
                  <a:pt x="1885950" y="242888"/>
                </a:cubicBezTo>
                <a:cubicBezTo>
                  <a:pt x="1800696" y="264201"/>
                  <a:pt x="1848169" y="253947"/>
                  <a:pt x="1743075" y="271463"/>
                </a:cubicBezTo>
                <a:cubicBezTo>
                  <a:pt x="1724025" y="280988"/>
                  <a:pt x="1705502" y="291648"/>
                  <a:pt x="1685925" y="300038"/>
                </a:cubicBezTo>
                <a:cubicBezTo>
                  <a:pt x="1672082" y="305971"/>
                  <a:pt x="1656533" y="307590"/>
                  <a:pt x="1643062" y="314325"/>
                </a:cubicBezTo>
                <a:cubicBezTo>
                  <a:pt x="1627703" y="322004"/>
                  <a:pt x="1615891" y="335926"/>
                  <a:pt x="1600200" y="342900"/>
                </a:cubicBezTo>
                <a:cubicBezTo>
                  <a:pt x="1572675" y="355133"/>
                  <a:pt x="1514475" y="371475"/>
                  <a:pt x="1514475" y="371475"/>
                </a:cubicBezTo>
                <a:cubicBezTo>
                  <a:pt x="1410040" y="441098"/>
                  <a:pt x="1541361" y="356111"/>
                  <a:pt x="1414462" y="428625"/>
                </a:cubicBezTo>
                <a:cubicBezTo>
                  <a:pt x="1399553" y="437144"/>
                  <a:pt x="1387291" y="450226"/>
                  <a:pt x="1371600" y="457200"/>
                </a:cubicBezTo>
                <a:cubicBezTo>
                  <a:pt x="1316489" y="481694"/>
                  <a:pt x="1276881" y="479953"/>
                  <a:pt x="1228725" y="514350"/>
                </a:cubicBezTo>
                <a:cubicBezTo>
                  <a:pt x="1212283" y="526094"/>
                  <a:pt x="1201811" y="544808"/>
                  <a:pt x="1185862" y="557213"/>
                </a:cubicBezTo>
                <a:cubicBezTo>
                  <a:pt x="1158753" y="578298"/>
                  <a:pt x="1127611" y="593757"/>
                  <a:pt x="1100137" y="614363"/>
                </a:cubicBezTo>
                <a:cubicBezTo>
                  <a:pt x="1081087" y="628650"/>
                  <a:pt x="1062364" y="643384"/>
                  <a:pt x="1042987" y="657225"/>
                </a:cubicBezTo>
                <a:cubicBezTo>
                  <a:pt x="1029014" y="667206"/>
                  <a:pt x="1013316" y="674807"/>
                  <a:pt x="1000125" y="685800"/>
                </a:cubicBezTo>
                <a:cubicBezTo>
                  <a:pt x="984603" y="698735"/>
                  <a:pt x="973704" y="716919"/>
                  <a:pt x="957262" y="728663"/>
                </a:cubicBezTo>
                <a:cubicBezTo>
                  <a:pt x="939931" y="741043"/>
                  <a:pt x="918375" y="746280"/>
                  <a:pt x="900112" y="757238"/>
                </a:cubicBezTo>
                <a:cubicBezTo>
                  <a:pt x="777293" y="830929"/>
                  <a:pt x="857739" y="799938"/>
                  <a:pt x="771525" y="828675"/>
                </a:cubicBezTo>
                <a:cubicBezTo>
                  <a:pt x="634786" y="965414"/>
                  <a:pt x="809863" y="803116"/>
                  <a:pt x="685800" y="885825"/>
                </a:cubicBezTo>
                <a:cubicBezTo>
                  <a:pt x="668988" y="897033"/>
                  <a:pt x="658459" y="915753"/>
                  <a:pt x="642937" y="928688"/>
                </a:cubicBezTo>
                <a:cubicBezTo>
                  <a:pt x="629746" y="939681"/>
                  <a:pt x="613266" y="946270"/>
                  <a:pt x="600075" y="957263"/>
                </a:cubicBezTo>
                <a:cubicBezTo>
                  <a:pt x="584553" y="970198"/>
                  <a:pt x="572734" y="987190"/>
                  <a:pt x="557212" y="1000125"/>
                </a:cubicBezTo>
                <a:cubicBezTo>
                  <a:pt x="544021" y="1011118"/>
                  <a:pt x="527541" y="1017707"/>
                  <a:pt x="514350" y="1028700"/>
                </a:cubicBezTo>
                <a:cubicBezTo>
                  <a:pt x="404341" y="1120374"/>
                  <a:pt x="535042" y="1029192"/>
                  <a:pt x="428625" y="1100138"/>
                </a:cubicBezTo>
                <a:lnTo>
                  <a:pt x="314325" y="1271588"/>
                </a:lnTo>
                <a:cubicBezTo>
                  <a:pt x="304800" y="1285875"/>
                  <a:pt x="291180" y="1298160"/>
                  <a:pt x="285750" y="1314450"/>
                </a:cubicBezTo>
                <a:cubicBezTo>
                  <a:pt x="280987" y="1328738"/>
                  <a:pt x="278776" y="1344148"/>
                  <a:pt x="271462" y="1357313"/>
                </a:cubicBezTo>
                <a:cubicBezTo>
                  <a:pt x="271456" y="1357323"/>
                  <a:pt x="200028" y="1464464"/>
                  <a:pt x="185737" y="1485900"/>
                </a:cubicBezTo>
                <a:lnTo>
                  <a:pt x="157162" y="1528763"/>
                </a:lnTo>
                <a:lnTo>
                  <a:pt x="114300" y="1657350"/>
                </a:lnTo>
                <a:cubicBezTo>
                  <a:pt x="109537" y="1671638"/>
                  <a:pt x="103665" y="1685602"/>
                  <a:pt x="100012" y="1700213"/>
                </a:cubicBezTo>
                <a:lnTo>
                  <a:pt x="71437" y="1814513"/>
                </a:lnTo>
                <a:cubicBezTo>
                  <a:pt x="66675" y="1833563"/>
                  <a:pt x="63360" y="1853035"/>
                  <a:pt x="57150" y="1871663"/>
                </a:cubicBezTo>
                <a:lnTo>
                  <a:pt x="42862" y="1914525"/>
                </a:lnTo>
                <a:cubicBezTo>
                  <a:pt x="38100" y="1976438"/>
                  <a:pt x="35432" y="2038547"/>
                  <a:pt x="28575" y="2100263"/>
                </a:cubicBezTo>
                <a:cubicBezTo>
                  <a:pt x="25893" y="2124398"/>
                  <a:pt x="17980" y="2147698"/>
                  <a:pt x="14287" y="2171700"/>
                </a:cubicBezTo>
                <a:cubicBezTo>
                  <a:pt x="8449" y="2209650"/>
                  <a:pt x="4762" y="2247900"/>
                  <a:pt x="0" y="2286000"/>
                </a:cubicBezTo>
                <a:cubicBezTo>
                  <a:pt x="4762" y="2390775"/>
                  <a:pt x="6539" y="2495728"/>
                  <a:pt x="14287" y="2600325"/>
                </a:cubicBezTo>
                <a:cubicBezTo>
                  <a:pt x="16680" y="2632634"/>
                  <a:pt x="35417" y="2695413"/>
                  <a:pt x="42862" y="2728913"/>
                </a:cubicBezTo>
                <a:cubicBezTo>
                  <a:pt x="44664" y="2737024"/>
                  <a:pt x="64471" y="2843567"/>
                  <a:pt x="71437" y="2857500"/>
                </a:cubicBezTo>
                <a:cubicBezTo>
                  <a:pt x="86796" y="2888217"/>
                  <a:pt x="117727" y="2910645"/>
                  <a:pt x="128587" y="2943225"/>
                </a:cubicBezTo>
                <a:cubicBezTo>
                  <a:pt x="133350" y="2957513"/>
                  <a:pt x="136140" y="2972617"/>
                  <a:pt x="142875" y="2986088"/>
                </a:cubicBezTo>
                <a:cubicBezTo>
                  <a:pt x="154097" y="3008532"/>
                  <a:pt x="203529" y="3071004"/>
                  <a:pt x="214312" y="3086100"/>
                </a:cubicBezTo>
                <a:cubicBezTo>
                  <a:pt x="264040" y="3155720"/>
                  <a:pt x="219043" y="3105119"/>
                  <a:pt x="285750" y="3171825"/>
                </a:cubicBezTo>
                <a:cubicBezTo>
                  <a:pt x="319721" y="3273743"/>
                  <a:pt x="271551" y="3150526"/>
                  <a:pt x="342900" y="3257550"/>
                </a:cubicBezTo>
                <a:cubicBezTo>
                  <a:pt x="351254" y="3270081"/>
                  <a:pt x="351254" y="3286570"/>
                  <a:pt x="357187" y="3300413"/>
                </a:cubicBezTo>
                <a:cubicBezTo>
                  <a:pt x="365577" y="3319990"/>
                  <a:pt x="377852" y="3337788"/>
                  <a:pt x="385762" y="3357563"/>
                </a:cubicBezTo>
                <a:cubicBezTo>
                  <a:pt x="396949" y="3385529"/>
                  <a:pt x="393038" y="3421990"/>
                  <a:pt x="414337" y="3443288"/>
                </a:cubicBezTo>
                <a:lnTo>
                  <a:pt x="457200" y="3486150"/>
                </a:lnTo>
                <a:cubicBezTo>
                  <a:pt x="466725" y="3514725"/>
                  <a:pt x="469067" y="3546813"/>
                  <a:pt x="485775" y="3571875"/>
                </a:cubicBezTo>
                <a:lnTo>
                  <a:pt x="542925" y="3657600"/>
                </a:lnTo>
                <a:cubicBezTo>
                  <a:pt x="552450" y="3671888"/>
                  <a:pt x="559358" y="3688321"/>
                  <a:pt x="571500" y="3700463"/>
                </a:cubicBezTo>
                <a:cubicBezTo>
                  <a:pt x="696730" y="3825693"/>
                  <a:pt x="537868" y="3672435"/>
                  <a:pt x="657225" y="3771900"/>
                </a:cubicBezTo>
                <a:cubicBezTo>
                  <a:pt x="817317" y="3905311"/>
                  <a:pt x="593966" y="3736922"/>
                  <a:pt x="742950" y="3843338"/>
                </a:cubicBezTo>
                <a:cubicBezTo>
                  <a:pt x="800378" y="3884358"/>
                  <a:pt x="839264" y="3924566"/>
                  <a:pt x="914400" y="3943350"/>
                </a:cubicBezTo>
                <a:lnTo>
                  <a:pt x="1028700" y="3971925"/>
                </a:lnTo>
                <a:cubicBezTo>
                  <a:pt x="1047750" y="3976688"/>
                  <a:pt x="1066334" y="3984045"/>
                  <a:pt x="1085850" y="3986213"/>
                </a:cubicBezTo>
                <a:cubicBezTo>
                  <a:pt x="1280873" y="4007882"/>
                  <a:pt x="1171421" y="3997427"/>
                  <a:pt x="1414462" y="4014788"/>
                </a:cubicBezTo>
                <a:lnTo>
                  <a:pt x="1785937" y="4000500"/>
                </a:lnTo>
                <a:lnTo>
                  <a:pt x="2700337" y="3986213"/>
                </a:lnTo>
                <a:cubicBezTo>
                  <a:pt x="2719965" y="3985636"/>
                  <a:pt x="2738232" y="3975776"/>
                  <a:pt x="2757487" y="3971925"/>
                </a:cubicBezTo>
                <a:cubicBezTo>
                  <a:pt x="2785894" y="3966244"/>
                  <a:pt x="2814637" y="3962400"/>
                  <a:pt x="2843212" y="3957638"/>
                </a:cubicBezTo>
                <a:lnTo>
                  <a:pt x="2928937" y="3929063"/>
                </a:lnTo>
                <a:cubicBezTo>
                  <a:pt x="2943225" y="3924300"/>
                  <a:pt x="2959269" y="3923129"/>
                  <a:pt x="2971800" y="3914775"/>
                </a:cubicBezTo>
                <a:cubicBezTo>
                  <a:pt x="2986087" y="3905250"/>
                  <a:pt x="2998971" y="3893174"/>
                  <a:pt x="3014662" y="3886200"/>
                </a:cubicBezTo>
                <a:cubicBezTo>
                  <a:pt x="3042187" y="3873967"/>
                  <a:pt x="3075325" y="3874333"/>
                  <a:pt x="3100387" y="3857625"/>
                </a:cubicBezTo>
                <a:lnTo>
                  <a:pt x="3186112" y="3800475"/>
                </a:lnTo>
                <a:cubicBezTo>
                  <a:pt x="3262314" y="3686173"/>
                  <a:pt x="3162297" y="3824291"/>
                  <a:pt x="3257550" y="3729038"/>
                </a:cubicBezTo>
                <a:cubicBezTo>
                  <a:pt x="3352803" y="3633785"/>
                  <a:pt x="3214685" y="3733802"/>
                  <a:pt x="3328987" y="3657600"/>
                </a:cubicBezTo>
                <a:cubicBezTo>
                  <a:pt x="3340608" y="3622740"/>
                  <a:pt x="3344154" y="3599571"/>
                  <a:pt x="3371850" y="3571875"/>
                </a:cubicBezTo>
                <a:cubicBezTo>
                  <a:pt x="3383992" y="3559733"/>
                  <a:pt x="3400425" y="3552825"/>
                  <a:pt x="3414712" y="3543300"/>
                </a:cubicBezTo>
                <a:lnTo>
                  <a:pt x="3500437" y="3414713"/>
                </a:lnTo>
                <a:cubicBezTo>
                  <a:pt x="3509962" y="3400425"/>
                  <a:pt x="3521333" y="3387209"/>
                  <a:pt x="3529012" y="3371850"/>
                </a:cubicBezTo>
                <a:cubicBezTo>
                  <a:pt x="3538537" y="3352800"/>
                  <a:pt x="3545207" y="3332031"/>
                  <a:pt x="3557587" y="3314700"/>
                </a:cubicBezTo>
                <a:cubicBezTo>
                  <a:pt x="3569331" y="3298258"/>
                  <a:pt x="3588045" y="3287787"/>
                  <a:pt x="3600450" y="3271838"/>
                </a:cubicBezTo>
                <a:cubicBezTo>
                  <a:pt x="3621535" y="3244729"/>
                  <a:pt x="3657600" y="3186113"/>
                  <a:pt x="3657600" y="3186113"/>
                </a:cubicBezTo>
                <a:cubicBezTo>
                  <a:pt x="3662362" y="3167063"/>
                  <a:pt x="3663105" y="3146526"/>
                  <a:pt x="3671887" y="3128963"/>
                </a:cubicBezTo>
                <a:cubicBezTo>
                  <a:pt x="3687246" y="3098246"/>
                  <a:pt x="3718177" y="3075819"/>
                  <a:pt x="3729037" y="3043238"/>
                </a:cubicBezTo>
                <a:cubicBezTo>
                  <a:pt x="3738562" y="3014663"/>
                  <a:pt x="3740904" y="2982575"/>
                  <a:pt x="3757612" y="2957513"/>
                </a:cubicBezTo>
                <a:cubicBezTo>
                  <a:pt x="3776662" y="2928938"/>
                  <a:pt x="3803902" y="2904368"/>
                  <a:pt x="3814762" y="2871788"/>
                </a:cubicBezTo>
                <a:cubicBezTo>
                  <a:pt x="3819525" y="2857500"/>
                  <a:pt x="3821736" y="2842090"/>
                  <a:pt x="3829050" y="2828925"/>
                </a:cubicBezTo>
                <a:cubicBezTo>
                  <a:pt x="3845728" y="2798904"/>
                  <a:pt x="3886200" y="2743200"/>
                  <a:pt x="3886200" y="2743200"/>
                </a:cubicBezTo>
                <a:cubicBezTo>
                  <a:pt x="3922108" y="2635473"/>
                  <a:pt x="3873672" y="2768254"/>
                  <a:pt x="3929062" y="2657475"/>
                </a:cubicBezTo>
                <a:cubicBezTo>
                  <a:pt x="3935797" y="2644005"/>
                  <a:pt x="3936036" y="2627778"/>
                  <a:pt x="3943350" y="2614613"/>
                </a:cubicBezTo>
                <a:cubicBezTo>
                  <a:pt x="3960029" y="2584592"/>
                  <a:pt x="4000500" y="2528888"/>
                  <a:pt x="4000500" y="2528888"/>
                </a:cubicBezTo>
                <a:cubicBezTo>
                  <a:pt x="4005262" y="2514600"/>
                  <a:pt x="4007473" y="2499190"/>
                  <a:pt x="4014787" y="2486025"/>
                </a:cubicBezTo>
                <a:cubicBezTo>
                  <a:pt x="4031465" y="2456004"/>
                  <a:pt x="4061077" y="2432881"/>
                  <a:pt x="4071937" y="2400300"/>
                </a:cubicBezTo>
                <a:cubicBezTo>
                  <a:pt x="4081462" y="2371725"/>
                  <a:pt x="4083804" y="2339637"/>
                  <a:pt x="4100512" y="2314575"/>
                </a:cubicBezTo>
                <a:cubicBezTo>
                  <a:pt x="4110037" y="2300288"/>
                  <a:pt x="4122113" y="2287404"/>
                  <a:pt x="4129087" y="2271713"/>
                </a:cubicBezTo>
                <a:cubicBezTo>
                  <a:pt x="4148963" y="2226993"/>
                  <a:pt x="4160076" y="2176333"/>
                  <a:pt x="4171950" y="2128838"/>
                </a:cubicBezTo>
                <a:cubicBezTo>
                  <a:pt x="4167187" y="2052638"/>
                  <a:pt x="4164574" y="1976273"/>
                  <a:pt x="4157662" y="1900238"/>
                </a:cubicBezTo>
                <a:cubicBezTo>
                  <a:pt x="4151200" y="1829155"/>
                  <a:pt x="4142909" y="1819563"/>
                  <a:pt x="4129087" y="1757363"/>
                </a:cubicBezTo>
                <a:cubicBezTo>
                  <a:pt x="4123819" y="1733657"/>
                  <a:pt x="4120690" y="1709484"/>
                  <a:pt x="4114800" y="1685925"/>
                </a:cubicBezTo>
                <a:cubicBezTo>
                  <a:pt x="4111147" y="1671314"/>
                  <a:pt x="4104649" y="1657544"/>
                  <a:pt x="4100512" y="1643063"/>
                </a:cubicBezTo>
                <a:cubicBezTo>
                  <a:pt x="4095117" y="1624182"/>
                  <a:pt x="4091619" y="1604794"/>
                  <a:pt x="4086225" y="1585913"/>
                </a:cubicBezTo>
                <a:cubicBezTo>
                  <a:pt x="4082088" y="1571432"/>
                  <a:pt x="4076074" y="1557531"/>
                  <a:pt x="4071937" y="1543050"/>
                </a:cubicBezTo>
                <a:cubicBezTo>
                  <a:pt x="4066543" y="1524169"/>
                  <a:pt x="4063292" y="1504708"/>
                  <a:pt x="4057650" y="1485900"/>
                </a:cubicBezTo>
                <a:cubicBezTo>
                  <a:pt x="4048995" y="1457050"/>
                  <a:pt x="4036381" y="1429396"/>
                  <a:pt x="4029075" y="1400175"/>
                </a:cubicBezTo>
                <a:cubicBezTo>
                  <a:pt x="4024312" y="1381125"/>
                  <a:pt x="4022522" y="1361074"/>
                  <a:pt x="4014787" y="1343025"/>
                </a:cubicBezTo>
                <a:cubicBezTo>
                  <a:pt x="4008023" y="1327242"/>
                  <a:pt x="3995737" y="1314450"/>
                  <a:pt x="3986212" y="1300163"/>
                </a:cubicBezTo>
                <a:cubicBezTo>
                  <a:pt x="3981450" y="1285875"/>
                  <a:pt x="3979239" y="1270465"/>
                  <a:pt x="3971925" y="1257300"/>
                </a:cubicBezTo>
                <a:cubicBezTo>
                  <a:pt x="3929202" y="1180397"/>
                  <a:pt x="3923977" y="1180777"/>
                  <a:pt x="3871912" y="1128713"/>
                </a:cubicBezTo>
                <a:cubicBezTo>
                  <a:pt x="3862387" y="1109663"/>
                  <a:pt x="3854295" y="1089826"/>
                  <a:pt x="3843337" y="1071563"/>
                </a:cubicBezTo>
                <a:cubicBezTo>
                  <a:pt x="3825668" y="1042114"/>
                  <a:pt x="3805237" y="1014413"/>
                  <a:pt x="3786187" y="985838"/>
                </a:cubicBezTo>
                <a:lnTo>
                  <a:pt x="3729037" y="900113"/>
                </a:lnTo>
                <a:lnTo>
                  <a:pt x="3671887" y="814388"/>
                </a:lnTo>
                <a:cubicBezTo>
                  <a:pt x="3657600" y="800100"/>
                  <a:pt x="3641960" y="787047"/>
                  <a:pt x="3629025" y="771525"/>
                </a:cubicBezTo>
                <a:cubicBezTo>
                  <a:pt x="3618032" y="758334"/>
                  <a:pt x="3611443" y="741854"/>
                  <a:pt x="3600450" y="728663"/>
                </a:cubicBezTo>
                <a:cubicBezTo>
                  <a:pt x="3587515" y="713141"/>
                  <a:pt x="3570522" y="701322"/>
                  <a:pt x="3557587" y="685800"/>
                </a:cubicBezTo>
                <a:cubicBezTo>
                  <a:pt x="3546594" y="672609"/>
                  <a:pt x="3540420" y="655772"/>
                  <a:pt x="3529012" y="642938"/>
                </a:cubicBezTo>
                <a:cubicBezTo>
                  <a:pt x="3502164" y="612734"/>
                  <a:pt x="3465703" y="590837"/>
                  <a:pt x="3443287" y="557213"/>
                </a:cubicBezTo>
                <a:cubicBezTo>
                  <a:pt x="3372340" y="450792"/>
                  <a:pt x="3463524" y="581498"/>
                  <a:pt x="3371850" y="471488"/>
                </a:cubicBezTo>
                <a:cubicBezTo>
                  <a:pt x="3360857" y="458296"/>
                  <a:pt x="3354268" y="441817"/>
                  <a:pt x="3343275" y="428625"/>
                </a:cubicBezTo>
                <a:cubicBezTo>
                  <a:pt x="3330340" y="413103"/>
                  <a:pt x="3313562" y="401104"/>
                  <a:pt x="3300412" y="385763"/>
                </a:cubicBezTo>
                <a:cubicBezTo>
                  <a:pt x="3284915" y="367683"/>
                  <a:pt x="3275348" y="344433"/>
                  <a:pt x="3257550" y="328613"/>
                </a:cubicBezTo>
                <a:cubicBezTo>
                  <a:pt x="3231882" y="305797"/>
                  <a:pt x="3196109" y="295747"/>
                  <a:pt x="3171825" y="271463"/>
                </a:cubicBezTo>
                <a:cubicBezTo>
                  <a:pt x="3157537" y="257175"/>
                  <a:pt x="3144484" y="241535"/>
                  <a:pt x="3128962" y="228600"/>
                </a:cubicBezTo>
                <a:cubicBezTo>
                  <a:pt x="3090988" y="196955"/>
                  <a:pt x="3073415" y="196858"/>
                  <a:pt x="3028950" y="171450"/>
                </a:cubicBezTo>
                <a:cubicBezTo>
                  <a:pt x="2951400" y="127136"/>
                  <a:pt x="3021809" y="154782"/>
                  <a:pt x="2943225" y="128588"/>
                </a:cubicBezTo>
                <a:cubicBezTo>
                  <a:pt x="2820384" y="46695"/>
                  <a:pt x="2975806" y="144879"/>
                  <a:pt x="2857500" y="85725"/>
                </a:cubicBezTo>
                <a:cubicBezTo>
                  <a:pt x="2842141" y="78046"/>
                  <a:pt x="2830420" y="63914"/>
                  <a:pt x="2814637" y="57150"/>
                </a:cubicBezTo>
                <a:cubicBezTo>
                  <a:pt x="2796588" y="49415"/>
                  <a:pt x="2776295" y="48505"/>
                  <a:pt x="2757487" y="42863"/>
                </a:cubicBezTo>
                <a:cubicBezTo>
                  <a:pt x="2728637" y="34208"/>
                  <a:pt x="2701883" y="14288"/>
                  <a:pt x="2671762" y="14288"/>
                </a:cubicBezTo>
                <a:lnTo>
                  <a:pt x="251460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Leveraging connected components in FSMs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200401" y="2715537"/>
            <a:ext cx="665018" cy="648393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68386" y="3707304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84445" y="2626014"/>
            <a:ext cx="665018" cy="648393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32910" y="3707304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2" name="Oval 11"/>
          <p:cNvSpPr/>
          <p:nvPr/>
        </p:nvSpPr>
        <p:spPr>
          <a:xfrm>
            <a:off x="4763195" y="2715537"/>
            <a:ext cx="665018" cy="648393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97434" y="3707304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61958" y="3707304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64925" y="1851013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" name="Oval 16"/>
          <p:cNvSpPr/>
          <p:nvPr/>
        </p:nvSpPr>
        <p:spPr>
          <a:xfrm>
            <a:off x="7021651" y="2626015"/>
            <a:ext cx="665018" cy="648393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06261" y="3625459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9" name="Oval 18"/>
          <p:cNvSpPr/>
          <p:nvPr/>
        </p:nvSpPr>
        <p:spPr>
          <a:xfrm>
            <a:off x="7370785" y="3625459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35309" y="3625459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1" name="Oval 20"/>
          <p:cNvSpPr/>
          <p:nvPr/>
        </p:nvSpPr>
        <p:spPr>
          <a:xfrm>
            <a:off x="9099833" y="3625459"/>
            <a:ext cx="665018" cy="64839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919427" y="1756058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3" idx="3"/>
            <a:endCxn id="9" idx="0"/>
          </p:cNvCxnSpPr>
          <p:nvPr/>
        </p:nvCxnSpPr>
        <p:spPr>
          <a:xfrm flipH="1">
            <a:off x="3000895" y="3268975"/>
            <a:ext cx="296896" cy="43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5"/>
            <a:endCxn id="11" idx="0"/>
          </p:cNvCxnSpPr>
          <p:nvPr/>
        </p:nvCxnSpPr>
        <p:spPr>
          <a:xfrm>
            <a:off x="3768029" y="3268975"/>
            <a:ext cx="97390" cy="43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13" idx="0"/>
          </p:cNvCxnSpPr>
          <p:nvPr/>
        </p:nvCxnSpPr>
        <p:spPr>
          <a:xfrm flipH="1">
            <a:off x="4729943" y="3268975"/>
            <a:ext cx="130642" cy="43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5"/>
            <a:endCxn id="14" idx="0"/>
          </p:cNvCxnSpPr>
          <p:nvPr/>
        </p:nvCxnSpPr>
        <p:spPr>
          <a:xfrm>
            <a:off x="5330823" y="3268975"/>
            <a:ext cx="263644" cy="43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3" idx="7"/>
          </p:cNvCxnSpPr>
          <p:nvPr/>
        </p:nvCxnSpPr>
        <p:spPr>
          <a:xfrm flipH="1">
            <a:off x="3768029" y="2404451"/>
            <a:ext cx="394286" cy="406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5"/>
            <a:endCxn id="12" idx="1"/>
          </p:cNvCxnSpPr>
          <p:nvPr/>
        </p:nvCxnSpPr>
        <p:spPr>
          <a:xfrm>
            <a:off x="4632553" y="2404451"/>
            <a:ext cx="228032" cy="406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3"/>
            <a:endCxn id="18" idx="0"/>
          </p:cNvCxnSpPr>
          <p:nvPr/>
        </p:nvCxnSpPr>
        <p:spPr>
          <a:xfrm flipH="1">
            <a:off x="6838770" y="3179453"/>
            <a:ext cx="280271" cy="44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5"/>
            <a:endCxn id="19" idx="0"/>
          </p:cNvCxnSpPr>
          <p:nvPr/>
        </p:nvCxnSpPr>
        <p:spPr>
          <a:xfrm>
            <a:off x="7589279" y="3179453"/>
            <a:ext cx="114015" cy="44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  <a:endCxn id="20" idx="0"/>
          </p:cNvCxnSpPr>
          <p:nvPr/>
        </p:nvCxnSpPr>
        <p:spPr>
          <a:xfrm flipH="1">
            <a:off x="8567818" y="3179452"/>
            <a:ext cx="114017" cy="44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5"/>
            <a:endCxn id="21" idx="0"/>
          </p:cNvCxnSpPr>
          <p:nvPr/>
        </p:nvCxnSpPr>
        <p:spPr>
          <a:xfrm>
            <a:off x="9152073" y="3179452"/>
            <a:ext cx="280269" cy="44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3" idx="3"/>
            <a:endCxn id="17" idx="7"/>
          </p:cNvCxnSpPr>
          <p:nvPr/>
        </p:nvCxnSpPr>
        <p:spPr>
          <a:xfrm flipH="1">
            <a:off x="7589279" y="2309496"/>
            <a:ext cx="427538" cy="41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5"/>
            <a:endCxn id="10" idx="1"/>
          </p:cNvCxnSpPr>
          <p:nvPr/>
        </p:nvCxnSpPr>
        <p:spPr>
          <a:xfrm>
            <a:off x="8487055" y="2309496"/>
            <a:ext cx="194780" cy="411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532910" y="4680396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9" idx="4"/>
            <a:endCxn id="68" idx="2"/>
          </p:cNvCxnSpPr>
          <p:nvPr/>
        </p:nvCxnSpPr>
        <p:spPr>
          <a:xfrm>
            <a:off x="3000895" y="4355697"/>
            <a:ext cx="532015" cy="648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1" idx="4"/>
            <a:endCxn id="68" idx="0"/>
          </p:cNvCxnSpPr>
          <p:nvPr/>
        </p:nvCxnSpPr>
        <p:spPr>
          <a:xfrm>
            <a:off x="3865419" y="4355697"/>
            <a:ext cx="0" cy="32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254409" y="4446988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8" idx="4"/>
            <a:endCxn id="85" idx="1"/>
          </p:cNvCxnSpPr>
          <p:nvPr/>
        </p:nvCxnSpPr>
        <p:spPr>
          <a:xfrm>
            <a:off x="6838770" y="4273852"/>
            <a:ext cx="513029" cy="268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9" idx="5"/>
          </p:cNvCxnSpPr>
          <p:nvPr/>
        </p:nvCxnSpPr>
        <p:spPr>
          <a:xfrm>
            <a:off x="7938413" y="4178897"/>
            <a:ext cx="396653" cy="32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0" idx="4"/>
            <a:endCxn id="168" idx="0"/>
          </p:cNvCxnSpPr>
          <p:nvPr/>
        </p:nvCxnSpPr>
        <p:spPr>
          <a:xfrm>
            <a:off x="8567818" y="4273852"/>
            <a:ext cx="56543" cy="14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1" idx="4"/>
            <a:endCxn id="168" idx="7"/>
          </p:cNvCxnSpPr>
          <p:nvPr/>
        </p:nvCxnSpPr>
        <p:spPr>
          <a:xfrm flipH="1">
            <a:off x="8859480" y="4273852"/>
            <a:ext cx="572862" cy="235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836345" y="3164974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24969" y="3273709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24174" y="3179452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02358" y="3022448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564199" y="3127798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501209" y="3126768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624415" y="1832047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en-US" sz="3600" b="1" baseline="-25000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501209" y="1690690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en-US" sz="3600" b="1" baseline="-250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4722020" y="4388777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q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stCxn id="11" idx="5"/>
            <a:endCxn id="132" idx="1"/>
          </p:cNvCxnSpPr>
          <p:nvPr/>
        </p:nvCxnSpPr>
        <p:spPr>
          <a:xfrm>
            <a:off x="4100538" y="4260742"/>
            <a:ext cx="718872" cy="222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4" idx="4"/>
            <a:endCxn id="132" idx="7"/>
          </p:cNvCxnSpPr>
          <p:nvPr/>
        </p:nvCxnSpPr>
        <p:spPr>
          <a:xfrm flipH="1">
            <a:off x="5289648" y="4355697"/>
            <a:ext cx="304819" cy="128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2659523" y="5058768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q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282527" y="5054676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stCxn id="68" idx="3"/>
            <a:endCxn id="143" idx="6"/>
          </p:cNvCxnSpPr>
          <p:nvPr/>
        </p:nvCxnSpPr>
        <p:spPr>
          <a:xfrm flipH="1">
            <a:off x="3324541" y="5233834"/>
            <a:ext cx="305759" cy="149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2" idx="3"/>
            <a:endCxn id="144" idx="0"/>
          </p:cNvCxnSpPr>
          <p:nvPr/>
        </p:nvCxnSpPr>
        <p:spPr>
          <a:xfrm flipH="1">
            <a:off x="4615036" y="4942215"/>
            <a:ext cx="204374" cy="112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3846996" y="5451013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3856516" y="5617701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291852" y="4414659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73" name="Oval 172"/>
          <p:cNvSpPr/>
          <p:nvPr/>
        </p:nvSpPr>
        <p:spPr>
          <a:xfrm>
            <a:off x="7772736" y="5052842"/>
            <a:ext cx="665018" cy="648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79" name="Straight Arrow Connector 178"/>
          <p:cNvCxnSpPr>
            <a:stCxn id="85" idx="5"/>
            <a:endCxn id="173" idx="1"/>
          </p:cNvCxnSpPr>
          <p:nvPr/>
        </p:nvCxnSpPr>
        <p:spPr>
          <a:xfrm>
            <a:off x="7822037" y="5000426"/>
            <a:ext cx="48089" cy="147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8695230" y="5270021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8719039" y="5436709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Slide Number Placeholder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52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04493" y="1500638"/>
            <a:ext cx="8930108" cy="471215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20102" y="5948730"/>
            <a:ext cx="1341536" cy="564157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(P</a:t>
            </a:r>
            <a:r>
              <a:rPr lang="en-US" sz="2800" baseline="-25000" dirty="0"/>
              <a:t>5</a:t>
            </a:r>
            <a:r>
              <a:rPr lang="en-US" sz="2800" dirty="0" smtClean="0"/>
              <a:t>, P</a:t>
            </a:r>
            <a:r>
              <a:rPr lang="en-US" sz="2800" baseline="-25000" dirty="0" smtClean="0"/>
              <a:t>9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49343" y="4341847"/>
            <a:ext cx="2237695" cy="16068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3876" y="4273852"/>
            <a:ext cx="145110" cy="16748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686374" y="3704845"/>
            <a:ext cx="665018" cy="648393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515758" y="3625459"/>
            <a:ext cx="665018" cy="648393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335831" y="2964639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163881" y="3292385"/>
            <a:ext cx="93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600" b="1" baseline="-250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3600" b="1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53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8201" y="495682"/>
            <a:ext cx="6312407" cy="769441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 smtClean="0">
                <a:solidFill>
                  <a:srgbClr val="7030A0"/>
                </a:solidFill>
              </a:rPr>
              <a:t>Reducing number of flows</a:t>
            </a:r>
            <a:endParaRPr lang="en-US" sz="4400" b="1" kern="0" dirty="0">
              <a:solidFill>
                <a:srgbClr val="7030A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2713221"/>
            <a:ext cx="11138744" cy="1900814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about enumerated states with common parents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Object 6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50272"/>
              </p:ext>
            </p:extLst>
          </p:nvPr>
        </p:nvGraphicFramePr>
        <p:xfrm>
          <a:off x="2360576" y="503242"/>
          <a:ext cx="8652417" cy="585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7" name="Presentation" r:id="rId4" imgW="1348661" imgH="912993" progId="PowerPoint.Show.12">
                  <p:embed/>
                </p:oleObj>
              </mc:Choice>
              <mc:Fallback>
                <p:oleObj name="Presentation" r:id="rId4" imgW="1348661" imgH="91299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0576" y="503242"/>
                        <a:ext cx="8652417" cy="585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547956" y="5380637"/>
            <a:ext cx="360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Enumerated start states</a:t>
            </a: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47956" y="2776453"/>
            <a:ext cx="3483851" cy="192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81531" y="944147"/>
            <a:ext cx="5084618" cy="543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Parent Merging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54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68697" y="1934715"/>
            <a:ext cx="2209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 flows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372940"/>
              </p:ext>
            </p:extLst>
          </p:nvPr>
        </p:nvGraphicFramePr>
        <p:xfrm>
          <a:off x="2360576" y="503242"/>
          <a:ext cx="8652417" cy="585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1" name="Presentation" r:id="rId4" imgW="1348661" imgH="912993" progId="PowerPoint.Show.12">
                  <p:embed/>
                </p:oleObj>
              </mc:Choice>
              <mc:Fallback>
                <p:oleObj name="Presentation" r:id="rId4" imgW="1348661" imgH="91299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0576" y="503242"/>
                        <a:ext cx="8652417" cy="585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71"/>
          <p:cNvSpPr/>
          <p:nvPr/>
        </p:nvSpPr>
        <p:spPr>
          <a:xfrm>
            <a:off x="4304039" y="748421"/>
            <a:ext cx="5084618" cy="754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Parent Merging</a:t>
            </a:r>
            <a:endParaRPr lang="en-US" b="1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55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07506" y="2110588"/>
            <a:ext cx="1961803" cy="781398"/>
          </a:xfrm>
          <a:prstGeom prst="straightConnector1">
            <a:avLst/>
          </a:prstGeom>
          <a:ln w="44450">
            <a:solidFill>
              <a:srgbClr val="C000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54000" y="2907483"/>
            <a:ext cx="1945178" cy="2"/>
          </a:xfrm>
          <a:prstGeom prst="straightConnector1">
            <a:avLst/>
          </a:prstGeom>
          <a:ln w="44450">
            <a:solidFill>
              <a:srgbClr val="C000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40757" y="2908609"/>
            <a:ext cx="1945178" cy="2277688"/>
          </a:xfrm>
          <a:prstGeom prst="straightConnector1">
            <a:avLst/>
          </a:prstGeom>
          <a:ln w="44450">
            <a:solidFill>
              <a:srgbClr val="C000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09761" y="3641257"/>
            <a:ext cx="1961803" cy="798022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25258" y="4421526"/>
            <a:ext cx="1961803" cy="33251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71754" y="4455902"/>
            <a:ext cx="1928552" cy="831275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47956" y="5380637"/>
            <a:ext cx="360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Enumerated start states</a:t>
            </a: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68697" y="1934715"/>
            <a:ext cx="2209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 flows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Challenges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56</a:t>
            </a:fld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970465" y="3902695"/>
            <a:ext cx="6202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Reducing number of flows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192164" y="3994790"/>
            <a:ext cx="488539" cy="530380"/>
            <a:chOff x="2230584" y="1280160"/>
            <a:chExt cx="200196" cy="208365"/>
          </a:xfrm>
        </p:grpSpPr>
        <p:sp>
          <p:nvSpPr>
            <p:cNvPr id="117" name="Oval 116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258833" y="1282973"/>
              <a:ext cx="120015" cy="20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70465" y="4763633"/>
            <a:ext cx="8232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Improving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flow utilization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77174" y="4872371"/>
            <a:ext cx="488539" cy="530380"/>
            <a:chOff x="2230584" y="1280160"/>
            <a:chExt cx="200196" cy="208365"/>
          </a:xfrm>
        </p:grpSpPr>
        <p:sp>
          <p:nvSpPr>
            <p:cNvPr id="14" name="Oval 13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58833" y="1282973"/>
              <a:ext cx="120015" cy="20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70465" y="5705471"/>
            <a:ext cx="8232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Avoiding redundant work at runtime</a:t>
            </a:r>
            <a:endParaRPr lang="en-US" sz="4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177174" y="5797566"/>
            <a:ext cx="488539" cy="530380"/>
            <a:chOff x="2230584" y="1280160"/>
            <a:chExt cx="200196" cy="208365"/>
          </a:xfrm>
        </p:grpSpPr>
        <p:sp>
          <p:nvSpPr>
            <p:cNvPr id="18" name="Oval 17"/>
            <p:cNvSpPr/>
            <p:nvPr/>
          </p:nvSpPr>
          <p:spPr>
            <a:xfrm>
              <a:off x="2230584" y="1280160"/>
              <a:ext cx="200196" cy="2057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58833" y="1282973"/>
              <a:ext cx="120015" cy="20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52657" y="2929064"/>
            <a:ext cx="8220074" cy="769441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 smtClean="0">
                <a:solidFill>
                  <a:srgbClr val="7030A0"/>
                </a:solidFill>
              </a:rPr>
              <a:t>Reducing </a:t>
            </a:r>
            <a:r>
              <a:rPr lang="en-US" sz="4400" b="1" kern="0" smtClean="0">
                <a:solidFill>
                  <a:srgbClr val="7030A0"/>
                </a:solidFill>
              </a:rPr>
              <a:t>enumeration complexity</a:t>
            </a:r>
            <a:endParaRPr lang="en-US" sz="4400" b="1" kern="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9040" y="1759513"/>
            <a:ext cx="6457950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>
                <a:solidFill>
                  <a:schemeClr val="accent4">
                    <a:lumMod val="75000"/>
                  </a:schemeClr>
                </a:solidFill>
              </a:rPr>
              <a:t>Enumeration p</a:t>
            </a:r>
            <a:r>
              <a:rPr lang="en-US" sz="4400" b="1" kern="0" dirty="0" err="1">
                <a:solidFill>
                  <a:schemeClr val="accent4">
                    <a:lumMod val="75000"/>
                  </a:schemeClr>
                </a:solidFill>
              </a:rPr>
              <a:t>ath</a:t>
            </a:r>
            <a:r>
              <a:rPr lang="en-US" sz="4400" b="1" kern="0" dirty="0">
                <a:solidFill>
                  <a:schemeClr val="accent4">
                    <a:lumMod val="75000"/>
                  </a:schemeClr>
                </a:solidFill>
              </a:rPr>
              <a:t> tracking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00" y="1528763"/>
            <a:ext cx="7519988" cy="118586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5597481" y="5379663"/>
            <a:ext cx="178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k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085372" y="1800614"/>
            <a:ext cx="252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774562" y="1853730"/>
            <a:ext cx="383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\x2e …      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qop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2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732780" y="2232392"/>
            <a:ext cx="194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Enumeratedstates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4712276" y="2506584"/>
            <a:ext cx="143828" cy="979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929415" y="2416697"/>
            <a:ext cx="3037322" cy="2776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888875" y="4332703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888875" y="4168857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888875" y="3997665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888875" y="3816163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888875" y="3652317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888875" y="3481125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888875" y="3309662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888875" y="3145816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888875" y="2974624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890005" y="2811278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888875" y="4834446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888875" y="4670600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888875" y="4499408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888875" y="4998292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883706" y="2651218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884836" y="2487872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urved Connector 137"/>
          <p:cNvCxnSpPr/>
          <p:nvPr/>
        </p:nvCxnSpPr>
        <p:spPr>
          <a:xfrm flipV="1">
            <a:off x="4976116" y="3035822"/>
            <a:ext cx="2974466" cy="3217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/>
          <p:nvPr/>
        </p:nvCxnSpPr>
        <p:spPr>
          <a:xfrm flipV="1">
            <a:off x="4976116" y="3435438"/>
            <a:ext cx="2980523" cy="936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/>
          <p:nvPr/>
        </p:nvCxnSpPr>
        <p:spPr>
          <a:xfrm>
            <a:off x="4976116" y="3700272"/>
            <a:ext cx="989552" cy="735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7908982" y="2983301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7904438" y="3377930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urved Connector 142"/>
          <p:cNvCxnSpPr/>
          <p:nvPr/>
        </p:nvCxnSpPr>
        <p:spPr>
          <a:xfrm>
            <a:off x="4980407" y="3021828"/>
            <a:ext cx="1467669" cy="1806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>
            <a:off x="4977245" y="2859233"/>
            <a:ext cx="1134585" cy="926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>
            <a:off x="4975864" y="2702129"/>
            <a:ext cx="2553653" cy="3296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>
            <a:off x="4966777" y="2527293"/>
            <a:ext cx="2998950" cy="2048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flipV="1">
            <a:off x="4976116" y="3446617"/>
            <a:ext cx="2350441" cy="417501"/>
          </a:xfrm>
          <a:prstGeom prst="curvedConnector3">
            <a:avLst>
              <a:gd name="adj1" fmla="val 737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4976116" y="4790162"/>
            <a:ext cx="1514370" cy="2560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4976116" y="3737822"/>
            <a:ext cx="2980529" cy="4789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>
            <a:off x="4976116" y="4882401"/>
            <a:ext cx="702532" cy="942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/>
          <p:nvPr/>
        </p:nvCxnSpPr>
        <p:spPr>
          <a:xfrm flipV="1">
            <a:off x="4976116" y="4643633"/>
            <a:ext cx="1514370" cy="749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/>
          <p:nvPr/>
        </p:nvCxnSpPr>
        <p:spPr>
          <a:xfrm flipV="1">
            <a:off x="4976116" y="4337593"/>
            <a:ext cx="968407" cy="209770"/>
          </a:xfrm>
          <a:prstGeom prst="curvedConnector3">
            <a:avLst>
              <a:gd name="adj1" fmla="val 737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/>
          <p:nvPr/>
        </p:nvCxnSpPr>
        <p:spPr>
          <a:xfrm flipV="1">
            <a:off x="4976116" y="3970933"/>
            <a:ext cx="2986582" cy="4097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7908982" y="2670262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896865" y="3675982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896865" y="3924294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7326556" y="2942237"/>
            <a:ext cx="202960" cy="24476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6315869" y="3081067"/>
            <a:ext cx="202960" cy="24476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955611" y="3300994"/>
            <a:ext cx="202960" cy="24476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642102" y="4272369"/>
            <a:ext cx="202960" cy="24476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507911" y="4825132"/>
            <a:ext cx="202960" cy="24476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8006147" y="2855088"/>
            <a:ext cx="243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Convergence</a:t>
            </a:r>
            <a:endParaRPr lang="en-US" sz="22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3" name="Slide Number Placeholder 1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57</a:t>
            </a:fld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38201" y="495682"/>
            <a:ext cx="6312407" cy="769441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 smtClean="0">
                <a:solidFill>
                  <a:srgbClr val="7030A0"/>
                </a:solidFill>
              </a:rPr>
              <a:t>Avoiding redundant work</a:t>
            </a:r>
            <a:endParaRPr lang="en-US" sz="4400" b="1" kern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68" grpId="0" animBg="1"/>
      <p:bldP spid="169" grpId="0" animBg="1"/>
      <p:bldP spid="17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58</a:t>
            </a:fld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38201" y="495682"/>
            <a:ext cx="6312407" cy="769441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kern="0" dirty="0" smtClean="0">
                <a:solidFill>
                  <a:srgbClr val="7030A0"/>
                </a:solidFill>
              </a:rPr>
              <a:t>Avoiding redundant work</a:t>
            </a:r>
            <a:endParaRPr lang="en-US" sz="4400" b="1" kern="0" dirty="0">
              <a:solidFill>
                <a:srgbClr val="7030A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97481" y="5379663"/>
            <a:ext cx="178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Segment k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85372" y="1800614"/>
            <a:ext cx="252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symbols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4562" y="1853730"/>
            <a:ext cx="383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\x2e …      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qop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2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32780" y="2232392"/>
            <a:ext cx="194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Enumeratedstates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12276" y="2506584"/>
            <a:ext cx="143828" cy="979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929415" y="2416697"/>
            <a:ext cx="3037322" cy="2776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888875" y="4332703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888875" y="4168857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888875" y="3997665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888875" y="3816163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888875" y="3652317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888875" y="3481125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888875" y="3309662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888875" y="3145816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888875" y="2974624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890005" y="2811278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888875" y="4834446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888875" y="4670600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88875" y="4499408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888875" y="4998292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883706" y="2651218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884836" y="2487872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urved Connector 96"/>
          <p:cNvCxnSpPr/>
          <p:nvPr/>
        </p:nvCxnSpPr>
        <p:spPr>
          <a:xfrm flipV="1">
            <a:off x="4976116" y="3035822"/>
            <a:ext cx="2974466" cy="3217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flipV="1">
            <a:off x="4976116" y="3435438"/>
            <a:ext cx="2980523" cy="936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>
            <a:off x="4976116" y="3700272"/>
            <a:ext cx="989552" cy="735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908982" y="2983301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904438" y="3377930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urved Connector 101"/>
          <p:cNvCxnSpPr/>
          <p:nvPr/>
        </p:nvCxnSpPr>
        <p:spPr>
          <a:xfrm>
            <a:off x="4980407" y="3021828"/>
            <a:ext cx="1467669" cy="1806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/>
          <p:nvPr/>
        </p:nvCxnSpPr>
        <p:spPr>
          <a:xfrm>
            <a:off x="4977245" y="2859233"/>
            <a:ext cx="1134585" cy="926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/>
          <p:nvPr/>
        </p:nvCxnSpPr>
        <p:spPr>
          <a:xfrm>
            <a:off x="4975864" y="2702129"/>
            <a:ext cx="2553653" cy="3296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/>
          <p:nvPr/>
        </p:nvCxnSpPr>
        <p:spPr>
          <a:xfrm>
            <a:off x="4966777" y="2527293"/>
            <a:ext cx="2998950" cy="2048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flipV="1">
            <a:off x="4976116" y="3446617"/>
            <a:ext cx="2350441" cy="417501"/>
          </a:xfrm>
          <a:prstGeom prst="curvedConnector3">
            <a:avLst>
              <a:gd name="adj1" fmla="val 737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/>
          <p:cNvCxnSpPr/>
          <p:nvPr/>
        </p:nvCxnSpPr>
        <p:spPr>
          <a:xfrm flipV="1">
            <a:off x="4976116" y="4790162"/>
            <a:ext cx="1514370" cy="2560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/>
          <p:nvPr/>
        </p:nvCxnSpPr>
        <p:spPr>
          <a:xfrm flipV="1">
            <a:off x="4976116" y="3737822"/>
            <a:ext cx="2980529" cy="4789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/>
          <p:cNvCxnSpPr/>
          <p:nvPr/>
        </p:nvCxnSpPr>
        <p:spPr>
          <a:xfrm>
            <a:off x="4976116" y="4882401"/>
            <a:ext cx="702532" cy="942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/>
          <p:nvPr/>
        </p:nvCxnSpPr>
        <p:spPr>
          <a:xfrm flipV="1">
            <a:off x="4976116" y="4643633"/>
            <a:ext cx="1514370" cy="749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/>
          <p:nvPr/>
        </p:nvCxnSpPr>
        <p:spPr>
          <a:xfrm flipV="1">
            <a:off x="4976116" y="4337593"/>
            <a:ext cx="968407" cy="209770"/>
          </a:xfrm>
          <a:prstGeom prst="curvedConnector3">
            <a:avLst>
              <a:gd name="adj1" fmla="val 737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/>
          <p:nvPr/>
        </p:nvCxnSpPr>
        <p:spPr>
          <a:xfrm flipV="1">
            <a:off x="4976116" y="3970933"/>
            <a:ext cx="2986582" cy="4097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7908982" y="2670262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7896865" y="3675982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896865" y="3924294"/>
            <a:ext cx="87240" cy="9590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006145" y="2855088"/>
            <a:ext cx="265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Deactivation</a:t>
            </a:r>
            <a:endParaRPr lang="en-US" sz="22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5944523" y="2811278"/>
            <a:ext cx="192004" cy="258090"/>
          </a:xfrm>
          <a:prstGeom prst="star5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5-Point Star 183"/>
          <p:cNvSpPr/>
          <p:nvPr/>
        </p:nvSpPr>
        <p:spPr>
          <a:xfrm>
            <a:off x="5846975" y="3611952"/>
            <a:ext cx="192004" cy="258090"/>
          </a:xfrm>
          <a:prstGeom prst="star5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5-Point Star 184"/>
          <p:cNvSpPr/>
          <p:nvPr/>
        </p:nvSpPr>
        <p:spPr>
          <a:xfrm>
            <a:off x="6367347" y="4496269"/>
            <a:ext cx="192004" cy="258090"/>
          </a:xfrm>
          <a:prstGeom prst="star5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5-Point Star 185"/>
          <p:cNvSpPr/>
          <p:nvPr/>
        </p:nvSpPr>
        <p:spPr>
          <a:xfrm>
            <a:off x="6352074" y="4653130"/>
            <a:ext cx="192004" cy="258090"/>
          </a:xfrm>
          <a:prstGeom prst="star5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3" grpId="1"/>
      <p:bldP spid="7" grpId="0" animBg="1"/>
      <p:bldP spid="184" grpId="0" animBg="1"/>
      <p:bldP spid="185" grpId="0" animBg="1"/>
      <p:bldP spid="18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7"/>
            <a:ext cx="10811933" cy="1325563"/>
          </a:xfrm>
        </p:spPr>
        <p:txBody>
          <a:bodyPr/>
          <a:lstStyle/>
          <a:p>
            <a:r>
              <a:rPr lang="en-US" b="1" dirty="0" smtClean="0"/>
              <a:t>Low-cost runtime checks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371651" y="2557956"/>
            <a:ext cx="5741699" cy="149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71652" y="2255315"/>
            <a:ext cx="5741699" cy="149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652" y="2260672"/>
            <a:ext cx="5741699" cy="149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72121" y="2408136"/>
            <a:ext cx="5741699" cy="149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72121" y="2559463"/>
            <a:ext cx="5741699" cy="149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72121" y="2708807"/>
            <a:ext cx="5741699" cy="149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72120" y="3154830"/>
            <a:ext cx="5741699" cy="149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72120" y="2855855"/>
            <a:ext cx="5741699" cy="303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08537" y="1879376"/>
            <a:ext cx="20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Vector Cache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0546" y="2118750"/>
            <a:ext cx="99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Flow 1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612166" y="2264645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53148" y="2252155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89974" y="2270073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859171" y="2258792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615649" y="2258792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13902" y="2270073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42502" y="2258792"/>
            <a:ext cx="2540" cy="104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007489" y="2309988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2939" y="2309988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72039" y="2309988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50308" y="2307352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92952" y="2307353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522052" y="2307352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05906" y="2608677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41356" y="2608677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70456" y="2608677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983046" y="3209037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18496" y="3209037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47596" y="3209037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45147" y="2611580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87791" y="2611581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516891" y="2611580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242566" y="3209037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5210" y="3209038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514310" y="3209037"/>
            <a:ext cx="45719" cy="469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71651" y="3748155"/>
            <a:ext cx="5741699" cy="149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371651" y="4629219"/>
            <a:ext cx="5741699" cy="149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52601" y="5424484"/>
            <a:ext cx="5741699" cy="237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 0 0 0 0 0 0 0 0 0 0 0 0 0 ……. 0 0 0 0 0 0 0 0 0 0 0 0 0 0 0 0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306896" y="3880731"/>
            <a:ext cx="7806454" cy="747713"/>
            <a:chOff x="-413047" y="4925192"/>
            <a:chExt cx="7806454" cy="747713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1162916" y="5034707"/>
              <a:ext cx="762000" cy="39707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11215" y="5023690"/>
              <a:ext cx="762000" cy="39707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859512" y="5022996"/>
              <a:ext cx="762000" cy="39707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94367" y="5019758"/>
              <a:ext cx="762000" cy="39707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631407" y="5019758"/>
              <a:ext cx="762000" cy="397075"/>
            </a:xfrm>
            <a:prstGeom prst="rect">
              <a:avLst/>
            </a:prstGeom>
          </p:spPr>
        </p:pic>
        <p:cxnSp>
          <p:nvCxnSpPr>
            <p:cNvPr id="50" name="Straight Connector 49"/>
            <p:cNvCxnSpPr/>
            <p:nvPr/>
          </p:nvCxnSpPr>
          <p:spPr>
            <a:xfrm flipV="1">
              <a:off x="1881187" y="4943359"/>
              <a:ext cx="1" cy="195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881188" y="5314835"/>
              <a:ext cx="0" cy="357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728912" y="4933765"/>
              <a:ext cx="1" cy="195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28913" y="5305241"/>
              <a:ext cx="0" cy="357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586162" y="4940432"/>
              <a:ext cx="1" cy="195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3586163" y="5311908"/>
              <a:ext cx="0" cy="357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504622" y="4925192"/>
              <a:ext cx="1" cy="195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504623" y="5306193"/>
              <a:ext cx="0" cy="357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342822" y="4925192"/>
              <a:ext cx="1" cy="195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342823" y="5315718"/>
              <a:ext cx="0" cy="357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171575" y="5229110"/>
              <a:ext cx="0" cy="261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019300" y="5214823"/>
              <a:ext cx="0" cy="261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867025" y="5219585"/>
              <a:ext cx="0" cy="261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800725" y="5219585"/>
              <a:ext cx="0" cy="261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6631407" y="5218295"/>
              <a:ext cx="1168" cy="2683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83920" y="5478664"/>
              <a:ext cx="57645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844165" y="5459476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93265" y="5456301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155065" y="5456301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777865" y="5459475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606709" y="5462153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413047" y="5101449"/>
              <a:ext cx="173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92D050"/>
                  </a:solidFill>
                </a:rPr>
                <a:t>Converged</a:t>
              </a:r>
              <a:r>
                <a:rPr lang="en-US" sz="1600" b="1" dirty="0" smtClean="0">
                  <a:solidFill>
                    <a:srgbClr val="92D050"/>
                  </a:solidFill>
                </a:rPr>
                <a:t> </a:t>
              </a:r>
              <a:r>
                <a:rPr lang="en-US" sz="2000" b="1" dirty="0" smtClean="0">
                  <a:solidFill>
                    <a:srgbClr val="92D050"/>
                  </a:solidFill>
                </a:rPr>
                <a:t>?</a:t>
              </a:r>
              <a:endParaRPr lang="en-US" sz="1600" b="1" dirty="0">
                <a:solidFill>
                  <a:srgbClr val="92D050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330065" y="5281675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444770" y="5281675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564484" y="5281675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738784" y="4778563"/>
            <a:ext cx="7155885" cy="653976"/>
            <a:chOff x="18841" y="5823024"/>
            <a:chExt cx="7155885" cy="653976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883920" y="6347344"/>
              <a:ext cx="5543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8841" y="5949450"/>
              <a:ext cx="1364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92D050"/>
                  </a:solidFill>
                </a:rPr>
                <a:t>A</a:t>
              </a:r>
              <a:r>
                <a:rPr lang="en-US" sz="2000" b="1" dirty="0" smtClean="0">
                  <a:solidFill>
                    <a:srgbClr val="92D050"/>
                  </a:solidFill>
                </a:rPr>
                <a:t>ctive ?</a:t>
              </a:r>
              <a:endParaRPr lang="en-US" sz="2000" b="1" dirty="0">
                <a:solidFill>
                  <a:srgbClr val="92D05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139190" y="6313551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974215" y="6319901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825115" y="6313551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561965" y="6323075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393984" y="6322578"/>
              <a:ext cx="45719" cy="46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152296" y="5894023"/>
              <a:ext cx="762861" cy="39735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996891" y="5894022"/>
              <a:ext cx="762861" cy="39735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2841485" y="5891491"/>
              <a:ext cx="762861" cy="39735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576084" y="5881670"/>
              <a:ext cx="762861" cy="39735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6411865" y="5881670"/>
              <a:ext cx="762861" cy="397353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1868038" y="5836444"/>
              <a:ext cx="3625" cy="153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866528" y="6176051"/>
              <a:ext cx="2381" cy="292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2711000" y="6176051"/>
              <a:ext cx="2381" cy="292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711000" y="5836444"/>
              <a:ext cx="3625" cy="153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553962" y="6171289"/>
              <a:ext cx="2381" cy="292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553963" y="5831682"/>
              <a:ext cx="3625" cy="153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6286500" y="5823024"/>
              <a:ext cx="1587" cy="149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286500" y="6165693"/>
              <a:ext cx="4763" cy="292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124700" y="5831682"/>
              <a:ext cx="4762" cy="1404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7129463" y="6159344"/>
              <a:ext cx="2857" cy="3176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6416040" y="6059013"/>
              <a:ext cx="4763" cy="292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585460" y="6074253"/>
              <a:ext cx="4763" cy="292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849880" y="6081713"/>
              <a:ext cx="2858" cy="269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002155" y="6081713"/>
              <a:ext cx="2858" cy="269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157605" y="6088063"/>
              <a:ext cx="2858" cy="269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9174920" y="5352623"/>
            <a:ext cx="112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Zero Mask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00076" y="2351692"/>
            <a:ext cx="9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Flow 2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200077" y="3111734"/>
            <a:ext cx="9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Flow n</a:t>
            </a:r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2702516" y="2686469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702516" y="2830025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705321" y="2967098"/>
            <a:ext cx="81633" cy="8079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200077" y="3646283"/>
            <a:ext cx="9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Flow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00077" y="4529788"/>
            <a:ext cx="9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Flow </a:t>
            </a:r>
            <a:r>
              <a:rPr lang="en-US" b="1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14" name="Slide Number Placeholder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Compute-Centric Architectures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524000" y="90102"/>
            <a:ext cx="65" cy="276999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6679" y="2618568"/>
            <a:ext cx="6643188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T_table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[3][3] =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 {S0, S1}, {S0, S0}, {S0, S0} },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 {S1, S1}, {S1, S2}, {S1, S0} },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 {S2, S2}, {S2, S2}, {S2, S0} } };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 !=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id1 = (c == ‘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 ? 0 : (c == ‘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 ? 1 : 2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8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*state =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T_table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[*state] [id] [1]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1524000" y="90102"/>
            <a:ext cx="65" cy="276999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22302" y="2199628"/>
            <a:ext cx="7547395" cy="379253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0" y="3394986"/>
            <a:ext cx="5575532" cy="923330"/>
            <a:chOff x="1247853" y="5803942"/>
            <a:chExt cx="5575532" cy="923330"/>
          </a:xfrm>
        </p:grpSpPr>
        <p:sp>
          <p:nvSpPr>
            <p:cNvPr id="32" name="TextBox 31"/>
            <p:cNvSpPr txBox="1"/>
            <p:nvPr/>
          </p:nvSpPr>
          <p:spPr>
            <a:xfrm>
              <a:off x="1628853" y="6019754"/>
              <a:ext cx="5194532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Memory bandwidth bottlenecked</a:t>
              </a:r>
              <a:endParaRPr lang="en-US" sz="28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7853" y="5803942"/>
              <a:ext cx="38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C00000"/>
                  </a:solidFill>
                </a:rPr>
                <a:t>!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48090" y="3394986"/>
            <a:ext cx="5675460" cy="923330"/>
            <a:chOff x="1247853" y="5803942"/>
            <a:chExt cx="5675460" cy="923330"/>
          </a:xfrm>
        </p:grpSpPr>
        <p:sp>
          <p:nvSpPr>
            <p:cNvPr id="35" name="TextBox 34"/>
            <p:cNvSpPr txBox="1"/>
            <p:nvPr/>
          </p:nvSpPr>
          <p:spPr>
            <a:xfrm>
              <a:off x="1628852" y="6019754"/>
              <a:ext cx="5294461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Limited state transitions per cycle</a:t>
              </a:r>
              <a:endParaRPr 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7853" y="5803942"/>
              <a:ext cx="38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C00000"/>
                  </a:solidFill>
                </a:rPr>
                <a:t>!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5751660" y="3668611"/>
            <a:ext cx="472701" cy="4075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58437" y="1495806"/>
            <a:ext cx="3275126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Table-Lookup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29" grpId="0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Experimental Methodology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61092" y="1752601"/>
            <a:ext cx="8477865" cy="548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Multi-Threaded Virtual Automata Simulator (</a:t>
            </a:r>
            <a:r>
              <a:rPr lang="en-US" dirty="0" err="1" smtClean="0"/>
              <a:t>VASim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2894" y="152399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893" y="2699656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893" y="387531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893" y="505097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61092" y="2922044"/>
            <a:ext cx="8477865" cy="54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Deterministic cycle time for Automata Processor (7.5 ns)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61092" y="4114283"/>
            <a:ext cx="11501023" cy="1020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Context switch </a:t>
            </a:r>
            <a:r>
              <a:rPr lang="mr-IN" dirty="0" smtClean="0"/>
              <a:t>–</a:t>
            </a:r>
            <a:r>
              <a:rPr lang="en-US" dirty="0" smtClean="0"/>
              <a:t> 3 cycles, Convergence check </a:t>
            </a:r>
            <a:r>
              <a:rPr lang="mr-IN" dirty="0" smtClean="0"/>
              <a:t>–</a:t>
            </a:r>
            <a:r>
              <a:rPr lang="en-US" dirty="0" smtClean="0"/>
              <a:t> overlapped with processing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61093" y="5284728"/>
            <a:ext cx="9448800" cy="548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ANMLZoo</a:t>
            </a:r>
            <a:r>
              <a:rPr lang="en-US" dirty="0" smtClean="0"/>
              <a:t> and Regex benchmark suites, 1/10 MB input data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Active flows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 rot="5400000" flipV="1">
            <a:off x="8007169" y="2844617"/>
            <a:ext cx="2216513" cy="215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435654"/>
              </p:ext>
            </p:extLst>
          </p:nvPr>
        </p:nvGraphicFramePr>
        <p:xfrm>
          <a:off x="1585913" y="1360488"/>
          <a:ext cx="8283575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" name="Worksheet" r:id="rId4" imgW="9296400" imgH="7302500" progId="Excel.Sheet.8">
                  <p:embed/>
                </p:oleObj>
              </mc:Choice>
              <mc:Fallback>
                <p:oleObj name="Worksheet" r:id="rId4" imgW="9296400" imgH="73025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5913" y="1360488"/>
                        <a:ext cx="8283575" cy="553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 rot="5400000" flipV="1">
            <a:off x="5217185" y="376896"/>
            <a:ext cx="2628896" cy="6675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40440"/>
              </p:ext>
            </p:extLst>
          </p:nvPr>
        </p:nvGraphicFramePr>
        <p:xfrm>
          <a:off x="1585913" y="1360488"/>
          <a:ext cx="8283575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1" name="Worksheet" r:id="rId4" imgW="9296400" imgH="7302500" progId="Excel.Sheet.8">
                  <p:embed/>
                </p:oleObj>
              </mc:Choice>
              <mc:Fallback>
                <p:oleObj name="Worksheet" r:id="rId4" imgW="9296400" imgH="73025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5913" y="1360488"/>
                        <a:ext cx="8283575" cy="553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Active flows</a:t>
            </a:r>
            <a:endParaRPr lang="en-US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Active flows</a:t>
            </a:r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88602"/>
              </p:ext>
            </p:extLst>
          </p:nvPr>
        </p:nvGraphicFramePr>
        <p:xfrm>
          <a:off x="1585913" y="1360488"/>
          <a:ext cx="8283575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6" name="Worksheet" r:id="rId4" imgW="9296400" imgH="7302500" progId="Excel.Sheet.8">
                  <p:embed/>
                </p:oleObj>
              </mc:Choice>
              <mc:Fallback>
                <p:oleObj name="Worksheet" r:id="rId4" imgW="9296400" imgH="73025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5913" y="1360488"/>
                        <a:ext cx="8283575" cy="553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7423688" y="2727702"/>
            <a:ext cx="74392" cy="19773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05074" y="2609872"/>
            <a:ext cx="62228" cy="18124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41763" y="3301140"/>
            <a:ext cx="58048" cy="14703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77653"/>
              </p:ext>
            </p:extLst>
          </p:nvPr>
        </p:nvGraphicFramePr>
        <p:xfrm>
          <a:off x="1585913" y="1360488"/>
          <a:ext cx="8283575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0" name="Worksheet" r:id="rId4" imgW="9296400" imgH="7302500" progId="Excel.Sheet.8">
                  <p:embed/>
                </p:oleObj>
              </mc:Choice>
              <mc:Fallback>
                <p:oleObj name="Worksheet" r:id="rId4" imgW="9296400" imgH="73025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5913" y="1360488"/>
                        <a:ext cx="8283575" cy="553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Active flows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897257" y="3280229"/>
            <a:ext cx="174172" cy="1451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15940" y="3548741"/>
            <a:ext cx="174172" cy="1451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93324"/>
              </p:ext>
            </p:extLst>
          </p:nvPr>
        </p:nvGraphicFramePr>
        <p:xfrm>
          <a:off x="1591008" y="1358035"/>
          <a:ext cx="8278019" cy="55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4" name="Worksheet" r:id="rId4" imgW="9296400" imgH="7302500" progId="Excel.Sheet.8">
                  <p:embed/>
                </p:oleObj>
              </mc:Choice>
              <mc:Fallback>
                <p:oleObj name="Worksheet" r:id="rId4" imgW="9296400" imgH="73025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008" y="1358035"/>
                        <a:ext cx="8278019" cy="55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Active flows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89132" y="3852153"/>
            <a:ext cx="84436" cy="103074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263638" y="4157801"/>
            <a:ext cx="43783" cy="7254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85617" y="4338536"/>
            <a:ext cx="103762" cy="6679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76496" y="4367524"/>
            <a:ext cx="72415" cy="6389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07396" y="4292367"/>
            <a:ext cx="43783" cy="4563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942522" y="3502617"/>
            <a:ext cx="61993" cy="13948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22210" y="4231037"/>
            <a:ext cx="61993" cy="5734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78817" y="3681671"/>
            <a:ext cx="51163" cy="6113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Active flows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336380"/>
              </p:ext>
            </p:extLst>
          </p:nvPr>
        </p:nvGraphicFramePr>
        <p:xfrm>
          <a:off x="1591008" y="1358035"/>
          <a:ext cx="8278019" cy="55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2" name="Worksheet" r:id="rId4" imgW="9296400" imgH="7302500" progId="Excel.Sheet.8">
                  <p:embed/>
                </p:oleObj>
              </mc:Choice>
              <mc:Fallback>
                <p:oleObj name="Worksheet" r:id="rId4" imgW="9296400" imgH="73025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008" y="1358035"/>
                        <a:ext cx="8278019" cy="55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 rot="5400000" flipV="1">
            <a:off x="3070127" y="-181861"/>
            <a:ext cx="5499965" cy="845820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5931" y="3554798"/>
            <a:ext cx="104078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Flow </a:t>
            </a:r>
            <a:r>
              <a:rPr lang="en-US" smtClean="0"/>
              <a:t>reduction</a:t>
            </a:r>
            <a:r>
              <a:rPr lang="en-US" smtClean="0"/>
              <a:t> </a:t>
            </a:r>
            <a:r>
              <a:rPr lang="en-US" dirty="0" smtClean="0"/>
              <a:t>optimizations significantly reduce enumeration complexity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154237" y="1390652"/>
            <a:ext cx="8415338" cy="45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 flipV="1">
            <a:off x="7558373" y="287991"/>
            <a:ext cx="726141" cy="2624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514239"/>
              </p:ext>
            </p:extLst>
          </p:nvPr>
        </p:nvGraphicFramePr>
        <p:xfrm>
          <a:off x="1843088" y="1204913"/>
          <a:ext cx="7802562" cy="572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3" name="Worksheet" r:id="rId4" imgW="9575800" imgH="7023100" progId="Excel.Sheet.12">
                  <p:embed/>
                </p:oleObj>
              </mc:Choice>
              <mc:Fallback>
                <p:oleObj name="Worksheet" r:id="rId4" imgW="9575800" imgH="702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3088" y="1204913"/>
                        <a:ext cx="7802562" cy="572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Speedup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 rot="5400000" flipV="1">
            <a:off x="6195323" y="-1682247"/>
            <a:ext cx="546844" cy="635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154237" y="1390652"/>
            <a:ext cx="8415338" cy="45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 flipV="1">
            <a:off x="7558373" y="287991"/>
            <a:ext cx="726141" cy="2624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436142"/>
              </p:ext>
            </p:extLst>
          </p:nvPr>
        </p:nvGraphicFramePr>
        <p:xfrm>
          <a:off x="1843088" y="1204913"/>
          <a:ext cx="7802562" cy="572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" name="Worksheet" r:id="rId4" imgW="9575800" imgH="7023100" progId="Excel.Sheet.12">
                  <p:embed/>
                </p:oleObj>
              </mc:Choice>
              <mc:Fallback>
                <p:oleObj name="Worksheet" r:id="rId4" imgW="9575800" imgH="702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3088" y="1204913"/>
                        <a:ext cx="7802562" cy="572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Speedup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 rot="5400000" flipV="1">
            <a:off x="5212701" y="867058"/>
            <a:ext cx="546844" cy="1470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 flipV="1">
            <a:off x="8520767" y="643197"/>
            <a:ext cx="546844" cy="1702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35237" y="4048097"/>
            <a:ext cx="2745628" cy="3944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20350" y="4363772"/>
            <a:ext cx="1348355" cy="45115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154237" y="1390652"/>
            <a:ext cx="8415338" cy="45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473277"/>
              </p:ext>
            </p:extLst>
          </p:nvPr>
        </p:nvGraphicFramePr>
        <p:xfrm>
          <a:off x="1842773" y="1204893"/>
          <a:ext cx="7803252" cy="572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8" name="Worksheet" r:id="rId4" imgW="9575800" imgH="7023100" progId="Excel.Sheet.12">
                  <p:embed/>
                </p:oleObj>
              </mc:Choice>
              <mc:Fallback>
                <p:oleObj name="Worksheet" r:id="rId4" imgW="9575800" imgH="702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2773" y="1204893"/>
                        <a:ext cx="7803252" cy="572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Speedup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639671" y="2079812"/>
            <a:ext cx="2510118" cy="3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80847" y="3439531"/>
            <a:ext cx="1237129" cy="4511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62683" y="3900297"/>
            <a:ext cx="519953" cy="4511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Memory-Centric Architectures</a:t>
            </a:r>
            <a:endParaRPr lang="en-US" b="1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3749675" y="1690690"/>
            <a:ext cx="4804229" cy="1666282"/>
            <a:chOff x="3749675" y="1690690"/>
            <a:chExt cx="4804229" cy="1666282"/>
          </a:xfrm>
        </p:grpSpPr>
        <p:pic>
          <p:nvPicPr>
            <p:cNvPr id="6146" name="Picture 2" descr="https://www.micron.com/~/media/track-2-images/media-kit/high_res_automata_dimm.jpg?la=e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675" y="1690690"/>
              <a:ext cx="4804229" cy="13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TextBox 139"/>
            <p:cNvSpPr txBox="1"/>
            <p:nvPr/>
          </p:nvSpPr>
          <p:spPr>
            <a:xfrm>
              <a:off x="4358595" y="2956862"/>
              <a:ext cx="3788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Micron’s Automata Processor (AP)</a:t>
              </a:r>
              <a:endParaRPr lang="en-US" sz="2000" dirty="0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3570740" y="4050282"/>
            <a:ext cx="536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48k</a:t>
            </a:r>
            <a:r>
              <a:rPr lang="en-US" sz="2400" dirty="0" smtClean="0"/>
              <a:t> state transitions per cycle per chip</a:t>
            </a:r>
            <a:endParaRPr lang="en-US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8200" y="5314289"/>
            <a:ext cx="5147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256x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faster </a:t>
            </a:r>
            <a:r>
              <a:rPr lang="en-US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than CPU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252709" y="5314289"/>
            <a:ext cx="6168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170x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faster than GPU (iNFAnt2)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22371" y="5980135"/>
            <a:ext cx="378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ANMLZoo</a:t>
            </a:r>
            <a:r>
              <a:rPr lang="en-US" sz="2000" dirty="0" smtClean="0"/>
              <a:t>, </a:t>
            </a:r>
            <a:r>
              <a:rPr lang="en-US" sz="2000" dirty="0" err="1" smtClean="0"/>
              <a:t>Wadden</a:t>
            </a:r>
            <a:r>
              <a:rPr lang="en-US" sz="2000" dirty="0" smtClean="0"/>
              <a:t> et al. ’16 ]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722179" y="213845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rank with 8 chips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26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0" grpId="0"/>
      <p:bldP spid="151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154237" y="1390652"/>
            <a:ext cx="8415338" cy="45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42773" y="1204893"/>
          <a:ext cx="7803252" cy="572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0" name="Worksheet" r:id="rId3" imgW="9575800" imgH="7023100" progId="Excel.Sheet.12">
                  <p:embed/>
                </p:oleObj>
              </mc:Choice>
              <mc:Fallback>
                <p:oleObj name="Worksheet" r:id="rId3" imgW="9575800" imgH="702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2773" y="1204893"/>
                        <a:ext cx="7803252" cy="572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Speedup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 rot="5400000" flipV="1">
            <a:off x="2888816" y="-121084"/>
            <a:ext cx="5499965" cy="845820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09697" y="3332784"/>
            <a:ext cx="9159878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25.5 x speedup over </a:t>
            </a:r>
            <a:r>
              <a:rPr lang="en-US" smtClean="0"/>
              <a:t>sequential AP across </a:t>
            </a:r>
            <a:r>
              <a:rPr lang="en-US" dirty="0" smtClean="0"/>
              <a:t>19 diverse benchmarks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details in paper 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Leveraging asymmetric finish time of input segments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Sensitivity to context switch time</a:t>
            </a:r>
          </a:p>
          <a:p>
            <a:endParaRPr lang="en-US" dirty="0"/>
          </a:p>
          <a:p>
            <a:r>
              <a:rPr lang="en-US" dirty="0" smtClean="0"/>
              <a:t>False path report filtering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4999" y="1752601"/>
            <a:ext cx="8477865" cy="548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Enumerative Parallelization on Micron’s AP profitable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1" y="152399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92D050"/>
                </a:solidFill>
              </a:rPr>
              <a:t>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117760"/>
            <a:ext cx="4370487" cy="523220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Enumeration complexity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630374"/>
            <a:ext cx="437048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</a:rPr>
              <a:t>Enumeration </a:t>
            </a:r>
            <a:r>
              <a:rPr lang="en-US" sz="2800" b="1" kern="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</a:rPr>
              <a:t>ath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</a:rPr>
              <a:t> tracking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44545" y="2734696"/>
            <a:ext cx="5598765" cy="548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Parallel Automata Processor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970495" y="3661603"/>
            <a:ext cx="3233155" cy="4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repurposed AP flows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970495" y="4509634"/>
            <a:ext cx="5383305" cy="2037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range-guided input partitioning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connected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common parent merging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dynamic convergence, deactivation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/>
      <p:bldP spid="16" grpId="0"/>
      <p:bldP spid="1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11312"/>
            <a:ext cx="9144000" cy="926058"/>
          </a:xfrm>
        </p:spPr>
        <p:txBody>
          <a:bodyPr>
            <a:noAutofit/>
          </a:bodyPr>
          <a:lstStyle/>
          <a:p>
            <a:r>
              <a:rPr lang="en-US" b="1" dirty="0" smtClean="0"/>
              <a:t>Parallel Automata Processor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3678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Arun</a:t>
            </a:r>
            <a:r>
              <a:rPr lang="en-US" sz="2800" b="1" dirty="0"/>
              <a:t> </a:t>
            </a:r>
            <a:r>
              <a:rPr lang="en-US" sz="2800" b="1" dirty="0" err="1"/>
              <a:t>Subramaniyan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800" dirty="0" err="1"/>
              <a:t>Reetuparna</a:t>
            </a:r>
            <a:r>
              <a:rPr lang="en-US" sz="2800" dirty="0"/>
              <a:t> Das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364665"/>
            <a:ext cx="9144000" cy="4361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University of Michigan – Ann Arbor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10" y="4166670"/>
            <a:ext cx="1040980" cy="1109684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609161" y="6421846"/>
            <a:ext cx="7238083" cy="43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ISCA’ 17, Toronto, ON, Canada – June </a:t>
            </a:r>
            <a:r>
              <a:rPr lang="en-US" sz="2200" dirty="0" smtClean="0"/>
              <a:t>28, </a:t>
            </a:r>
            <a:r>
              <a:rPr lang="en-US" sz="2200" dirty="0"/>
              <a:t>2017 </a:t>
            </a:r>
          </a:p>
        </p:txBody>
      </p:sp>
    </p:spTree>
    <p:extLst>
      <p:ext uri="{BB962C8B-B14F-4D97-AF65-F5344CB8AC3E}">
        <p14:creationId xmlns:p14="http://schemas.microsoft.com/office/powerpoint/2010/main" val="10706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02" y="150756"/>
            <a:ext cx="10515600" cy="1325563"/>
          </a:xfrm>
        </p:spPr>
        <p:txBody>
          <a:bodyPr/>
          <a:lstStyle/>
          <a:p>
            <a:r>
              <a:rPr lang="en-US" b="1" smtClean="0"/>
              <a:t>Hierarchical Organization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8859146" y="2042966"/>
            <a:ext cx="4129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 </a:t>
            </a:r>
            <a:r>
              <a:rPr lang="en-US" sz="3600" b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Chip with 48k 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1033760" y="7829107"/>
            <a:ext cx="2552434" cy="1267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     </a:t>
            </a:r>
            <a:r>
              <a:rPr lang="en-US" sz="1200" dirty="0" smtClean="0"/>
              <a:t> 0     1      0                       1       1     0</a:t>
            </a:r>
            <a:endParaRPr lang="en-US" sz="1200" dirty="0"/>
          </a:p>
        </p:txBody>
      </p:sp>
      <p:grpSp>
        <p:nvGrpSpPr>
          <p:cNvPr id="449" name="Group 448"/>
          <p:cNvGrpSpPr/>
          <p:nvPr/>
        </p:nvGrpSpPr>
        <p:grpSpPr>
          <a:xfrm>
            <a:off x="3930534" y="1326760"/>
            <a:ext cx="4098883" cy="2729675"/>
            <a:chOff x="3930534" y="1161870"/>
            <a:chExt cx="4098883" cy="2729675"/>
          </a:xfrm>
        </p:grpSpPr>
        <p:grpSp>
          <p:nvGrpSpPr>
            <p:cNvPr id="422" name="Group 421"/>
            <p:cNvGrpSpPr/>
            <p:nvPr/>
          </p:nvGrpSpPr>
          <p:grpSpPr>
            <a:xfrm>
              <a:off x="4950466" y="1161870"/>
              <a:ext cx="3078951" cy="467065"/>
              <a:chOff x="5045220" y="1491774"/>
              <a:chExt cx="3078951" cy="467065"/>
            </a:xfrm>
          </p:grpSpPr>
          <p:sp>
            <p:nvSpPr>
              <p:cNvPr id="414" name="TextBox 413"/>
              <p:cNvSpPr txBox="1"/>
              <p:nvPr/>
            </p:nvSpPr>
            <p:spPr>
              <a:xfrm>
                <a:off x="5045220" y="1491776"/>
                <a:ext cx="620152" cy="454669"/>
              </a:xfrm>
              <a:prstGeom prst="rect">
                <a:avLst/>
              </a:prstGeom>
              <a:noFill/>
            </p:spPr>
            <p:txBody>
              <a:bodyPr wrap="square" lIns="145472" tIns="72736" rIns="145472" bIns="72736" rtlCol="0">
                <a:spAutoFit/>
              </a:bodyPr>
              <a:lstStyle/>
              <a:p>
                <a:pPr algn="ctr"/>
                <a:r>
                  <a:rPr lang="en-US" sz="2000" dirty="0"/>
                  <a:t>S</a:t>
                </a:r>
                <a:r>
                  <a:rPr lang="en-US" sz="2000" baseline="-25000" dirty="0"/>
                  <a:t>0</a:t>
                </a:r>
                <a:endParaRPr lang="en-US" sz="20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5318748" y="1491775"/>
                <a:ext cx="620152" cy="454669"/>
              </a:xfrm>
              <a:prstGeom prst="rect">
                <a:avLst/>
              </a:prstGeom>
              <a:noFill/>
            </p:spPr>
            <p:txBody>
              <a:bodyPr wrap="square" lIns="145472" tIns="72736" rIns="145472" bIns="72736" rtlCol="0">
                <a:spAutoFit/>
              </a:bodyPr>
              <a:lstStyle/>
              <a:p>
                <a:pPr algn="ctr"/>
                <a:r>
                  <a:rPr lang="en-US" sz="2000" dirty="0"/>
                  <a:t>S</a:t>
                </a:r>
                <a:r>
                  <a:rPr lang="en-US" sz="2000" baseline="-25000" dirty="0"/>
                  <a:t>1</a:t>
                </a:r>
                <a:endParaRPr lang="en-US" sz="20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5606461" y="1491774"/>
                <a:ext cx="620152" cy="454669"/>
              </a:xfrm>
              <a:prstGeom prst="rect">
                <a:avLst/>
              </a:prstGeom>
              <a:noFill/>
            </p:spPr>
            <p:txBody>
              <a:bodyPr wrap="square" lIns="145472" tIns="72736" rIns="145472" bIns="72736" rtlCol="0">
                <a:spAutoFit/>
              </a:bodyPr>
              <a:lstStyle/>
              <a:p>
                <a:pPr algn="ctr"/>
                <a:r>
                  <a:rPr lang="en-US" sz="2000" dirty="0"/>
                  <a:t>S</a:t>
                </a:r>
                <a:r>
                  <a:rPr lang="en-US" sz="2000" baseline="-25000" dirty="0"/>
                  <a:t>2</a:t>
                </a:r>
                <a:endParaRPr lang="en-US" sz="2000" dirty="0"/>
              </a:p>
            </p:txBody>
          </p:sp>
          <p:sp>
            <p:nvSpPr>
              <p:cNvPr id="418" name="TextBox 417"/>
              <p:cNvSpPr txBox="1"/>
              <p:nvPr/>
            </p:nvSpPr>
            <p:spPr>
              <a:xfrm>
                <a:off x="7276002" y="1504170"/>
                <a:ext cx="848169" cy="454669"/>
              </a:xfrm>
              <a:prstGeom prst="rect">
                <a:avLst/>
              </a:prstGeom>
              <a:noFill/>
            </p:spPr>
            <p:txBody>
              <a:bodyPr wrap="square" lIns="145472" tIns="72736" rIns="145472" bIns="72736" rtlCol="0">
                <a:spAutoFit/>
              </a:bodyPr>
              <a:lstStyle/>
              <a:p>
                <a:pPr algn="ctr"/>
                <a:r>
                  <a:rPr lang="en-US" sz="2000" dirty="0"/>
                  <a:t>S</a:t>
                </a:r>
                <a:r>
                  <a:rPr lang="en-US" sz="2000" baseline="-25000" dirty="0"/>
                  <a:t>48k</a:t>
                </a:r>
                <a:endParaRPr lang="en-US" sz="2000" dirty="0"/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>
              <a:off x="3930534" y="1586543"/>
              <a:ext cx="3763621" cy="2305002"/>
              <a:chOff x="6902450" y="2097358"/>
              <a:chExt cx="3763621" cy="2305002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9818746" y="2108645"/>
                <a:ext cx="238509" cy="21546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10113464" y="2111892"/>
                <a:ext cx="230157" cy="21513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10388635" y="2108646"/>
                <a:ext cx="277435" cy="21546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8127565" y="2102410"/>
                <a:ext cx="215475" cy="21608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8403370" y="2101153"/>
                <a:ext cx="193088" cy="2162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8679281" y="2101153"/>
                <a:ext cx="223418" cy="2162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8956644" y="2099193"/>
                <a:ext cx="192145" cy="21640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9272737" y="3365804"/>
                <a:ext cx="83038" cy="899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9459128" y="3365802"/>
                <a:ext cx="83038" cy="899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9644195" y="3365802"/>
                <a:ext cx="83038" cy="899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4" name="Trapezoid 433"/>
              <p:cNvSpPr/>
              <p:nvPr/>
            </p:nvSpPr>
            <p:spPr>
              <a:xfrm rot="16200000">
                <a:off x="6489335" y="3126226"/>
                <a:ext cx="2211636" cy="153899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5472" tIns="72736" rIns="145472" bIns="727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35" name="Straight Connector 434"/>
              <p:cNvCxnSpPr/>
              <p:nvPr/>
            </p:nvCxnSpPr>
            <p:spPr>
              <a:xfrm>
                <a:off x="6902450" y="3289300"/>
                <a:ext cx="6079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 flipV="1">
                <a:off x="7255435" y="3139147"/>
                <a:ext cx="128954" cy="266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 flipV="1">
                <a:off x="7666839" y="2281620"/>
                <a:ext cx="2999232" cy="12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 flipV="1">
                <a:off x="7666839" y="2436244"/>
                <a:ext cx="2999232" cy="125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V="1">
                <a:off x="7666839" y="2591549"/>
                <a:ext cx="2999232" cy="125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V="1">
                <a:off x="7666839" y="2764787"/>
                <a:ext cx="2999232" cy="125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7666839" y="2947410"/>
                <a:ext cx="2999232" cy="125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 flipV="1">
                <a:off x="7666839" y="3149082"/>
                <a:ext cx="2999232" cy="125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V="1">
                <a:off x="7666839" y="3659889"/>
                <a:ext cx="2999232" cy="125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V="1">
                <a:off x="7666839" y="3842147"/>
                <a:ext cx="2999232" cy="125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flipV="1">
                <a:off x="7666839" y="4043572"/>
                <a:ext cx="29992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TextBox 446"/>
              <p:cNvSpPr txBox="1"/>
              <p:nvPr/>
            </p:nvSpPr>
            <p:spPr>
              <a:xfrm>
                <a:off x="7571539" y="3963080"/>
                <a:ext cx="764280" cy="439280"/>
              </a:xfrm>
              <a:prstGeom prst="rect">
                <a:avLst/>
              </a:prstGeom>
              <a:noFill/>
            </p:spPr>
            <p:txBody>
              <a:bodyPr wrap="square" lIns="145472" tIns="72736" rIns="145472" bIns="72736" rtlCol="0">
                <a:spAutoFit/>
              </a:bodyPr>
              <a:lstStyle/>
              <a:p>
                <a:r>
                  <a:rPr lang="en-US" sz="1900" dirty="0"/>
                  <a:t>255</a:t>
                </a:r>
              </a:p>
            </p:txBody>
          </p:sp>
        </p:grpSp>
      </p:grpSp>
      <p:sp>
        <p:nvSpPr>
          <p:cNvPr id="448" name="TextBox 447"/>
          <p:cNvSpPr txBox="1"/>
          <p:nvPr/>
        </p:nvSpPr>
        <p:spPr>
          <a:xfrm>
            <a:off x="4613228" y="1413947"/>
            <a:ext cx="764280" cy="439280"/>
          </a:xfrm>
          <a:prstGeom prst="rect">
            <a:avLst/>
          </a:prstGeom>
          <a:noFill/>
        </p:spPr>
        <p:txBody>
          <a:bodyPr wrap="square" lIns="145472" tIns="72736" rIns="145472" bIns="72736" rtlCol="0">
            <a:spAutoFit/>
          </a:bodyPr>
          <a:lstStyle/>
          <a:p>
            <a:r>
              <a:rPr lang="en-US" sz="1900" dirty="0"/>
              <a:t>0</a:t>
            </a:r>
          </a:p>
        </p:txBody>
      </p:sp>
      <p:sp>
        <p:nvSpPr>
          <p:cNvPr id="450" name="Rectangle 449"/>
          <p:cNvSpPr/>
          <p:nvPr/>
        </p:nvSpPr>
        <p:spPr>
          <a:xfrm>
            <a:off x="3840480" y="1402728"/>
            <a:ext cx="4612640" cy="26409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1" name="Straight Connector 450"/>
          <p:cNvCxnSpPr/>
          <p:nvPr/>
        </p:nvCxnSpPr>
        <p:spPr>
          <a:xfrm flipH="1">
            <a:off x="548640" y="4051853"/>
            <a:ext cx="3286760" cy="26924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0" name="Group 459"/>
          <p:cNvGrpSpPr/>
          <p:nvPr/>
        </p:nvGrpSpPr>
        <p:grpSpPr>
          <a:xfrm>
            <a:off x="821315" y="4412640"/>
            <a:ext cx="10875592" cy="2299609"/>
            <a:chOff x="821315" y="4412640"/>
            <a:chExt cx="10875592" cy="2299609"/>
          </a:xfrm>
        </p:grpSpPr>
        <p:grpSp>
          <p:nvGrpSpPr>
            <p:cNvPr id="310" name="Group 309"/>
            <p:cNvGrpSpPr/>
            <p:nvPr/>
          </p:nvGrpSpPr>
          <p:grpSpPr>
            <a:xfrm>
              <a:off x="821315" y="4927653"/>
              <a:ext cx="2223686" cy="1655522"/>
              <a:chOff x="882873" y="3354833"/>
              <a:chExt cx="2223686" cy="16555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36849" y="3354833"/>
                <a:ext cx="2057400" cy="7232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44799" y="3431515"/>
                <a:ext cx="1841500" cy="2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44799" y="3754811"/>
                <a:ext cx="1841500" cy="2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882873" y="4179358"/>
                <a:ext cx="222368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400" b="1" dirty="0" smtClean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half-cores</a:t>
                </a:r>
              </a:p>
              <a:p>
                <a:pPr lvl="0" algn="ctr"/>
                <a:r>
                  <a:rPr lang="en-US" sz="2400" b="1" dirty="0" smtClean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(HCs)</a:t>
                </a:r>
                <a:endParaRPr lang="en-US" sz="28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2824741" y="4466316"/>
              <a:ext cx="3027269" cy="2245933"/>
              <a:chOff x="2886299" y="2893496"/>
              <a:chExt cx="3027269" cy="2245933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3748218" y="2896479"/>
                <a:ext cx="2165350" cy="17179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818704" y="2977701"/>
                <a:ext cx="2013204" cy="1554220"/>
                <a:chOff x="5083810" y="3181156"/>
                <a:chExt cx="2013204" cy="1554220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5083810" y="3181162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5255283" y="3181162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426756" y="3181165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5598229" y="3181165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769702" y="318115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5941175" y="318115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112648" y="3181162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284121" y="3181162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455594" y="3181156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627067" y="3181156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798540" y="318115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970014" y="318115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5083810" y="3383454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5255283" y="3383454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5426756" y="3383457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598229" y="3383457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5769702" y="3383451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5941175" y="3383451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112648" y="3383454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284121" y="3383454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6455594" y="3383448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627067" y="3383448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798540" y="3383451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970014" y="3383451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5083810" y="3585746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5255283" y="3585746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5426756" y="358574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5598229" y="358574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5769702" y="3585743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5941175" y="3585743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6112648" y="3585746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6284121" y="3585746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6455594" y="3585740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6627067" y="3585740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6798540" y="3585743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6970014" y="3585743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5083810" y="3788038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5255283" y="3788038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5426756" y="3788041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5598229" y="3788041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5769702" y="3788035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5941175" y="3788035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6112648" y="3788038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6284121" y="3788038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6455594" y="3788032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627067" y="3788032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6798540" y="3788035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6970014" y="3788035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5083810" y="3990330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5255283" y="3990330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5426756" y="3990333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598229" y="3990333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5769702" y="3990327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5941175" y="3990327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112648" y="3990330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284121" y="3990330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6455594" y="3990324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6627067" y="3990324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6798540" y="3990327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6970014" y="3990327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5083810" y="4192622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5255283" y="4192622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5426756" y="4192625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5598229" y="4192625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5769702" y="419261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5941175" y="419261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6112648" y="4192622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6284121" y="4192622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6455594" y="4192616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6627067" y="4192616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6798540" y="419261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6970014" y="419261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5083810" y="4394914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5255283" y="4394914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5426756" y="4394917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5598229" y="4394917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5769702" y="4394911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5941175" y="4394911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6112648" y="4394914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6284121" y="4394914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6455594" y="4394908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6627067" y="4394908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6798540" y="4394911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6970014" y="4394911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5083810" y="459720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5255283" y="459720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5426756" y="4597212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5598229" y="4597212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5769702" y="4597206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5941175" y="4597206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6112648" y="459720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6284121" y="4597209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455594" y="4597203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6627067" y="4597203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6798540" y="4597206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6970014" y="4597206"/>
                  <a:ext cx="127000" cy="1381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0" name="Straight Connector 199"/>
              <p:cNvCxnSpPr/>
              <p:nvPr/>
            </p:nvCxnSpPr>
            <p:spPr>
              <a:xfrm flipH="1">
                <a:off x="2886299" y="2893496"/>
                <a:ext cx="861920" cy="5478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Rectangle 205"/>
              <p:cNvSpPr/>
              <p:nvPr/>
            </p:nvSpPr>
            <p:spPr>
              <a:xfrm>
                <a:off x="3945704" y="4677764"/>
                <a:ext cx="17139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b="1" dirty="0" smtClean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96 blocks</a:t>
                </a:r>
                <a:endParaRPr lang="en-US" sz="28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 flipH="1" flipV="1">
                <a:off x="2886299" y="3685502"/>
                <a:ext cx="849678" cy="9289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Group 311"/>
            <p:cNvGrpSpPr/>
            <p:nvPr/>
          </p:nvGrpSpPr>
          <p:grpSpPr>
            <a:xfrm>
              <a:off x="5748893" y="4551280"/>
              <a:ext cx="3630808" cy="2052188"/>
              <a:chOff x="5810451" y="2978460"/>
              <a:chExt cx="3630808" cy="2052188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6670326" y="2978460"/>
                <a:ext cx="2770933" cy="154230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6764796" y="3083854"/>
                <a:ext cx="2576945" cy="1332016"/>
                <a:chOff x="4777178" y="5152570"/>
                <a:chExt cx="2576945" cy="1332016"/>
              </a:xfrm>
            </p:grpSpPr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4777178" y="5152570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4777178" y="5241371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4777178" y="5330172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4777178" y="5418973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7178" y="5507774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7178" y="5596575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7178" y="5685376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4777178" y="5774177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4777178" y="5862978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4777178" y="5951779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4777178" y="6040580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4777178" y="6129381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4777178" y="6218182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4777178" y="6306983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4777178" y="6395784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4777178" y="6484586"/>
                  <a:ext cx="25769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0" name="Straight Connector 229"/>
              <p:cNvCxnSpPr/>
              <p:nvPr/>
            </p:nvCxnSpPr>
            <p:spPr>
              <a:xfrm flipH="1">
                <a:off x="5831909" y="2978460"/>
                <a:ext cx="833369" cy="2015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Rectangle 239"/>
              <p:cNvSpPr/>
              <p:nvPr/>
            </p:nvSpPr>
            <p:spPr>
              <a:xfrm>
                <a:off x="7366221" y="4568983"/>
                <a:ext cx="13740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b="1" dirty="0" smtClean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16 rows</a:t>
                </a:r>
                <a:endParaRPr lang="en-US" sz="28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62" name="Straight Connector 261"/>
              <p:cNvCxnSpPr/>
              <p:nvPr/>
            </p:nvCxnSpPr>
            <p:spPr>
              <a:xfrm flipH="1" flipV="1">
                <a:off x="5810451" y="3318160"/>
                <a:ext cx="849841" cy="12167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312"/>
            <p:cNvGrpSpPr/>
            <p:nvPr/>
          </p:nvGrpSpPr>
          <p:grpSpPr>
            <a:xfrm>
              <a:off x="9234109" y="4412640"/>
              <a:ext cx="2462798" cy="2299609"/>
              <a:chOff x="9295667" y="2839820"/>
              <a:chExt cx="2462798" cy="2299609"/>
            </a:xfrm>
          </p:grpSpPr>
          <p:sp>
            <p:nvSpPr>
              <p:cNvPr id="273" name="Rectangle 272"/>
              <p:cNvSpPr/>
              <p:nvPr/>
            </p:nvSpPr>
            <p:spPr>
              <a:xfrm rot="5400000">
                <a:off x="9309382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 rot="5400000">
                <a:off x="9393303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 rot="5400000">
                <a:off x="9477224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 rot="5400000">
                <a:off x="9561145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 rot="5400000">
                <a:off x="9645066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 rot="5400000">
                <a:off x="9728987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 rot="5400000">
                <a:off x="9812908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 rot="5400000">
                <a:off x="9896829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 rot="5400000">
                <a:off x="9980750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 rot="5400000">
                <a:off x="10064671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 rot="5400000">
                <a:off x="10148592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 rot="5400000">
                <a:off x="10232513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 rot="5400000">
                <a:off x="10316434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 rot="5400000">
                <a:off x="10400355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 rot="5400000">
                <a:off x="10484276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 rot="5400000">
                <a:off x="10568204" y="3734594"/>
                <a:ext cx="1841500" cy="519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0044534" y="4677764"/>
                <a:ext cx="17139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b="1" smtClean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16 states</a:t>
                </a:r>
                <a:endParaRPr lang="en-US" sz="28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 flipH="1">
                <a:off x="9295667" y="2860782"/>
                <a:ext cx="916717" cy="2377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H="1" flipV="1">
                <a:off x="9304638" y="3089190"/>
                <a:ext cx="888330" cy="159213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7" name="Straight Connector 456"/>
          <p:cNvCxnSpPr/>
          <p:nvPr/>
        </p:nvCxnSpPr>
        <p:spPr>
          <a:xfrm flipH="1" flipV="1">
            <a:off x="8453121" y="4041482"/>
            <a:ext cx="3393439" cy="26327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Slide Number Placeholder 4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8</a:t>
            </a:fld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8434081" y="1087025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DRAM </a:t>
            </a:r>
            <a:endParaRPr lang="en-US" sz="28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Homogeneous NFA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425776" y="3048970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95726" y="2176631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95726" y="3725245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61350" y="2538215"/>
            <a:ext cx="546099" cy="534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2"/>
          </p:cNvCxnSpPr>
          <p:nvPr/>
        </p:nvCxnSpPr>
        <p:spPr>
          <a:xfrm>
            <a:off x="3943427" y="2514767"/>
            <a:ext cx="602708" cy="3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01190" y="2176630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4"/>
            <a:endCxn id="7" idx="2"/>
          </p:cNvCxnSpPr>
          <p:nvPr/>
        </p:nvCxnSpPr>
        <p:spPr>
          <a:xfrm>
            <a:off x="2749627" y="3725245"/>
            <a:ext cx="546099" cy="338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31300" y="2876352"/>
            <a:ext cx="0" cy="87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01190" y="3725245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  <a:endCxn id="17" idx="4"/>
          </p:cNvCxnSpPr>
          <p:nvPr/>
        </p:nvCxnSpPr>
        <p:spPr>
          <a:xfrm flipV="1">
            <a:off x="4925041" y="2918780"/>
            <a:ext cx="2095" cy="806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13" idx="2"/>
          </p:cNvCxnSpPr>
          <p:nvPr/>
        </p:nvCxnSpPr>
        <p:spPr>
          <a:xfrm>
            <a:off x="3943427" y="4063383"/>
            <a:ext cx="657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0098" y="2452120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7" name="Oval 16"/>
          <p:cNvSpPr/>
          <p:nvPr/>
        </p:nvSpPr>
        <p:spPr>
          <a:xfrm>
            <a:off x="4546135" y="2118680"/>
            <a:ext cx="762001" cy="800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59148" y="3842770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4498" y="3080770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1698" y="4033270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7345" y="3059493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7948" y="2192595"/>
            <a:ext cx="55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23" name="Straight Arrow Connector 22"/>
          <p:cNvCxnSpPr>
            <a:endCxn id="5" idx="2"/>
          </p:cNvCxnSpPr>
          <p:nvPr/>
        </p:nvCxnSpPr>
        <p:spPr>
          <a:xfrm flipV="1">
            <a:off x="1850767" y="3387108"/>
            <a:ext cx="575009" cy="2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16873" y="2942092"/>
            <a:ext cx="74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7245702" y="2745884"/>
            <a:ext cx="647701" cy="676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6670693" y="3084022"/>
            <a:ext cx="575009" cy="2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36799" y="2639006"/>
            <a:ext cx="74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</a:t>
            </a:r>
          </a:p>
        </p:txBody>
      </p:sp>
      <p:sp>
        <p:nvSpPr>
          <p:cNvPr id="29" name="Oval 28"/>
          <p:cNvSpPr/>
          <p:nvPr/>
        </p:nvSpPr>
        <p:spPr>
          <a:xfrm>
            <a:off x="8144560" y="2127585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6" idx="7"/>
            <a:endCxn id="29" idx="2"/>
          </p:cNvCxnSpPr>
          <p:nvPr/>
        </p:nvCxnSpPr>
        <p:spPr>
          <a:xfrm flipV="1">
            <a:off x="7798549" y="2465723"/>
            <a:ext cx="346011" cy="379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144559" y="3517388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5"/>
            <a:endCxn id="31" idx="2"/>
          </p:cNvCxnSpPr>
          <p:nvPr/>
        </p:nvCxnSpPr>
        <p:spPr>
          <a:xfrm>
            <a:off x="7798549" y="3323121"/>
            <a:ext cx="346010" cy="532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224948" y="2127585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172258" y="2069981"/>
            <a:ext cx="762001" cy="800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9" idx="6"/>
            <a:endCxn id="34" idx="2"/>
          </p:cNvCxnSpPr>
          <p:nvPr/>
        </p:nvCxnSpPr>
        <p:spPr>
          <a:xfrm>
            <a:off x="8792261" y="2465723"/>
            <a:ext cx="379997" cy="4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571653" y="2806049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1" idx="0"/>
            <a:endCxn id="36" idx="3"/>
          </p:cNvCxnSpPr>
          <p:nvPr/>
        </p:nvCxnSpPr>
        <p:spPr>
          <a:xfrm flipV="1">
            <a:off x="8468410" y="3383286"/>
            <a:ext cx="198097" cy="134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7"/>
            <a:endCxn id="34" idx="3"/>
          </p:cNvCxnSpPr>
          <p:nvPr/>
        </p:nvCxnSpPr>
        <p:spPr>
          <a:xfrm flipV="1">
            <a:off x="9124500" y="2752909"/>
            <a:ext cx="159350" cy="15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118806" y="3517388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1" idx="6"/>
            <a:endCxn id="39" idx="2"/>
          </p:cNvCxnSpPr>
          <p:nvPr/>
        </p:nvCxnSpPr>
        <p:spPr>
          <a:xfrm>
            <a:off x="8792260" y="3855526"/>
            <a:ext cx="326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836697" y="2872901"/>
            <a:ext cx="647701" cy="67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2" name="Oval 41"/>
          <p:cNvSpPr/>
          <p:nvPr/>
        </p:nvSpPr>
        <p:spPr>
          <a:xfrm>
            <a:off x="9784007" y="2815297"/>
            <a:ext cx="762001" cy="800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9" idx="7"/>
            <a:endCxn id="42" idx="3"/>
          </p:cNvCxnSpPr>
          <p:nvPr/>
        </p:nvCxnSpPr>
        <p:spPr>
          <a:xfrm flipV="1">
            <a:off x="9671653" y="3498225"/>
            <a:ext cx="223946" cy="118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98549" y="4317462"/>
            <a:ext cx="263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Homogeneous NFA</a:t>
            </a:r>
          </a:p>
        </p:txBody>
      </p:sp>
      <p:sp>
        <p:nvSpPr>
          <p:cNvPr id="45" name="Left-Right Arrow 44"/>
          <p:cNvSpPr/>
          <p:nvPr/>
        </p:nvSpPr>
        <p:spPr>
          <a:xfrm>
            <a:off x="5567758" y="3086996"/>
            <a:ext cx="973777" cy="35604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186876" y="5683445"/>
            <a:ext cx="859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Consolas" panose="020B0609020204030204" pitchFamily="49" charset="0"/>
              </a:rPr>
              <a:t>Each state has incoming transitions on one input symbol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E179-C5BD-4031-954F-938AC776E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12360</TotalTime>
  <Words>6246</Words>
  <Application>Microsoft Macintosh PowerPoint</Application>
  <PresentationFormat>Widescreen</PresentationFormat>
  <Paragraphs>2125</Paragraphs>
  <Slides>73</Slides>
  <Notes>71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Calibri</vt:lpstr>
      <vt:lpstr>Calibri Light</vt:lpstr>
      <vt:lpstr>Consolas</vt:lpstr>
      <vt:lpstr>Mangal</vt:lpstr>
      <vt:lpstr>Arial</vt:lpstr>
      <vt:lpstr>Office Theme</vt:lpstr>
      <vt:lpstr>Worksheet</vt:lpstr>
      <vt:lpstr>Presentation</vt:lpstr>
      <vt:lpstr>Parallel Automata Processor</vt:lpstr>
      <vt:lpstr>Pattern matching in abundance …</vt:lpstr>
      <vt:lpstr>Pattern matching in abundance …</vt:lpstr>
      <vt:lpstr>Finite State Automata extract patterns</vt:lpstr>
      <vt:lpstr>Compute-Centric Architectures</vt:lpstr>
      <vt:lpstr>Compute-Centric Architectures</vt:lpstr>
      <vt:lpstr>Memory-Centric Architectures</vt:lpstr>
      <vt:lpstr>Hierarchical Organization</vt:lpstr>
      <vt:lpstr>Homogeneous NFA</vt:lpstr>
      <vt:lpstr>Homogeneous NFA</vt:lpstr>
      <vt:lpstr>Homogeneous NFA</vt:lpstr>
      <vt:lpstr>Homogeneous NFA</vt:lpstr>
      <vt:lpstr>Homogeneous NFA</vt:lpstr>
      <vt:lpstr>Homogeneous NFA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sequential processing of input symbols …</vt:lpstr>
      <vt:lpstr>But sequential processing of input symbols …</vt:lpstr>
      <vt:lpstr>But sequential processing of input symbols …</vt:lpstr>
      <vt:lpstr>But sequential processing of input symbols …</vt:lpstr>
      <vt:lpstr>Sequential Automata Processing</vt:lpstr>
      <vt:lpstr>Sequential Automata Processing</vt:lpstr>
      <vt:lpstr>Sequential Automata Processing</vt:lpstr>
      <vt:lpstr>PowerPoint Presentation</vt:lpstr>
      <vt:lpstr>Challenges</vt:lpstr>
      <vt:lpstr>Why do enumeration paths need to be tracked ?</vt:lpstr>
      <vt:lpstr>To compose results from input segments …</vt:lpstr>
      <vt:lpstr>To compose results from input segments …</vt:lpstr>
      <vt:lpstr>To compose results from input segments …</vt:lpstr>
      <vt:lpstr>PowerPoint Presentation</vt:lpstr>
      <vt:lpstr>Execution timeline</vt:lpstr>
      <vt:lpstr>Context switching</vt:lpstr>
      <vt:lpstr>Context switching</vt:lpstr>
      <vt:lpstr>Context switching</vt:lpstr>
      <vt:lpstr>Context switching</vt:lpstr>
      <vt:lpstr>Context switching</vt:lpstr>
      <vt:lpstr>Context switching</vt:lpstr>
      <vt:lpstr>Challenges</vt:lpstr>
      <vt:lpstr>PowerPoint Presentation</vt:lpstr>
      <vt:lpstr>PowerPoint Presentation</vt:lpstr>
      <vt:lpstr>Range-Guided Input Partitioning</vt:lpstr>
      <vt:lpstr>Range-Guided Input Partitioning</vt:lpstr>
      <vt:lpstr>Minimum range much smaller than state space</vt:lpstr>
      <vt:lpstr>Challenges</vt:lpstr>
      <vt:lpstr>Can we enumerate more states in the same flow ?</vt:lpstr>
      <vt:lpstr>Leveraging connected components in FSMs</vt:lpstr>
      <vt:lpstr>Leveraging connected components in FSMs</vt:lpstr>
      <vt:lpstr>What about enumerated states with common parents ?</vt:lpstr>
      <vt:lpstr>Common Parent Merging</vt:lpstr>
      <vt:lpstr>Common Parent Merging</vt:lpstr>
      <vt:lpstr>Challenges</vt:lpstr>
      <vt:lpstr>PowerPoint Presentation</vt:lpstr>
      <vt:lpstr>PowerPoint Presentation</vt:lpstr>
      <vt:lpstr>Low-cost runtime checks</vt:lpstr>
      <vt:lpstr>Experimental Methodology</vt:lpstr>
      <vt:lpstr>Active flows</vt:lpstr>
      <vt:lpstr>Active flows</vt:lpstr>
      <vt:lpstr>Active flows</vt:lpstr>
      <vt:lpstr>Active flows</vt:lpstr>
      <vt:lpstr>Active flows</vt:lpstr>
      <vt:lpstr>Active flows</vt:lpstr>
      <vt:lpstr>Speedup</vt:lpstr>
      <vt:lpstr>Speedup</vt:lpstr>
      <vt:lpstr>Speedup</vt:lpstr>
      <vt:lpstr>Speedup</vt:lpstr>
      <vt:lpstr>More details in paper …</vt:lpstr>
      <vt:lpstr>Summary</vt:lpstr>
      <vt:lpstr>Parallel Automata Processor</vt:lpstr>
    </vt:vector>
  </TitlesOfParts>
  <Company>University of Michigan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Automata Processor</dc:title>
  <dc:creator>User</dc:creator>
  <cp:lastModifiedBy>Arun Subramaniyan</cp:lastModifiedBy>
  <cp:revision>980</cp:revision>
  <dcterms:created xsi:type="dcterms:W3CDTF">2017-06-18T19:27:16Z</dcterms:created>
  <dcterms:modified xsi:type="dcterms:W3CDTF">2017-06-28T13:10:57Z</dcterms:modified>
</cp:coreProperties>
</file>