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86" r:id="rId4"/>
    <p:sldId id="287" r:id="rId5"/>
    <p:sldId id="288" r:id="rId6"/>
    <p:sldId id="289" r:id="rId7"/>
    <p:sldId id="290" r:id="rId8"/>
    <p:sldId id="261" r:id="rId9"/>
    <p:sldId id="275" r:id="rId10"/>
    <p:sldId id="276" r:id="rId11"/>
    <p:sldId id="277" r:id="rId12"/>
    <p:sldId id="278" r:id="rId13"/>
    <p:sldId id="279" r:id="rId14"/>
    <p:sldId id="280" r:id="rId15"/>
    <p:sldId id="281" r:id="rId16"/>
    <p:sldId id="282" r:id="rId17"/>
    <p:sldId id="283" r:id="rId18"/>
    <p:sldId id="284" r:id="rId19"/>
    <p:sldId id="285" r:id="rId20"/>
    <p:sldId id="257" r:id="rId21"/>
    <p:sldId id="258" r:id="rId22"/>
    <p:sldId id="259"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9ACE-204C-E079-42E9-0A48BB4D3A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44840C-BF19-EE70-7CA5-DFAA45896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A5AA99-03C6-0589-DB0B-666C23D6F79E}"/>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B6C56FC5-9C0A-15DB-C2F7-ADFB038AD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79DE1-F36E-EE87-D831-C3DE3FE41E7F}"/>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74012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D00C-B427-104E-AB46-1134920F09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DE792D-7778-671A-2840-41493E85D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4A8EA-4795-54DC-9A29-262434AA722D}"/>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BC588D20-86D2-1DBB-C985-5AE483042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6E0F5-9486-2424-09BD-AB751EA74DB3}"/>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279619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020993-9E58-3560-2758-DE9AE4B5C5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03B20-4C3D-BF83-619A-EC1570930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13653-F6A7-E330-09F2-BD2C6A62633B}"/>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F4E3E181-3C5D-AC53-CACE-12924C6B2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99E90-999B-1BCE-DA67-7E82E09B412A}"/>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757128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0FD7-4898-10BF-7E17-F88D2EA9A1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0FE69-60C7-5464-7813-5483F000C4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51658-CC35-82D1-94DD-75821280B707}"/>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F01A898C-A642-0265-A733-A38AF9E41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706EB-31E1-101B-4B17-F9A6C2F976B5}"/>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128506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2113-8D03-6039-3897-2A23C8EF77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46DB92-1EA1-E4D3-CEF5-DEC67E50FC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36673-E796-4A22-D99F-052DA18E91A6}"/>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4688DF8D-A49A-E92A-9AE0-33389AB1B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67D7B-BC37-7C91-8F1D-EB1CF670AD2F}"/>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440487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CDF-8AFE-E00A-BB18-CF606F226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A2469-EA1F-AC5D-614D-765649F23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4F19F2-1D6C-9BFC-5AE8-78D2F69F4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2903F3-A720-3812-2CCD-9B65D75F2100}"/>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6" name="Footer Placeholder 5">
            <a:extLst>
              <a:ext uri="{FF2B5EF4-FFF2-40B4-BE49-F238E27FC236}">
                <a16:creationId xmlns:a16="http://schemas.microsoft.com/office/drawing/2014/main" id="{75281A57-9E4F-D07A-42E7-32B3DFE15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20F5B-DFC8-0205-8430-12F276145F28}"/>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2390557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D546-7628-BA6D-1509-D3F0FD0DC0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D0954-5B7E-E781-AE43-9DBC4B7D3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5ED179-F7E3-6041-6933-53710DFE37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E11FE8-A289-CAE8-5FDA-7AF017E88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D6FB5D-4FF5-15B8-5CE7-E7B5F2B0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B819A1-3165-8F44-F45F-B2EFAF277CE7}"/>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8" name="Footer Placeholder 7">
            <a:extLst>
              <a:ext uri="{FF2B5EF4-FFF2-40B4-BE49-F238E27FC236}">
                <a16:creationId xmlns:a16="http://schemas.microsoft.com/office/drawing/2014/main" id="{9F5B649F-4CF4-1570-0520-B4AEB84CC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E2D6E-B9E1-2228-5AEC-8916FA70EC7A}"/>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2139566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98B5-46D6-5ECA-C077-E45E6CF30E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A41274-064D-A151-AFED-A4FD484480CF}"/>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4" name="Footer Placeholder 3">
            <a:extLst>
              <a:ext uri="{FF2B5EF4-FFF2-40B4-BE49-F238E27FC236}">
                <a16:creationId xmlns:a16="http://schemas.microsoft.com/office/drawing/2014/main" id="{640F7EA4-3659-349C-090D-412DB086A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3ABC8-2A3C-E2E5-9C6D-46A3F32BC274}"/>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390789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AF1083-BBB9-2DB3-F5D7-84D6BC736533}"/>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3" name="Footer Placeholder 2">
            <a:extLst>
              <a:ext uri="{FF2B5EF4-FFF2-40B4-BE49-F238E27FC236}">
                <a16:creationId xmlns:a16="http://schemas.microsoft.com/office/drawing/2014/main" id="{6BE0E593-76CD-929C-BB29-36BB98FE9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EB1FBE-37CC-BBC0-CF23-F1A42B49824A}"/>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179593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83E3-10CF-DF54-D63C-F943BB8F6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D87144-1610-5518-5ED0-448F0620C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1BF92-87C7-E5E3-0ED4-484D2AC20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C5621-6BF0-0E72-B57C-104DC005E9EC}"/>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6" name="Footer Placeholder 5">
            <a:extLst>
              <a:ext uri="{FF2B5EF4-FFF2-40B4-BE49-F238E27FC236}">
                <a16:creationId xmlns:a16="http://schemas.microsoft.com/office/drawing/2014/main" id="{547CBA45-370B-AC4E-8399-39E4412748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230561-11BE-99A1-9052-53EA89D702F0}"/>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351587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2CEE-2F1B-082C-E462-557955A365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D4286-BA53-BDA2-FB61-4D533EBEB6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9058DF-5BBB-C403-AE60-08DB9860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785F3-F257-353A-3CD4-640E2EE84BCB}"/>
              </a:ext>
            </a:extLst>
          </p:cNvPr>
          <p:cNvSpPr>
            <a:spLocks noGrp="1"/>
          </p:cNvSpPr>
          <p:nvPr>
            <p:ph type="dt" sz="half" idx="10"/>
          </p:nvPr>
        </p:nvSpPr>
        <p:spPr/>
        <p:txBody>
          <a:bodyPr/>
          <a:lstStyle/>
          <a:p>
            <a:fld id="{0E02669B-C25D-4E1E-81BB-740BD7E6E1A6}" type="datetimeFigureOut">
              <a:rPr lang="en-US" smtClean="0"/>
              <a:t>9/11/2023</a:t>
            </a:fld>
            <a:endParaRPr lang="en-US"/>
          </a:p>
        </p:txBody>
      </p:sp>
      <p:sp>
        <p:nvSpPr>
          <p:cNvPr id="6" name="Footer Placeholder 5">
            <a:extLst>
              <a:ext uri="{FF2B5EF4-FFF2-40B4-BE49-F238E27FC236}">
                <a16:creationId xmlns:a16="http://schemas.microsoft.com/office/drawing/2014/main" id="{FFCBA2C6-44F8-5916-139E-A98A47B41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990AA-BE4F-A06E-D2AA-A1510D78B423}"/>
              </a:ext>
            </a:extLst>
          </p:cNvPr>
          <p:cNvSpPr>
            <a:spLocks noGrp="1"/>
          </p:cNvSpPr>
          <p:nvPr>
            <p:ph type="sldNum" sz="quarter" idx="12"/>
          </p:nvPr>
        </p:nvSpPr>
        <p:spPr/>
        <p:txBody>
          <a:bodyPr/>
          <a:lstStyle/>
          <a:p>
            <a:fld id="{DEA60E28-8149-4D60-8C6F-BE37684F05A8}" type="slidenum">
              <a:rPr lang="en-US" smtClean="0"/>
              <a:t>‹#›</a:t>
            </a:fld>
            <a:endParaRPr lang="en-US"/>
          </a:p>
        </p:txBody>
      </p:sp>
    </p:spTree>
    <p:extLst>
      <p:ext uri="{BB962C8B-B14F-4D97-AF65-F5344CB8AC3E}">
        <p14:creationId xmlns:p14="http://schemas.microsoft.com/office/powerpoint/2010/main" val="66621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B9697-73B0-43BE-B9E6-04CA6BC04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A3477-24B7-B73F-F488-4B8B3D8D7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94957-0142-6D5B-2653-9D946DF16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669B-C25D-4E1E-81BB-740BD7E6E1A6}" type="datetimeFigureOut">
              <a:rPr lang="en-US" smtClean="0"/>
              <a:t>9/11/2023</a:t>
            </a:fld>
            <a:endParaRPr lang="en-US"/>
          </a:p>
        </p:txBody>
      </p:sp>
      <p:sp>
        <p:nvSpPr>
          <p:cNvPr id="5" name="Footer Placeholder 4">
            <a:extLst>
              <a:ext uri="{FF2B5EF4-FFF2-40B4-BE49-F238E27FC236}">
                <a16:creationId xmlns:a16="http://schemas.microsoft.com/office/drawing/2014/main" id="{99A08E77-E52B-55E0-CF5D-F679A3FDB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58A4FA-F1C3-D4A5-8CBD-EAEDD173F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A60E28-8149-4D60-8C6F-BE37684F05A8}" type="slidenum">
              <a:rPr lang="en-US" smtClean="0"/>
              <a:t>‹#›</a:t>
            </a:fld>
            <a:endParaRPr lang="en-US"/>
          </a:p>
        </p:txBody>
      </p:sp>
    </p:spTree>
    <p:extLst>
      <p:ext uri="{BB962C8B-B14F-4D97-AF65-F5344CB8AC3E}">
        <p14:creationId xmlns:p14="http://schemas.microsoft.com/office/powerpoint/2010/main" val="1640970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F8B1-E347-48FA-4C93-F38C820ED954}"/>
              </a:ext>
            </a:extLst>
          </p:cNvPr>
          <p:cNvSpPr>
            <a:spLocks noGrp="1"/>
          </p:cNvSpPr>
          <p:nvPr>
            <p:ph type="ctrTitle"/>
          </p:nvPr>
        </p:nvSpPr>
        <p:spPr/>
        <p:txBody>
          <a:bodyPr>
            <a:normAutofit/>
          </a:bodyPr>
          <a:lstStyle/>
          <a:p>
            <a:r>
              <a:rPr lang="en-US" sz="4000" dirty="0"/>
              <a:t>MEEN 689: Planning and Control of Autonomous Vehicles</a:t>
            </a:r>
            <a:br>
              <a:rPr lang="en-US" sz="4000" dirty="0"/>
            </a:br>
            <a:br>
              <a:rPr lang="en-US" sz="4000" dirty="0"/>
            </a:br>
            <a:r>
              <a:rPr lang="en-US" sz="4000" dirty="0"/>
              <a:t>Assignment 1</a:t>
            </a:r>
          </a:p>
        </p:txBody>
      </p:sp>
      <p:sp>
        <p:nvSpPr>
          <p:cNvPr id="3" name="Subtitle 2">
            <a:extLst>
              <a:ext uri="{FF2B5EF4-FFF2-40B4-BE49-F238E27FC236}">
                <a16:creationId xmlns:a16="http://schemas.microsoft.com/office/drawing/2014/main" id="{847746BA-ACA1-DABC-52B0-6502E95CC18E}"/>
              </a:ext>
            </a:extLst>
          </p:cNvPr>
          <p:cNvSpPr>
            <a:spLocks noGrp="1"/>
          </p:cNvSpPr>
          <p:nvPr>
            <p:ph type="subTitle" idx="1"/>
          </p:nvPr>
        </p:nvSpPr>
        <p:spPr>
          <a:xfrm>
            <a:off x="1524000" y="4504563"/>
            <a:ext cx="9144000" cy="1655762"/>
          </a:xfrm>
        </p:spPr>
        <p:txBody>
          <a:bodyPr/>
          <a:lstStyle/>
          <a:p>
            <a:r>
              <a:rPr lang="en-US" dirty="0"/>
              <a:t>Arunachalam Venkatachalam</a:t>
            </a:r>
          </a:p>
          <a:p>
            <a:r>
              <a:rPr lang="en-US" dirty="0"/>
              <a:t>333000500</a:t>
            </a:r>
          </a:p>
        </p:txBody>
      </p:sp>
    </p:spTree>
    <p:extLst>
      <p:ext uri="{BB962C8B-B14F-4D97-AF65-F5344CB8AC3E}">
        <p14:creationId xmlns:p14="http://schemas.microsoft.com/office/powerpoint/2010/main" val="376137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2*2 m</a:t>
            </a:r>
            <a:br>
              <a:rPr lang="en-US" sz="4000" b="1" dirty="0"/>
            </a:br>
            <a:r>
              <a:rPr lang="en-US" sz="2800" dirty="0"/>
              <a:t>Start: (218,446) | Goal: (116, 734)</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8951" y="6309756"/>
            <a:ext cx="2848099" cy="380010"/>
          </a:xfrm>
          <a:prstGeom prst="rect">
            <a:avLst/>
          </a:prstGeom>
          <a:noFill/>
        </p:spPr>
        <p:txBody>
          <a:bodyPr wrap="square" rtlCol="0">
            <a:spAutoFit/>
          </a:bodyPr>
          <a:lstStyle/>
          <a:p>
            <a:r>
              <a:rPr lang="en-US" dirty="0"/>
              <a:t>Run Time: 0.111033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04951" y="6309756"/>
            <a:ext cx="2848099" cy="380010"/>
          </a:xfrm>
          <a:prstGeom prst="rect">
            <a:avLst/>
          </a:prstGeom>
          <a:noFill/>
        </p:spPr>
        <p:txBody>
          <a:bodyPr wrap="square" rtlCol="0">
            <a:spAutoFit/>
          </a:bodyPr>
          <a:lstStyle/>
          <a:p>
            <a:r>
              <a:rPr lang="en-US" dirty="0"/>
              <a:t>Run Time: 0.221901 seconds </a:t>
            </a:r>
          </a:p>
        </p:txBody>
      </p:sp>
      <p:pic>
        <p:nvPicPr>
          <p:cNvPr id="5" name="Content Placeholder 4" descr="A yellow and purple map&#10;&#10;Description automatically generated">
            <a:extLst>
              <a:ext uri="{FF2B5EF4-FFF2-40B4-BE49-F238E27FC236}">
                <a16:creationId xmlns:a16="http://schemas.microsoft.com/office/drawing/2014/main" id="{E17F96A5-5FCF-CF3A-1EE7-7EDA7CF390D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7044" y="2012470"/>
            <a:ext cx="3803912" cy="3977648"/>
          </a:xfrm>
        </p:spPr>
      </p:pic>
      <p:pic>
        <p:nvPicPr>
          <p:cNvPr id="7" name="Content Placeholder 6" descr="A yellow and purple map&#10;&#10;Description automatically generated">
            <a:extLst>
              <a:ext uri="{FF2B5EF4-FFF2-40B4-BE49-F238E27FC236}">
                <a16:creationId xmlns:a16="http://schemas.microsoft.com/office/drawing/2014/main" id="{4E52098B-AA5A-F5DE-31AD-B664E9B2E8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61044" y="2012470"/>
            <a:ext cx="3803912" cy="3977648"/>
          </a:xfrm>
        </p:spPr>
      </p:pic>
    </p:spTree>
    <p:extLst>
      <p:ext uri="{BB962C8B-B14F-4D97-AF65-F5344CB8AC3E}">
        <p14:creationId xmlns:p14="http://schemas.microsoft.com/office/powerpoint/2010/main" val="396972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2*2 m</a:t>
            </a:r>
            <a:br>
              <a:rPr lang="en-US" dirty="0"/>
            </a:br>
            <a:r>
              <a:rPr lang="en-US" sz="2800" dirty="0"/>
              <a:t>Start: (218,446) | Goal: (482, 435)</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5982" y="6309756"/>
            <a:ext cx="2854036" cy="380010"/>
          </a:xfrm>
          <a:prstGeom prst="rect">
            <a:avLst/>
          </a:prstGeom>
          <a:noFill/>
        </p:spPr>
        <p:txBody>
          <a:bodyPr wrap="square" rtlCol="0">
            <a:spAutoFit/>
          </a:bodyPr>
          <a:lstStyle/>
          <a:p>
            <a:r>
              <a:rPr lang="en-US" dirty="0"/>
              <a:t>Run Time: 0.138638 seconds </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56411" y="6309756"/>
            <a:ext cx="2745179" cy="380010"/>
          </a:xfrm>
          <a:prstGeom prst="rect">
            <a:avLst/>
          </a:prstGeom>
          <a:noFill/>
        </p:spPr>
        <p:txBody>
          <a:bodyPr wrap="square" rtlCol="0">
            <a:spAutoFit/>
          </a:bodyPr>
          <a:lstStyle/>
          <a:p>
            <a:r>
              <a:rPr lang="en-US" dirty="0"/>
              <a:t>Run Time: 0.29264 seconds</a:t>
            </a:r>
          </a:p>
        </p:txBody>
      </p:sp>
      <p:pic>
        <p:nvPicPr>
          <p:cNvPr id="6" name="Content Placeholder 5" descr="A yellow and purple map with white text&#10;&#10;Description automatically generated">
            <a:extLst>
              <a:ext uri="{FF2B5EF4-FFF2-40B4-BE49-F238E27FC236}">
                <a16:creationId xmlns:a16="http://schemas.microsoft.com/office/drawing/2014/main" id="{688F5516-25B2-97CD-42DB-BF64B935AF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7044" y="2012470"/>
            <a:ext cx="3803912" cy="3977648"/>
          </a:xfrm>
        </p:spPr>
      </p:pic>
      <p:pic>
        <p:nvPicPr>
          <p:cNvPr id="9" name="Content Placeholder 8" descr="A yellow and purple map&#10;&#10;Description automatically generated">
            <a:extLst>
              <a:ext uri="{FF2B5EF4-FFF2-40B4-BE49-F238E27FC236}">
                <a16:creationId xmlns:a16="http://schemas.microsoft.com/office/drawing/2014/main" id="{60EE75D8-620E-AB34-0CEA-FFC54CA897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61044" y="2012470"/>
            <a:ext cx="3803912" cy="3977648"/>
          </a:xfrm>
        </p:spPr>
      </p:pic>
    </p:spTree>
    <p:extLst>
      <p:ext uri="{BB962C8B-B14F-4D97-AF65-F5344CB8AC3E}">
        <p14:creationId xmlns:p14="http://schemas.microsoft.com/office/powerpoint/2010/main" val="68524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5*5 m</a:t>
            </a:r>
            <a:br>
              <a:rPr lang="en-US" dirty="0"/>
            </a:br>
            <a:r>
              <a:rPr lang="en-US" sz="2800" dirty="0"/>
              <a:t>Start: (44,31) | Goal: (46, 293)</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13221" y="6309756"/>
            <a:ext cx="2899558" cy="380010"/>
          </a:xfrm>
          <a:prstGeom prst="rect">
            <a:avLst/>
          </a:prstGeom>
          <a:noFill/>
        </p:spPr>
        <p:txBody>
          <a:bodyPr wrap="square" rtlCol="0">
            <a:spAutoFit/>
          </a:bodyPr>
          <a:lstStyle/>
          <a:p>
            <a:r>
              <a:rPr lang="en-US" dirty="0"/>
              <a:t>Run Time: 0.066313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1979221" y="6309756"/>
            <a:ext cx="2899558" cy="380010"/>
          </a:xfrm>
          <a:prstGeom prst="rect">
            <a:avLst/>
          </a:prstGeom>
          <a:noFill/>
        </p:spPr>
        <p:txBody>
          <a:bodyPr wrap="square" rtlCol="0">
            <a:spAutoFit/>
          </a:bodyPr>
          <a:lstStyle/>
          <a:p>
            <a:r>
              <a:rPr lang="en-US" dirty="0"/>
              <a:t>Run Time: 0.097616 seconds </a:t>
            </a:r>
          </a:p>
        </p:txBody>
      </p:sp>
      <p:pic>
        <p:nvPicPr>
          <p:cNvPr id="5" name="Content Placeholder 4" descr="A yellow and purple map&#10;&#10;Description automatically generated">
            <a:extLst>
              <a:ext uri="{FF2B5EF4-FFF2-40B4-BE49-F238E27FC236}">
                <a16:creationId xmlns:a16="http://schemas.microsoft.com/office/drawing/2014/main" id="{A4F81689-D894-4BE0-38F1-71376CB160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72" y="2012470"/>
            <a:ext cx="3813056" cy="3977648"/>
          </a:xfrm>
        </p:spPr>
      </p:pic>
      <p:pic>
        <p:nvPicPr>
          <p:cNvPr id="9" name="Content Placeholder 8" descr="A yellow and purple map&#10;&#10;Description automatically generated">
            <a:extLst>
              <a:ext uri="{FF2B5EF4-FFF2-40B4-BE49-F238E27FC236}">
                <a16:creationId xmlns:a16="http://schemas.microsoft.com/office/drawing/2014/main" id="{EA07C9ED-4706-F998-AE0A-7B3CF8C01D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6472" y="2012470"/>
            <a:ext cx="3813056" cy="3977648"/>
          </a:xfrm>
        </p:spPr>
      </p:pic>
    </p:spTree>
    <p:extLst>
      <p:ext uri="{BB962C8B-B14F-4D97-AF65-F5344CB8AC3E}">
        <p14:creationId xmlns:p14="http://schemas.microsoft.com/office/powerpoint/2010/main" val="389498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5*5 m</a:t>
            </a:r>
            <a:br>
              <a:rPr lang="en-US" dirty="0"/>
            </a:br>
            <a:r>
              <a:rPr lang="en-US" sz="2800" dirty="0"/>
              <a:t>Start: (44,31) | Goal: (192, 174)</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0044" y="6309756"/>
            <a:ext cx="2865912" cy="380010"/>
          </a:xfrm>
          <a:prstGeom prst="rect">
            <a:avLst/>
          </a:prstGeom>
          <a:noFill/>
        </p:spPr>
        <p:txBody>
          <a:bodyPr wrap="square" rtlCol="0">
            <a:spAutoFit/>
          </a:bodyPr>
          <a:lstStyle/>
          <a:p>
            <a:r>
              <a:rPr lang="en-US" dirty="0"/>
              <a:t>Run Time: 0.064222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56411" y="6309756"/>
            <a:ext cx="2745179" cy="380010"/>
          </a:xfrm>
          <a:prstGeom prst="rect">
            <a:avLst/>
          </a:prstGeom>
          <a:noFill/>
        </p:spPr>
        <p:txBody>
          <a:bodyPr wrap="square" rtlCol="0">
            <a:spAutoFit/>
          </a:bodyPr>
          <a:lstStyle/>
          <a:p>
            <a:r>
              <a:rPr lang="en-US" dirty="0"/>
              <a:t>Run Time: 0.05889 seconds</a:t>
            </a:r>
          </a:p>
        </p:txBody>
      </p:sp>
      <p:pic>
        <p:nvPicPr>
          <p:cNvPr id="7" name="Content Placeholder 6" descr="A yellow and purple map with a red line&#10;&#10;Description automatically generated">
            <a:extLst>
              <a:ext uri="{FF2B5EF4-FFF2-40B4-BE49-F238E27FC236}">
                <a16:creationId xmlns:a16="http://schemas.microsoft.com/office/drawing/2014/main" id="{CCF7C5DC-E987-F656-E8C7-DA989BC9B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72" y="2012470"/>
            <a:ext cx="3813056" cy="3977648"/>
          </a:xfrm>
        </p:spPr>
      </p:pic>
      <p:pic>
        <p:nvPicPr>
          <p:cNvPr id="10" name="Content Placeholder 9" descr="A yellow and purple map&#10;&#10;Description automatically generated">
            <a:extLst>
              <a:ext uri="{FF2B5EF4-FFF2-40B4-BE49-F238E27FC236}">
                <a16:creationId xmlns:a16="http://schemas.microsoft.com/office/drawing/2014/main" id="{59EBE7F9-3EA5-3C2B-81C6-B7A4A1272D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6472" y="2012470"/>
            <a:ext cx="3813056" cy="3977648"/>
          </a:xfrm>
        </p:spPr>
      </p:pic>
    </p:spTree>
    <p:extLst>
      <p:ext uri="{BB962C8B-B14F-4D97-AF65-F5344CB8AC3E}">
        <p14:creationId xmlns:p14="http://schemas.microsoft.com/office/powerpoint/2010/main" val="248483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5*5 m</a:t>
            </a:r>
            <a:br>
              <a:rPr lang="en-US" dirty="0"/>
            </a:br>
            <a:r>
              <a:rPr lang="en-US" sz="2800" dirty="0"/>
              <a:t>Start: (87,178) | Goal: (46, 293)</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8951" y="6309756"/>
            <a:ext cx="2848099" cy="380010"/>
          </a:xfrm>
          <a:prstGeom prst="rect">
            <a:avLst/>
          </a:prstGeom>
          <a:noFill/>
        </p:spPr>
        <p:txBody>
          <a:bodyPr wrap="square" rtlCol="0">
            <a:spAutoFit/>
          </a:bodyPr>
          <a:lstStyle/>
          <a:p>
            <a:r>
              <a:rPr lang="en-US" dirty="0"/>
              <a:t>Run Time: 0.017098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04951" y="6309756"/>
            <a:ext cx="2848099" cy="380010"/>
          </a:xfrm>
          <a:prstGeom prst="rect">
            <a:avLst/>
          </a:prstGeom>
          <a:noFill/>
        </p:spPr>
        <p:txBody>
          <a:bodyPr wrap="square" rtlCol="0">
            <a:spAutoFit/>
          </a:bodyPr>
          <a:lstStyle/>
          <a:p>
            <a:r>
              <a:rPr lang="en-US" dirty="0"/>
              <a:t>Run Time: 0.024431 seconds</a:t>
            </a:r>
          </a:p>
        </p:txBody>
      </p:sp>
      <p:pic>
        <p:nvPicPr>
          <p:cNvPr id="5" name="Content Placeholder 4" descr="A yellow and purple map&#10;&#10;Description automatically generated">
            <a:extLst>
              <a:ext uri="{FF2B5EF4-FFF2-40B4-BE49-F238E27FC236}">
                <a16:creationId xmlns:a16="http://schemas.microsoft.com/office/drawing/2014/main" id="{AB59E02A-8FC8-0FF5-BF1A-8C91153D67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72" y="2012470"/>
            <a:ext cx="3813056" cy="3977648"/>
          </a:xfrm>
        </p:spPr>
      </p:pic>
      <p:pic>
        <p:nvPicPr>
          <p:cNvPr id="9" name="Content Placeholder 8" descr="A yellow and purple map&#10;&#10;Description automatically generated">
            <a:extLst>
              <a:ext uri="{FF2B5EF4-FFF2-40B4-BE49-F238E27FC236}">
                <a16:creationId xmlns:a16="http://schemas.microsoft.com/office/drawing/2014/main" id="{FC761A82-0D20-92C5-B299-DCC70A7676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6472" y="2012470"/>
            <a:ext cx="3813056" cy="3977648"/>
          </a:xfrm>
        </p:spPr>
      </p:pic>
    </p:spTree>
    <p:extLst>
      <p:ext uri="{BB962C8B-B14F-4D97-AF65-F5344CB8AC3E}">
        <p14:creationId xmlns:p14="http://schemas.microsoft.com/office/powerpoint/2010/main" val="141541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5*5 m</a:t>
            </a:r>
            <a:br>
              <a:rPr lang="en-US" dirty="0"/>
            </a:br>
            <a:r>
              <a:rPr lang="en-US" sz="2800" dirty="0"/>
              <a:t>Start: (87,178) | Goal: (192, 174)</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8951" y="6309756"/>
            <a:ext cx="2848099" cy="380010"/>
          </a:xfrm>
          <a:prstGeom prst="rect">
            <a:avLst/>
          </a:prstGeom>
          <a:noFill/>
        </p:spPr>
        <p:txBody>
          <a:bodyPr wrap="square" rtlCol="0">
            <a:spAutoFit/>
          </a:bodyPr>
          <a:lstStyle/>
          <a:p>
            <a:r>
              <a:rPr lang="en-US" dirty="0"/>
              <a:t>Run Time: 0.015282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56411" y="6309756"/>
            <a:ext cx="2745179" cy="380010"/>
          </a:xfrm>
          <a:prstGeom prst="rect">
            <a:avLst/>
          </a:prstGeom>
          <a:noFill/>
        </p:spPr>
        <p:txBody>
          <a:bodyPr wrap="square" rtlCol="0">
            <a:spAutoFit/>
          </a:bodyPr>
          <a:lstStyle/>
          <a:p>
            <a:r>
              <a:rPr lang="en-US" dirty="0"/>
              <a:t>Run Time: 0.04637 seconds</a:t>
            </a:r>
          </a:p>
        </p:txBody>
      </p:sp>
      <p:pic>
        <p:nvPicPr>
          <p:cNvPr id="5" name="Content Placeholder 4" descr="A yellow and purple map&#10;&#10;Description automatically generated">
            <a:extLst>
              <a:ext uri="{FF2B5EF4-FFF2-40B4-BE49-F238E27FC236}">
                <a16:creationId xmlns:a16="http://schemas.microsoft.com/office/drawing/2014/main" id="{1B2B0C74-612A-A04E-AA25-9A47B177278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72" y="2012470"/>
            <a:ext cx="3813056" cy="3977648"/>
          </a:xfrm>
        </p:spPr>
      </p:pic>
      <p:pic>
        <p:nvPicPr>
          <p:cNvPr id="7" name="Content Placeholder 6" descr="A yellow and purple map&#10;&#10;Description automatically generated">
            <a:extLst>
              <a:ext uri="{FF2B5EF4-FFF2-40B4-BE49-F238E27FC236}">
                <a16:creationId xmlns:a16="http://schemas.microsoft.com/office/drawing/2014/main" id="{4B9558CD-B8AF-770D-EB17-64FC1DCFC93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6472" y="2012470"/>
            <a:ext cx="3813056" cy="3977648"/>
          </a:xfrm>
        </p:spPr>
      </p:pic>
    </p:spTree>
    <p:extLst>
      <p:ext uri="{BB962C8B-B14F-4D97-AF65-F5344CB8AC3E}">
        <p14:creationId xmlns:p14="http://schemas.microsoft.com/office/powerpoint/2010/main" val="112789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normAutofit/>
          </a:bodyPr>
          <a:lstStyle/>
          <a:p>
            <a:pPr algn="ctr"/>
            <a:r>
              <a:rPr lang="en-US" sz="4000" b="1" dirty="0"/>
              <a:t>Resolution: 10*10 m</a:t>
            </a:r>
            <a:br>
              <a:rPr lang="en-US" dirty="0"/>
            </a:br>
            <a:r>
              <a:rPr lang="en-US" sz="2800" dirty="0"/>
              <a:t>Start: (22,15) | Goal: (23, 146)</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0044" y="6309756"/>
            <a:ext cx="2865912" cy="380010"/>
          </a:xfrm>
          <a:prstGeom prst="rect">
            <a:avLst/>
          </a:prstGeom>
          <a:noFill/>
        </p:spPr>
        <p:txBody>
          <a:bodyPr wrap="square" rtlCol="0">
            <a:spAutoFit/>
          </a:bodyPr>
          <a:lstStyle/>
          <a:p>
            <a:r>
              <a:rPr lang="en-US" dirty="0"/>
              <a:t>Run Time: 0.020712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1996044" y="6309756"/>
            <a:ext cx="2865912" cy="380010"/>
          </a:xfrm>
          <a:prstGeom prst="rect">
            <a:avLst/>
          </a:prstGeom>
          <a:noFill/>
        </p:spPr>
        <p:txBody>
          <a:bodyPr wrap="square" rtlCol="0">
            <a:spAutoFit/>
          </a:bodyPr>
          <a:lstStyle/>
          <a:p>
            <a:r>
              <a:rPr lang="en-US" dirty="0"/>
              <a:t>Run Time: 0.018954 seconds</a:t>
            </a:r>
          </a:p>
        </p:txBody>
      </p:sp>
      <p:pic>
        <p:nvPicPr>
          <p:cNvPr id="6" name="Content Placeholder 5" descr="A yellow and purple map&#10;&#10;Description automatically generated">
            <a:extLst>
              <a:ext uri="{FF2B5EF4-FFF2-40B4-BE49-F238E27FC236}">
                <a16:creationId xmlns:a16="http://schemas.microsoft.com/office/drawing/2014/main" id="{6861FAA1-8B0C-7BAA-DE30-FFF932F3D7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7900" y="2012470"/>
            <a:ext cx="3822200" cy="3977648"/>
          </a:xfrm>
        </p:spPr>
      </p:pic>
      <p:pic>
        <p:nvPicPr>
          <p:cNvPr id="9" name="Content Placeholder 8" descr="A yellow and purple diagram&#10;&#10;Description automatically generated">
            <a:extLst>
              <a:ext uri="{FF2B5EF4-FFF2-40B4-BE49-F238E27FC236}">
                <a16:creationId xmlns:a16="http://schemas.microsoft.com/office/drawing/2014/main" id="{C63FDF27-C3BF-E693-E047-298EA5C69D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1900" y="2012470"/>
            <a:ext cx="3822200" cy="3977648"/>
          </a:xfrm>
        </p:spPr>
      </p:pic>
    </p:spTree>
    <p:extLst>
      <p:ext uri="{BB962C8B-B14F-4D97-AF65-F5344CB8AC3E}">
        <p14:creationId xmlns:p14="http://schemas.microsoft.com/office/powerpoint/2010/main" val="260803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dirty="0"/>
              <a:t>Resolution: 10*10 m</a:t>
            </a:r>
            <a:br>
              <a:rPr lang="en-US" dirty="0"/>
            </a:br>
            <a:r>
              <a:rPr lang="en-US" sz="2800" dirty="0"/>
              <a:t>Start: (22,15) | Goal: (96, 87)</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15200" y="6309756"/>
            <a:ext cx="2895600" cy="380010"/>
          </a:xfrm>
          <a:prstGeom prst="rect">
            <a:avLst/>
          </a:prstGeom>
          <a:noFill/>
        </p:spPr>
        <p:txBody>
          <a:bodyPr wrap="square" rtlCol="0">
            <a:spAutoFit/>
          </a:bodyPr>
          <a:lstStyle/>
          <a:p>
            <a:r>
              <a:rPr lang="en-US" dirty="0"/>
              <a:t>Run Time: 0.018465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1981200" y="6309756"/>
            <a:ext cx="2895600" cy="380010"/>
          </a:xfrm>
          <a:prstGeom prst="rect">
            <a:avLst/>
          </a:prstGeom>
          <a:noFill/>
        </p:spPr>
        <p:txBody>
          <a:bodyPr wrap="square" rtlCol="0">
            <a:spAutoFit/>
          </a:bodyPr>
          <a:lstStyle/>
          <a:p>
            <a:r>
              <a:rPr lang="en-US" dirty="0"/>
              <a:t>Run Time: 0.018822 seconds</a:t>
            </a:r>
          </a:p>
        </p:txBody>
      </p:sp>
      <p:pic>
        <p:nvPicPr>
          <p:cNvPr id="5" name="Content Placeholder 4" descr="A yellow and purple map&#10;&#10;Description automatically generated">
            <a:extLst>
              <a:ext uri="{FF2B5EF4-FFF2-40B4-BE49-F238E27FC236}">
                <a16:creationId xmlns:a16="http://schemas.microsoft.com/office/drawing/2014/main" id="{30298F3B-EC13-0467-A996-83C55D7348C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7900" y="2012470"/>
            <a:ext cx="3822200" cy="3977648"/>
          </a:xfrm>
        </p:spPr>
      </p:pic>
      <p:pic>
        <p:nvPicPr>
          <p:cNvPr id="7" name="Content Placeholder 6" descr="A yellow and purple diagram&#10;&#10;Description automatically generated">
            <a:extLst>
              <a:ext uri="{FF2B5EF4-FFF2-40B4-BE49-F238E27FC236}">
                <a16:creationId xmlns:a16="http://schemas.microsoft.com/office/drawing/2014/main" id="{78A691DC-F9BE-B8CF-AF00-BD8AC57A39B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1900" y="2012470"/>
            <a:ext cx="3822200" cy="3977648"/>
          </a:xfrm>
        </p:spPr>
      </p:pic>
    </p:spTree>
    <p:extLst>
      <p:ext uri="{BB962C8B-B14F-4D97-AF65-F5344CB8AC3E}">
        <p14:creationId xmlns:p14="http://schemas.microsoft.com/office/powerpoint/2010/main" val="94656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10*10 m</a:t>
            </a:r>
            <a:br>
              <a:rPr lang="en-US" dirty="0"/>
            </a:br>
            <a:r>
              <a:rPr lang="en-US" sz="2800" dirty="0"/>
              <a:t>Start: (43,89) | Goal: (23, 146)</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6972" y="6309756"/>
            <a:ext cx="2852057" cy="380010"/>
          </a:xfrm>
          <a:prstGeom prst="rect">
            <a:avLst/>
          </a:prstGeom>
          <a:noFill/>
        </p:spPr>
        <p:txBody>
          <a:bodyPr wrap="square" rtlCol="0">
            <a:spAutoFit/>
          </a:bodyPr>
          <a:lstStyle/>
          <a:p>
            <a:r>
              <a:rPr lang="en-US" dirty="0"/>
              <a:t>Run Time: 0.002873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02972" y="6309756"/>
            <a:ext cx="2852057" cy="380010"/>
          </a:xfrm>
          <a:prstGeom prst="rect">
            <a:avLst/>
          </a:prstGeom>
          <a:noFill/>
        </p:spPr>
        <p:txBody>
          <a:bodyPr wrap="square" rtlCol="0">
            <a:spAutoFit/>
          </a:bodyPr>
          <a:lstStyle/>
          <a:p>
            <a:r>
              <a:rPr lang="en-US" dirty="0"/>
              <a:t>Run Time: 0.013324 seconds</a:t>
            </a:r>
          </a:p>
        </p:txBody>
      </p:sp>
      <p:pic>
        <p:nvPicPr>
          <p:cNvPr id="5" name="Content Placeholder 4" descr="A yellow and purple map&#10;&#10;Description automatically generated">
            <a:extLst>
              <a:ext uri="{FF2B5EF4-FFF2-40B4-BE49-F238E27FC236}">
                <a16:creationId xmlns:a16="http://schemas.microsoft.com/office/drawing/2014/main" id="{6BEBFE20-D916-C785-5E67-4B7F2CBFFBD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7900" y="2012470"/>
            <a:ext cx="3822200" cy="3977648"/>
          </a:xfrm>
        </p:spPr>
      </p:pic>
      <p:pic>
        <p:nvPicPr>
          <p:cNvPr id="7" name="Content Placeholder 6" descr="A yellow and purple chart&#10;&#10;Description automatically generated">
            <a:extLst>
              <a:ext uri="{FF2B5EF4-FFF2-40B4-BE49-F238E27FC236}">
                <a16:creationId xmlns:a16="http://schemas.microsoft.com/office/drawing/2014/main" id="{6ACA07CD-3610-F694-8354-D9C05EC8AB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1900" y="2012470"/>
            <a:ext cx="3822200" cy="3977648"/>
          </a:xfrm>
        </p:spPr>
      </p:pic>
    </p:spTree>
    <p:extLst>
      <p:ext uri="{BB962C8B-B14F-4D97-AF65-F5344CB8AC3E}">
        <p14:creationId xmlns:p14="http://schemas.microsoft.com/office/powerpoint/2010/main" val="230233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10*10 m</a:t>
            </a:r>
            <a:br>
              <a:rPr lang="en-US" dirty="0"/>
            </a:br>
            <a:r>
              <a:rPr lang="en-US" sz="2800" dirty="0"/>
              <a:t>Start: (43,89) | Goal: (96, 87)</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333013" y="6309756"/>
            <a:ext cx="2859974" cy="380010"/>
          </a:xfrm>
          <a:prstGeom prst="rect">
            <a:avLst/>
          </a:prstGeom>
          <a:noFill/>
        </p:spPr>
        <p:txBody>
          <a:bodyPr wrap="square" rtlCol="0">
            <a:spAutoFit/>
          </a:bodyPr>
          <a:lstStyle/>
          <a:p>
            <a:r>
              <a:rPr lang="en-US" dirty="0"/>
              <a:t>Run Time: 0.003586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1841584" y="6309756"/>
            <a:ext cx="3259776" cy="380010"/>
          </a:xfrm>
          <a:prstGeom prst="rect">
            <a:avLst/>
          </a:prstGeom>
          <a:noFill/>
        </p:spPr>
        <p:txBody>
          <a:bodyPr wrap="square" rtlCol="0">
            <a:spAutoFit/>
          </a:bodyPr>
          <a:lstStyle/>
          <a:p>
            <a:r>
              <a:rPr lang="en-US" dirty="0"/>
              <a:t>Run Time: 0.013365 seconds</a:t>
            </a:r>
          </a:p>
        </p:txBody>
      </p:sp>
      <p:pic>
        <p:nvPicPr>
          <p:cNvPr id="5" name="Content Placeholder 4" descr="A yellow and purple map&#10;&#10;Description automatically generated">
            <a:extLst>
              <a:ext uri="{FF2B5EF4-FFF2-40B4-BE49-F238E27FC236}">
                <a16:creationId xmlns:a16="http://schemas.microsoft.com/office/drawing/2014/main" id="{720163FF-F881-E122-F508-5322A01DD6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60372" y="2012470"/>
            <a:ext cx="3822200" cy="3977648"/>
          </a:xfrm>
        </p:spPr>
      </p:pic>
      <p:pic>
        <p:nvPicPr>
          <p:cNvPr id="7" name="Content Placeholder 6" descr="A yellow and purple chart&#10;&#10;Description automatically generated">
            <a:extLst>
              <a:ext uri="{FF2B5EF4-FFF2-40B4-BE49-F238E27FC236}">
                <a16:creationId xmlns:a16="http://schemas.microsoft.com/office/drawing/2014/main" id="{A938E578-2DAF-FA75-7AE5-24C9218F1BC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51900" y="2012470"/>
            <a:ext cx="3822200" cy="3977648"/>
          </a:xfrm>
        </p:spPr>
      </p:pic>
    </p:spTree>
    <p:extLst>
      <p:ext uri="{BB962C8B-B14F-4D97-AF65-F5344CB8AC3E}">
        <p14:creationId xmlns:p14="http://schemas.microsoft.com/office/powerpoint/2010/main" val="30658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6CB5-6997-988F-DB57-3481DB6B4C7D}"/>
              </a:ext>
            </a:extLst>
          </p:cNvPr>
          <p:cNvSpPr>
            <a:spLocks noGrp="1"/>
          </p:cNvSpPr>
          <p:nvPr>
            <p:ph type="title"/>
          </p:nvPr>
        </p:nvSpPr>
        <p:spPr/>
        <p:txBody>
          <a:bodyPr>
            <a:normAutofit/>
          </a:bodyPr>
          <a:lstStyle/>
          <a:p>
            <a:pPr algn="ct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Assumptions</a:t>
            </a:r>
            <a:endParaRPr lang="en-US" sz="3600" dirty="0"/>
          </a:p>
        </p:txBody>
      </p:sp>
      <p:sp>
        <p:nvSpPr>
          <p:cNvPr id="3" name="Content Placeholder 2">
            <a:extLst>
              <a:ext uri="{FF2B5EF4-FFF2-40B4-BE49-F238E27FC236}">
                <a16:creationId xmlns:a16="http://schemas.microsoft.com/office/drawing/2014/main" id="{43E70B91-86EB-75A6-935B-F6CEFBBA58DB}"/>
              </a:ext>
            </a:extLst>
          </p:cNvPr>
          <p:cNvSpPr>
            <a:spLocks noGrp="1"/>
          </p:cNvSpPr>
          <p:nvPr>
            <p:ph idx="1"/>
          </p:nvPr>
        </p:nvSpPr>
        <p:spPr/>
        <p:txBody>
          <a:bodyPr/>
          <a:lstStyle/>
          <a:p>
            <a:pPr marL="342900" marR="0" lvl="0" indent="-342900" algn="just">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Assumed the given start and goal nodes are of the form (x, y) - (col, row). Interchanged the order to read it, since in python an array element is indexed as array[row][col].</a:t>
            </a:r>
          </a:p>
          <a:p>
            <a:pPr marL="342900" marR="0" lvl="0" indent="-342900" algn="just">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Assumed 8 moves are possible (left, right, up, down, left-up, left-down, right-up, right-down).</a:t>
            </a:r>
          </a:p>
          <a:p>
            <a:pPr marL="342900" marR="0" lvl="0" indent="-342900" algn="just">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Assumed the cost to any neighbor is 1. Although the cost to diagonal nodes should be 0.7, the cost was assumed to be 1.</a:t>
            </a:r>
          </a:p>
          <a:p>
            <a:pPr marL="342900" marR="0" lvl="0" indent="-342900" algn="just">
              <a:lnSpc>
                <a:spcPct val="107000"/>
              </a:lnSpc>
              <a:spcBef>
                <a:spcPts val="0"/>
              </a:spcBef>
              <a:spcAft>
                <a:spcPts val="800"/>
              </a:spcAft>
              <a:buFont typeface="+mj-lt"/>
              <a:buAutoNum type="arabicPeriod"/>
            </a:pPr>
            <a:r>
              <a:rPr lang="en-US" sz="1800" kern="100" dirty="0">
                <a:latin typeface="Calibri" panose="020F0502020204030204" pitchFamily="34" charset="0"/>
                <a:ea typeface="Calibri" panose="020F0502020204030204" pitchFamily="34" charset="0"/>
                <a:cs typeface="Times New Roman" panose="02020603050405020304" pitchFamily="18" charset="0"/>
              </a:rPr>
              <a:t>Euclidean distance was chosen as the heuristic because it should give optimal results in comparison to Manhattan distance, given the fact that 8 moves are employed.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738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normAutofit/>
          </a:bodyPr>
          <a:lstStyle/>
          <a:p>
            <a:pPr algn="ctr"/>
            <a:r>
              <a:rPr lang="en-US" sz="4000" b="1" dirty="0"/>
              <a:t>Resolution: 1*1 m</a:t>
            </a:r>
            <a:br>
              <a:rPr lang="en-US" sz="2800" dirty="0"/>
            </a:br>
            <a:r>
              <a:rPr lang="en-US" sz="2800" dirty="0"/>
              <a:t>Start: (224, 158) | Goal: (232, 1468)</a:t>
            </a:r>
          </a:p>
        </p:txBody>
      </p:sp>
      <p:pic>
        <p:nvPicPr>
          <p:cNvPr id="5" name="Content Placeholder 4" descr="A map of a broken path&#10;&#10;Description automatically generated with medium confidence">
            <a:extLst>
              <a:ext uri="{FF2B5EF4-FFF2-40B4-BE49-F238E27FC236}">
                <a16:creationId xmlns:a16="http://schemas.microsoft.com/office/drawing/2014/main" id="{A3611146-3116-E2C3-65D3-43E52CD95D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85896" y="2012470"/>
            <a:ext cx="3886208" cy="3977648"/>
          </a:xfrm>
          <a:prstGeom prst="rect">
            <a:avLst/>
          </a:prstGeom>
          <a:noFill/>
        </p:spPr>
      </p:pic>
      <p:pic>
        <p:nvPicPr>
          <p:cNvPr id="6" name="Content Placeholder 5" descr="A yellow and purple map&#10;&#10;Description automatically generated">
            <a:extLst>
              <a:ext uri="{FF2B5EF4-FFF2-40B4-BE49-F238E27FC236}">
                <a16:creationId xmlns:a16="http://schemas.microsoft.com/office/drawing/2014/main" id="{9B864AC6-B9D3-0CC0-FC85-16A2F80721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9896" y="2012470"/>
            <a:ext cx="3886208" cy="3977648"/>
          </a:xfrm>
          <a:prstGeom prst="rect">
            <a:avLst/>
          </a:prstGeom>
          <a:noFill/>
          <a:ln>
            <a:noFill/>
          </a:ln>
        </p:spPr>
      </p:pic>
      <p:sp>
        <p:nvSpPr>
          <p:cNvPr id="3" name="TextBox 2">
            <a:extLst>
              <a:ext uri="{FF2B5EF4-FFF2-40B4-BE49-F238E27FC236}">
                <a16:creationId xmlns:a16="http://schemas.microsoft.com/office/drawing/2014/main" id="{00F78051-E81C-8B27-B889-1D19511F37E5}"/>
              </a:ext>
            </a:extLst>
          </p:cNvPr>
          <p:cNvSpPr txBox="1"/>
          <p:nvPr/>
        </p:nvSpPr>
        <p:spPr>
          <a:xfrm>
            <a:off x="7333013" y="6309756"/>
            <a:ext cx="2859974" cy="380010"/>
          </a:xfrm>
          <a:prstGeom prst="rect">
            <a:avLst/>
          </a:prstGeom>
          <a:noFill/>
        </p:spPr>
        <p:txBody>
          <a:bodyPr wrap="square" rtlCol="0">
            <a:spAutoFit/>
          </a:bodyPr>
          <a:lstStyle/>
          <a:p>
            <a:r>
              <a:rPr lang="en-US" dirty="0"/>
              <a:t>Run Time: 2.140017 seconds</a:t>
            </a:r>
          </a:p>
        </p:txBody>
      </p:sp>
      <p:sp>
        <p:nvSpPr>
          <p:cNvPr id="4" name="TextBox 3">
            <a:extLst>
              <a:ext uri="{FF2B5EF4-FFF2-40B4-BE49-F238E27FC236}">
                <a16:creationId xmlns:a16="http://schemas.microsoft.com/office/drawing/2014/main" id="{C320AFE5-7772-5C72-6571-D05D3C4EB8FF}"/>
              </a:ext>
            </a:extLst>
          </p:cNvPr>
          <p:cNvSpPr txBox="1"/>
          <p:nvPr/>
        </p:nvSpPr>
        <p:spPr>
          <a:xfrm>
            <a:off x="1799112" y="6309756"/>
            <a:ext cx="3259776" cy="380010"/>
          </a:xfrm>
          <a:prstGeom prst="rect">
            <a:avLst/>
          </a:prstGeom>
          <a:noFill/>
        </p:spPr>
        <p:txBody>
          <a:bodyPr wrap="square" rtlCol="0">
            <a:spAutoFit/>
          </a:bodyPr>
          <a:lstStyle/>
          <a:p>
            <a:r>
              <a:rPr lang="en-US" dirty="0"/>
              <a:t>Run Time: 3.289191 seconds</a:t>
            </a:r>
          </a:p>
        </p:txBody>
      </p:sp>
    </p:spTree>
    <p:extLst>
      <p:ext uri="{BB962C8B-B14F-4D97-AF65-F5344CB8AC3E}">
        <p14:creationId xmlns:p14="http://schemas.microsoft.com/office/powerpoint/2010/main" val="385560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map of a city&#10;&#10;Description automatically generated">
            <a:extLst>
              <a:ext uri="{FF2B5EF4-FFF2-40B4-BE49-F238E27FC236}">
                <a16:creationId xmlns:a16="http://schemas.microsoft.com/office/drawing/2014/main" id="{0E2D5FB7-E275-6C2C-A2BA-390E41781A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85896" y="2012470"/>
            <a:ext cx="3886208" cy="3977648"/>
          </a:xfrm>
          <a:prstGeom prst="rect">
            <a:avLst/>
          </a:prstGeom>
          <a:noFill/>
          <a:ln>
            <a:noFill/>
          </a:ln>
        </p:spPr>
      </p:pic>
      <p:pic>
        <p:nvPicPr>
          <p:cNvPr id="12" name="Content Placeholder 11" descr="A yellow and purple map&#10;&#10;Description automatically generated">
            <a:extLst>
              <a:ext uri="{FF2B5EF4-FFF2-40B4-BE49-F238E27FC236}">
                <a16:creationId xmlns:a16="http://schemas.microsoft.com/office/drawing/2014/main" id="{B3CB1894-87AD-7291-E4E9-4A828FB8D58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9896" y="2012470"/>
            <a:ext cx="3886208" cy="3977648"/>
          </a:xfrm>
          <a:prstGeom prst="rect">
            <a:avLst/>
          </a:prstGeom>
          <a:noFill/>
          <a:ln>
            <a:noFill/>
          </a:ln>
        </p:spPr>
      </p:pic>
      <p:sp>
        <p:nvSpPr>
          <p:cNvPr id="13" name="Title 1">
            <a:extLst>
              <a:ext uri="{FF2B5EF4-FFF2-40B4-BE49-F238E27FC236}">
                <a16:creationId xmlns:a16="http://schemas.microsoft.com/office/drawing/2014/main" id="{D9E6DDE1-749B-116F-9650-1FF813550183}"/>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Resolution: 1*1 m</a:t>
            </a:r>
            <a:br>
              <a:rPr lang="en-US" sz="2800" dirty="0"/>
            </a:br>
            <a:r>
              <a:rPr lang="en-US" sz="2800" dirty="0"/>
              <a:t>Start: (224, 158) | Goal: (964, 870)</a:t>
            </a:r>
          </a:p>
        </p:txBody>
      </p:sp>
      <p:sp>
        <p:nvSpPr>
          <p:cNvPr id="2" name="TextBox 1">
            <a:extLst>
              <a:ext uri="{FF2B5EF4-FFF2-40B4-BE49-F238E27FC236}">
                <a16:creationId xmlns:a16="http://schemas.microsoft.com/office/drawing/2014/main" id="{B1080976-193F-EF3F-9700-0B7C0B5DC745}"/>
              </a:ext>
            </a:extLst>
          </p:cNvPr>
          <p:cNvSpPr txBox="1"/>
          <p:nvPr/>
        </p:nvSpPr>
        <p:spPr>
          <a:xfrm>
            <a:off x="7333013" y="6309756"/>
            <a:ext cx="2859974" cy="380010"/>
          </a:xfrm>
          <a:prstGeom prst="rect">
            <a:avLst/>
          </a:prstGeom>
          <a:noFill/>
        </p:spPr>
        <p:txBody>
          <a:bodyPr wrap="square" rtlCol="0">
            <a:spAutoFit/>
          </a:bodyPr>
          <a:lstStyle/>
          <a:p>
            <a:r>
              <a:rPr lang="en-US" dirty="0"/>
              <a:t>Run Time: 1.874934 seconds</a:t>
            </a:r>
          </a:p>
        </p:txBody>
      </p:sp>
      <p:sp>
        <p:nvSpPr>
          <p:cNvPr id="3" name="TextBox 2">
            <a:extLst>
              <a:ext uri="{FF2B5EF4-FFF2-40B4-BE49-F238E27FC236}">
                <a16:creationId xmlns:a16="http://schemas.microsoft.com/office/drawing/2014/main" id="{9B6F089F-213E-2B66-B929-715294672B8C}"/>
              </a:ext>
            </a:extLst>
          </p:cNvPr>
          <p:cNvSpPr txBox="1"/>
          <p:nvPr/>
        </p:nvSpPr>
        <p:spPr>
          <a:xfrm>
            <a:off x="1799112" y="6309756"/>
            <a:ext cx="3259776" cy="380010"/>
          </a:xfrm>
          <a:prstGeom prst="rect">
            <a:avLst/>
          </a:prstGeom>
          <a:noFill/>
        </p:spPr>
        <p:txBody>
          <a:bodyPr wrap="square" rtlCol="0">
            <a:spAutoFit/>
          </a:bodyPr>
          <a:lstStyle/>
          <a:p>
            <a:r>
              <a:rPr lang="en-US" dirty="0"/>
              <a:t>Run Time: 2.919911 seconds</a:t>
            </a:r>
          </a:p>
        </p:txBody>
      </p:sp>
    </p:spTree>
    <p:extLst>
      <p:ext uri="{BB962C8B-B14F-4D97-AF65-F5344CB8AC3E}">
        <p14:creationId xmlns:p14="http://schemas.microsoft.com/office/powerpoint/2010/main" val="3011772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yellow and purple map&#10;&#10;Description automatically generated">
            <a:extLst>
              <a:ext uri="{FF2B5EF4-FFF2-40B4-BE49-F238E27FC236}">
                <a16:creationId xmlns:a16="http://schemas.microsoft.com/office/drawing/2014/main" id="{6DDDAF08-30B9-2350-8092-C3883652B20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85896" y="2012470"/>
            <a:ext cx="3886208" cy="3977648"/>
          </a:xfrm>
          <a:prstGeom prst="rect">
            <a:avLst/>
          </a:prstGeom>
          <a:noFill/>
          <a:ln>
            <a:noFill/>
          </a:ln>
        </p:spPr>
      </p:pic>
      <p:pic>
        <p:nvPicPr>
          <p:cNvPr id="5" name="Content Placeholder 4" descr="A yellow and purple map&#10;&#10;Description automatically generated">
            <a:extLst>
              <a:ext uri="{FF2B5EF4-FFF2-40B4-BE49-F238E27FC236}">
                <a16:creationId xmlns:a16="http://schemas.microsoft.com/office/drawing/2014/main" id="{B21075DC-01A2-AC2A-BD24-83A0D69B5A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9896" y="2012470"/>
            <a:ext cx="3886208" cy="3977648"/>
          </a:xfrm>
          <a:prstGeom prst="rect">
            <a:avLst/>
          </a:prstGeom>
          <a:noFill/>
          <a:ln>
            <a:noFill/>
          </a:ln>
        </p:spPr>
      </p:pic>
      <p:sp>
        <p:nvSpPr>
          <p:cNvPr id="6" name="Title 1">
            <a:extLst>
              <a:ext uri="{FF2B5EF4-FFF2-40B4-BE49-F238E27FC236}">
                <a16:creationId xmlns:a16="http://schemas.microsoft.com/office/drawing/2014/main" id="{A85D7E49-C10B-6C80-AA6D-3A12A5A57E3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Resolution: 1*1 m</a:t>
            </a:r>
            <a:br>
              <a:rPr lang="en-US" sz="2800" dirty="0"/>
            </a:br>
            <a:r>
              <a:rPr lang="en-US" sz="2800" dirty="0"/>
              <a:t>Start: (436, 892) | Goal: (232, 1468)</a:t>
            </a:r>
          </a:p>
        </p:txBody>
      </p:sp>
      <p:sp>
        <p:nvSpPr>
          <p:cNvPr id="2" name="TextBox 1">
            <a:extLst>
              <a:ext uri="{FF2B5EF4-FFF2-40B4-BE49-F238E27FC236}">
                <a16:creationId xmlns:a16="http://schemas.microsoft.com/office/drawing/2014/main" id="{4E1AA058-63B5-9B44-0D62-FAD177DC8E4F}"/>
              </a:ext>
            </a:extLst>
          </p:cNvPr>
          <p:cNvSpPr txBox="1"/>
          <p:nvPr/>
        </p:nvSpPr>
        <p:spPr>
          <a:xfrm>
            <a:off x="7333013" y="6309756"/>
            <a:ext cx="2859974" cy="380010"/>
          </a:xfrm>
          <a:prstGeom prst="rect">
            <a:avLst/>
          </a:prstGeom>
          <a:noFill/>
        </p:spPr>
        <p:txBody>
          <a:bodyPr wrap="square" rtlCol="0">
            <a:spAutoFit/>
          </a:bodyPr>
          <a:lstStyle/>
          <a:p>
            <a:r>
              <a:rPr lang="en-US" dirty="0"/>
              <a:t>Run Time: 0.557296 seconds</a:t>
            </a:r>
          </a:p>
        </p:txBody>
      </p:sp>
      <p:sp>
        <p:nvSpPr>
          <p:cNvPr id="4" name="TextBox 3">
            <a:extLst>
              <a:ext uri="{FF2B5EF4-FFF2-40B4-BE49-F238E27FC236}">
                <a16:creationId xmlns:a16="http://schemas.microsoft.com/office/drawing/2014/main" id="{668CD05F-8618-DEE2-0441-FA87BC833783}"/>
              </a:ext>
            </a:extLst>
          </p:cNvPr>
          <p:cNvSpPr txBox="1"/>
          <p:nvPr/>
        </p:nvSpPr>
        <p:spPr>
          <a:xfrm>
            <a:off x="1799112" y="6309756"/>
            <a:ext cx="3259776" cy="380010"/>
          </a:xfrm>
          <a:prstGeom prst="rect">
            <a:avLst/>
          </a:prstGeom>
          <a:noFill/>
        </p:spPr>
        <p:txBody>
          <a:bodyPr wrap="square" rtlCol="0">
            <a:spAutoFit/>
          </a:bodyPr>
          <a:lstStyle/>
          <a:p>
            <a:r>
              <a:rPr lang="en-US" dirty="0"/>
              <a:t>Run Time: 1.273725 seconds</a:t>
            </a:r>
          </a:p>
        </p:txBody>
      </p:sp>
    </p:spTree>
    <p:extLst>
      <p:ext uri="{BB962C8B-B14F-4D97-AF65-F5344CB8AC3E}">
        <p14:creationId xmlns:p14="http://schemas.microsoft.com/office/powerpoint/2010/main" val="18375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yellow and purple map with a red line&#10;&#10;Description automatically generated">
            <a:extLst>
              <a:ext uri="{FF2B5EF4-FFF2-40B4-BE49-F238E27FC236}">
                <a16:creationId xmlns:a16="http://schemas.microsoft.com/office/drawing/2014/main" id="{40187CA9-5D1B-04D6-3995-EB000B9A47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85896" y="2012470"/>
            <a:ext cx="3886208" cy="3977648"/>
          </a:xfrm>
          <a:prstGeom prst="rect">
            <a:avLst/>
          </a:prstGeom>
          <a:noFill/>
          <a:ln>
            <a:noFill/>
          </a:ln>
        </p:spPr>
      </p:pic>
      <p:pic>
        <p:nvPicPr>
          <p:cNvPr id="5" name="Content Placeholder 4" descr="A yellow and purple map&#10;&#10;Description automatically generated">
            <a:extLst>
              <a:ext uri="{FF2B5EF4-FFF2-40B4-BE49-F238E27FC236}">
                <a16:creationId xmlns:a16="http://schemas.microsoft.com/office/drawing/2014/main" id="{57D915D6-81A9-EBF8-BF01-889EC40227D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19896" y="2012470"/>
            <a:ext cx="3886208" cy="3977648"/>
          </a:xfrm>
          <a:prstGeom prst="rect">
            <a:avLst/>
          </a:prstGeom>
          <a:noFill/>
          <a:ln>
            <a:noFill/>
          </a:ln>
        </p:spPr>
      </p:pic>
      <p:sp>
        <p:nvSpPr>
          <p:cNvPr id="6" name="Title 1">
            <a:extLst>
              <a:ext uri="{FF2B5EF4-FFF2-40B4-BE49-F238E27FC236}">
                <a16:creationId xmlns:a16="http://schemas.microsoft.com/office/drawing/2014/main" id="{0D6D7DBD-9C4D-4BE1-4287-AF22D382F07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t>Resolution: 1*1 m</a:t>
            </a:r>
            <a:br>
              <a:rPr lang="en-US" sz="2800" dirty="0"/>
            </a:br>
            <a:r>
              <a:rPr lang="en-US" sz="2800" dirty="0"/>
              <a:t>Start: (436, 892) | Goal: (964, 870)</a:t>
            </a:r>
          </a:p>
        </p:txBody>
      </p:sp>
      <p:sp>
        <p:nvSpPr>
          <p:cNvPr id="2" name="TextBox 1">
            <a:extLst>
              <a:ext uri="{FF2B5EF4-FFF2-40B4-BE49-F238E27FC236}">
                <a16:creationId xmlns:a16="http://schemas.microsoft.com/office/drawing/2014/main" id="{8C9B9748-CF2F-3F73-75B4-6E8AEA9D186A}"/>
              </a:ext>
            </a:extLst>
          </p:cNvPr>
          <p:cNvSpPr txBox="1"/>
          <p:nvPr/>
        </p:nvSpPr>
        <p:spPr>
          <a:xfrm>
            <a:off x="7333013" y="6309756"/>
            <a:ext cx="2859974" cy="380010"/>
          </a:xfrm>
          <a:prstGeom prst="rect">
            <a:avLst/>
          </a:prstGeom>
          <a:noFill/>
        </p:spPr>
        <p:txBody>
          <a:bodyPr wrap="square" rtlCol="0">
            <a:spAutoFit/>
          </a:bodyPr>
          <a:lstStyle/>
          <a:p>
            <a:r>
              <a:rPr lang="en-US" dirty="0"/>
              <a:t>Run Time: 0.626574 seconds</a:t>
            </a:r>
          </a:p>
        </p:txBody>
      </p:sp>
      <p:sp>
        <p:nvSpPr>
          <p:cNvPr id="4" name="TextBox 3">
            <a:extLst>
              <a:ext uri="{FF2B5EF4-FFF2-40B4-BE49-F238E27FC236}">
                <a16:creationId xmlns:a16="http://schemas.microsoft.com/office/drawing/2014/main" id="{101E085D-A288-0B92-2277-967F218C5842}"/>
              </a:ext>
            </a:extLst>
          </p:cNvPr>
          <p:cNvSpPr txBox="1"/>
          <p:nvPr/>
        </p:nvSpPr>
        <p:spPr>
          <a:xfrm>
            <a:off x="1799112" y="6309756"/>
            <a:ext cx="3259776" cy="380010"/>
          </a:xfrm>
          <a:prstGeom prst="rect">
            <a:avLst/>
          </a:prstGeom>
          <a:noFill/>
        </p:spPr>
        <p:txBody>
          <a:bodyPr wrap="square" rtlCol="0">
            <a:spAutoFit/>
          </a:bodyPr>
          <a:lstStyle/>
          <a:p>
            <a:r>
              <a:rPr lang="en-US" dirty="0"/>
              <a:t>Run Time: 1.435158 seconds</a:t>
            </a:r>
          </a:p>
        </p:txBody>
      </p:sp>
    </p:spTree>
    <p:extLst>
      <p:ext uri="{BB962C8B-B14F-4D97-AF65-F5344CB8AC3E}">
        <p14:creationId xmlns:p14="http://schemas.microsoft.com/office/powerpoint/2010/main" val="372027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D399-0B83-4D45-0685-D1E9C01CEB29}"/>
              </a:ext>
            </a:extLst>
          </p:cNvPr>
          <p:cNvSpPr>
            <a:spLocks noGrp="1"/>
          </p:cNvSpPr>
          <p:nvPr>
            <p:ph type="title"/>
          </p:nvPr>
        </p:nvSpPr>
        <p:spPr>
          <a:xfrm>
            <a:off x="838200" y="365126"/>
            <a:ext cx="10515600" cy="763588"/>
          </a:xfrm>
        </p:spPr>
        <p:txBody>
          <a:bodyPr>
            <a:normAutofit/>
          </a:bodyPr>
          <a:lstStyle/>
          <a:p>
            <a:pPr algn="ctr"/>
            <a:r>
              <a:rPr lang="en-US" sz="3200" dirty="0"/>
              <a:t>Run time for all resolutions</a:t>
            </a:r>
          </a:p>
        </p:txBody>
      </p:sp>
      <p:graphicFrame>
        <p:nvGraphicFramePr>
          <p:cNvPr id="6" name="Content Placeholder 5">
            <a:extLst>
              <a:ext uri="{FF2B5EF4-FFF2-40B4-BE49-F238E27FC236}">
                <a16:creationId xmlns:a16="http://schemas.microsoft.com/office/drawing/2014/main" id="{7B11204E-CEC1-3D96-F83B-4B7C8F9EA999}"/>
              </a:ext>
            </a:extLst>
          </p:cNvPr>
          <p:cNvGraphicFramePr>
            <a:graphicFrameLocks noGrp="1"/>
          </p:cNvGraphicFramePr>
          <p:nvPr>
            <p:ph idx="1"/>
            <p:extLst>
              <p:ext uri="{D42A27DB-BD31-4B8C-83A1-F6EECF244321}">
                <p14:modId xmlns:p14="http://schemas.microsoft.com/office/powerpoint/2010/main" val="3108697826"/>
              </p:ext>
            </p:extLst>
          </p:nvPr>
        </p:nvGraphicFramePr>
        <p:xfrm>
          <a:off x="1881187" y="1221580"/>
          <a:ext cx="8429626" cy="5449756"/>
        </p:xfrm>
        <a:graphic>
          <a:graphicData uri="http://schemas.openxmlformats.org/drawingml/2006/table">
            <a:tbl>
              <a:tblPr/>
              <a:tblGrid>
                <a:gridCol w="1227226">
                  <a:extLst>
                    <a:ext uri="{9D8B030D-6E8A-4147-A177-3AD203B41FA5}">
                      <a16:colId xmlns:a16="http://schemas.microsoft.com/office/drawing/2014/main" val="2217670907"/>
                    </a:ext>
                  </a:extLst>
                </a:gridCol>
                <a:gridCol w="1448527">
                  <a:extLst>
                    <a:ext uri="{9D8B030D-6E8A-4147-A177-3AD203B41FA5}">
                      <a16:colId xmlns:a16="http://schemas.microsoft.com/office/drawing/2014/main" val="3114213127"/>
                    </a:ext>
                  </a:extLst>
                </a:gridCol>
                <a:gridCol w="1508881">
                  <a:extLst>
                    <a:ext uri="{9D8B030D-6E8A-4147-A177-3AD203B41FA5}">
                      <a16:colId xmlns:a16="http://schemas.microsoft.com/office/drawing/2014/main" val="1911584000"/>
                    </a:ext>
                  </a:extLst>
                </a:gridCol>
                <a:gridCol w="1156811">
                  <a:extLst>
                    <a:ext uri="{9D8B030D-6E8A-4147-A177-3AD203B41FA5}">
                      <a16:colId xmlns:a16="http://schemas.microsoft.com/office/drawing/2014/main" val="1066494435"/>
                    </a:ext>
                  </a:extLst>
                </a:gridCol>
                <a:gridCol w="1156811">
                  <a:extLst>
                    <a:ext uri="{9D8B030D-6E8A-4147-A177-3AD203B41FA5}">
                      <a16:colId xmlns:a16="http://schemas.microsoft.com/office/drawing/2014/main" val="2551472961"/>
                    </a:ext>
                  </a:extLst>
                </a:gridCol>
                <a:gridCol w="965685">
                  <a:extLst>
                    <a:ext uri="{9D8B030D-6E8A-4147-A177-3AD203B41FA5}">
                      <a16:colId xmlns:a16="http://schemas.microsoft.com/office/drawing/2014/main" val="428665669"/>
                    </a:ext>
                  </a:extLst>
                </a:gridCol>
                <a:gridCol w="965685">
                  <a:extLst>
                    <a:ext uri="{9D8B030D-6E8A-4147-A177-3AD203B41FA5}">
                      <a16:colId xmlns:a16="http://schemas.microsoft.com/office/drawing/2014/main" val="3502562765"/>
                    </a:ext>
                  </a:extLst>
                </a:gridCol>
              </a:tblGrid>
              <a:tr h="279184">
                <a:tc rowSpan="2">
                  <a:txBody>
                    <a:bodyPr/>
                    <a:lstStyle/>
                    <a:p>
                      <a:pPr algn="ctr" fontAlgn="ctr"/>
                      <a:r>
                        <a:rPr lang="en-US" sz="1000" b="1" i="0" u="none" strike="noStrike" dirty="0">
                          <a:solidFill>
                            <a:srgbClr val="000000"/>
                          </a:solidFill>
                          <a:effectLst/>
                          <a:latin typeface="+mn-lt"/>
                        </a:rPr>
                        <a:t>Resolution</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000" b="1" i="0" u="none" strike="noStrike">
                          <a:solidFill>
                            <a:srgbClr val="000000"/>
                          </a:solidFill>
                          <a:effectLst/>
                          <a:latin typeface="+mn-lt"/>
                        </a:rPr>
                        <a:t>Start</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000" b="1" i="0" u="none" strike="noStrike" dirty="0">
                          <a:solidFill>
                            <a:srgbClr val="000000"/>
                          </a:solidFill>
                          <a:effectLst/>
                          <a:latin typeface="+mn-lt"/>
                        </a:rPr>
                        <a:t>Goal</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mn-lt"/>
                        </a:rPr>
                        <a:t>Computation times (in seconds)</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000" b="0" i="0" u="none" strike="noStrike">
                        <a:solidFill>
                          <a:srgbClr val="00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510045578"/>
                  </a:ext>
                </a:extLst>
              </a:tr>
              <a:tr h="1556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b="1" i="0" u="none" strike="noStrike">
                          <a:solidFill>
                            <a:srgbClr val="000000"/>
                          </a:solidFill>
                          <a:effectLst/>
                          <a:latin typeface="+mn-lt"/>
                        </a:rPr>
                        <a:t>Dijkstra </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000" b="1" i="0" u="none" strike="noStrike">
                          <a:solidFill>
                            <a:srgbClr val="000000"/>
                          </a:solidFill>
                          <a:effectLst/>
                          <a:latin typeface="+mn-lt"/>
                        </a:rPr>
                        <a:t>A*</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endParaRPr lang="en-US" sz="1000" b="0" i="0" u="none" strike="noStrike">
                        <a:solidFill>
                          <a:srgbClr val="00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956828951"/>
                  </a:ext>
                </a:extLst>
              </a:tr>
              <a:tr h="150490">
                <a:tc rowSpan="8">
                  <a:txBody>
                    <a:bodyPr/>
                    <a:lstStyle/>
                    <a:p>
                      <a:pPr algn="ctr" fontAlgn="ctr"/>
                      <a:r>
                        <a:rPr lang="en-US" sz="1000" b="0" i="0" u="none" strike="noStrike" dirty="0">
                          <a:solidFill>
                            <a:srgbClr val="000000"/>
                          </a:solidFill>
                          <a:effectLst/>
                          <a:latin typeface="+mn-lt"/>
                        </a:rPr>
                        <a:t>2*2m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mn-lt"/>
                        </a:rPr>
                        <a:t>0.702996</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mn-lt"/>
                        </a:rPr>
                        <a:t>0.478084</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0" i="0" u="none" strike="noStrike">
                        <a:solidFill>
                          <a:srgbClr val="00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093658116"/>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0.500125</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0.461026</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0"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525249297"/>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0"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997288525"/>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FF0000"/>
                          </a:solidFill>
                          <a:effectLst/>
                          <a:latin typeface="+mn-lt"/>
                        </a:rPr>
                        <a:t>0.72151</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FF0000"/>
                          </a:solidFill>
                          <a:effectLst/>
                          <a:latin typeface="+mn-lt"/>
                        </a:rPr>
                        <a:t>0.815546</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2818897303"/>
                  </a:ext>
                </a:extLst>
              </a:tr>
              <a:tr h="150490">
                <a:tc vMerge="1">
                  <a:txBody>
                    <a:bodyPr/>
                    <a:lstStyle/>
                    <a:p>
                      <a:endParaRPr lang="en-US"/>
                    </a:p>
                  </a:txBody>
                  <a:tcPr/>
                </a:tc>
                <a:tc>
                  <a:txBody>
                    <a:bodyPr/>
                    <a:lstStyle/>
                    <a:p>
                      <a:pPr algn="ctr" fontAlgn="ctr"/>
                      <a:r>
                        <a:rPr lang="en-US" sz="1000" b="0" i="0" u="none" strike="noStrike" dirty="0">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0.221901</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0.111033</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113598669"/>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0.29264</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0.138638</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dirty="0">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4034362475"/>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dirty="0">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443582247"/>
                  </a:ext>
                </a:extLst>
              </a:tr>
              <a:tr h="155679">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FF0000"/>
                          </a:solidFill>
                          <a:effectLst/>
                          <a:latin typeface="+mn-lt"/>
                        </a:rPr>
                        <a:t>0.933159</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0000"/>
                          </a:solidFill>
                          <a:effectLst/>
                          <a:latin typeface="+mn-lt"/>
                        </a:rPr>
                        <a:t>1.42381</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US" sz="1000" b="1" i="0" u="none" strike="noStrike">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614971077"/>
                  </a:ext>
                </a:extLst>
              </a:tr>
              <a:tr h="150490">
                <a:tc rowSpan="8">
                  <a:txBody>
                    <a:bodyPr/>
                    <a:lstStyle/>
                    <a:p>
                      <a:pPr algn="ctr" fontAlgn="ctr"/>
                      <a:r>
                        <a:rPr lang="en-US" sz="1000" b="0" i="0" u="none" strike="noStrike">
                          <a:solidFill>
                            <a:srgbClr val="000000"/>
                          </a:solidFill>
                          <a:effectLst/>
                          <a:latin typeface="+mn-lt"/>
                        </a:rPr>
                        <a:t>5*5m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mn-lt"/>
                        </a:rPr>
                        <a:t>0.097616</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mn-lt"/>
                        </a:rPr>
                        <a:t>0.066313</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1" i="0" u="none" strike="noStrike" dirty="0">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674128046"/>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0.05889</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fontAlgn="b"/>
                      <a:r>
                        <a:rPr lang="en-US" sz="1000" b="0" i="0" u="none" strike="noStrike">
                          <a:solidFill>
                            <a:srgbClr val="000000"/>
                          </a:solidFill>
                          <a:effectLst/>
                          <a:latin typeface="+mn-lt"/>
                        </a:rPr>
                        <a:t>0.064222</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120032406"/>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462655201"/>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FF0000"/>
                          </a:solidFill>
                          <a:effectLst/>
                          <a:latin typeface="+mn-lt"/>
                        </a:rPr>
                        <a:t>0.091575</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FF0000"/>
                          </a:solidFill>
                          <a:effectLst/>
                          <a:latin typeface="+mn-lt"/>
                        </a:rPr>
                        <a:t>0.102785</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3742005883"/>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0.024431</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a:solidFill>
                            <a:srgbClr val="000000"/>
                          </a:solidFill>
                          <a:effectLst/>
                          <a:latin typeface="+mn-lt"/>
                        </a:rPr>
                        <a:t>0.017098</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433885148"/>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0.04637</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0.015282</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785929549"/>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dirty="0">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409583862"/>
                  </a:ext>
                </a:extLst>
              </a:tr>
              <a:tr h="155679">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FF0000"/>
                          </a:solidFill>
                          <a:effectLst/>
                          <a:latin typeface="+mn-lt"/>
                        </a:rPr>
                        <a:t>0.09253</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0000"/>
                          </a:solidFill>
                          <a:effectLst/>
                          <a:latin typeface="+mn-lt"/>
                        </a:rPr>
                        <a:t>0.102056</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656348022"/>
                  </a:ext>
                </a:extLst>
              </a:tr>
              <a:tr h="150490">
                <a:tc rowSpan="8">
                  <a:txBody>
                    <a:bodyPr/>
                    <a:lstStyle/>
                    <a:p>
                      <a:pPr algn="ctr" fontAlgn="ctr"/>
                      <a:r>
                        <a:rPr lang="en-US" sz="1000" b="0" i="0" u="none" strike="noStrike">
                          <a:solidFill>
                            <a:srgbClr val="000000"/>
                          </a:solidFill>
                          <a:effectLst/>
                          <a:latin typeface="+mn-lt"/>
                        </a:rPr>
                        <a:t>10*10m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mn-lt"/>
                        </a:rPr>
                        <a:t>0.018954</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000" b="0" i="0" u="none" strike="noStrike">
                          <a:solidFill>
                            <a:srgbClr val="000000"/>
                          </a:solidFill>
                          <a:effectLst/>
                          <a:latin typeface="+mn-lt"/>
                        </a:rPr>
                        <a:t>0.020712</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762175771"/>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0.018822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0.018465</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116022575"/>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558569908"/>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FF0000"/>
                          </a:solidFill>
                          <a:effectLst/>
                          <a:latin typeface="+mn-lt"/>
                        </a:rPr>
                        <a:t>0.034783</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a:solidFill>
                            <a:srgbClr val="FF0000"/>
                          </a:solidFill>
                          <a:effectLst/>
                          <a:latin typeface="+mn-lt"/>
                        </a:rPr>
                        <a:t>0.027589</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1" i="0" u="none" strike="noStrike">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565735450"/>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0.013324</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a:solidFill>
                            <a:srgbClr val="000000"/>
                          </a:solidFill>
                          <a:effectLst/>
                          <a:latin typeface="+mn-lt"/>
                        </a:rPr>
                        <a:t>0.002873</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218070126"/>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0.013365</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0.003586</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132926644"/>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495989289"/>
                  </a:ext>
                </a:extLst>
              </a:tr>
              <a:tr h="155679">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FF0000"/>
                          </a:solidFill>
                          <a:effectLst/>
                          <a:latin typeface="+mn-lt"/>
                        </a:rPr>
                        <a:t>0.030372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FF0000"/>
                          </a:solidFill>
                          <a:effectLst/>
                          <a:latin typeface="+mn-lt"/>
                        </a:rPr>
                        <a:t>0.022159</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3236277404"/>
                  </a:ext>
                </a:extLst>
              </a:tr>
              <a:tr h="150490">
                <a:tc rowSpan="8">
                  <a:txBody>
                    <a:bodyPr/>
                    <a:lstStyle/>
                    <a:p>
                      <a:pPr algn="ctr" fontAlgn="ctr"/>
                      <a:r>
                        <a:rPr lang="en-US" sz="1000" b="0" i="0" u="none" strike="noStrike">
                          <a:solidFill>
                            <a:srgbClr val="000000"/>
                          </a:solidFill>
                          <a:effectLst/>
                          <a:latin typeface="+mn-lt"/>
                        </a:rPr>
                        <a:t>1*1m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mn-lt"/>
                        </a:rPr>
                        <a:t>3.289191</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1" i="0" u="none" strike="noStrike" dirty="0">
                          <a:solidFill>
                            <a:srgbClr val="000000"/>
                          </a:solidFill>
                          <a:effectLst/>
                          <a:latin typeface="+mn-lt"/>
                        </a:rPr>
                        <a:t>2.140017</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777162394"/>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2.919911</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1.874934</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841660030"/>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190101536"/>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(224, 158)</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FF0000"/>
                          </a:solidFill>
                          <a:effectLst/>
                          <a:latin typeface="+mn-lt"/>
                        </a:rPr>
                        <a:t>3.333529</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FF0000"/>
                          </a:solidFill>
                          <a:effectLst/>
                          <a:latin typeface="+mn-lt"/>
                        </a:rPr>
                        <a:t>4.477508</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392834097"/>
                  </a:ext>
                </a:extLst>
              </a:tr>
              <a:tr h="47185">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(232, 1468)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a:solidFill>
                            <a:srgbClr val="000000"/>
                          </a:solidFill>
                          <a:effectLst/>
                          <a:latin typeface="+mn-lt"/>
                        </a:rPr>
                        <a:t>1.273725</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0.557296</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876837246"/>
                  </a:ext>
                </a:extLst>
              </a:tr>
              <a:tr h="150490">
                <a:tc vMerge="1">
                  <a:txBody>
                    <a:bodyPr/>
                    <a:lstStyle/>
                    <a:p>
                      <a:endParaRPr lang="en-US"/>
                    </a:p>
                  </a:txBody>
                  <a:tcPr/>
                </a:tc>
                <a:tc>
                  <a:txBody>
                    <a:bodyPr/>
                    <a:lstStyle/>
                    <a:p>
                      <a:pPr algn="ctr" fontAlgn="ctr"/>
                      <a:r>
                        <a:rPr lang="en-US" sz="1000" b="0" i="0" u="none" strike="noStrike">
                          <a:solidFill>
                            <a:srgbClr val="00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000000"/>
                          </a:solidFill>
                          <a:effectLst/>
                          <a:latin typeface="+mn-lt"/>
                        </a:rPr>
                        <a:t>(964, 870)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0" i="0" u="none" strike="noStrike" dirty="0">
                          <a:solidFill>
                            <a:srgbClr val="000000"/>
                          </a:solidFill>
                          <a:effectLst/>
                          <a:latin typeface="+mn-lt"/>
                        </a:rPr>
                        <a:t>1.435158</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000" b="1" i="0" u="none" strike="noStrike" dirty="0">
                          <a:solidFill>
                            <a:srgbClr val="000000"/>
                          </a:solidFill>
                          <a:effectLst/>
                          <a:latin typeface="+mn-lt"/>
                        </a:rPr>
                        <a:t>0.626574</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fontAlgn="b"/>
                      <a:endParaRPr lang="en-US" sz="1000" b="1" i="0" u="none" strike="noStrike">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697421938"/>
                  </a:ext>
                </a:extLst>
              </a:tr>
              <a:tr h="150490">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000" b="0" i="0" u="none" strike="noStrike">
                          <a:solidFill>
                            <a:srgbClr val="FF0000"/>
                          </a:solidFill>
                          <a:effectLst/>
                          <a:latin typeface="+mn-lt"/>
                        </a:rPr>
                        <a:t>(304, 72)</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rgbClr val="FF0000"/>
                          </a:solidFill>
                          <a:effectLst/>
                          <a:latin typeface="+mn-lt"/>
                        </a:rPr>
                        <a:t>Goal not reachable</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hMerge="1">
                  <a:txBody>
                    <a:bodyPr/>
                    <a:lstStyle/>
                    <a:p>
                      <a:endParaRPr lang="en-US"/>
                    </a:p>
                  </a:txBody>
                  <a:tcPr/>
                </a:tc>
                <a:tc>
                  <a:txBody>
                    <a:bodyPr/>
                    <a:lstStyle/>
                    <a:p>
                      <a:pPr algn="ctr" fontAlgn="b"/>
                      <a:endParaRPr lang="en-US" sz="1000" b="1" i="0" u="none" strike="noStrike" dirty="0">
                        <a:solidFill>
                          <a:srgbClr val="FF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466466071"/>
                  </a:ext>
                </a:extLst>
              </a:tr>
              <a:tr h="155679">
                <a:tc vMerge="1">
                  <a:txBody>
                    <a:bodyPr/>
                    <a:lstStyle/>
                    <a:p>
                      <a:endParaRPr lang="en-US"/>
                    </a:p>
                  </a:txBody>
                  <a:tcPr/>
                </a:tc>
                <a:tc>
                  <a:txBody>
                    <a:bodyPr/>
                    <a:lstStyle/>
                    <a:p>
                      <a:pPr algn="ctr" fontAlgn="ctr"/>
                      <a:r>
                        <a:rPr lang="en-US" sz="1000" b="0" i="0" u="none" strike="noStrike">
                          <a:solidFill>
                            <a:srgbClr val="FF0000"/>
                          </a:solidFill>
                          <a:effectLst/>
                          <a:latin typeface="+mn-lt"/>
                        </a:rPr>
                        <a:t>(436, 892)</a:t>
                      </a:r>
                    </a:p>
                  </a:txBody>
                  <a:tcPr marL="4284" marR="4284" marT="428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FF0000"/>
                          </a:solidFill>
                          <a:effectLst/>
                          <a:latin typeface="+mn-lt"/>
                        </a:rPr>
                        <a:t>(274, 840)</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FF0000"/>
                          </a:solidFill>
                          <a:effectLst/>
                          <a:latin typeface="+mn-lt"/>
                        </a:rPr>
                        <a:t>3.427423</a:t>
                      </a:r>
                    </a:p>
                  </a:txBody>
                  <a:tcPr marL="4284" marR="4284" marT="42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FF0000"/>
                          </a:solidFill>
                          <a:effectLst/>
                          <a:latin typeface="+mn-lt"/>
                        </a:rPr>
                        <a:t>4.719319</a:t>
                      </a:r>
                    </a:p>
                  </a:txBody>
                  <a:tcPr marL="4284" marR="4284" marT="428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2">
                  <a:txBody>
                    <a:bodyPr/>
                    <a:lstStyle/>
                    <a:p>
                      <a:pPr algn="ctr" fontAlgn="ctr"/>
                      <a:r>
                        <a:rPr lang="en-US" sz="1000" b="1" i="0" u="none" strike="noStrike" dirty="0">
                          <a:solidFill>
                            <a:srgbClr val="FF0000"/>
                          </a:solidFill>
                          <a:effectLst/>
                          <a:latin typeface="+mn-lt"/>
                        </a:rPr>
                        <a:t>Goal not reachable</a:t>
                      </a: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2079703318"/>
                  </a:ext>
                </a:extLst>
              </a:tr>
            </a:tbl>
          </a:graphicData>
        </a:graphic>
      </p:graphicFrame>
    </p:spTree>
    <p:extLst>
      <p:ext uri="{BB962C8B-B14F-4D97-AF65-F5344CB8AC3E}">
        <p14:creationId xmlns:p14="http://schemas.microsoft.com/office/powerpoint/2010/main" val="116826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D399-0B83-4D45-0685-D1E9C01CEB29}"/>
              </a:ext>
            </a:extLst>
          </p:cNvPr>
          <p:cNvSpPr>
            <a:spLocks noGrp="1"/>
          </p:cNvSpPr>
          <p:nvPr>
            <p:ph type="title"/>
          </p:nvPr>
        </p:nvSpPr>
        <p:spPr>
          <a:xfrm>
            <a:off x="838200" y="365126"/>
            <a:ext cx="10515600" cy="763588"/>
          </a:xfrm>
        </p:spPr>
        <p:txBody>
          <a:bodyPr>
            <a:normAutofit fontScale="90000"/>
          </a:bodyPr>
          <a:lstStyle/>
          <a:p>
            <a:pPr algn="ctr"/>
            <a:r>
              <a:rPr lang="en-US" sz="3200" dirty="0"/>
              <a:t>Run time for all resolutions when goal is reachable, and a path exists</a:t>
            </a:r>
          </a:p>
        </p:txBody>
      </p:sp>
      <p:graphicFrame>
        <p:nvGraphicFramePr>
          <p:cNvPr id="6" name="Content Placeholder 5">
            <a:extLst>
              <a:ext uri="{FF2B5EF4-FFF2-40B4-BE49-F238E27FC236}">
                <a16:creationId xmlns:a16="http://schemas.microsoft.com/office/drawing/2014/main" id="{7B11204E-CEC1-3D96-F83B-4B7C8F9EA999}"/>
              </a:ext>
            </a:extLst>
          </p:cNvPr>
          <p:cNvGraphicFramePr>
            <a:graphicFrameLocks noGrp="1"/>
          </p:cNvGraphicFramePr>
          <p:nvPr>
            <p:ph idx="1"/>
            <p:extLst>
              <p:ext uri="{D42A27DB-BD31-4B8C-83A1-F6EECF244321}">
                <p14:modId xmlns:p14="http://schemas.microsoft.com/office/powerpoint/2010/main" val="2520712192"/>
              </p:ext>
            </p:extLst>
          </p:nvPr>
        </p:nvGraphicFramePr>
        <p:xfrm>
          <a:off x="1732374" y="1221580"/>
          <a:ext cx="8727252" cy="4971397"/>
        </p:xfrm>
        <a:graphic>
          <a:graphicData uri="http://schemas.openxmlformats.org/drawingml/2006/table">
            <a:tbl>
              <a:tblPr/>
              <a:tblGrid>
                <a:gridCol w="1648182">
                  <a:extLst>
                    <a:ext uri="{9D8B030D-6E8A-4147-A177-3AD203B41FA5}">
                      <a16:colId xmlns:a16="http://schemas.microsoft.com/office/drawing/2014/main" val="2217670907"/>
                    </a:ext>
                  </a:extLst>
                </a:gridCol>
                <a:gridCol w="1945393">
                  <a:extLst>
                    <a:ext uri="{9D8B030D-6E8A-4147-A177-3AD203B41FA5}">
                      <a16:colId xmlns:a16="http://schemas.microsoft.com/office/drawing/2014/main" val="3114213127"/>
                    </a:ext>
                  </a:extLst>
                </a:gridCol>
                <a:gridCol w="2026449">
                  <a:extLst>
                    <a:ext uri="{9D8B030D-6E8A-4147-A177-3AD203B41FA5}">
                      <a16:colId xmlns:a16="http://schemas.microsoft.com/office/drawing/2014/main" val="1911584000"/>
                    </a:ext>
                  </a:extLst>
                </a:gridCol>
                <a:gridCol w="1553614">
                  <a:extLst>
                    <a:ext uri="{9D8B030D-6E8A-4147-A177-3AD203B41FA5}">
                      <a16:colId xmlns:a16="http://schemas.microsoft.com/office/drawing/2014/main" val="1066494435"/>
                    </a:ext>
                  </a:extLst>
                </a:gridCol>
                <a:gridCol w="1553614">
                  <a:extLst>
                    <a:ext uri="{9D8B030D-6E8A-4147-A177-3AD203B41FA5}">
                      <a16:colId xmlns:a16="http://schemas.microsoft.com/office/drawing/2014/main" val="2551472961"/>
                    </a:ext>
                  </a:extLst>
                </a:gridCol>
              </a:tblGrid>
              <a:tr h="488245">
                <a:tc rowSpan="2">
                  <a:txBody>
                    <a:bodyPr/>
                    <a:lstStyle/>
                    <a:p>
                      <a:pPr algn="ctr" fontAlgn="ctr"/>
                      <a:r>
                        <a:rPr lang="en-US" sz="1200" b="1" i="0" u="none" strike="noStrike" dirty="0">
                          <a:solidFill>
                            <a:srgbClr val="000000"/>
                          </a:solidFill>
                          <a:effectLst/>
                          <a:latin typeface="+mn-lt"/>
                        </a:rPr>
                        <a:t>Resolution</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200" b="1" i="0" u="none" strike="noStrike">
                          <a:solidFill>
                            <a:srgbClr val="000000"/>
                          </a:solidFill>
                          <a:effectLst/>
                          <a:latin typeface="+mn-lt"/>
                        </a:rPr>
                        <a:t>Start</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200" b="1" i="0" u="none" strike="noStrike" dirty="0">
                          <a:solidFill>
                            <a:srgbClr val="000000"/>
                          </a:solidFill>
                          <a:effectLst/>
                          <a:latin typeface="+mn-lt"/>
                        </a:rPr>
                        <a:t>Goal</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200" b="1" i="0" u="none" strike="noStrike">
                          <a:solidFill>
                            <a:srgbClr val="000000"/>
                          </a:solidFill>
                          <a:effectLst/>
                          <a:latin typeface="+mn-lt"/>
                        </a:rPr>
                        <a:t>Computation times (in seconds)</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10045578"/>
                  </a:ext>
                </a:extLst>
              </a:tr>
              <a:tr h="27225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200" b="1" i="0" u="none" strike="noStrike">
                          <a:solidFill>
                            <a:srgbClr val="000000"/>
                          </a:solidFill>
                          <a:effectLst/>
                          <a:latin typeface="+mn-lt"/>
                        </a:rPr>
                        <a:t>Dijkstra </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200" b="1" i="0" u="none" strike="noStrike">
                          <a:solidFill>
                            <a:srgbClr val="000000"/>
                          </a:solidFill>
                          <a:effectLst/>
                          <a:latin typeface="+mn-lt"/>
                        </a:rPr>
                        <a:t>A*</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956828951"/>
                  </a:ext>
                </a:extLst>
              </a:tr>
              <a:tr h="263181">
                <a:tc rowSpan="4">
                  <a:txBody>
                    <a:bodyPr/>
                    <a:lstStyle/>
                    <a:p>
                      <a:pPr algn="ctr" fontAlgn="ctr"/>
                      <a:r>
                        <a:rPr lang="en-US" sz="1200" b="0" i="0" u="none" strike="noStrike">
                          <a:solidFill>
                            <a:srgbClr val="000000"/>
                          </a:solidFill>
                          <a:effectLst/>
                          <a:latin typeface="+mn-lt"/>
                        </a:rPr>
                        <a:t>2*2m</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rPr>
                        <a:t>0.702996</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rPr>
                        <a:t>0.478084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1093658116"/>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0.500125</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0.461026</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3525249297"/>
                  </a:ext>
                </a:extLst>
              </a:tr>
              <a:tr h="263181">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0.221901</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0.111033</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3113598669"/>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0.29264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0.138638</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34362475"/>
                  </a:ext>
                </a:extLst>
              </a:tr>
              <a:tr h="263181">
                <a:tc rowSpan="4">
                  <a:txBody>
                    <a:bodyPr/>
                    <a:lstStyle/>
                    <a:p>
                      <a:pPr algn="ctr" fontAlgn="ctr"/>
                      <a:r>
                        <a:rPr lang="en-US" sz="1200" b="0" i="0" u="none" strike="noStrike">
                          <a:solidFill>
                            <a:srgbClr val="000000"/>
                          </a:solidFill>
                          <a:effectLst/>
                          <a:latin typeface="+mn-lt"/>
                        </a:rPr>
                        <a:t>5*5m</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rPr>
                        <a:t>0.097616</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rPr>
                        <a:t>0.066313</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2674128046"/>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0.05889</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b"/>
                      <a:r>
                        <a:rPr lang="en-US" sz="1200" b="0" i="0" u="none" strike="noStrike" dirty="0">
                          <a:solidFill>
                            <a:srgbClr val="000000"/>
                          </a:solidFill>
                          <a:effectLst/>
                          <a:latin typeface="+mn-lt"/>
                        </a:rPr>
                        <a:t>0.064222</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20032406"/>
                  </a:ext>
                </a:extLst>
              </a:tr>
              <a:tr h="263181">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0.024431</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0.017098</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3433885148"/>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0.04637</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0.015282</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85929549"/>
                  </a:ext>
                </a:extLst>
              </a:tr>
              <a:tr h="263181">
                <a:tc rowSpan="4">
                  <a:txBody>
                    <a:bodyPr/>
                    <a:lstStyle/>
                    <a:p>
                      <a:pPr algn="ctr" fontAlgn="ctr"/>
                      <a:r>
                        <a:rPr lang="en-US" sz="1200" b="0" i="0" u="none" strike="noStrike">
                          <a:solidFill>
                            <a:srgbClr val="000000"/>
                          </a:solidFill>
                          <a:effectLst/>
                          <a:latin typeface="+mn-lt"/>
                        </a:rPr>
                        <a:t>10*10m</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rPr>
                        <a:t>0.018954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00"/>
                    </a:solidFill>
                  </a:tcPr>
                </a:tc>
                <a:tc>
                  <a:txBody>
                    <a:bodyPr/>
                    <a:lstStyle/>
                    <a:p>
                      <a:pPr algn="ctr" fontAlgn="b"/>
                      <a:r>
                        <a:rPr lang="en-US" sz="1200" b="0" i="0" u="none" strike="noStrike" dirty="0">
                          <a:solidFill>
                            <a:srgbClr val="000000"/>
                          </a:solidFill>
                          <a:effectLst/>
                          <a:latin typeface="+mn-lt"/>
                        </a:rPr>
                        <a:t>0.020712</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762175771"/>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0.018822</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0.018465</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2116022575"/>
                  </a:ext>
                </a:extLst>
              </a:tr>
              <a:tr h="263181">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0.013324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0.002873</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3218070126"/>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n-lt"/>
                        </a:rPr>
                        <a:t>0.013365</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0.003586</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32926644"/>
                  </a:ext>
                </a:extLst>
              </a:tr>
              <a:tr h="263181">
                <a:tc rowSpan="4">
                  <a:txBody>
                    <a:bodyPr/>
                    <a:lstStyle/>
                    <a:p>
                      <a:pPr algn="ctr" fontAlgn="ctr"/>
                      <a:r>
                        <a:rPr lang="en-US" sz="1200" b="0" i="0" u="none" strike="noStrike">
                          <a:solidFill>
                            <a:srgbClr val="000000"/>
                          </a:solidFill>
                          <a:effectLst/>
                          <a:latin typeface="+mn-lt"/>
                        </a:rPr>
                        <a:t>1*1m</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mn-lt"/>
                        </a:rPr>
                        <a:t>3.289191</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mn-lt"/>
                        </a:rPr>
                        <a:t>2.140017</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C000"/>
                    </a:solidFill>
                  </a:tcPr>
                </a:tc>
                <a:extLst>
                  <a:ext uri="{0D108BD9-81ED-4DB2-BD59-A6C34878D82A}">
                    <a16:rowId xmlns:a16="http://schemas.microsoft.com/office/drawing/2014/main" val="2777162394"/>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a:solidFill>
                            <a:srgbClr val="000000"/>
                          </a:solidFill>
                          <a:effectLst/>
                          <a:latin typeface="+mn-lt"/>
                        </a:rPr>
                        <a:t>2.919911</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1.874934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841660030"/>
                  </a:ext>
                </a:extLst>
              </a:tr>
              <a:tr h="263181">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200" b="0" i="0" u="none" strike="noStrike" dirty="0">
                          <a:solidFill>
                            <a:srgbClr val="000000"/>
                          </a:solidFill>
                          <a:effectLst/>
                          <a:latin typeface="+mn-lt"/>
                        </a:rPr>
                        <a:t>(232, 1468)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1.273725</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200" b="0" i="0" u="none" strike="noStrike" dirty="0">
                          <a:solidFill>
                            <a:srgbClr val="000000"/>
                          </a:solidFill>
                          <a:effectLst/>
                          <a:latin typeface="+mn-lt"/>
                        </a:rPr>
                        <a:t>0.557296</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C000"/>
                    </a:solidFill>
                  </a:tcPr>
                </a:tc>
                <a:extLst>
                  <a:ext uri="{0D108BD9-81ED-4DB2-BD59-A6C34878D82A}">
                    <a16:rowId xmlns:a16="http://schemas.microsoft.com/office/drawing/2014/main" val="2876837246"/>
                  </a:ext>
                </a:extLst>
              </a:tr>
              <a:tr h="263181">
                <a:tc vMerge="1">
                  <a:txBody>
                    <a:bodyPr/>
                    <a:lstStyle/>
                    <a:p>
                      <a:endParaRPr lang="en-US"/>
                    </a:p>
                  </a:txBody>
                  <a:tcPr/>
                </a:tc>
                <a:tc>
                  <a:txBody>
                    <a:bodyPr/>
                    <a:lstStyle/>
                    <a:p>
                      <a:pPr algn="ctr" fontAlgn="ctr"/>
                      <a:r>
                        <a:rPr lang="en-US" sz="1200" b="0" i="0" u="none" strike="noStrike" dirty="0">
                          <a:solidFill>
                            <a:srgbClr val="000000"/>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mn-lt"/>
                        </a:rPr>
                        <a:t>(964, 870)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1.435158</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n-lt"/>
                        </a:rPr>
                        <a:t>0.626574</a:t>
                      </a:r>
                    </a:p>
                  </a:txBody>
                  <a:tcPr marL="4284" marR="4284" marT="428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697421938"/>
                  </a:ext>
                </a:extLst>
              </a:tr>
            </a:tbl>
          </a:graphicData>
        </a:graphic>
      </p:graphicFrame>
    </p:spTree>
    <p:extLst>
      <p:ext uri="{BB962C8B-B14F-4D97-AF65-F5344CB8AC3E}">
        <p14:creationId xmlns:p14="http://schemas.microsoft.com/office/powerpoint/2010/main" val="3345698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D399-0B83-4D45-0685-D1E9C01CEB29}"/>
              </a:ext>
            </a:extLst>
          </p:cNvPr>
          <p:cNvSpPr>
            <a:spLocks noGrp="1"/>
          </p:cNvSpPr>
          <p:nvPr>
            <p:ph type="title"/>
          </p:nvPr>
        </p:nvSpPr>
        <p:spPr>
          <a:xfrm>
            <a:off x="838200" y="365126"/>
            <a:ext cx="10515600" cy="763588"/>
          </a:xfrm>
        </p:spPr>
        <p:txBody>
          <a:bodyPr>
            <a:noAutofit/>
          </a:bodyPr>
          <a:lstStyle/>
          <a:p>
            <a:pPr algn="ctr"/>
            <a:r>
              <a:rPr lang="en-US" sz="2800" dirty="0"/>
              <a:t>Run time for all resolutions when there are obstacles in-between the points and goal couldn’t be reached</a:t>
            </a:r>
          </a:p>
        </p:txBody>
      </p:sp>
      <p:graphicFrame>
        <p:nvGraphicFramePr>
          <p:cNvPr id="6" name="Content Placeholder 5">
            <a:extLst>
              <a:ext uri="{FF2B5EF4-FFF2-40B4-BE49-F238E27FC236}">
                <a16:creationId xmlns:a16="http://schemas.microsoft.com/office/drawing/2014/main" id="{7B11204E-CEC1-3D96-F83B-4B7C8F9EA999}"/>
              </a:ext>
            </a:extLst>
          </p:cNvPr>
          <p:cNvGraphicFramePr>
            <a:graphicFrameLocks noGrp="1"/>
          </p:cNvGraphicFramePr>
          <p:nvPr>
            <p:ph idx="1"/>
            <p:extLst>
              <p:ext uri="{D42A27DB-BD31-4B8C-83A1-F6EECF244321}">
                <p14:modId xmlns:p14="http://schemas.microsoft.com/office/powerpoint/2010/main" val="1644172316"/>
              </p:ext>
            </p:extLst>
          </p:nvPr>
        </p:nvGraphicFramePr>
        <p:xfrm>
          <a:off x="1603633" y="1530338"/>
          <a:ext cx="8984733" cy="4745773"/>
        </p:xfrm>
        <a:graphic>
          <a:graphicData uri="http://schemas.openxmlformats.org/drawingml/2006/table">
            <a:tbl>
              <a:tblPr/>
              <a:tblGrid>
                <a:gridCol w="1308041">
                  <a:extLst>
                    <a:ext uri="{9D8B030D-6E8A-4147-A177-3AD203B41FA5}">
                      <a16:colId xmlns:a16="http://schemas.microsoft.com/office/drawing/2014/main" val="2217670907"/>
                    </a:ext>
                  </a:extLst>
                </a:gridCol>
                <a:gridCol w="1543916">
                  <a:extLst>
                    <a:ext uri="{9D8B030D-6E8A-4147-A177-3AD203B41FA5}">
                      <a16:colId xmlns:a16="http://schemas.microsoft.com/office/drawing/2014/main" val="3114213127"/>
                    </a:ext>
                  </a:extLst>
                </a:gridCol>
                <a:gridCol w="1608244">
                  <a:extLst>
                    <a:ext uri="{9D8B030D-6E8A-4147-A177-3AD203B41FA5}">
                      <a16:colId xmlns:a16="http://schemas.microsoft.com/office/drawing/2014/main" val="1911584000"/>
                    </a:ext>
                  </a:extLst>
                </a:gridCol>
                <a:gridCol w="1232989">
                  <a:extLst>
                    <a:ext uri="{9D8B030D-6E8A-4147-A177-3AD203B41FA5}">
                      <a16:colId xmlns:a16="http://schemas.microsoft.com/office/drawing/2014/main" val="1066494435"/>
                    </a:ext>
                  </a:extLst>
                </a:gridCol>
                <a:gridCol w="1232989">
                  <a:extLst>
                    <a:ext uri="{9D8B030D-6E8A-4147-A177-3AD203B41FA5}">
                      <a16:colId xmlns:a16="http://schemas.microsoft.com/office/drawing/2014/main" val="2551472961"/>
                    </a:ext>
                  </a:extLst>
                </a:gridCol>
                <a:gridCol w="1029277">
                  <a:extLst>
                    <a:ext uri="{9D8B030D-6E8A-4147-A177-3AD203B41FA5}">
                      <a16:colId xmlns:a16="http://schemas.microsoft.com/office/drawing/2014/main" val="428665669"/>
                    </a:ext>
                  </a:extLst>
                </a:gridCol>
                <a:gridCol w="1029277">
                  <a:extLst>
                    <a:ext uri="{9D8B030D-6E8A-4147-A177-3AD203B41FA5}">
                      <a16:colId xmlns:a16="http://schemas.microsoft.com/office/drawing/2014/main" val="3502562765"/>
                    </a:ext>
                  </a:extLst>
                </a:gridCol>
              </a:tblGrid>
              <a:tr h="450230">
                <a:tc rowSpan="2">
                  <a:txBody>
                    <a:bodyPr/>
                    <a:lstStyle/>
                    <a:p>
                      <a:pPr algn="ctr" fontAlgn="ctr"/>
                      <a:r>
                        <a:rPr lang="en-US" sz="1000" b="1" i="0" u="none" strike="noStrike" dirty="0">
                          <a:solidFill>
                            <a:srgbClr val="000000"/>
                          </a:solidFill>
                          <a:effectLst/>
                          <a:latin typeface="+mn-lt"/>
                        </a:rPr>
                        <a:t>Resolution</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000" b="1" i="0" u="none" strike="noStrike">
                          <a:solidFill>
                            <a:srgbClr val="000000"/>
                          </a:solidFill>
                          <a:effectLst/>
                          <a:latin typeface="+mn-lt"/>
                        </a:rPr>
                        <a:t>Start</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000" b="1" i="0" u="none" strike="noStrike" dirty="0">
                          <a:solidFill>
                            <a:srgbClr val="000000"/>
                          </a:solidFill>
                          <a:effectLst/>
                          <a:latin typeface="+mn-lt"/>
                        </a:rPr>
                        <a:t>Goal</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sz="1000" b="1" i="0" u="none" strike="noStrike" dirty="0">
                          <a:solidFill>
                            <a:srgbClr val="000000"/>
                          </a:solidFill>
                          <a:effectLst/>
                          <a:latin typeface="+mn-lt"/>
                        </a:rPr>
                        <a:t>Computation times (in seconds)</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endParaRPr lang="en-US" sz="1000" b="0" i="0" u="none" strike="noStrike">
                        <a:solidFill>
                          <a:srgbClr val="00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510045578"/>
                  </a:ext>
                </a:extLst>
              </a:tr>
              <a:tr h="25267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1000" b="1" i="0" u="none" strike="noStrike">
                          <a:solidFill>
                            <a:srgbClr val="000000"/>
                          </a:solidFill>
                          <a:effectLst/>
                          <a:latin typeface="+mn-lt"/>
                        </a:rPr>
                        <a:t>Dijkstra </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ctr"/>
                      <a:r>
                        <a:rPr lang="en-US" sz="1000" b="1" i="0" u="none" strike="noStrike">
                          <a:solidFill>
                            <a:srgbClr val="000000"/>
                          </a:solidFill>
                          <a:effectLst/>
                          <a:latin typeface="+mn-lt"/>
                        </a:rPr>
                        <a:t>A*</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b"/>
                      <a:endParaRPr lang="en-US" sz="1000" b="0" i="0" u="none" strike="noStrike">
                        <a:solidFill>
                          <a:srgbClr val="000000"/>
                        </a:solidFill>
                        <a:effectLst/>
                        <a:latin typeface="+mn-lt"/>
                      </a:endParaRPr>
                    </a:p>
                  </a:txBody>
                  <a:tcPr marL="4284" marR="4284" marT="428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rgbClr val="00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956828951"/>
                  </a:ext>
                </a:extLst>
              </a:tr>
              <a:tr h="252679">
                <a:tc rowSpan="4">
                  <a:txBody>
                    <a:bodyPr/>
                    <a:lstStyle/>
                    <a:p>
                      <a:pPr algn="ctr" fontAlgn="ctr"/>
                      <a:r>
                        <a:rPr lang="en-US" sz="1000" b="0" i="0" u="none" strike="noStrike" dirty="0">
                          <a:solidFill>
                            <a:srgbClr val="000000"/>
                          </a:solidFill>
                          <a:effectLst/>
                          <a:latin typeface="+mn-lt"/>
                        </a:rPr>
                        <a:t>2*2m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hMerge="1">
                  <a:txBody>
                    <a:bodyPr/>
                    <a:lstStyle/>
                    <a:p>
                      <a:endParaRPr lang="en-US"/>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0" i="0" u="none" strike="noStrike">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0" i="0" u="none" strike="noStrike">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093658116"/>
                  </a:ext>
                </a:extLst>
              </a:tr>
              <a:tr h="252679">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fontAlgn="ctr"/>
                      <a:r>
                        <a:rPr lang="en-US" sz="1000" b="0" i="0" u="none" strike="noStrike">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gn="ctr" fontAlgn="b"/>
                      <a:r>
                        <a:rPr lang="en-US" sz="1000" b="1" i="0" u="none" strike="noStrike" dirty="0">
                          <a:solidFill>
                            <a:schemeClr val="tx1"/>
                          </a:solidFill>
                          <a:effectLst/>
                          <a:latin typeface="+mn-lt"/>
                        </a:rPr>
                        <a:t>0.72151</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a:noFill/>
                    </a:lnB>
                    <a:solidFill>
                      <a:srgbClr val="FFFF00"/>
                    </a:solidFill>
                  </a:tcPr>
                </a:tc>
                <a:tc>
                  <a:txBody>
                    <a:bodyPr/>
                    <a:lstStyle/>
                    <a:p>
                      <a:pPr algn="ctr" fontAlgn="b"/>
                      <a:r>
                        <a:rPr lang="en-US" sz="1000" b="0" i="0" u="none" strike="noStrike" dirty="0">
                          <a:solidFill>
                            <a:schemeClr val="tx1"/>
                          </a:solidFill>
                          <a:effectLst/>
                          <a:latin typeface="+mn-lt"/>
                        </a:rPr>
                        <a:t>0.815546</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a:solidFill>
                            <a:schemeClr val="tx1"/>
                          </a:solidFill>
                          <a:effectLst/>
                          <a:latin typeface="+mn-lt"/>
                        </a:rPr>
                        <a:t>Goal not reachable</a:t>
                      </a:r>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pPr algn="ctr" fontAlgn="b"/>
                      <a:endParaRPr lang="en-US" sz="1000" b="0"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525249297"/>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hMerge="1">
                  <a:txBody>
                    <a:bodyPr/>
                    <a:lstStyle/>
                    <a:p>
                      <a:endParaRPr lang="en-US"/>
                    </a:p>
                  </a:txBody>
                  <a:tcPr>
                    <a:lnL w="12700" cap="flat" cmpd="sng" algn="ctr">
                      <a:solidFill>
                        <a:srgbClr val="000000"/>
                      </a:solidFill>
                      <a:prstDash val="solid"/>
                      <a:round/>
                      <a:headEnd type="none" w="med" len="med"/>
                      <a:tailEnd type="none" w="med" len="med"/>
                    </a:lnL>
                    <a:lnT w="12700" cmpd="sng">
                      <a:noFill/>
                      <a:prstDash val="solid"/>
                    </a:lnT>
                  </a:tcPr>
                </a:tc>
                <a:tc>
                  <a:txBody>
                    <a:bodyPr/>
                    <a:lstStyle/>
                    <a:p>
                      <a:pPr algn="ctr" fontAlgn="b"/>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443582247"/>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1" i="0" u="none" strike="noStrike" dirty="0">
                          <a:solidFill>
                            <a:schemeClr val="tx1"/>
                          </a:solidFill>
                          <a:effectLst/>
                          <a:latin typeface="+mn-lt"/>
                        </a:rPr>
                        <a:t>0.933159</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000" b="0" i="0" u="none" strike="noStrike" dirty="0">
                          <a:solidFill>
                            <a:schemeClr val="tx1"/>
                          </a:solidFill>
                          <a:effectLst/>
                          <a:latin typeface="+mn-lt"/>
                        </a:rPr>
                        <a:t>1.42381</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ctr"/>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614971077"/>
                  </a:ext>
                </a:extLst>
              </a:tr>
              <a:tr h="252679">
                <a:tc rowSpan="4">
                  <a:txBody>
                    <a:bodyPr/>
                    <a:lstStyle/>
                    <a:p>
                      <a:pPr algn="ctr" fontAlgn="ctr"/>
                      <a:r>
                        <a:rPr lang="en-US" sz="1000" b="0" i="0" u="none" strike="noStrike">
                          <a:solidFill>
                            <a:srgbClr val="000000"/>
                          </a:solidFill>
                          <a:effectLst/>
                          <a:latin typeface="+mn-lt"/>
                        </a:rPr>
                        <a:t>5*5m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674128046"/>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00" b="1" i="0" u="none" strike="noStrike">
                          <a:solidFill>
                            <a:schemeClr val="tx1"/>
                          </a:solidFill>
                          <a:effectLst/>
                          <a:latin typeface="+mn-lt"/>
                        </a:rPr>
                        <a:t>0.091575</a:t>
                      </a:r>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b"/>
                      <a:r>
                        <a:rPr lang="en-US" sz="1000" b="0" i="0" u="none" strike="noStrike" dirty="0">
                          <a:solidFill>
                            <a:schemeClr val="tx1"/>
                          </a:solidFill>
                          <a:effectLst/>
                          <a:latin typeface="+mn-lt"/>
                        </a:rPr>
                        <a:t>0.102785</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a:solidFill>
                            <a:schemeClr val="tx1"/>
                          </a:solidFill>
                          <a:effectLst/>
                          <a:latin typeface="+mn-lt"/>
                        </a:rPr>
                        <a:t>Goal not reachable</a:t>
                      </a:r>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3120032406"/>
                  </a:ext>
                </a:extLst>
              </a:tr>
              <a:tr h="252679">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hMerge="1">
                  <a:txBody>
                    <a:bodyPr/>
                    <a:lstStyle/>
                    <a:p>
                      <a:endParaRPr lang="en-US"/>
                    </a:p>
                  </a:txBody>
                  <a:tcPr/>
                </a:tc>
                <a:tc>
                  <a:txBody>
                    <a:bodyPr/>
                    <a:lstStyle/>
                    <a:p>
                      <a:pPr algn="ctr" fontAlgn="b"/>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409583862"/>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1" i="0" u="none" strike="noStrike" dirty="0">
                          <a:solidFill>
                            <a:schemeClr val="tx1"/>
                          </a:solidFill>
                          <a:effectLst/>
                          <a:latin typeface="+mn-lt"/>
                        </a:rPr>
                        <a:t>0.09253</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000" b="0" i="0" u="none" strike="noStrike" dirty="0">
                          <a:solidFill>
                            <a:schemeClr val="tx1"/>
                          </a:solidFill>
                          <a:effectLst/>
                          <a:latin typeface="+mn-lt"/>
                        </a:rPr>
                        <a:t>0.102056</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ctr"/>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656348022"/>
                  </a:ext>
                </a:extLst>
              </a:tr>
              <a:tr h="252679">
                <a:tc rowSpan="4">
                  <a:txBody>
                    <a:bodyPr/>
                    <a:lstStyle/>
                    <a:p>
                      <a:pPr algn="ctr" fontAlgn="ctr"/>
                      <a:r>
                        <a:rPr lang="en-US" sz="1000" b="0" i="0" u="none" strike="noStrike">
                          <a:solidFill>
                            <a:srgbClr val="000000"/>
                          </a:solidFill>
                          <a:effectLst/>
                          <a:latin typeface="+mn-lt"/>
                        </a:rPr>
                        <a:t>10*10m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000" b="1" i="0" u="none" strike="noStrike">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762175771"/>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00" b="0" i="0" u="none" strike="noStrike" dirty="0">
                          <a:solidFill>
                            <a:schemeClr val="tx1"/>
                          </a:solidFill>
                          <a:effectLst/>
                          <a:latin typeface="+mn-lt"/>
                        </a:rPr>
                        <a:t>0.034783</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fontAlgn="b"/>
                      <a:r>
                        <a:rPr lang="en-US" sz="1000" b="1" i="0" u="none" strike="noStrike" dirty="0">
                          <a:solidFill>
                            <a:schemeClr val="tx1"/>
                          </a:solidFill>
                          <a:effectLst/>
                          <a:latin typeface="+mn-lt"/>
                        </a:rPr>
                        <a:t>0.027589</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116022575"/>
                  </a:ext>
                </a:extLst>
              </a:tr>
              <a:tr h="252679">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hMerge="1">
                  <a:txBody>
                    <a:bodyPr/>
                    <a:lstStyle/>
                    <a:p>
                      <a:endParaRPr lang="en-US"/>
                    </a:p>
                  </a:txBody>
                  <a:tcPr/>
                </a:tc>
                <a:tc>
                  <a:txBody>
                    <a:bodyPr/>
                    <a:lstStyle/>
                    <a:p>
                      <a:pPr algn="ctr" fontAlgn="b"/>
                      <a:endParaRPr lang="en-US" sz="1000" b="1" i="0" u="none" strike="noStrike">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495989289"/>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mn-lt"/>
                        </a:rPr>
                        <a:t>0.030372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000" b="1" i="0" u="none" strike="noStrike" dirty="0">
                          <a:solidFill>
                            <a:schemeClr val="tx1"/>
                          </a:solidFill>
                          <a:effectLst/>
                          <a:latin typeface="+mn-lt"/>
                        </a:rPr>
                        <a:t>0.022159</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pPr algn="ctr" fontAlgn="ctr"/>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3236277404"/>
                  </a:ext>
                </a:extLst>
              </a:tr>
              <a:tr h="252679">
                <a:tc rowSpan="4">
                  <a:txBody>
                    <a:bodyPr/>
                    <a:lstStyle/>
                    <a:p>
                      <a:pPr algn="ctr" fontAlgn="ctr"/>
                      <a:r>
                        <a:rPr lang="en-US" sz="1000" b="0" i="0" u="none" strike="noStrike">
                          <a:solidFill>
                            <a:srgbClr val="000000"/>
                          </a:solidFill>
                          <a:effectLst/>
                          <a:latin typeface="+mn-lt"/>
                        </a:rPr>
                        <a:t>1*1m</a:t>
                      </a:r>
                    </a:p>
                  </a:txBody>
                  <a:tcPr marL="4284" marR="4284" marT="4284"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C000"/>
                    </a:solidFill>
                  </a:tcPr>
                </a:tc>
                <a:tc>
                  <a:txBody>
                    <a:bodyPr/>
                    <a:lstStyle/>
                    <a:p>
                      <a:pPr algn="ctr" fontAlgn="b"/>
                      <a:endParaRPr lang="en-US" sz="1000" b="1" i="0" u="none" strike="noStrike">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2777162394"/>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(224, 158)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en-US" sz="1000" b="1" i="0" u="none" strike="noStrike" dirty="0">
                          <a:solidFill>
                            <a:schemeClr val="tx1"/>
                          </a:solidFill>
                          <a:effectLst/>
                          <a:latin typeface="+mn-lt"/>
                        </a:rPr>
                        <a:t>3.333529</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FFFF00"/>
                    </a:solidFill>
                  </a:tcPr>
                </a:tc>
                <a:tc>
                  <a:txBody>
                    <a:bodyPr/>
                    <a:lstStyle/>
                    <a:p>
                      <a:pPr algn="ctr" fontAlgn="b"/>
                      <a:r>
                        <a:rPr lang="en-US" sz="1000" b="0" i="0" u="none" strike="noStrike" dirty="0">
                          <a:solidFill>
                            <a:schemeClr val="tx1"/>
                          </a:solidFill>
                          <a:effectLst/>
                          <a:latin typeface="+mn-lt"/>
                        </a:rPr>
                        <a:t>4.477508</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fontAlgn="b"/>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pPr algn="ctr" fontAlgn="b"/>
                      <a:endParaRPr lang="en-US" sz="1000" b="1" i="0" u="none" strike="noStrike" dirty="0">
                        <a:solidFill>
                          <a:srgbClr val="FF0000"/>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841660030"/>
                  </a:ext>
                </a:extLst>
              </a:tr>
              <a:tr h="252679">
                <a:tc vMerge="1">
                  <a:txBody>
                    <a:bodyPr/>
                    <a:lstStyle/>
                    <a:p>
                      <a:endParaRPr lang="en-US"/>
                    </a:p>
                  </a:txBody>
                  <a:tcPr>
                    <a:lnT w="12700" cap="flat" cmpd="sng" algn="ctr">
                      <a:solidFill>
                        <a:srgbClr val="000000"/>
                      </a:solidFill>
                      <a:prstDash val="solid"/>
                      <a:round/>
                      <a:headEnd type="none" w="med" len="med"/>
                      <a:tailEnd type="none" w="med" len="med"/>
                    </a:lnT>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ctr"/>
                      <a:r>
                        <a:rPr lang="en-US" sz="1000" b="0" i="0" u="none" strike="noStrike" dirty="0">
                          <a:solidFill>
                            <a:schemeClr val="tx1"/>
                          </a:solidFill>
                          <a:effectLst/>
                          <a:latin typeface="+mn-lt"/>
                        </a:rPr>
                        <a:t>(304, 72)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gridSpan="2">
                  <a:txBody>
                    <a:bodyPr/>
                    <a:lstStyle/>
                    <a:p>
                      <a:pPr algn="ctr" fontAlgn="b"/>
                      <a:r>
                        <a:rPr lang="en-US" sz="1000" b="0"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hMerge="1">
                  <a:txBody>
                    <a:bodyPr/>
                    <a:lstStyle/>
                    <a:p>
                      <a:endParaRPr lang="en-US"/>
                    </a:p>
                  </a:txBody>
                  <a:tcPr/>
                </a:tc>
                <a:tc>
                  <a:txBody>
                    <a:bodyPr/>
                    <a:lstStyle/>
                    <a:p>
                      <a:pPr algn="ctr" fontAlgn="b"/>
                      <a:endParaRPr lang="en-US" sz="1000" b="1" i="0" u="none" strike="noStrike" dirty="0">
                        <a:solidFill>
                          <a:schemeClr val="tx1"/>
                        </a:solidFill>
                        <a:effectLst/>
                        <a:latin typeface="+mn-lt"/>
                      </a:endParaRP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b"/>
                      <a:endParaRPr lang="en-US" sz="1000" b="1" i="0" u="none" strike="noStrike" dirty="0">
                        <a:solidFill>
                          <a:schemeClr val="tx1"/>
                        </a:solidFill>
                        <a:effectLst/>
                        <a:latin typeface="+mn-lt"/>
                      </a:endParaRPr>
                    </a:p>
                  </a:txBody>
                  <a:tcPr marL="4284" marR="4284" marT="4284" marB="0" anchor="ctr">
                    <a:lnL>
                      <a:noFill/>
                    </a:lnL>
                    <a:lnR>
                      <a:noFill/>
                    </a:lnR>
                    <a:lnT>
                      <a:noFill/>
                    </a:lnT>
                    <a:lnB>
                      <a:noFill/>
                    </a:lnB>
                  </a:tcPr>
                </a:tc>
                <a:extLst>
                  <a:ext uri="{0D108BD9-81ED-4DB2-BD59-A6C34878D82A}">
                    <a16:rowId xmlns:a16="http://schemas.microsoft.com/office/drawing/2014/main" val="1466466071"/>
                  </a:ext>
                </a:extLst>
              </a:tr>
              <a:tr h="252679">
                <a:tc vMerge="1">
                  <a:txBody>
                    <a:bodyPr/>
                    <a:lstStyle/>
                    <a:p>
                      <a:endParaRPr lang="en-US"/>
                    </a:p>
                  </a:txBody>
                  <a:tcPr/>
                </a:tc>
                <a:tc>
                  <a:txBody>
                    <a:bodyPr/>
                    <a:lstStyle/>
                    <a:p>
                      <a:pPr algn="ctr" fontAlgn="ctr"/>
                      <a:r>
                        <a:rPr lang="en-US" sz="1000" b="0" i="0" u="none" strike="noStrike" dirty="0">
                          <a:solidFill>
                            <a:schemeClr val="tx1"/>
                          </a:solidFill>
                          <a:effectLst/>
                          <a:latin typeface="+mn-lt"/>
                        </a:rPr>
                        <a:t>(436, 892)</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mn-lt"/>
                        </a:rPr>
                        <a:t>(274, 840)</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a:txBody>
                    <a:bodyPr/>
                    <a:lstStyle/>
                    <a:p>
                      <a:pPr algn="ctr" fontAlgn="b"/>
                      <a:r>
                        <a:rPr lang="en-US" sz="1000" b="1" i="0" u="none" strike="noStrike" dirty="0">
                          <a:solidFill>
                            <a:schemeClr val="tx1"/>
                          </a:solidFill>
                          <a:effectLst/>
                          <a:latin typeface="+mn-lt"/>
                        </a:rPr>
                        <a:t>3.427423</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000" b="0" i="0" u="none" strike="noStrike" dirty="0">
                          <a:solidFill>
                            <a:schemeClr val="tx1"/>
                          </a:solidFill>
                          <a:effectLst/>
                          <a:latin typeface="+mn-lt"/>
                        </a:rPr>
                        <a:t>4.719319</a:t>
                      </a:r>
                    </a:p>
                  </a:txBody>
                  <a:tcPr marL="4284" marR="4284" marT="428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fontAlgn="ctr"/>
                      <a:r>
                        <a:rPr lang="en-US" sz="1000" b="1" i="0" u="none" strike="noStrike" dirty="0">
                          <a:solidFill>
                            <a:schemeClr val="tx1"/>
                          </a:solidFill>
                          <a:effectLst/>
                          <a:latin typeface="+mn-lt"/>
                        </a:rPr>
                        <a:t>Goal not reachable</a:t>
                      </a:r>
                    </a:p>
                  </a:txBody>
                  <a:tcPr marL="4284" marR="4284" marT="4284" marB="0" anchor="ctr">
                    <a:lnL w="12700" cap="flat" cmpd="sng" algn="ctr">
                      <a:solidFill>
                        <a:schemeClr val="tx1"/>
                      </a:solidFill>
                      <a:prstDash val="solid"/>
                      <a:round/>
                      <a:headEnd type="none" w="med" len="med"/>
                      <a:tailEnd type="none" w="med" len="med"/>
                    </a:lnL>
                    <a:lnR>
                      <a:noFill/>
                    </a:lnR>
                    <a:lnT>
                      <a:noFill/>
                    </a:lnT>
                    <a:lnB>
                      <a:noFill/>
                    </a:lnB>
                  </a:tcPr>
                </a:tc>
                <a:tc hMerge="1">
                  <a:txBody>
                    <a:bodyPr/>
                    <a:lstStyle/>
                    <a:p>
                      <a:endParaRPr lang="en-US"/>
                    </a:p>
                  </a:txBody>
                  <a:tcPr/>
                </a:tc>
                <a:extLst>
                  <a:ext uri="{0D108BD9-81ED-4DB2-BD59-A6C34878D82A}">
                    <a16:rowId xmlns:a16="http://schemas.microsoft.com/office/drawing/2014/main" val="2079703318"/>
                  </a:ext>
                </a:extLst>
              </a:tr>
            </a:tbl>
          </a:graphicData>
        </a:graphic>
      </p:graphicFrame>
    </p:spTree>
    <p:extLst>
      <p:ext uri="{BB962C8B-B14F-4D97-AF65-F5344CB8AC3E}">
        <p14:creationId xmlns:p14="http://schemas.microsoft.com/office/powerpoint/2010/main" val="289739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0A65-277B-F740-3FF2-8E61CDC3E454}"/>
              </a:ext>
            </a:extLst>
          </p:cNvPr>
          <p:cNvSpPr>
            <a:spLocks noGrp="1"/>
          </p:cNvSpPr>
          <p:nvPr>
            <p:ph type="title"/>
          </p:nvPr>
        </p:nvSpPr>
        <p:spPr/>
        <p:txBody>
          <a:bodyPr>
            <a:normAutofit/>
          </a:bodyPr>
          <a:lstStyle/>
          <a:p>
            <a:pPr algn="ctr"/>
            <a:r>
              <a:rPr lang="en-US" sz="3000" dirty="0">
                <a:effectLst/>
                <a:latin typeface="Arial" panose="020B0604020202020204" pitchFamily="34" charset="0"/>
              </a:rPr>
              <a:t>Computation time of the algorithm for the different resolutions</a:t>
            </a:r>
            <a:endParaRPr lang="en-US" sz="3000" dirty="0"/>
          </a:p>
        </p:txBody>
      </p:sp>
      <p:sp>
        <p:nvSpPr>
          <p:cNvPr id="3" name="Content Placeholder 2">
            <a:extLst>
              <a:ext uri="{FF2B5EF4-FFF2-40B4-BE49-F238E27FC236}">
                <a16:creationId xmlns:a16="http://schemas.microsoft.com/office/drawing/2014/main" id="{CA26D947-67C4-17AA-CE6E-AF4ED0CA694B}"/>
              </a:ext>
            </a:extLst>
          </p:cNvPr>
          <p:cNvSpPr>
            <a:spLocks noGrp="1"/>
          </p:cNvSpPr>
          <p:nvPr>
            <p:ph idx="1"/>
          </p:nvPr>
        </p:nvSpPr>
        <p:spPr/>
        <p:txBody>
          <a:bodyPr>
            <a:normAutofit/>
          </a:bodyPr>
          <a:lstStyle/>
          <a:p>
            <a:pPr algn="just"/>
            <a:r>
              <a:rPr lang="en-US" sz="2400" dirty="0"/>
              <a:t>The run time for both Dijkstra and A* reduces as the resolution decreases because the number of nodes to be considered during search is fewer.</a:t>
            </a:r>
          </a:p>
          <a:p>
            <a:pPr algn="just"/>
            <a:r>
              <a:rPr lang="en-US" sz="2400" dirty="0"/>
              <a:t>For some pairs, even at lower resolutions, the computation times are relatively high, indicating that the problem remains complex due to obstacles or the layout of the terrain.</a:t>
            </a:r>
          </a:p>
          <a:p>
            <a:pPr algn="just"/>
            <a:r>
              <a:rPr lang="en-US" sz="2400" dirty="0"/>
              <a:t>The difference in performance between the two algorithms is most pronounced at finer resolutions (1 * 1m)</a:t>
            </a:r>
            <a:endParaRPr lang="en-US" sz="3600" dirty="0"/>
          </a:p>
          <a:p>
            <a:endParaRPr lang="en-US" sz="2400" dirty="0"/>
          </a:p>
        </p:txBody>
      </p:sp>
    </p:spTree>
    <p:extLst>
      <p:ext uri="{BB962C8B-B14F-4D97-AF65-F5344CB8AC3E}">
        <p14:creationId xmlns:p14="http://schemas.microsoft.com/office/powerpoint/2010/main" val="42331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0A65-277B-F740-3FF2-8E61CDC3E454}"/>
              </a:ext>
            </a:extLst>
          </p:cNvPr>
          <p:cNvSpPr>
            <a:spLocks noGrp="1"/>
          </p:cNvSpPr>
          <p:nvPr>
            <p:ph type="title"/>
          </p:nvPr>
        </p:nvSpPr>
        <p:spPr/>
        <p:txBody>
          <a:bodyPr>
            <a:normAutofit/>
          </a:bodyPr>
          <a:lstStyle/>
          <a:p>
            <a:pPr algn="ctr"/>
            <a:r>
              <a:rPr lang="en-US" sz="3000" dirty="0">
                <a:effectLst/>
                <a:latin typeface="Arial" panose="020B0604020202020204" pitchFamily="34" charset="0"/>
              </a:rPr>
              <a:t>Computation time and results of both the algorithms. Are either of them optimal?</a:t>
            </a:r>
            <a:endParaRPr lang="en-US" sz="3000" dirty="0"/>
          </a:p>
        </p:txBody>
      </p:sp>
      <p:sp>
        <p:nvSpPr>
          <p:cNvPr id="3" name="Content Placeholder 2">
            <a:extLst>
              <a:ext uri="{FF2B5EF4-FFF2-40B4-BE49-F238E27FC236}">
                <a16:creationId xmlns:a16="http://schemas.microsoft.com/office/drawing/2014/main" id="{CA26D947-67C4-17AA-CE6E-AF4ED0CA694B}"/>
              </a:ext>
            </a:extLst>
          </p:cNvPr>
          <p:cNvSpPr>
            <a:spLocks noGrp="1"/>
          </p:cNvSpPr>
          <p:nvPr>
            <p:ph idx="1"/>
          </p:nvPr>
        </p:nvSpPr>
        <p:spPr/>
        <p:txBody>
          <a:bodyPr>
            <a:noAutofit/>
          </a:bodyPr>
          <a:lstStyle/>
          <a:p>
            <a:pPr algn="just"/>
            <a:r>
              <a:rPr lang="en-US" sz="2400" b="1" dirty="0"/>
              <a:t>In terms of computation time</a:t>
            </a:r>
            <a:r>
              <a:rPr lang="en-US" sz="2400" dirty="0"/>
              <a:t>, A* is comparatively more optimal than Dijkstra due to the presence of heuristic which directs the search strategy towards the nodes which are more optimal, i.e., it leverages heuristics to make more informed decisions about which nodes to explore next. </a:t>
            </a:r>
          </a:p>
          <a:p>
            <a:pPr lvl="1" algn="just"/>
            <a:r>
              <a:rPr lang="en-US" sz="1800" dirty="0"/>
              <a:t>When a path exists, the run time of A* is smaller comparative to Dijkstra because Dijkstra follows a brute-force approach, i.e., checks for all the possible neighboring nodes before choosing the shortest path whereas the search strategy of A* by definition prioritizes the nodes that are more likely to lead to the goal. </a:t>
            </a:r>
          </a:p>
          <a:p>
            <a:pPr lvl="1" algn="just"/>
            <a:r>
              <a:rPr lang="en-US" sz="1800" dirty="0"/>
              <a:t>When the goal couldn’t be reached, both algorithms will explore the entire search space. In this case, Dijkstra's algorithm typically explores nodes uniformly, while A* may still be guided by the heuristic towards the goal initially. However, as the search progresses and it becomes clear that there's no path, A* will have spent extra time exploring nodes that Dijkstra's algorithm would not have explored as extensively. </a:t>
            </a:r>
          </a:p>
          <a:p>
            <a:pPr algn="just"/>
            <a:r>
              <a:rPr lang="en-US" sz="2400" b="1" dirty="0"/>
              <a:t>In terms of path length</a:t>
            </a:r>
            <a:r>
              <a:rPr lang="en-US" sz="2400" dirty="0"/>
              <a:t>, both Dijkstra's algorithm and A* are guaranteed to find the shortest path. </a:t>
            </a:r>
          </a:p>
        </p:txBody>
      </p:sp>
    </p:spTree>
    <p:extLst>
      <p:ext uri="{BB962C8B-B14F-4D97-AF65-F5344CB8AC3E}">
        <p14:creationId xmlns:p14="http://schemas.microsoft.com/office/powerpoint/2010/main" val="382097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2*2 m</a:t>
            </a:r>
            <a:br>
              <a:rPr lang="en-US" dirty="0"/>
            </a:br>
            <a:r>
              <a:rPr lang="en-US" sz="2800" dirty="0"/>
              <a:t>Start: (112,79) | Goal: (116, 734)</a:t>
            </a:r>
          </a:p>
        </p:txBody>
      </p:sp>
      <p:pic>
        <p:nvPicPr>
          <p:cNvPr id="5" name="Content Placeholder 4" descr="A yellow and purple map with a red line&#10;&#10;Description automatically generated">
            <a:extLst>
              <a:ext uri="{FF2B5EF4-FFF2-40B4-BE49-F238E27FC236}">
                <a16:creationId xmlns:a16="http://schemas.microsoft.com/office/drawing/2014/main" id="{8A08DD84-A278-747B-F071-4FDEB725FB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4088" y="2012470"/>
            <a:ext cx="3803912" cy="3977648"/>
          </a:xfrm>
        </p:spPr>
      </p:pic>
      <p:pic>
        <p:nvPicPr>
          <p:cNvPr id="7" name="Content Placeholder 6" descr="A yellow and purple map&#10;&#10;Description automatically generated">
            <a:extLst>
              <a:ext uri="{FF2B5EF4-FFF2-40B4-BE49-F238E27FC236}">
                <a16:creationId xmlns:a16="http://schemas.microsoft.com/office/drawing/2014/main" id="{AD7183EF-8F16-F94C-40EB-219D7F3E0E9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77360" y="2012470"/>
            <a:ext cx="3803912" cy="3977648"/>
          </a:xfrm>
        </p:spPr>
      </p:pic>
      <p:sp>
        <p:nvSpPr>
          <p:cNvPr id="11" name="TextBox 10">
            <a:extLst>
              <a:ext uri="{FF2B5EF4-FFF2-40B4-BE49-F238E27FC236}">
                <a16:creationId xmlns:a16="http://schemas.microsoft.com/office/drawing/2014/main" id="{5025EDA5-32D0-0E07-D20D-B2830E785B79}"/>
              </a:ext>
            </a:extLst>
          </p:cNvPr>
          <p:cNvSpPr txBox="1"/>
          <p:nvPr/>
        </p:nvSpPr>
        <p:spPr>
          <a:xfrm>
            <a:off x="7451080" y="6309756"/>
            <a:ext cx="2856473" cy="369332"/>
          </a:xfrm>
          <a:prstGeom prst="rect">
            <a:avLst/>
          </a:prstGeom>
          <a:noFill/>
        </p:spPr>
        <p:txBody>
          <a:bodyPr wrap="square" rtlCol="0">
            <a:spAutoFit/>
          </a:bodyPr>
          <a:lstStyle/>
          <a:p>
            <a:r>
              <a:rPr lang="en-US" dirty="0"/>
              <a:t>Run Time: </a:t>
            </a:r>
            <a:r>
              <a:rPr lang="en-US" sz="1800" i="0" u="none" strike="noStrike" dirty="0">
                <a:solidFill>
                  <a:srgbClr val="000000"/>
                </a:solidFill>
                <a:effectLst/>
                <a:latin typeface="+mn-lt"/>
              </a:rPr>
              <a:t>0.478084 seconds</a:t>
            </a:r>
            <a:r>
              <a:rPr lang="en-US" dirty="0"/>
              <a:t>  </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47808" y="6309756"/>
            <a:ext cx="2856473" cy="369332"/>
          </a:xfrm>
          <a:prstGeom prst="rect">
            <a:avLst/>
          </a:prstGeom>
          <a:noFill/>
        </p:spPr>
        <p:txBody>
          <a:bodyPr wrap="square" rtlCol="0">
            <a:spAutoFit/>
          </a:bodyPr>
          <a:lstStyle/>
          <a:p>
            <a:r>
              <a:rPr lang="en-US" dirty="0"/>
              <a:t>Run Time: </a:t>
            </a:r>
            <a:r>
              <a:rPr lang="en-US" sz="1800" b="0" i="0" u="none" strike="noStrike" dirty="0">
                <a:solidFill>
                  <a:srgbClr val="000000"/>
                </a:solidFill>
                <a:effectLst/>
                <a:latin typeface="+mn-lt"/>
              </a:rPr>
              <a:t>0.702996 seconds</a:t>
            </a:r>
            <a:r>
              <a:rPr lang="en-US" dirty="0"/>
              <a:t> </a:t>
            </a:r>
          </a:p>
        </p:txBody>
      </p:sp>
    </p:spTree>
    <p:extLst>
      <p:ext uri="{BB962C8B-B14F-4D97-AF65-F5344CB8AC3E}">
        <p14:creationId xmlns:p14="http://schemas.microsoft.com/office/powerpoint/2010/main" val="211216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5302-62D0-1B0D-707A-8C1EFB113183}"/>
              </a:ext>
            </a:extLst>
          </p:cNvPr>
          <p:cNvSpPr>
            <a:spLocks noGrp="1"/>
          </p:cNvSpPr>
          <p:nvPr>
            <p:ph type="title"/>
          </p:nvPr>
        </p:nvSpPr>
        <p:spPr/>
        <p:txBody>
          <a:bodyPr/>
          <a:lstStyle/>
          <a:p>
            <a:pPr algn="ctr"/>
            <a:r>
              <a:rPr lang="en-US" sz="4000" b="1" dirty="0"/>
              <a:t>Resolution: 2*2 m</a:t>
            </a:r>
            <a:br>
              <a:rPr lang="en-US" sz="4000" dirty="0"/>
            </a:br>
            <a:r>
              <a:rPr lang="en-US" sz="2800" dirty="0"/>
              <a:t>Start: (112,79) | Goal: (482, 435)</a:t>
            </a:r>
          </a:p>
        </p:txBody>
      </p:sp>
      <p:sp>
        <p:nvSpPr>
          <p:cNvPr id="11" name="TextBox 10">
            <a:extLst>
              <a:ext uri="{FF2B5EF4-FFF2-40B4-BE49-F238E27FC236}">
                <a16:creationId xmlns:a16="http://schemas.microsoft.com/office/drawing/2014/main" id="{5025EDA5-32D0-0E07-D20D-B2830E785B79}"/>
              </a:ext>
            </a:extLst>
          </p:cNvPr>
          <p:cNvSpPr txBox="1"/>
          <p:nvPr/>
        </p:nvSpPr>
        <p:spPr>
          <a:xfrm>
            <a:off x="7454049" y="6309756"/>
            <a:ext cx="2850535" cy="380010"/>
          </a:xfrm>
          <a:prstGeom prst="rect">
            <a:avLst/>
          </a:prstGeom>
          <a:noFill/>
        </p:spPr>
        <p:txBody>
          <a:bodyPr wrap="square" rtlCol="0">
            <a:spAutoFit/>
          </a:bodyPr>
          <a:lstStyle/>
          <a:p>
            <a:r>
              <a:rPr lang="en-US" dirty="0"/>
              <a:t>Run Time: 0.461026 seconds</a:t>
            </a:r>
          </a:p>
        </p:txBody>
      </p:sp>
      <p:sp>
        <p:nvSpPr>
          <p:cNvPr id="12" name="TextBox 11">
            <a:extLst>
              <a:ext uri="{FF2B5EF4-FFF2-40B4-BE49-F238E27FC236}">
                <a16:creationId xmlns:a16="http://schemas.microsoft.com/office/drawing/2014/main" id="{96469BB2-6926-7F92-55E1-F0E0DE9EF47D}"/>
              </a:ext>
            </a:extLst>
          </p:cNvPr>
          <p:cNvSpPr txBox="1"/>
          <p:nvPr/>
        </p:nvSpPr>
        <p:spPr>
          <a:xfrm>
            <a:off x="2050777" y="6309756"/>
            <a:ext cx="2850535" cy="380010"/>
          </a:xfrm>
          <a:prstGeom prst="rect">
            <a:avLst/>
          </a:prstGeom>
          <a:noFill/>
        </p:spPr>
        <p:txBody>
          <a:bodyPr wrap="square" rtlCol="0">
            <a:spAutoFit/>
          </a:bodyPr>
          <a:lstStyle/>
          <a:p>
            <a:r>
              <a:rPr lang="en-US" dirty="0"/>
              <a:t>Run Time: 0.500125 seconds </a:t>
            </a:r>
          </a:p>
        </p:txBody>
      </p:sp>
      <p:pic>
        <p:nvPicPr>
          <p:cNvPr id="10" name="Content Placeholder 9" descr="A yellow and purple map with white text&#10;&#10;Description automatically generated">
            <a:extLst>
              <a:ext uri="{FF2B5EF4-FFF2-40B4-BE49-F238E27FC236}">
                <a16:creationId xmlns:a16="http://schemas.microsoft.com/office/drawing/2014/main" id="{A6FF6D09-C298-B6BB-78E3-7287611059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4088" y="2012470"/>
            <a:ext cx="3803912" cy="3977648"/>
          </a:xfrm>
        </p:spPr>
      </p:pic>
      <p:pic>
        <p:nvPicPr>
          <p:cNvPr id="14" name="Content Placeholder 13" descr="A yellow and purple map&#10;&#10;Description automatically generated">
            <a:extLst>
              <a:ext uri="{FF2B5EF4-FFF2-40B4-BE49-F238E27FC236}">
                <a16:creationId xmlns:a16="http://schemas.microsoft.com/office/drawing/2014/main" id="{CD6158C0-699B-FB35-4AA9-5E47375C9BF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77360" y="2012470"/>
            <a:ext cx="3803912" cy="3977648"/>
          </a:xfrm>
        </p:spPr>
      </p:pic>
    </p:spTree>
    <p:extLst>
      <p:ext uri="{BB962C8B-B14F-4D97-AF65-F5344CB8AC3E}">
        <p14:creationId xmlns:p14="http://schemas.microsoft.com/office/powerpoint/2010/main" val="1187060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1821</Words>
  <Application>Microsoft Office PowerPoint</Application>
  <PresentationFormat>Widescreen</PresentationFormat>
  <Paragraphs>354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MEEN 689: Planning and Control of Autonomous Vehicles  Assignment 1</vt:lpstr>
      <vt:lpstr>Assumptions</vt:lpstr>
      <vt:lpstr>Run time for all resolutions</vt:lpstr>
      <vt:lpstr>Run time for all resolutions when goal is reachable, and a path exists</vt:lpstr>
      <vt:lpstr>Run time for all resolutions when there are obstacles in-between the points and goal couldn’t be reached</vt:lpstr>
      <vt:lpstr>Computation time of the algorithm for the different resolutions</vt:lpstr>
      <vt:lpstr>Computation time and results of both the algorithms. Are either of them optimal?</vt:lpstr>
      <vt:lpstr>Resolution: 2*2 m Start: (112,79) | Goal: (116, 734)</vt:lpstr>
      <vt:lpstr>Resolution: 2*2 m Start: (112,79) | Goal: (482, 435)</vt:lpstr>
      <vt:lpstr>Resolution: 2*2 m Start: (218,446) | Goal: (116, 734)</vt:lpstr>
      <vt:lpstr>Resolution: 2*2 m Start: (218,446) | Goal: (482, 435)</vt:lpstr>
      <vt:lpstr>Resolution: 5*5 m Start: (44,31) | Goal: (46, 293)</vt:lpstr>
      <vt:lpstr>Resolution: 5*5 m Start: (44,31) | Goal: (192, 174)</vt:lpstr>
      <vt:lpstr>Resolution: 5*5 m Start: (87,178) | Goal: (46, 293)</vt:lpstr>
      <vt:lpstr>Resolution: 5*5 m Start: (87,178) | Goal: (192, 174)</vt:lpstr>
      <vt:lpstr>Resolution: 10*10 m Start: (22,15) | Goal: (23, 146)</vt:lpstr>
      <vt:lpstr>Resolution: 10*10 m Start: (22,15) | Goal: (96, 87)</vt:lpstr>
      <vt:lpstr>Resolution: 10*10 m Start: (43,89) | Goal: (23, 146)</vt:lpstr>
      <vt:lpstr>Resolution: 10*10 m Start: (43,89) | Goal: (96, 87)</vt:lpstr>
      <vt:lpstr>Resolution: 1*1 m Start: (224, 158) | Goal: (232, 1468)</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Venkatachalam, Arunachalam</dc:creator>
  <cp:lastModifiedBy>Venkatachalam, Arunachalam</cp:lastModifiedBy>
  <cp:revision>3</cp:revision>
  <cp:lastPrinted>2023-09-11T22:56:35Z</cp:lastPrinted>
  <dcterms:created xsi:type="dcterms:W3CDTF">2023-09-11T17:09:35Z</dcterms:created>
  <dcterms:modified xsi:type="dcterms:W3CDTF">2023-09-11T23:07:42Z</dcterms:modified>
</cp:coreProperties>
</file>