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4" r:id="rId5"/>
    <p:sldId id="258" r:id="rId6"/>
    <p:sldId id="259" r:id="rId7"/>
    <p:sldId id="260" r:id="rId8"/>
    <p:sldId id="265" r:id="rId9"/>
    <p:sldId id="266" r:id="rId10"/>
    <p:sldId id="261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2C"/>
    <a:srgbClr val="E12625"/>
    <a:srgbClr val="0E88A4"/>
    <a:srgbClr val="C091B3"/>
    <a:srgbClr val="7C858C"/>
    <a:srgbClr val="194A90"/>
    <a:srgbClr val="178343"/>
    <a:srgbClr val="F18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228" autoAdjust="0"/>
  </p:normalViewPr>
  <p:slideViewPr>
    <p:cSldViewPr snapToGrid="0">
      <p:cViewPr varScale="1">
        <p:scale>
          <a:sx n="102" d="100"/>
          <a:sy n="102" d="100"/>
        </p:scale>
        <p:origin x="17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60BAA-A57C-498F-A074-534FF6A320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2EF0D-1E10-475C-B8EB-2E8B2EB32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69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Currently it takes 2 hours to run for the whole of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2EF0D-1E10-475C-B8EB-2E8B2EB324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64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0507AFF-7B78-4462-B35D-E4B8AA4F34B6}"/>
              </a:ext>
            </a:extLst>
          </p:cNvPr>
          <p:cNvSpPr/>
          <p:nvPr userDrawn="1"/>
        </p:nvSpPr>
        <p:spPr>
          <a:xfrm>
            <a:off x="1350434" y="1198034"/>
            <a:ext cx="9491133" cy="44619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D2CD4-2BD0-4374-A793-B78E5F343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79804-405D-4F49-BAFD-CF3740417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DBCD6-836F-478B-81ED-734F34F4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DDF1-D9A3-43A7-BFCE-2B8A3DF5C6C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F5B09-17C0-4FB6-B179-7F1C76B4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46C4F-6AEF-4607-ADC2-ECDEBA85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7D77-D780-49EF-ABDA-32D9782F5F1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A64423-82B9-4B1A-BA70-8D016D5F0B1D}"/>
              </a:ext>
            </a:extLst>
          </p:cNvPr>
          <p:cNvGrpSpPr/>
          <p:nvPr userDrawn="1"/>
        </p:nvGrpSpPr>
        <p:grpSpPr>
          <a:xfrm>
            <a:off x="0" y="3488067"/>
            <a:ext cx="12192000" cy="135867"/>
            <a:chOff x="0" y="1691618"/>
            <a:chExt cx="14605465" cy="1349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900F8B-97B1-47FB-B76F-8C88FA6936A6}"/>
                </a:ext>
              </a:extLst>
            </p:cNvPr>
            <p:cNvSpPr/>
            <p:nvPr userDrawn="1"/>
          </p:nvSpPr>
          <p:spPr>
            <a:xfrm>
              <a:off x="0" y="1691618"/>
              <a:ext cx="2086495" cy="134937"/>
            </a:xfrm>
            <a:prstGeom prst="rect">
              <a:avLst/>
            </a:prstGeom>
            <a:solidFill>
              <a:srgbClr val="E126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796627-8387-4990-BD82-D5CD501E03D2}"/>
                </a:ext>
              </a:extLst>
            </p:cNvPr>
            <p:cNvSpPr/>
            <p:nvPr userDrawn="1"/>
          </p:nvSpPr>
          <p:spPr>
            <a:xfrm>
              <a:off x="2086495" y="1691618"/>
              <a:ext cx="2086495" cy="134937"/>
            </a:xfrm>
            <a:prstGeom prst="rect">
              <a:avLst/>
            </a:prstGeom>
            <a:solidFill>
              <a:srgbClr val="F18A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B683A0-450F-4DEB-9757-4DF3E3220485}"/>
                </a:ext>
              </a:extLst>
            </p:cNvPr>
            <p:cNvSpPr/>
            <p:nvPr userDrawn="1"/>
          </p:nvSpPr>
          <p:spPr>
            <a:xfrm>
              <a:off x="4172990" y="1691618"/>
              <a:ext cx="2086495" cy="134937"/>
            </a:xfrm>
            <a:prstGeom prst="rect">
              <a:avLst/>
            </a:prstGeom>
            <a:solidFill>
              <a:srgbClr val="178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9A8E8B-60E7-4262-A20A-D7700629EE11}"/>
                </a:ext>
              </a:extLst>
            </p:cNvPr>
            <p:cNvSpPr/>
            <p:nvPr userDrawn="1"/>
          </p:nvSpPr>
          <p:spPr>
            <a:xfrm>
              <a:off x="6259485" y="1691618"/>
              <a:ext cx="2086495" cy="134937"/>
            </a:xfrm>
            <a:prstGeom prst="rect">
              <a:avLst/>
            </a:prstGeom>
            <a:solidFill>
              <a:srgbClr val="194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8D91EF8-9053-456E-A8DF-38D5D8E6A508}"/>
                </a:ext>
              </a:extLst>
            </p:cNvPr>
            <p:cNvSpPr/>
            <p:nvPr userDrawn="1"/>
          </p:nvSpPr>
          <p:spPr>
            <a:xfrm>
              <a:off x="8345980" y="1691618"/>
              <a:ext cx="2086495" cy="134937"/>
            </a:xfrm>
            <a:prstGeom prst="rect">
              <a:avLst/>
            </a:prstGeom>
            <a:solidFill>
              <a:srgbClr val="7C85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8A7C5F-E35C-4982-B862-CE30F291938D}"/>
                </a:ext>
              </a:extLst>
            </p:cNvPr>
            <p:cNvSpPr/>
            <p:nvPr userDrawn="1"/>
          </p:nvSpPr>
          <p:spPr>
            <a:xfrm>
              <a:off x="10432475" y="1691618"/>
              <a:ext cx="2086495" cy="134937"/>
            </a:xfrm>
            <a:prstGeom prst="rect">
              <a:avLst/>
            </a:prstGeom>
            <a:solidFill>
              <a:srgbClr val="C09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6F2932-E952-4227-8E6A-A778340E9117}"/>
                </a:ext>
              </a:extLst>
            </p:cNvPr>
            <p:cNvSpPr/>
            <p:nvPr userDrawn="1"/>
          </p:nvSpPr>
          <p:spPr>
            <a:xfrm>
              <a:off x="12518970" y="1691618"/>
              <a:ext cx="2086495" cy="134937"/>
            </a:xfrm>
            <a:prstGeom prst="rect">
              <a:avLst/>
            </a:prstGeom>
            <a:solidFill>
              <a:srgbClr val="0E88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051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12E4-478C-4E49-9A87-1DE8990D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2DF77-2932-4F26-B071-025414B03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BB39A-065C-4E60-9C5F-334C5BDC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DDF1-D9A3-43A7-BFCE-2B8A3DF5C6C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7DD4-779E-4158-AAE9-F46AF674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91DF8-2927-4B3A-81AB-C56A80DB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7D77-D780-49EF-ABDA-32D9782F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7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8C879-AE4D-448D-BEFF-9E1420195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97F64-E466-4610-9699-591805E79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3DB69-3E93-4F9C-BDD5-4963E8DE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DDF1-D9A3-43A7-BFCE-2B8A3DF5C6C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51C47-BB45-441B-A09E-7553C796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0B538-902A-4871-AB7C-F5F62ED8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7D77-D780-49EF-ABDA-32D9782F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4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4F751D3-E61F-485C-86D5-72CA6B57693A}"/>
              </a:ext>
            </a:extLst>
          </p:cNvPr>
          <p:cNvSpPr/>
          <p:nvPr userDrawn="1"/>
        </p:nvSpPr>
        <p:spPr>
          <a:xfrm>
            <a:off x="0" y="0"/>
            <a:ext cx="12191999" cy="1690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89550-FA37-4CC7-B13C-3C8B5CF4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1F077-0FBE-4D38-B0BB-AEC1F2CA6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9DE34-9839-45D0-8316-A7F90D65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DDF1-D9A3-43A7-BFCE-2B8A3DF5C6C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B5D8A-2468-41A9-9562-9747C4F7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ED024-19FE-48CD-9EEC-D8DE5253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7D77-D780-49EF-ABDA-32D9782F5F1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9EDF14-0842-4E19-8816-FA617CEF71DC}"/>
              </a:ext>
            </a:extLst>
          </p:cNvPr>
          <p:cNvGrpSpPr/>
          <p:nvPr userDrawn="1"/>
        </p:nvGrpSpPr>
        <p:grpSpPr>
          <a:xfrm>
            <a:off x="1" y="1690688"/>
            <a:ext cx="12192000" cy="135867"/>
            <a:chOff x="0" y="1691618"/>
            <a:chExt cx="14605465" cy="1349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B697FF-B783-4224-A57E-D21416CB3521}"/>
                </a:ext>
              </a:extLst>
            </p:cNvPr>
            <p:cNvSpPr/>
            <p:nvPr userDrawn="1"/>
          </p:nvSpPr>
          <p:spPr>
            <a:xfrm>
              <a:off x="0" y="1691618"/>
              <a:ext cx="2086495" cy="134937"/>
            </a:xfrm>
            <a:prstGeom prst="rect">
              <a:avLst/>
            </a:prstGeom>
            <a:solidFill>
              <a:srgbClr val="E126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28EEF6-CC6E-42BB-8D91-A55FCBA170E2}"/>
                </a:ext>
              </a:extLst>
            </p:cNvPr>
            <p:cNvSpPr/>
            <p:nvPr userDrawn="1"/>
          </p:nvSpPr>
          <p:spPr>
            <a:xfrm>
              <a:off x="2086495" y="1691618"/>
              <a:ext cx="2086495" cy="134937"/>
            </a:xfrm>
            <a:prstGeom prst="rect">
              <a:avLst/>
            </a:prstGeom>
            <a:solidFill>
              <a:srgbClr val="F18A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7A2E14-2B7B-4DD1-B784-B35011146C31}"/>
                </a:ext>
              </a:extLst>
            </p:cNvPr>
            <p:cNvSpPr/>
            <p:nvPr userDrawn="1"/>
          </p:nvSpPr>
          <p:spPr>
            <a:xfrm>
              <a:off x="4172990" y="1691618"/>
              <a:ext cx="2086495" cy="134937"/>
            </a:xfrm>
            <a:prstGeom prst="rect">
              <a:avLst/>
            </a:prstGeom>
            <a:solidFill>
              <a:srgbClr val="178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E2F9C2-A346-4DAA-8CDD-2844FA15B382}"/>
                </a:ext>
              </a:extLst>
            </p:cNvPr>
            <p:cNvSpPr/>
            <p:nvPr userDrawn="1"/>
          </p:nvSpPr>
          <p:spPr>
            <a:xfrm>
              <a:off x="6259485" y="1691618"/>
              <a:ext cx="2086495" cy="134937"/>
            </a:xfrm>
            <a:prstGeom prst="rect">
              <a:avLst/>
            </a:prstGeom>
            <a:solidFill>
              <a:srgbClr val="194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35B754B-C246-4C51-9299-132138933A5E}"/>
                </a:ext>
              </a:extLst>
            </p:cNvPr>
            <p:cNvSpPr/>
            <p:nvPr userDrawn="1"/>
          </p:nvSpPr>
          <p:spPr>
            <a:xfrm>
              <a:off x="8345980" y="1691618"/>
              <a:ext cx="2086495" cy="134937"/>
            </a:xfrm>
            <a:prstGeom prst="rect">
              <a:avLst/>
            </a:prstGeom>
            <a:solidFill>
              <a:srgbClr val="7C85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B59B7C-3FC9-4880-B438-E05E29E9BBA6}"/>
                </a:ext>
              </a:extLst>
            </p:cNvPr>
            <p:cNvSpPr/>
            <p:nvPr userDrawn="1"/>
          </p:nvSpPr>
          <p:spPr>
            <a:xfrm>
              <a:off x="10432475" y="1691618"/>
              <a:ext cx="2086495" cy="134937"/>
            </a:xfrm>
            <a:prstGeom prst="rect">
              <a:avLst/>
            </a:prstGeom>
            <a:solidFill>
              <a:srgbClr val="C091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8F5AD8-3838-4A4D-AFBF-A75EF8A4A21C}"/>
                </a:ext>
              </a:extLst>
            </p:cNvPr>
            <p:cNvSpPr/>
            <p:nvPr userDrawn="1"/>
          </p:nvSpPr>
          <p:spPr>
            <a:xfrm>
              <a:off x="12518970" y="1691618"/>
              <a:ext cx="2086495" cy="134937"/>
            </a:xfrm>
            <a:prstGeom prst="rect">
              <a:avLst/>
            </a:prstGeom>
            <a:solidFill>
              <a:srgbClr val="0E88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737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B936-DADE-43FD-A90B-5AEFD981D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97183-0C8B-465E-9A62-D65277090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28E91-DBB8-4A9A-919D-F3EE4F40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DDF1-D9A3-43A7-BFCE-2B8A3DF5C6C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2C691-28A4-496D-AF8B-4EBA5E5F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BE46D-8579-4CAA-901C-FBEDBCB9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7D77-D780-49EF-ABDA-32D9782F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0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901A-12E5-4861-BE71-70CD965A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2EECC-3C65-4B25-BD5D-1376DF3B4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E208A-BF91-4626-AC8B-B29D19CA0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DE79F-99DD-49F2-9AF7-2C141A4F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DDF1-D9A3-43A7-BFCE-2B8A3DF5C6C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218B1-74F0-40E8-BB53-08DAF222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81848-491E-4A0B-8C5A-08FBA4D3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7D77-D780-49EF-ABDA-32D9782F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5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977C-E5DB-4F18-826F-7FC74A32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89013-B8FE-451F-A2AC-693099531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BAAEF-0541-44F7-82FA-0B85D9A1F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F4AF1-3BAA-44F8-8EF1-9E8E877A7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3EAD7-5E48-4162-B4FC-3ED3D8383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CA685-F487-48CB-BD97-0665AF33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DDF1-D9A3-43A7-BFCE-2B8A3DF5C6C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CDF80-7D4C-4ED5-A5CB-934F07F3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FF065-BB01-40FA-952D-04A0F95F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7D77-D780-49EF-ABDA-32D9782F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5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B165-6E1F-4C10-B651-EB7E6112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6D13A-AF04-41F4-9427-28F335F3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DDF1-D9A3-43A7-BFCE-2B8A3DF5C6C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A4EC2-297C-4BF3-B937-639E5245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0F3DF-1850-40A3-B412-47BAC808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7D77-D780-49EF-ABDA-32D9782F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4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703B36-4ED8-40A8-AEAC-AA4F9C9B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DDF1-D9A3-43A7-BFCE-2B8A3DF5C6C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BF7AD-0557-4E38-B665-EED67DF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4EBE9-A6F1-4DAA-A429-D027AFFC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7D77-D780-49EF-ABDA-32D9782F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1875-6FB7-4E9B-9521-5A1F14CE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9BC7C-12F7-4317-91B3-0C5928232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FE7F8-611B-4950-811C-9533B2550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63D94-8E1E-49E7-8337-DB4D90EA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DDF1-D9A3-43A7-BFCE-2B8A3DF5C6C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F7E4B-3BF1-4EB9-B36F-D50D0367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B7A94-33BE-4CF5-AD8B-D8516D0C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7D77-D780-49EF-ABDA-32D9782F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7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4F26-56E6-4A1C-983D-C6B8DCEC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DBEC1-DF71-4AEA-9B9B-83162D551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89B85-58CA-4B87-B0C0-091BB5E90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51654-9FCD-4040-8455-3A62D738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DDF1-D9A3-43A7-BFCE-2B8A3DF5C6C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FF312-7A84-4358-AA50-EFABE3BC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EE48C-C7A3-4EDF-BAF4-4D4D2061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F7D77-D780-49EF-ABDA-32D9782F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9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83BBF-8291-4090-81C3-95F776ACE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7" y="365125"/>
            <a:ext cx="111421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1815A-C332-4C4C-B305-3EEEAD12F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049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F9CA1-38F9-4ACE-8E97-2278F6C22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5DDF1-D9A3-43A7-BFCE-2B8A3DF5C6C5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8FCE-A133-4483-A88F-83BCD197E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C71C-3F35-4A99-8F77-1A59524CA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F7D77-D780-49EF-ABDA-32D9782F5F1F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F92741-4660-48AD-8605-7C86499B23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3217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08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Quicksan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Quicksand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Quicksand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Quicksand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Quicksand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Quicksand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6BDD-46D3-4B0F-B612-FD85CB0B6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Quicksand" pitchFamily="2" charset="0"/>
              </a:rPr>
              <a:t>MBTA: Who is Unreachable?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5B62C-8C48-42DF-A325-82F267B27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Quicksand" pitchFamily="2" charset="0"/>
            </a:endParaRPr>
          </a:p>
          <a:p>
            <a:r>
              <a:rPr lang="en-US" dirty="0">
                <a:latin typeface="Quicksand" pitchFamily="2" charset="0"/>
              </a:rPr>
              <a:t>Arun Wongprommoon ’23</a:t>
            </a:r>
          </a:p>
          <a:p>
            <a:r>
              <a:rPr lang="en-US" dirty="0"/>
              <a:t>IAP 2020 11.S188</a:t>
            </a:r>
            <a:endParaRPr lang="en-US" dirty="0"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580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54C9F-B6E7-45E9-963E-8297D8C9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Daily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889FC-864A-4E8D-9C69-2FD493D93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API call to schedule data updates daily, and can be changed to actual departures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Application</a:t>
            </a:r>
            <a:r>
              <a:rPr lang="en-US" dirty="0"/>
              <a:t>: “live” affected areas from transit malfunction</a:t>
            </a:r>
          </a:p>
        </p:txBody>
      </p:sp>
    </p:spTree>
    <p:extLst>
      <p:ext uri="{BB962C8B-B14F-4D97-AF65-F5344CB8AC3E}">
        <p14:creationId xmlns:p14="http://schemas.microsoft.com/office/powerpoint/2010/main" val="80504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2C79-04CD-4AA5-B7CC-713910D7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“Weights”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87AB7-4873-488F-94D1-36D5D1F12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formula can be updated to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/>
              <a:t>[Distance to stop (km)]</a:t>
            </a:r>
            <a:r>
              <a:rPr lang="en-US" b="1" baseline="30000" dirty="0"/>
              <a:t>a</a:t>
            </a:r>
            <a:r>
              <a:rPr lang="en-US" b="1" dirty="0"/>
              <a:t> * [Average wait time (m)]</a:t>
            </a:r>
            <a:r>
              <a:rPr lang="en-US" b="1" baseline="30000" dirty="0"/>
              <a:t>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to give unequal weights to each variable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Application</a:t>
            </a:r>
            <a:r>
              <a:rPr lang="en-US" dirty="0"/>
              <a:t>: emphasis on stops / emphasis on schedule</a:t>
            </a:r>
          </a:p>
        </p:txBody>
      </p:sp>
    </p:spTree>
    <p:extLst>
      <p:ext uri="{BB962C8B-B14F-4D97-AF65-F5344CB8AC3E}">
        <p14:creationId xmlns:p14="http://schemas.microsoft.com/office/powerpoint/2010/main" val="259620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FC63-647A-4A43-9415-D3DE678A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CA9B8-D637-477D-94B9-EA95164F5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total population of a census block</a:t>
            </a:r>
          </a:p>
          <a:p>
            <a:pPr>
              <a:lnSpc>
                <a:spcPct val="150000"/>
              </a:lnSpc>
            </a:pPr>
            <a:r>
              <a:rPr lang="en-US" dirty="0"/>
              <a:t>Other public transit options not considered</a:t>
            </a:r>
          </a:p>
          <a:p>
            <a:pPr>
              <a:lnSpc>
                <a:spcPct val="150000"/>
              </a:lnSpc>
            </a:pPr>
            <a:r>
              <a:rPr lang="en-US" dirty="0"/>
              <a:t>Other variables at play: income, demographics</a:t>
            </a:r>
          </a:p>
        </p:txBody>
      </p:sp>
    </p:spTree>
    <p:extLst>
      <p:ext uri="{BB962C8B-B14F-4D97-AF65-F5344CB8AC3E}">
        <p14:creationId xmlns:p14="http://schemas.microsoft.com/office/powerpoint/2010/main" val="232686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A047-CDB7-4D2C-BBA5-9D6EF1F4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A951B-B41D-4E8B-AF34-352EFA336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87" y="1837346"/>
            <a:ext cx="8569827" cy="50206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F1B109-02B0-49D0-870D-C321B9310BC3}"/>
              </a:ext>
            </a:extLst>
          </p:cNvPr>
          <p:cNvSpPr txBox="1"/>
          <p:nvPr/>
        </p:nvSpPr>
        <p:spPr>
          <a:xfrm>
            <a:off x="944064" y="6239844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Quicksand" pitchFamily="2" charset="0"/>
              </a:rPr>
              <a:t>MacGregor House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CA174-5417-40B7-90AE-B095FE6ABAA5}"/>
              </a:ext>
            </a:extLst>
          </p:cNvPr>
          <p:cNvSpPr txBox="1"/>
          <p:nvPr/>
        </p:nvSpPr>
        <p:spPr>
          <a:xfrm>
            <a:off x="9996349" y="2140006"/>
            <a:ext cx="1593706" cy="646331"/>
          </a:xfrm>
          <a:prstGeom prst="rect">
            <a:avLst/>
          </a:prstGeom>
          <a:solidFill>
            <a:srgbClr val="E12625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Quicksand" pitchFamily="2" charset="0"/>
              </a:rPr>
              <a:t>Kendall/MIT</a:t>
            </a:r>
          </a:p>
          <a:p>
            <a:r>
              <a:rPr lang="en-US" dirty="0">
                <a:solidFill>
                  <a:schemeClr val="bg1"/>
                </a:solidFill>
                <a:latin typeface="Quicksand" pitchFamily="2" charset="0"/>
              </a:rPr>
              <a:t>Every 5 mins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6B6364-EC72-477D-B227-D1D160105055}"/>
              </a:ext>
            </a:extLst>
          </p:cNvPr>
          <p:cNvSpPr txBox="1"/>
          <p:nvPr/>
        </p:nvSpPr>
        <p:spPr>
          <a:xfrm>
            <a:off x="6080950" y="4236136"/>
            <a:ext cx="1829347" cy="646331"/>
          </a:xfrm>
          <a:prstGeom prst="rect">
            <a:avLst/>
          </a:prstGeom>
          <a:solidFill>
            <a:srgbClr val="FFC72C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Quicksand" pitchFamily="2" charset="0"/>
              </a:rPr>
              <a:t>77 Mass Ave</a:t>
            </a:r>
          </a:p>
          <a:p>
            <a:r>
              <a:rPr lang="en-US" dirty="0">
                <a:latin typeface="Quicksand" pitchFamily="2" charset="0"/>
              </a:rPr>
              <a:t>Every 8-13 mins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84FC17-CAE5-4B45-9DBB-5BFB1A9BA97D}"/>
              </a:ext>
            </a:extLst>
          </p:cNvPr>
          <p:cNvSpPr/>
          <p:nvPr/>
        </p:nvSpPr>
        <p:spPr>
          <a:xfrm>
            <a:off x="9765614" y="1926375"/>
            <a:ext cx="273465" cy="273465"/>
          </a:xfrm>
          <a:prstGeom prst="ellipse">
            <a:avLst/>
          </a:prstGeom>
          <a:noFill/>
          <a:ln w="76200">
            <a:solidFill>
              <a:srgbClr val="E126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9B0754-9E4F-4258-8AC2-36A1823E8B86}"/>
              </a:ext>
            </a:extLst>
          </p:cNvPr>
          <p:cNvSpPr/>
          <p:nvPr/>
        </p:nvSpPr>
        <p:spPr>
          <a:xfrm>
            <a:off x="5850215" y="4021287"/>
            <a:ext cx="273465" cy="273465"/>
          </a:xfrm>
          <a:prstGeom prst="ellipse">
            <a:avLst/>
          </a:prstGeom>
          <a:noFill/>
          <a:ln w="76200">
            <a:solidFill>
              <a:srgbClr val="FFC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DA84A3-A0AF-4CB6-BA69-C3B484A7D905}"/>
              </a:ext>
            </a:extLst>
          </p:cNvPr>
          <p:cNvSpPr/>
          <p:nvPr/>
        </p:nvSpPr>
        <p:spPr>
          <a:xfrm>
            <a:off x="3011989" y="6566446"/>
            <a:ext cx="273465" cy="273465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0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D927-B9D2-4425-8229-F0772496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EF1B-D91F-4C7D-B665-DB9FE196E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Data manipulation</a:t>
            </a:r>
            <a:r>
              <a:rPr lang="en-US" dirty="0"/>
              <a:t>: pandas, </a:t>
            </a:r>
            <a:r>
              <a:rPr lang="en-US" dirty="0" err="1"/>
              <a:t>numpy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API handling</a:t>
            </a:r>
            <a:r>
              <a:rPr lang="en-US" dirty="0"/>
              <a:t>: requests, json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Analysis</a:t>
            </a:r>
            <a:r>
              <a:rPr lang="en-US" dirty="0"/>
              <a:t>: datetime, </a:t>
            </a:r>
            <a:r>
              <a:rPr lang="en-US" dirty="0" err="1"/>
              <a:t>geopy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0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A047-CDB7-4D2C-BBA5-9D6EF1F4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6F2CB-99B9-40CC-9EFC-1C845600C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MBTA stops and schedules</a:t>
            </a:r>
            <a:r>
              <a:rPr lang="en-US" dirty="0"/>
              <a:t>, January 30, 2020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API data called yesterday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Includes the T, commuter rails and buses (entire MBTA system)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Massachusetts census blocks</a:t>
            </a:r>
            <a:r>
              <a:rPr lang="en-US" dirty="0"/>
              <a:t>, 2010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Census block locations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Population within each census blocks</a:t>
            </a:r>
          </a:p>
        </p:txBody>
      </p:sp>
    </p:spTree>
    <p:extLst>
      <p:ext uri="{BB962C8B-B14F-4D97-AF65-F5344CB8AC3E}">
        <p14:creationId xmlns:p14="http://schemas.microsoft.com/office/powerpoint/2010/main" val="161462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F5DD-D0C2-41A4-94C2-FF2AB0DA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B19C7-353A-4E6F-90C7-CB80815A1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For each stop, calculate average wait until each </a:t>
            </a:r>
            <a:r>
              <a:rPr lang="en-US" i="1" dirty="0"/>
              <a:t>scheduled</a:t>
            </a:r>
            <a:r>
              <a:rPr lang="en-US" dirty="0"/>
              <a:t> departure</a:t>
            </a:r>
          </a:p>
          <a:p>
            <a:pPr>
              <a:lnSpc>
                <a:spcPct val="150000"/>
              </a:lnSpc>
            </a:pPr>
            <a:r>
              <a:rPr lang="en-US" dirty="0"/>
              <a:t>For each census block, calculate the optimal stop where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/>
              <a:t>Distance to stop (km) * Average wait time (m)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is minimum</a:t>
            </a:r>
          </a:p>
        </p:txBody>
      </p:sp>
    </p:spTree>
    <p:extLst>
      <p:ext uri="{BB962C8B-B14F-4D97-AF65-F5344CB8AC3E}">
        <p14:creationId xmlns:p14="http://schemas.microsoft.com/office/powerpoint/2010/main" val="45160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FBE0-6807-4C4E-8940-06C1F785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6D7A1B25-BB83-4FAF-AA6A-83AA41E1D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400" y="1846130"/>
            <a:ext cx="8955249" cy="501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9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64B9-9172-4088-AA1F-C113C9E6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Green Line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D031-C018-4E50-8814-969A7A684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Green Line is getting extended soon, let’s see how it matches with the visualization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Application</a:t>
            </a:r>
            <a:r>
              <a:rPr lang="en-US" dirty="0"/>
              <a:t>: future transit planning</a:t>
            </a:r>
          </a:p>
        </p:txBody>
      </p:sp>
    </p:spTree>
    <p:extLst>
      <p:ext uri="{BB962C8B-B14F-4D97-AF65-F5344CB8AC3E}">
        <p14:creationId xmlns:p14="http://schemas.microsoft.com/office/powerpoint/2010/main" val="13949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FBE0-6807-4C4E-8940-06C1F785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6D7A1B25-BB83-4FAF-AA6A-83AA41E1D05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400" y="1846130"/>
            <a:ext cx="8955249" cy="50118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5FA81F-D574-4383-AC61-96FF0EAAB0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5000"/>
                    </a14:imgEffect>
                  </a14:imgLayer>
                </a14:imgProps>
              </a:ext>
            </a:extLst>
          </a:blip>
          <a:srcRect l="20124" t="15063" r="10677" b="11752"/>
          <a:stretch/>
        </p:blipFill>
        <p:spPr>
          <a:xfrm>
            <a:off x="1305400" y="2068082"/>
            <a:ext cx="8955249" cy="478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3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FBE0-6807-4C4E-8940-06C1F785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6D7A1B25-BB83-4FAF-AA6A-83AA41E1D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400" y="1846130"/>
            <a:ext cx="8955249" cy="501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0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265</Words>
  <Application>Microsoft Office PowerPoint</Application>
  <PresentationFormat>Widescreen</PresentationFormat>
  <Paragraphs>46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Quicksand</vt:lpstr>
      <vt:lpstr>Office Theme</vt:lpstr>
      <vt:lpstr>MBTA: Who is Unreachable?</vt:lpstr>
      <vt:lpstr>Background</vt:lpstr>
      <vt:lpstr>Tools</vt:lpstr>
      <vt:lpstr>Datasets and Scope</vt:lpstr>
      <vt:lpstr>Method</vt:lpstr>
      <vt:lpstr>Results</vt:lpstr>
      <vt:lpstr>Discussion: Green Line Extension</vt:lpstr>
      <vt:lpstr>Results</vt:lpstr>
      <vt:lpstr>Results</vt:lpstr>
      <vt:lpstr>Discussion: Daily Updates</vt:lpstr>
      <vt:lpstr>Discussion: “Weights”</vt:lpstr>
      <vt:lpstr>Discussion: 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MBTA: Who is Unreachable?</dc:title>
  <dc:creator>Wongprommoon, Arun</dc:creator>
  <cp:lastModifiedBy>Wongprommoon, Arun</cp:lastModifiedBy>
  <cp:revision>14</cp:revision>
  <dcterms:created xsi:type="dcterms:W3CDTF">2020-01-30T19:24:49Z</dcterms:created>
  <dcterms:modified xsi:type="dcterms:W3CDTF">2020-02-01T03:40:19Z</dcterms:modified>
</cp:coreProperties>
</file>