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24" r:id="rId5"/>
    <p:sldId id="302" r:id="rId6"/>
    <p:sldId id="315" r:id="rId7"/>
    <p:sldId id="327" r:id="rId8"/>
    <p:sldId id="328" r:id="rId9"/>
    <p:sldId id="329" r:id="rId10"/>
    <p:sldId id="330" r:id="rId11"/>
    <p:sldId id="332" r:id="rId12"/>
    <p:sldId id="334" r:id="rId13"/>
    <p:sldId id="335" r:id="rId14"/>
    <p:sldId id="33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C4BEF8-0220-4C7C-A4EC-2D832C576585}">
          <p14:sldIdLst>
            <p14:sldId id="324"/>
            <p14:sldId id="302"/>
            <p14:sldId id="315"/>
            <p14:sldId id="327"/>
            <p14:sldId id="328"/>
            <p14:sldId id="329"/>
            <p14:sldId id="330"/>
            <p14:sldId id="332"/>
            <p14:sldId id="334"/>
            <p14:sldId id="335"/>
            <p14:sldId id="333"/>
          </p14:sldIdLst>
        </p14:section>
      </p14:sectionLst>
    </p:ex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0" d="100"/>
          <a:sy n="80" d="100"/>
        </p:scale>
        <p:origin x="58" y="25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10/26/2023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intern</a:t>
            </a:r>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sldNum="0"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9:35:54.605"/>
    </inkml:context>
    <inkml:brush xml:id="br0">
      <inkml:brushProperty name="width" value="0.35" units="cm"/>
      <inkml:brushProperty name="height" value="0.35" units="cm"/>
      <inkml:brushProperty name="color" value="#EAEAEA"/>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noProof="0"/>
              <a:t>intern</a:t>
            </a:r>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a:extLst>
              <a:ext uri="{FF2B5EF4-FFF2-40B4-BE49-F238E27FC236}">
                <a16:creationId xmlns:a16="http://schemas.microsoft.com/office/drawing/2014/main" id="{9E6FA3F9-3A8B-A26A-10C8-6CDE4FDC6596}"/>
              </a:ext>
            </a:extLst>
          </p:cNvPr>
          <p:cNvSpPr>
            <a:spLocks noGrp="1"/>
          </p:cNvSpPr>
          <p:nvPr>
            <p:ph type="ftr" sz="quarter" idx="4"/>
          </p:nvPr>
        </p:nvSpPr>
        <p:spPr/>
        <p:txBody>
          <a:bodyPr/>
          <a:lstStyle/>
          <a:p>
            <a:r>
              <a:rPr lang="en-US" noProof="0"/>
              <a:t>intern</a:t>
            </a:r>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a:extLst>
              <a:ext uri="{FF2B5EF4-FFF2-40B4-BE49-F238E27FC236}">
                <a16:creationId xmlns:a16="http://schemas.microsoft.com/office/drawing/2014/main" id="{0D92E67C-57FC-156A-F1AC-CEBDAAB4D276}"/>
              </a:ext>
            </a:extLst>
          </p:cNvPr>
          <p:cNvSpPr>
            <a:spLocks noGrp="1"/>
          </p:cNvSpPr>
          <p:nvPr>
            <p:ph type="ftr" sz="quarter" idx="4"/>
          </p:nvPr>
        </p:nvSpPr>
        <p:spPr/>
        <p:txBody>
          <a:bodyPr/>
          <a:lstStyle/>
          <a:p>
            <a:r>
              <a:rPr lang="en-US" noProof="0"/>
              <a:t>intern</a:t>
            </a:r>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9999"/>
            </a:gs>
            <a:gs pos="47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10/26/2023</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ftr="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gs>
            <a:gs pos="47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73238" y="-8465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a:effectLst>
            <a:glow rad="165100">
              <a:schemeClr val="accent4"/>
            </a:glow>
          </a:effectLst>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326104" y="702497"/>
            <a:ext cx="5859196" cy="5051033"/>
          </a:xfrm>
          <a:prstGeom prst="hexagon">
            <a:avLst/>
          </a:prstGeom>
          <a:solidFill>
            <a:schemeClr val="accent5">
              <a:alpha val="40000"/>
            </a:schemeClr>
          </a:solidFill>
          <a:ln w="60325">
            <a:solidFill>
              <a:schemeClr val="bg1"/>
            </a:solidFill>
          </a:ln>
          <a:effectLst>
            <a:glow rad="228600">
              <a:schemeClr val="accent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293235" y="3593887"/>
            <a:ext cx="3924935" cy="1390120"/>
          </a:xfrm>
        </p:spPr>
        <p:txBody>
          <a:bodyPr/>
          <a:lstStyle/>
          <a:p>
            <a:pPr algn="ctr"/>
            <a:r>
              <a:rPr lang="en-US" sz="4000" dirty="0">
                <a:latin typeface="Times New Roman" panose="02020603050405020304" pitchFamily="18" charset="0"/>
                <a:cs typeface="Times New Roman" panose="02020603050405020304" pitchFamily="18" charset="0"/>
              </a:rPr>
              <a:t>INTERSHIP REPORT</a:t>
            </a:r>
            <a:br>
              <a:rPr lang="en-US" sz="40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a:t>
            </a:r>
            <a:r>
              <a:rPr lang="en-US" sz="2500" b="1" dirty="0">
                <a:latin typeface="Times New Roman" panose="02020603050405020304" pitchFamily="18" charset="0"/>
                <a:cs typeface="Times New Roman" panose="02020603050405020304" pitchFamily="18" charset="0"/>
              </a:rPr>
              <a:t>5</a:t>
            </a:r>
            <a:r>
              <a:rPr lang="en-US" sz="2500" b="1" baseline="30000" dirty="0">
                <a:latin typeface="Times New Roman" panose="02020603050405020304" pitchFamily="18" charset="0"/>
                <a:cs typeface="Times New Roman" panose="02020603050405020304" pitchFamily="18" charset="0"/>
              </a:rPr>
              <a:t>th</a:t>
            </a:r>
            <a:r>
              <a:rPr lang="en-US" sz="2500" b="1" dirty="0">
                <a:latin typeface="Times New Roman" panose="02020603050405020304" pitchFamily="18" charset="0"/>
                <a:cs typeface="Times New Roman" panose="02020603050405020304" pitchFamily="18" charset="0"/>
              </a:rPr>
              <a:t> Apr to 5</a:t>
            </a:r>
            <a:r>
              <a:rPr lang="en-US" sz="2500" b="1" baseline="30000" dirty="0">
                <a:latin typeface="Times New Roman" panose="02020603050405020304" pitchFamily="18" charset="0"/>
                <a:cs typeface="Times New Roman" panose="02020603050405020304" pitchFamily="18" charset="0"/>
              </a:rPr>
              <a:t>th</a:t>
            </a:r>
            <a:r>
              <a:rPr lang="en-US" sz="2500" b="1" dirty="0">
                <a:latin typeface="Times New Roman" panose="02020603050405020304" pitchFamily="18" charset="0"/>
                <a:cs typeface="Times New Roman" panose="02020603050405020304" pitchFamily="18" charset="0"/>
              </a:rPr>
              <a:t> Jun)</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            Contoso</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7779702" y="4757794"/>
            <a:ext cx="4094320" cy="1235955"/>
          </a:xfrm>
        </p:spPr>
        <p:txBody>
          <a:bodyPr/>
          <a:lstStyle/>
          <a:p>
            <a:pPr>
              <a:lnSpc>
                <a:spcPct val="100000"/>
              </a:lnSpc>
            </a:pPr>
            <a:r>
              <a:rPr lang="en-US" sz="2200" b="1" dirty="0">
                <a:highlight>
                  <a:srgbClr val="0000FF"/>
                </a:highlight>
                <a:latin typeface="Times New Roman" panose="02020603050405020304" pitchFamily="18" charset="0"/>
                <a:cs typeface="Times New Roman" panose="02020603050405020304" pitchFamily="18" charset="0"/>
              </a:rPr>
              <a:t>ARUNKUMAR A</a:t>
            </a:r>
          </a:p>
          <a:p>
            <a:pPr>
              <a:lnSpc>
                <a:spcPct val="100000"/>
              </a:lnSpc>
            </a:pPr>
            <a:r>
              <a:rPr lang="en-US" sz="2200" b="1" dirty="0">
                <a:highlight>
                  <a:srgbClr val="0000FF"/>
                </a:highlight>
                <a:latin typeface="Times New Roman" panose="02020603050405020304" pitchFamily="18" charset="0"/>
                <a:cs typeface="Times New Roman" panose="02020603050405020304" pitchFamily="18" charset="0"/>
              </a:rPr>
              <a:t>II MSC ADS “A”</a:t>
            </a:r>
          </a:p>
          <a:p>
            <a:pPr>
              <a:lnSpc>
                <a:spcPct val="100000"/>
              </a:lnSpc>
            </a:pPr>
            <a:r>
              <a:rPr lang="en-US" sz="2200" b="1" dirty="0">
                <a:highlight>
                  <a:srgbClr val="0000FF"/>
                </a:highlight>
                <a:latin typeface="Times New Roman" panose="02020603050405020304" pitchFamily="18" charset="0"/>
                <a:cs typeface="Times New Roman" panose="02020603050405020304" pitchFamily="18" charset="0"/>
              </a:rPr>
              <a:t>  RA2232014010056</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307E197-F287-1340-3CFE-D27AD0A2D356}"/>
              </a:ext>
            </a:extLst>
          </p:cNvPr>
          <p:cNvPicPr>
            <a:picLocks noChangeAspect="1"/>
          </p:cNvPicPr>
          <p:nvPr/>
        </p:nvPicPr>
        <p:blipFill>
          <a:blip r:embed="rId4"/>
          <a:stretch>
            <a:fillRect/>
          </a:stretch>
        </p:blipFill>
        <p:spPr>
          <a:xfrm>
            <a:off x="4731702" y="1700282"/>
            <a:ext cx="3048000" cy="1390120"/>
          </a:xfrm>
          <a:prstGeom prst="rect">
            <a:avLst/>
          </a:prstGeom>
          <a:effectLst>
            <a:glow rad="127000">
              <a:schemeClr val="accent2"/>
            </a:glow>
          </a:effectLst>
        </p:spPr>
      </p:pic>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F4EE-00BE-F255-A165-51359C452BB3}"/>
              </a:ext>
            </a:extLst>
          </p:cNvPr>
          <p:cNvSpPr>
            <a:spLocks noGrp="1"/>
          </p:cNvSpPr>
          <p:nvPr>
            <p:ph type="title"/>
          </p:nvPr>
        </p:nvSpPr>
        <p:spPr>
          <a:xfrm>
            <a:off x="426000" y="181874"/>
            <a:ext cx="11340000" cy="700114"/>
          </a:xfrm>
        </p:spPr>
        <p:txBody>
          <a:bodyPr/>
          <a:lstStyle/>
          <a:p>
            <a:pPr algn="ctr"/>
            <a:r>
              <a:rPr lang="en-IN" sz="3000" b="1" dirty="0">
                <a:latin typeface="Times New Roman" panose="02020603050405020304" pitchFamily="18" charset="0"/>
                <a:cs typeface="Times New Roman" panose="02020603050405020304" pitchFamily="18" charset="0"/>
              </a:rPr>
              <a:t>INTERNSHIP CERTIFICATE</a:t>
            </a:r>
          </a:p>
        </p:txBody>
      </p:sp>
      <p:pic>
        <p:nvPicPr>
          <p:cNvPr id="4" name="Picture 3">
            <a:extLst>
              <a:ext uri="{FF2B5EF4-FFF2-40B4-BE49-F238E27FC236}">
                <a16:creationId xmlns:a16="http://schemas.microsoft.com/office/drawing/2014/main" id="{A369E236-4C34-E6C0-6884-C3FFBDA5E67D}"/>
              </a:ext>
            </a:extLst>
          </p:cNvPr>
          <p:cNvPicPr>
            <a:picLocks noChangeAspect="1"/>
          </p:cNvPicPr>
          <p:nvPr/>
        </p:nvPicPr>
        <p:blipFill>
          <a:blip r:embed="rId2"/>
          <a:stretch>
            <a:fillRect/>
          </a:stretch>
        </p:blipFill>
        <p:spPr>
          <a:xfrm>
            <a:off x="4172309" y="1093823"/>
            <a:ext cx="3847381" cy="5081919"/>
          </a:xfrm>
          <a:prstGeom prst="rect">
            <a:avLst/>
          </a:prstGeom>
        </p:spPr>
      </p:pic>
      <p:sp>
        <p:nvSpPr>
          <p:cNvPr id="5" name="TextBox 4">
            <a:extLst>
              <a:ext uri="{FF2B5EF4-FFF2-40B4-BE49-F238E27FC236}">
                <a16:creationId xmlns:a16="http://schemas.microsoft.com/office/drawing/2014/main" id="{E2965643-1AF1-D4A2-35A2-69D10899753F}"/>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232546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3A99-523B-CD02-E06C-21B7D135A1EB}"/>
              </a:ext>
            </a:extLst>
          </p:cNvPr>
          <p:cNvSpPr>
            <a:spLocks noGrp="1"/>
          </p:cNvSpPr>
          <p:nvPr>
            <p:ph type="title"/>
          </p:nvPr>
        </p:nvSpPr>
        <p:spPr>
          <a:xfrm>
            <a:off x="12363450" y="3545975"/>
            <a:ext cx="247650" cy="4226424"/>
          </a:xfrm>
        </p:spPr>
        <p:txBody>
          <a:bodyPr/>
          <a:lstStyle/>
          <a:p>
            <a:endParaRPr lang="en-IN" dirty="0"/>
          </a:p>
        </p:txBody>
      </p:sp>
      <p:sp>
        <p:nvSpPr>
          <p:cNvPr id="3" name="TextBox 2">
            <a:extLst>
              <a:ext uri="{FF2B5EF4-FFF2-40B4-BE49-F238E27FC236}">
                <a16:creationId xmlns:a16="http://schemas.microsoft.com/office/drawing/2014/main" id="{A976F5E7-B260-74A9-4DC7-FB908976D84C}"/>
              </a:ext>
            </a:extLst>
          </p:cNvPr>
          <p:cNvSpPr txBox="1"/>
          <p:nvPr/>
        </p:nvSpPr>
        <p:spPr>
          <a:xfrm>
            <a:off x="897146" y="2838091"/>
            <a:ext cx="1029994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			     THANK YOU!</a:t>
            </a:r>
          </a:p>
        </p:txBody>
      </p:sp>
      <p:sp>
        <p:nvSpPr>
          <p:cNvPr id="4" name="TextBox 3">
            <a:extLst>
              <a:ext uri="{FF2B5EF4-FFF2-40B4-BE49-F238E27FC236}">
                <a16:creationId xmlns:a16="http://schemas.microsoft.com/office/drawing/2014/main" id="{6A18DEC4-AC8B-0686-0FA9-0007C0DFE383}"/>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250126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725283"/>
            <a:ext cx="4275138" cy="4035455"/>
          </a:xfrm>
        </p:spPr>
        <p:txBody>
          <a:bodyPr/>
          <a:lstStyle/>
          <a:p>
            <a:pPr>
              <a:buClr>
                <a:schemeClr val="accent3"/>
              </a:buClr>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Company Overview</a:t>
            </a:r>
          </a:p>
          <a:p>
            <a:pPr>
              <a:buClr>
                <a:schemeClr val="accent3"/>
              </a:buClr>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Purpose Of Internship</a:t>
            </a:r>
          </a:p>
          <a:p>
            <a:pPr>
              <a:buClr>
                <a:schemeClr val="accent3"/>
              </a:buClr>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Training Period</a:t>
            </a:r>
          </a:p>
          <a:p>
            <a:pPr>
              <a:buClr>
                <a:schemeClr val="accent3"/>
              </a:buClr>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Project Period</a:t>
            </a:r>
          </a:p>
          <a:p>
            <a:pPr>
              <a:buClr>
                <a:schemeClr val="accent3"/>
              </a:buClr>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Conclusion</a:t>
            </a:r>
          </a:p>
        </p:txBody>
      </p:sp>
      <p:sp>
        <p:nvSpPr>
          <p:cNvPr id="18" name="TextBox 17">
            <a:extLst>
              <a:ext uri="{FF2B5EF4-FFF2-40B4-BE49-F238E27FC236}">
                <a16:creationId xmlns:a16="http://schemas.microsoft.com/office/drawing/2014/main" id="{E76EA1FC-73EE-C815-E61A-B111D2F846D6}"/>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pic>
        <p:nvPicPr>
          <p:cNvPr id="25" name="Picture Placeholder 24">
            <a:extLst>
              <a:ext uri="{FF2B5EF4-FFF2-40B4-BE49-F238E27FC236}">
                <a16:creationId xmlns:a16="http://schemas.microsoft.com/office/drawing/2014/main" id="{3147F2B4-0066-CF5B-A492-3941A4FA8EE2}"/>
              </a:ext>
            </a:extLst>
          </p:cNvPr>
          <p:cNvPicPr>
            <a:picLocks noGrp="1" noChangeAspect="1"/>
          </p:cNvPicPr>
          <p:nvPr>
            <p:ph type="pic" sz="quarter" idx="10"/>
          </p:nvPr>
        </p:nvPicPr>
        <p:blipFill>
          <a:blip r:embed="rId3"/>
          <a:srcRect l="20765" r="20765"/>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455785"/>
            <a:ext cx="5302250" cy="830997"/>
          </a:xfrm>
        </p:spPr>
        <p:txBody>
          <a:bodyPr/>
          <a:lstStyle/>
          <a:p>
            <a:r>
              <a:rPr lang="en-US" sz="3000" dirty="0">
                <a:latin typeface="Times New Roman" panose="02020603050405020304" pitchFamily="18" charset="0"/>
                <a:cs typeface="Times New Roman" panose="02020603050405020304" pitchFamily="18" charset="0"/>
              </a:rPr>
              <a:t>COMPANY OVERVIEW</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102392"/>
            <a:ext cx="6026150" cy="5307933"/>
          </a:xfrm>
        </p:spPr>
        <p:txBody>
          <a:bodyPr/>
          <a:lstStyle/>
          <a:p>
            <a:pPr>
              <a:lnSpc>
                <a:spcPct val="100000"/>
              </a:lnSpc>
              <a:buClr>
                <a:schemeClr val="accent3"/>
              </a:buClr>
            </a:pPr>
            <a:r>
              <a:rPr lang="en-US" sz="1800" dirty="0">
                <a:effectLst/>
                <a:latin typeface="Times New Roman" panose="02020603050405020304" pitchFamily="18" charset="0"/>
                <a:ea typeface="Times New Roman" panose="02020603050405020304" pitchFamily="18" charset="0"/>
              </a:rPr>
              <a:t>Skill vertex founded in 2021, it has continually evolved to stay current with the latest advancements in data science and analytics.</a:t>
            </a:r>
          </a:p>
          <a:p>
            <a:pPr>
              <a:lnSpc>
                <a:spcPct val="100000"/>
              </a:lnSpc>
              <a:buClr>
                <a:schemeClr val="accent3"/>
              </a:buClr>
            </a:pPr>
            <a:endParaRPr lang="en-IN" sz="1800" dirty="0">
              <a:effectLst/>
              <a:latin typeface="Times New Roman" panose="02020603050405020304" pitchFamily="18" charset="0"/>
              <a:ea typeface="Times New Roman" panose="02020603050405020304" pitchFamily="18" charset="0"/>
            </a:endParaRPr>
          </a:p>
          <a:p>
            <a:pPr>
              <a:lnSpc>
                <a:spcPct val="100000"/>
              </a:lnSpc>
              <a:buClr>
                <a:schemeClr val="accent3"/>
              </a:buClr>
            </a:pPr>
            <a:r>
              <a:rPr lang="en-US" sz="1800" dirty="0">
                <a:effectLst/>
                <a:latin typeface="Times New Roman" panose="02020603050405020304" pitchFamily="18" charset="0"/>
                <a:ea typeface="Times New Roman" panose="02020603050405020304" pitchFamily="18" charset="0"/>
              </a:rPr>
              <a:t>Main  provide quality education and training in the field of data science, equipping individuals with the skills and knowledge required to excel in data-driven professions</a:t>
            </a:r>
          </a:p>
          <a:p>
            <a:pPr>
              <a:lnSpc>
                <a:spcPct val="100000"/>
              </a:lnSpc>
              <a:buClr>
                <a:schemeClr val="accent3"/>
              </a:buClr>
            </a:pPr>
            <a:endParaRPr lang="en-US" sz="1800" dirty="0">
              <a:effectLst/>
              <a:latin typeface="Times New Roman" panose="02020603050405020304" pitchFamily="18" charset="0"/>
              <a:ea typeface="Times New Roman" panose="02020603050405020304" pitchFamily="18" charset="0"/>
            </a:endParaRPr>
          </a:p>
          <a:p>
            <a:pPr algn="just">
              <a:lnSpc>
                <a:spcPct val="100000"/>
              </a:lnSpc>
              <a:buClr>
                <a:schemeClr val="accent3"/>
              </a:buClr>
              <a:tabLst>
                <a:tab pos="2488565" algn="l"/>
              </a:tabLst>
            </a:pPr>
            <a:r>
              <a:rPr lang="en-US" sz="1800" dirty="0">
                <a:effectLst/>
                <a:latin typeface="Times New Roman" panose="02020603050405020304" pitchFamily="18" charset="0"/>
                <a:ea typeface="Times New Roman" panose="02020603050405020304" pitchFamily="18" charset="0"/>
              </a:rPr>
              <a:t>It offers a wide range of products and services, including data science courses, workshops, certifications, and online resources. </a:t>
            </a:r>
          </a:p>
          <a:p>
            <a:pPr algn="just">
              <a:lnSpc>
                <a:spcPct val="100000"/>
              </a:lnSpc>
              <a:buClr>
                <a:schemeClr val="accent3"/>
              </a:buClr>
              <a:tabLst>
                <a:tab pos="2488565" algn="l"/>
              </a:tabLst>
            </a:pPr>
            <a:endParaRPr lang="en-US" sz="1800" dirty="0">
              <a:effectLst/>
              <a:latin typeface="Times New Roman" panose="02020603050405020304" pitchFamily="18" charset="0"/>
              <a:ea typeface="Times New Roman" panose="02020603050405020304" pitchFamily="18" charset="0"/>
            </a:endParaRPr>
          </a:p>
          <a:p>
            <a:pPr algn="just">
              <a:lnSpc>
                <a:spcPct val="100000"/>
              </a:lnSpc>
              <a:buClr>
                <a:schemeClr val="accent3"/>
              </a:buClr>
              <a:tabLst>
                <a:tab pos="2488565" algn="l"/>
              </a:tabLst>
            </a:pPr>
            <a:r>
              <a:rPr lang="en-US" sz="1800" dirty="0">
                <a:effectLst/>
                <a:latin typeface="Times New Roman" panose="02020603050405020304" pitchFamily="18" charset="0"/>
                <a:ea typeface="Times New Roman" panose="02020603050405020304" pitchFamily="18" charset="0"/>
              </a:rPr>
              <a:t>Skill vertex's expertise in data science education and training makes it an ideal platform for practical internships, aligning with its mission to prepare individuals for real-world data challenges.</a:t>
            </a:r>
            <a:endParaRPr lang="en-IN" sz="1800" dirty="0">
              <a:effectLst/>
              <a:latin typeface="Times New Roman" panose="02020603050405020304" pitchFamily="18" charset="0"/>
              <a:ea typeface="Times New Roman" panose="02020603050405020304" pitchFamily="18" charset="0"/>
            </a:endParaRPr>
          </a:p>
          <a:p>
            <a:pPr algn="just">
              <a:lnSpc>
                <a:spcPct val="100000"/>
              </a:lnSpc>
              <a:tabLst>
                <a:tab pos="2488565" algn="l"/>
              </a:tabLst>
            </a:pPr>
            <a:endParaRPr lang="en-IN" sz="1800" dirty="0">
              <a:effectLst/>
              <a:latin typeface="Times New Roman" panose="02020603050405020304" pitchFamily="18" charset="0"/>
              <a:ea typeface="Times New Roman" panose="02020603050405020304" pitchFamily="18" charset="0"/>
            </a:endParaRPr>
          </a:p>
          <a:p>
            <a:pPr>
              <a:lnSpc>
                <a:spcPct val="100000"/>
              </a:lnSpc>
            </a:pPr>
            <a:endParaRPr lang="en-IN" sz="1800" dirty="0">
              <a:effectLst/>
              <a:latin typeface="Times New Roman" panose="02020603050405020304" pitchFamily="18" charset="0"/>
              <a:ea typeface="Times New Roman" panose="02020603050405020304" pitchFamily="18" charset="0"/>
            </a:endParaRPr>
          </a:p>
        </p:txBody>
      </p:sp>
      <p:pic>
        <p:nvPicPr>
          <p:cNvPr id="7" name="Picture Placeholder 6">
            <a:extLst>
              <a:ext uri="{FF2B5EF4-FFF2-40B4-BE49-F238E27FC236}">
                <a16:creationId xmlns:a16="http://schemas.microsoft.com/office/drawing/2014/main" id="{7EE2561E-68CA-65A1-0B75-71109B37213E}"/>
              </a:ext>
            </a:extLst>
          </p:cNvPr>
          <p:cNvPicPr>
            <a:picLocks noGrp="1" noChangeAspect="1"/>
          </p:cNvPicPr>
          <p:nvPr>
            <p:ph type="pic" sz="quarter" idx="13"/>
          </p:nvPr>
        </p:nvPicPr>
        <p:blipFill>
          <a:blip r:embed="rId2"/>
          <a:srcRect l="26937" r="26937"/>
          <a:stretch>
            <a:fillRect/>
          </a:stretch>
        </p:blipFill>
        <p:spPr/>
      </p:pic>
      <p:sp>
        <p:nvSpPr>
          <p:cNvPr id="2" name="TextBox 1">
            <a:extLst>
              <a:ext uri="{FF2B5EF4-FFF2-40B4-BE49-F238E27FC236}">
                <a16:creationId xmlns:a16="http://schemas.microsoft.com/office/drawing/2014/main" id="{0D503B78-C680-E239-794D-7A0C4B3AEA50}"/>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1B2E5D8E-0972-888F-F322-3E700BF95477}"/>
              </a:ext>
            </a:extLst>
          </p:cNvPr>
          <p:cNvPicPr>
            <a:picLocks noGrp="1" noChangeAspect="1"/>
          </p:cNvPicPr>
          <p:nvPr>
            <p:ph type="pic" sz="quarter" idx="10"/>
          </p:nvPr>
        </p:nvPicPr>
        <p:blipFill>
          <a:blip r:embed="rId2"/>
          <a:srcRect l="15351" r="15351"/>
          <a:stretch>
            <a:fillRect/>
          </a:stretch>
        </p:blipFill>
        <p:spPr>
          <a:xfrm>
            <a:off x="5675846" y="613214"/>
            <a:ext cx="5855754" cy="5631571"/>
          </a:xfrm>
        </p:spPr>
      </p:pic>
      <p:sp>
        <p:nvSpPr>
          <p:cNvPr id="16" name="Text Placeholder 15">
            <a:extLst>
              <a:ext uri="{FF2B5EF4-FFF2-40B4-BE49-F238E27FC236}">
                <a16:creationId xmlns:a16="http://schemas.microsoft.com/office/drawing/2014/main" id="{CC789DD1-C9E7-1101-5C9C-7B2C333214F8}"/>
              </a:ext>
            </a:extLst>
          </p:cNvPr>
          <p:cNvSpPr>
            <a:spLocks noGrp="1"/>
          </p:cNvSpPr>
          <p:nvPr>
            <p:ph type="body" sz="quarter" idx="12"/>
          </p:nvPr>
        </p:nvSpPr>
        <p:spPr>
          <a:xfrm>
            <a:off x="660400" y="1397719"/>
            <a:ext cx="5073016" cy="4951089"/>
          </a:xfrm>
        </p:spPr>
        <p:txBody>
          <a:bodyPr/>
          <a:lstStyle/>
          <a:p>
            <a:pPr marL="0" indent="0">
              <a:buNone/>
            </a:pPr>
            <a:r>
              <a:rPr lang="en-US" sz="1700" dirty="0">
                <a:effectLst/>
                <a:latin typeface="Times New Roman" panose="02020603050405020304" pitchFamily="18" charset="0"/>
                <a:ea typeface="Times New Roman" panose="02020603050405020304" pitchFamily="18" charset="0"/>
              </a:rPr>
              <a:t>The primary purpose of this internship was to gain practical experience in the field of data science and analytics. It aimed to bridge the gap between theoretical knowledge and its application in real-world data scenarios. The overarching objectives included:</a:t>
            </a:r>
            <a:endParaRPr lang="en-US" sz="1700" kern="0" dirty="0">
              <a:effectLst/>
              <a:latin typeface="Times New Roman" panose="02020603050405020304" pitchFamily="18" charset="0"/>
              <a:ea typeface="Times New Roman" panose="02020603050405020304" pitchFamily="18" charset="0"/>
            </a:endParaRPr>
          </a:p>
          <a:p>
            <a:pPr>
              <a:buClr>
                <a:schemeClr val="accent3"/>
              </a:buClr>
              <a:buFont typeface="Courier New" panose="02070309020205020404" pitchFamily="49" charset="0"/>
              <a:buChar char="o"/>
            </a:pPr>
            <a:r>
              <a:rPr lang="en-US" sz="1700" kern="0" dirty="0">
                <a:effectLst/>
                <a:latin typeface="Times New Roman" panose="02020603050405020304" pitchFamily="18" charset="0"/>
                <a:ea typeface="Times New Roman" panose="02020603050405020304" pitchFamily="18" charset="0"/>
              </a:rPr>
              <a:t>Application of Statistical and Hypothesis Testing Methods</a:t>
            </a:r>
            <a:endParaRPr lang="en-IN" sz="1700" dirty="0"/>
          </a:p>
          <a:p>
            <a:pPr>
              <a:buClr>
                <a:schemeClr val="accent3"/>
              </a:buClr>
              <a:buFont typeface="Courier New" panose="02070309020205020404" pitchFamily="49" charset="0"/>
              <a:buChar char="o"/>
            </a:pPr>
            <a:r>
              <a:rPr lang="en-US" sz="1700" kern="0" dirty="0">
                <a:effectLst/>
                <a:latin typeface="Times New Roman" panose="02020603050405020304" pitchFamily="18" charset="0"/>
                <a:ea typeface="Times New Roman" panose="02020603050405020304" pitchFamily="18" charset="0"/>
              </a:rPr>
              <a:t>Comprehensive Understanding of Data Science Techniques</a:t>
            </a:r>
          </a:p>
          <a:p>
            <a:pPr>
              <a:buClr>
                <a:schemeClr val="accent3"/>
              </a:buClr>
              <a:buFont typeface="Courier New" panose="02070309020205020404" pitchFamily="49" charset="0"/>
              <a:buChar char="o"/>
            </a:pPr>
            <a:r>
              <a:rPr lang="en-US" sz="1700" kern="0" dirty="0">
                <a:effectLst/>
                <a:latin typeface="Times New Roman" panose="02020603050405020304" pitchFamily="18" charset="0"/>
                <a:ea typeface="Times New Roman" panose="02020603050405020304" pitchFamily="18" charset="0"/>
              </a:rPr>
              <a:t>Improving Data Analytics Skills</a:t>
            </a:r>
          </a:p>
        </p:txBody>
      </p:sp>
      <p:sp>
        <p:nvSpPr>
          <p:cNvPr id="4" name="Title 3">
            <a:extLst>
              <a:ext uri="{FF2B5EF4-FFF2-40B4-BE49-F238E27FC236}">
                <a16:creationId xmlns:a16="http://schemas.microsoft.com/office/drawing/2014/main" id="{A0CD8B6A-88ED-D447-DE86-6EBEB9E89F4C}"/>
              </a:ext>
            </a:extLst>
          </p:cNvPr>
          <p:cNvSpPr>
            <a:spLocks noGrp="1"/>
          </p:cNvSpPr>
          <p:nvPr>
            <p:ph type="title"/>
          </p:nvPr>
        </p:nvSpPr>
        <p:spPr>
          <a:xfrm>
            <a:off x="660400" y="805213"/>
            <a:ext cx="5702300" cy="830997"/>
          </a:xfrm>
        </p:spPr>
        <p:txBody>
          <a:bodyPr/>
          <a:lstStyle/>
          <a:p>
            <a:r>
              <a:rPr lang="en-IN" sz="3000" dirty="0">
                <a:latin typeface="Times New Roman" panose="02020603050405020304" pitchFamily="18" charset="0"/>
                <a:cs typeface="Times New Roman" panose="02020603050405020304" pitchFamily="18" charset="0"/>
              </a:rPr>
              <a:t>PURPOSE OF INTERNSHIP</a:t>
            </a:r>
            <a:br>
              <a:rPr lang="en-IN" sz="3000" dirty="0"/>
            </a:br>
            <a:endParaRPr lang="en-IN" sz="3000" dirty="0"/>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EAB67B1E-3D63-E55B-BEAE-351A3EE4C978}"/>
                  </a:ext>
                </a:extLst>
              </p14:cNvPr>
              <p14:cNvContentPartPr/>
              <p14:nvPr/>
            </p14:nvContentPartPr>
            <p14:xfrm>
              <a:off x="-681602" y="224090"/>
              <a:ext cx="360" cy="360"/>
            </p14:xfrm>
          </p:contentPart>
        </mc:Choice>
        <mc:Fallback xmlns="">
          <p:pic>
            <p:nvPicPr>
              <p:cNvPr id="17" name="Ink 16">
                <a:extLst>
                  <a:ext uri="{FF2B5EF4-FFF2-40B4-BE49-F238E27FC236}">
                    <a16:creationId xmlns:a16="http://schemas.microsoft.com/office/drawing/2014/main" id="{EAB67B1E-3D63-E55B-BEAE-351A3EE4C978}"/>
                  </a:ext>
                </a:extLst>
              </p:cNvPr>
              <p:cNvPicPr/>
              <p:nvPr/>
            </p:nvPicPr>
            <p:blipFill>
              <a:blip r:embed="rId4"/>
              <a:stretch>
                <a:fillRect/>
              </a:stretch>
            </p:blipFill>
            <p:spPr>
              <a:xfrm>
                <a:off x="-744242" y="161450"/>
                <a:ext cx="126000" cy="126000"/>
              </a:xfrm>
              <a:prstGeom prst="rect">
                <a:avLst/>
              </a:prstGeom>
            </p:spPr>
          </p:pic>
        </mc:Fallback>
      </mc:AlternateContent>
      <p:sp>
        <p:nvSpPr>
          <p:cNvPr id="2" name="TextBox 1">
            <a:extLst>
              <a:ext uri="{FF2B5EF4-FFF2-40B4-BE49-F238E27FC236}">
                <a16:creationId xmlns:a16="http://schemas.microsoft.com/office/drawing/2014/main" id="{70EFBC21-5885-F132-9CFE-6A1B6B79B0CC}"/>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57983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49EB6B-67A3-0261-CA2E-EC2C4D46FDB6}"/>
              </a:ext>
            </a:extLst>
          </p:cNvPr>
          <p:cNvSpPr>
            <a:spLocks noGrp="1"/>
          </p:cNvSpPr>
          <p:nvPr>
            <p:ph type="body" sz="quarter" idx="11"/>
          </p:nvPr>
        </p:nvSpPr>
        <p:spPr>
          <a:xfrm>
            <a:off x="6096000" y="1483294"/>
            <a:ext cx="4819650" cy="4765105"/>
          </a:xfrm>
        </p:spPr>
        <p:txBody>
          <a:bodyPr/>
          <a:lstStyle/>
          <a:p>
            <a:pPr marL="342900" indent="-342900">
              <a:lnSpc>
                <a:spcPct val="150000"/>
              </a:lnSpc>
              <a:buClr>
                <a:schemeClr val="accent3"/>
              </a:buClr>
              <a:buFont typeface="Wingdings" panose="05000000000000000000" pitchFamily="2" charset="2"/>
              <a:buChar char="v"/>
            </a:pPr>
            <a:r>
              <a:rPr lang="en-IN" sz="1700" b="0" dirty="0">
                <a:solidFill>
                  <a:schemeClr val="tx1"/>
                </a:solidFill>
                <a:latin typeface="Times New Roman" panose="02020603050405020304" pitchFamily="18" charset="0"/>
                <a:cs typeface="Times New Roman" panose="02020603050405020304" pitchFamily="18" charset="0"/>
              </a:rPr>
              <a:t>Training was held for one month</a:t>
            </a:r>
          </a:p>
          <a:p>
            <a:pPr>
              <a:lnSpc>
                <a:spcPct val="150000"/>
              </a:lnSpc>
            </a:pPr>
            <a:r>
              <a:rPr lang="en-IN" sz="1700" b="0" dirty="0">
                <a:solidFill>
                  <a:schemeClr val="tx1"/>
                </a:solidFill>
                <a:latin typeface="Times New Roman" panose="02020603050405020304" pitchFamily="18" charset="0"/>
                <a:cs typeface="Times New Roman" panose="02020603050405020304" pitchFamily="18" charset="0"/>
              </a:rPr>
              <a:t> (from 5</a:t>
            </a:r>
            <a:r>
              <a:rPr lang="en-IN" sz="1700" b="0" baseline="30000" dirty="0">
                <a:solidFill>
                  <a:schemeClr val="tx1"/>
                </a:solidFill>
                <a:latin typeface="Times New Roman" panose="02020603050405020304" pitchFamily="18" charset="0"/>
                <a:cs typeface="Times New Roman" panose="02020603050405020304" pitchFamily="18" charset="0"/>
              </a:rPr>
              <a:t>th</a:t>
            </a:r>
            <a:r>
              <a:rPr lang="en-IN" sz="1700" b="0" dirty="0">
                <a:solidFill>
                  <a:schemeClr val="tx1"/>
                </a:solidFill>
                <a:latin typeface="Times New Roman" panose="02020603050405020304" pitchFamily="18" charset="0"/>
                <a:cs typeface="Times New Roman" panose="02020603050405020304" pitchFamily="18" charset="0"/>
              </a:rPr>
              <a:t> April – 5</a:t>
            </a:r>
            <a:r>
              <a:rPr lang="en-IN" sz="1700" b="0" baseline="30000" dirty="0">
                <a:solidFill>
                  <a:schemeClr val="tx1"/>
                </a:solidFill>
                <a:latin typeface="Times New Roman" panose="02020603050405020304" pitchFamily="18" charset="0"/>
                <a:cs typeface="Times New Roman" panose="02020603050405020304" pitchFamily="18" charset="0"/>
              </a:rPr>
              <a:t>th</a:t>
            </a:r>
            <a:r>
              <a:rPr lang="en-IN" sz="1700" b="0" dirty="0">
                <a:solidFill>
                  <a:schemeClr val="tx1"/>
                </a:solidFill>
                <a:latin typeface="Times New Roman" panose="02020603050405020304" pitchFamily="18" charset="0"/>
                <a:cs typeface="Times New Roman" panose="02020603050405020304" pitchFamily="18" charset="0"/>
              </a:rPr>
              <a:t> May)</a:t>
            </a:r>
          </a:p>
          <a:p>
            <a:pPr marL="342900" indent="-342900">
              <a:lnSpc>
                <a:spcPct val="150000"/>
              </a:lnSpc>
              <a:buClr>
                <a:schemeClr val="accent3"/>
              </a:buClr>
              <a:buFont typeface="Wingdings" panose="05000000000000000000" pitchFamily="2" charset="2"/>
              <a:buChar char="v"/>
            </a:pPr>
            <a:r>
              <a:rPr lang="en-IN" sz="1700" b="0" dirty="0">
                <a:solidFill>
                  <a:schemeClr val="tx1"/>
                </a:solidFill>
                <a:latin typeface="Times New Roman" panose="02020603050405020304" pitchFamily="18" charset="0"/>
                <a:cs typeface="Times New Roman" panose="02020603050405020304" pitchFamily="18" charset="0"/>
              </a:rPr>
              <a:t>During the training period they teach about basic fundamentals of machine learning such as,</a:t>
            </a:r>
          </a:p>
          <a:p>
            <a:pPr marL="1000125" lvl="1" indent="-457200">
              <a:lnSpc>
                <a:spcPct val="150000"/>
              </a:lnSpc>
              <a:buClr>
                <a:schemeClr val="accent3"/>
              </a:buClr>
              <a:buFont typeface="+mj-lt"/>
              <a:buAutoNum type="arabicPeriod"/>
            </a:pPr>
            <a:r>
              <a:rPr lang="en-IN" sz="1700" b="0" dirty="0">
                <a:solidFill>
                  <a:schemeClr val="tx1"/>
                </a:solidFill>
                <a:latin typeface="Times New Roman" panose="02020603050405020304" pitchFamily="18" charset="0"/>
                <a:cs typeface="Times New Roman" panose="02020603050405020304" pitchFamily="18" charset="0"/>
              </a:rPr>
              <a:t>Collection of data</a:t>
            </a:r>
          </a:p>
          <a:p>
            <a:pPr marL="1000125" lvl="1" indent="-457200">
              <a:lnSpc>
                <a:spcPct val="150000"/>
              </a:lnSpc>
              <a:buClr>
                <a:schemeClr val="accent3"/>
              </a:buClr>
              <a:buFont typeface="+mj-lt"/>
              <a:buAutoNum type="arabicPeriod"/>
            </a:pPr>
            <a:r>
              <a:rPr lang="en-IN" sz="1700" b="0" dirty="0">
                <a:solidFill>
                  <a:schemeClr val="tx1"/>
                </a:solidFill>
                <a:latin typeface="Times New Roman" panose="02020603050405020304" pitchFamily="18" charset="0"/>
                <a:cs typeface="Times New Roman" panose="02020603050405020304" pitchFamily="18" charset="0"/>
              </a:rPr>
              <a:t>Data preprocessing</a:t>
            </a:r>
          </a:p>
          <a:p>
            <a:pPr marL="1000125" lvl="1" indent="-457200">
              <a:lnSpc>
                <a:spcPct val="150000"/>
              </a:lnSpc>
              <a:buClr>
                <a:schemeClr val="accent3"/>
              </a:buClr>
              <a:buFont typeface="+mj-lt"/>
              <a:buAutoNum type="arabicPeriod"/>
            </a:pPr>
            <a:r>
              <a:rPr lang="en-IN" sz="1700" b="0" dirty="0">
                <a:solidFill>
                  <a:schemeClr val="tx1"/>
                </a:solidFill>
                <a:latin typeface="Times New Roman" panose="02020603050405020304" pitchFamily="18" charset="0"/>
                <a:cs typeface="Times New Roman" panose="02020603050405020304" pitchFamily="18" charset="0"/>
              </a:rPr>
              <a:t>Data visualization</a:t>
            </a:r>
          </a:p>
          <a:p>
            <a:pPr marL="1000125" lvl="1" indent="-457200">
              <a:lnSpc>
                <a:spcPct val="150000"/>
              </a:lnSpc>
              <a:buClr>
                <a:schemeClr val="accent3"/>
              </a:buClr>
              <a:buFont typeface="+mj-lt"/>
              <a:buAutoNum type="arabicPeriod"/>
            </a:pPr>
            <a:r>
              <a:rPr lang="en-IN" sz="1700" b="0" dirty="0">
                <a:solidFill>
                  <a:schemeClr val="tx1"/>
                </a:solidFill>
                <a:latin typeface="Times New Roman" panose="02020603050405020304" pitchFamily="18" charset="0"/>
                <a:cs typeface="Times New Roman" panose="02020603050405020304" pitchFamily="18" charset="0"/>
              </a:rPr>
              <a:t>Various Machine Learning algorithms</a:t>
            </a:r>
          </a:p>
          <a:p>
            <a:pPr marL="1000125" lvl="1" indent="-457200">
              <a:lnSpc>
                <a:spcPct val="150000"/>
              </a:lnSpc>
              <a:buClr>
                <a:schemeClr val="accent3"/>
              </a:buClr>
              <a:buFont typeface="+mj-lt"/>
              <a:buAutoNum type="arabicPeriod"/>
            </a:pPr>
            <a:r>
              <a:rPr lang="en-IN" sz="1700" b="0" dirty="0">
                <a:solidFill>
                  <a:schemeClr val="tx1"/>
                </a:solidFill>
                <a:latin typeface="Times New Roman" panose="02020603050405020304" pitchFamily="18" charset="0"/>
                <a:cs typeface="Times New Roman" panose="02020603050405020304" pitchFamily="18" charset="0"/>
              </a:rPr>
              <a:t>Statistics behind the algorithm</a:t>
            </a:r>
          </a:p>
          <a:p>
            <a:pPr>
              <a:lnSpc>
                <a:spcPct val="150000"/>
              </a:lnSpc>
            </a:pPr>
            <a:endParaRPr lang="en-IN" sz="1700" dirty="0">
              <a:solidFill>
                <a:schemeClr val="tx1"/>
              </a:solidFill>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FBF129CE-D548-4904-0810-B1D55314AF7B}"/>
              </a:ext>
            </a:extLst>
          </p:cNvPr>
          <p:cNvPicPr>
            <a:picLocks noGrp="1" noChangeAspect="1"/>
          </p:cNvPicPr>
          <p:nvPr>
            <p:ph type="pic" sz="quarter" idx="12"/>
          </p:nvPr>
        </p:nvPicPr>
        <p:blipFill>
          <a:blip r:embed="rId2"/>
          <a:srcRect l="18950" r="18950"/>
          <a:stretch>
            <a:fillRect/>
          </a:stretch>
        </p:blipFill>
        <p:spPr/>
      </p:pic>
      <p:sp>
        <p:nvSpPr>
          <p:cNvPr id="4" name="Title 3">
            <a:extLst>
              <a:ext uri="{FF2B5EF4-FFF2-40B4-BE49-F238E27FC236}">
                <a16:creationId xmlns:a16="http://schemas.microsoft.com/office/drawing/2014/main" id="{48E59B2E-B586-1499-F1FB-EB59ED029DE6}"/>
              </a:ext>
            </a:extLst>
          </p:cNvPr>
          <p:cNvSpPr>
            <a:spLocks noGrp="1"/>
          </p:cNvSpPr>
          <p:nvPr>
            <p:ph type="title"/>
          </p:nvPr>
        </p:nvSpPr>
        <p:spPr>
          <a:xfrm>
            <a:off x="6305550" y="741873"/>
            <a:ext cx="4543425" cy="560716"/>
          </a:xfrm>
        </p:spPr>
        <p:txBody>
          <a:bodyPr/>
          <a:lstStyle/>
          <a:p>
            <a:r>
              <a:rPr lang="en-IN" sz="3000" b="1" dirty="0">
                <a:latin typeface="Times New Roman" panose="02020603050405020304" pitchFamily="18" charset="0"/>
                <a:cs typeface="Times New Roman" panose="02020603050405020304" pitchFamily="18" charset="0"/>
              </a:rPr>
              <a:t>TRAINING PERIOD</a:t>
            </a:r>
          </a:p>
        </p:txBody>
      </p:sp>
      <p:sp>
        <p:nvSpPr>
          <p:cNvPr id="5" name="TextBox 4">
            <a:extLst>
              <a:ext uri="{FF2B5EF4-FFF2-40B4-BE49-F238E27FC236}">
                <a16:creationId xmlns:a16="http://schemas.microsoft.com/office/drawing/2014/main" id="{75FDEE8C-0288-FFD6-722B-583BEA73E845}"/>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75149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9328561-852D-E3FB-808F-43CD48F30C11}"/>
              </a:ext>
            </a:extLst>
          </p:cNvPr>
          <p:cNvSpPr>
            <a:spLocks noGrp="1"/>
          </p:cNvSpPr>
          <p:nvPr>
            <p:ph type="body" sz="quarter" idx="10"/>
          </p:nvPr>
        </p:nvSpPr>
        <p:spPr>
          <a:xfrm>
            <a:off x="660400" y="1636210"/>
            <a:ext cx="5019856" cy="4248429"/>
          </a:xfrm>
        </p:spPr>
        <p:txBody>
          <a:bodyPr/>
          <a:lstStyle/>
          <a:p>
            <a:pPr marL="342900" indent="-342900">
              <a:lnSpc>
                <a:spcPct val="150000"/>
              </a:lnSpc>
              <a:buClr>
                <a:schemeClr val="accent3"/>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Project period started from 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of May to 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June</a:t>
            </a:r>
          </a:p>
          <a:p>
            <a:pPr marL="342900" indent="-342900">
              <a:lnSpc>
                <a:spcPct val="150000"/>
              </a:lnSpc>
              <a:buClr>
                <a:schemeClr val="accent3"/>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There are two projects that to be finished during this period</a:t>
            </a:r>
          </a:p>
          <a:p>
            <a:pPr marL="342900" indent="-342900">
              <a:lnSpc>
                <a:spcPct val="150000"/>
              </a:lnSpc>
              <a:buClr>
                <a:schemeClr val="accent3"/>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One project is an individual project</a:t>
            </a:r>
          </a:p>
          <a:p>
            <a:pPr marL="342900" indent="-342900">
              <a:lnSpc>
                <a:spcPct val="150000"/>
              </a:lnSpc>
              <a:buClr>
                <a:schemeClr val="accent3"/>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Another project is group project</a:t>
            </a:r>
          </a:p>
          <a:p>
            <a:pPr marL="342900" indent="-342900">
              <a:lnSpc>
                <a:spcPct val="150000"/>
              </a:lnSpc>
              <a:buClr>
                <a:schemeClr val="accent3"/>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individual project is loan prediction model using logistic regression </a:t>
            </a:r>
          </a:p>
          <a:p>
            <a:pPr marL="342900" indent="-342900">
              <a:lnSpc>
                <a:spcPct val="150000"/>
              </a:lnSpc>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C332C0A4-7741-48EC-9DC1-F4BBDBBC3ED9}"/>
              </a:ext>
            </a:extLst>
          </p:cNvPr>
          <p:cNvSpPr>
            <a:spLocks noGrp="1"/>
          </p:cNvSpPr>
          <p:nvPr>
            <p:ph type="body" sz="quarter" idx="11"/>
          </p:nvPr>
        </p:nvSpPr>
        <p:spPr>
          <a:xfrm flipH="1" flipV="1">
            <a:off x="13668373" y="7048499"/>
            <a:ext cx="914401" cy="447676"/>
          </a:xfrm>
        </p:spPr>
        <p:txBody>
          <a:bodyPr/>
          <a:lstStyle/>
          <a:p>
            <a:endParaRPr lang="en-IN" dirty="0"/>
          </a:p>
        </p:txBody>
      </p:sp>
      <p:pic>
        <p:nvPicPr>
          <p:cNvPr id="20" name="Picture Placeholder 19">
            <a:extLst>
              <a:ext uri="{FF2B5EF4-FFF2-40B4-BE49-F238E27FC236}">
                <a16:creationId xmlns:a16="http://schemas.microsoft.com/office/drawing/2014/main" id="{87F445AF-EDBE-941A-E6AD-2B6B8201170D}"/>
              </a:ext>
            </a:extLst>
          </p:cNvPr>
          <p:cNvPicPr>
            <a:picLocks noGrp="1" noChangeAspect="1"/>
          </p:cNvPicPr>
          <p:nvPr>
            <p:ph type="pic" sz="quarter" idx="13"/>
          </p:nvPr>
        </p:nvPicPr>
        <p:blipFill>
          <a:blip r:embed="rId2"/>
          <a:srcRect l="18053" r="18053"/>
          <a:stretch>
            <a:fillRect/>
          </a:stretch>
        </p:blipFill>
        <p:spPr/>
      </p:pic>
      <p:sp>
        <p:nvSpPr>
          <p:cNvPr id="5" name="Title 4">
            <a:extLst>
              <a:ext uri="{FF2B5EF4-FFF2-40B4-BE49-F238E27FC236}">
                <a16:creationId xmlns:a16="http://schemas.microsoft.com/office/drawing/2014/main" id="{2F8A0197-1150-304A-DE6B-35CA4459FDDF}"/>
              </a:ext>
            </a:extLst>
          </p:cNvPr>
          <p:cNvSpPr>
            <a:spLocks noGrp="1"/>
          </p:cNvSpPr>
          <p:nvPr>
            <p:ph type="title"/>
          </p:nvPr>
        </p:nvSpPr>
        <p:spPr/>
        <p:txBody>
          <a:bodyPr/>
          <a:lstStyle/>
          <a:p>
            <a:r>
              <a:rPr lang="en-IN" sz="3000" dirty="0">
                <a:latin typeface="Times New Roman" panose="02020603050405020304" pitchFamily="18" charset="0"/>
                <a:cs typeface="Times New Roman" panose="02020603050405020304" pitchFamily="18" charset="0"/>
              </a:rPr>
              <a:t>PROJECT PERIOD </a:t>
            </a:r>
          </a:p>
        </p:txBody>
      </p:sp>
      <p:sp>
        <p:nvSpPr>
          <p:cNvPr id="3" name="TextBox 2">
            <a:extLst>
              <a:ext uri="{FF2B5EF4-FFF2-40B4-BE49-F238E27FC236}">
                <a16:creationId xmlns:a16="http://schemas.microsoft.com/office/drawing/2014/main" id="{00BB892F-D70E-B2EF-6EA7-737711D90F71}"/>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28629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9E6B75-C94F-FC46-7B08-70C0B81A3B86}"/>
              </a:ext>
            </a:extLst>
          </p:cNvPr>
          <p:cNvSpPr>
            <a:spLocks noGrp="1"/>
          </p:cNvSpPr>
          <p:nvPr>
            <p:ph type="body" sz="quarter" idx="12"/>
          </p:nvPr>
        </p:nvSpPr>
        <p:spPr>
          <a:xfrm>
            <a:off x="660400" y="1648618"/>
            <a:ext cx="4673600" cy="4266407"/>
          </a:xfrm>
        </p:spPr>
        <p:txBody>
          <a:bodyPr/>
          <a:lstStyle/>
          <a:p>
            <a:pPr>
              <a:lnSpc>
                <a:spcPct val="150000"/>
              </a:lnSpc>
              <a:buClr>
                <a:schemeClr val="accent3"/>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During the group project, we done fake currency detection model</a:t>
            </a:r>
          </a:p>
          <a:p>
            <a:pPr>
              <a:lnSpc>
                <a:spcPct val="150000"/>
              </a:lnSpc>
              <a:buClr>
                <a:schemeClr val="accent3"/>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This model consists of three main algorithms</a:t>
            </a:r>
          </a:p>
          <a:p>
            <a:pPr marL="1000125" lvl="2" indent="-457200">
              <a:lnSpc>
                <a:spcPct val="150000"/>
              </a:lnSpc>
              <a:buClr>
                <a:schemeClr val="accent3"/>
              </a:buCl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Logistic regression</a:t>
            </a:r>
          </a:p>
          <a:p>
            <a:pPr marL="1000125" lvl="2" indent="-457200">
              <a:lnSpc>
                <a:spcPct val="150000"/>
              </a:lnSpc>
              <a:buClr>
                <a:schemeClr val="accent3"/>
              </a:buCl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Decision tree</a:t>
            </a:r>
          </a:p>
          <a:p>
            <a:pPr marL="1000125" lvl="2" indent="-457200">
              <a:lnSpc>
                <a:spcPct val="150000"/>
              </a:lnSpc>
              <a:buClr>
                <a:schemeClr val="accent3"/>
              </a:buCl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XGBOOST</a:t>
            </a:r>
          </a:p>
          <a:p>
            <a:pPr marL="0" indent="0">
              <a:lnSpc>
                <a:spcPct val="150000"/>
              </a:lnSpc>
              <a:buNone/>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F948F32E-E11D-6E8F-DE70-828EEA7A068E}"/>
              </a:ext>
            </a:extLst>
          </p:cNvPr>
          <p:cNvPicPr>
            <a:picLocks noGrp="1" noChangeAspect="1"/>
          </p:cNvPicPr>
          <p:nvPr>
            <p:ph type="pic" sz="quarter" idx="13"/>
          </p:nvPr>
        </p:nvPicPr>
        <p:blipFill>
          <a:blip r:embed="rId2"/>
          <a:srcRect l="26834" r="26834"/>
          <a:stretch>
            <a:fillRect/>
          </a:stretch>
        </p:blipFill>
        <p:spPr/>
      </p:pic>
      <p:sp>
        <p:nvSpPr>
          <p:cNvPr id="7" name="Title 6">
            <a:extLst>
              <a:ext uri="{FF2B5EF4-FFF2-40B4-BE49-F238E27FC236}">
                <a16:creationId xmlns:a16="http://schemas.microsoft.com/office/drawing/2014/main" id="{EA9DAE38-0358-76BE-D17E-093E1995760F}"/>
              </a:ext>
            </a:extLst>
          </p:cNvPr>
          <p:cNvSpPr>
            <a:spLocks noGrp="1"/>
          </p:cNvSpPr>
          <p:nvPr>
            <p:ph type="title"/>
          </p:nvPr>
        </p:nvSpPr>
        <p:spPr/>
        <p:txBody>
          <a:bodyPr/>
          <a:lstStyle/>
          <a:p>
            <a:r>
              <a:rPr lang="en-IN" sz="3000" dirty="0" err="1">
                <a:latin typeface="Times New Roman" panose="02020603050405020304" pitchFamily="18" charset="0"/>
                <a:cs typeface="Times New Roman" panose="02020603050405020304" pitchFamily="18" charset="0"/>
              </a:rPr>
              <a:t>Cont</a:t>
            </a:r>
            <a:r>
              <a:rPr lang="en-IN" sz="30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974754C-F413-2F10-7101-D95ED190DC02}"/>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386511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293B-0B31-D863-B7AB-7F3C1DCD3BD3}"/>
              </a:ext>
            </a:extLst>
          </p:cNvPr>
          <p:cNvSpPr>
            <a:spLocks noGrp="1"/>
          </p:cNvSpPr>
          <p:nvPr>
            <p:ph type="title"/>
          </p:nvPr>
        </p:nvSpPr>
        <p:spPr>
          <a:xfrm>
            <a:off x="521250" y="285757"/>
            <a:ext cx="11340000" cy="700114"/>
          </a:xfrm>
        </p:spPr>
        <p:txBody>
          <a:bodyPr/>
          <a:lstStyle/>
          <a:p>
            <a:r>
              <a:rPr lang="en-IN" b="1" dirty="0"/>
              <a:t>				</a:t>
            </a:r>
            <a:r>
              <a:rPr lang="en-IN" sz="3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F0348B3D-F02D-C3E2-A371-A5D18E9AC640}"/>
              </a:ext>
            </a:extLst>
          </p:cNvPr>
          <p:cNvSpPr txBox="1"/>
          <p:nvPr/>
        </p:nvSpPr>
        <p:spPr>
          <a:xfrm>
            <a:off x="330749" y="2274942"/>
            <a:ext cx="11205713" cy="4361835"/>
          </a:xfrm>
          <a:prstGeom prst="rect">
            <a:avLst/>
          </a:prstGeom>
          <a:noFill/>
        </p:spPr>
        <p:txBody>
          <a:bodyPr wrap="square" rtlCol="0">
            <a:spAutoFit/>
          </a:bodyPr>
          <a:lstStyle/>
          <a:p>
            <a:pPr marL="285750" indent="-285750">
              <a:lnSpc>
                <a:spcPct val="150000"/>
              </a:lnSpc>
              <a:buClr>
                <a:schemeClr val="accent3"/>
              </a:buClr>
              <a:buFont typeface="Wingdings" panose="05000000000000000000" pitchFamily="2" charset="2"/>
              <a:buChar char="ü"/>
            </a:pPr>
            <a:r>
              <a:rPr lang="en-US" sz="1700" b="1" i="0" dirty="0">
                <a:effectLst/>
                <a:latin typeface="Times New Roman" panose="02020603050405020304" pitchFamily="18" charset="0"/>
                <a:cs typeface="Times New Roman" panose="02020603050405020304" pitchFamily="18" charset="0"/>
              </a:rPr>
              <a:t>Practical Application:</a:t>
            </a:r>
            <a:r>
              <a:rPr lang="en-US" sz="1700" b="0" i="0" dirty="0">
                <a:solidFill>
                  <a:srgbClr val="374151"/>
                </a:solidFill>
                <a:effectLst/>
                <a:latin typeface="Times New Roman" panose="02020603050405020304" pitchFamily="18" charset="0"/>
                <a:cs typeface="Times New Roman" panose="02020603050405020304" pitchFamily="18" charset="0"/>
              </a:rPr>
              <a:t> This internship has allowed me to apply the theoretical knowledge </a:t>
            </a:r>
          </a:p>
          <a:p>
            <a:pPr marL="285750" indent="-285750">
              <a:lnSpc>
                <a:spcPct val="150000"/>
              </a:lnSpc>
              <a:buClr>
                <a:schemeClr val="accent3"/>
              </a:buClr>
              <a:buFont typeface="Wingdings" panose="05000000000000000000" pitchFamily="2" charset="2"/>
              <a:buChar char="ü"/>
            </a:pPr>
            <a:r>
              <a:rPr lang="en-US" sz="1700" b="1" i="0" dirty="0">
                <a:effectLst/>
                <a:latin typeface="Times New Roman" panose="02020603050405020304" pitchFamily="18" charset="0"/>
                <a:cs typeface="Times New Roman" panose="02020603050405020304" pitchFamily="18" charset="0"/>
              </a:rPr>
              <a:t>Team Collaboration:</a:t>
            </a:r>
            <a:r>
              <a:rPr lang="en-US" sz="1700" b="0" i="0" dirty="0">
                <a:solidFill>
                  <a:srgbClr val="374151"/>
                </a:solidFill>
                <a:effectLst/>
                <a:latin typeface="Times New Roman" panose="02020603050405020304" pitchFamily="18" charset="0"/>
                <a:cs typeface="Times New Roman" panose="02020603050405020304" pitchFamily="18" charset="0"/>
              </a:rPr>
              <a:t> Working closely with a diverse team of professionals has not only improved my technical skills.</a:t>
            </a:r>
            <a:endParaRPr lang="en-US" sz="1700" dirty="0">
              <a:solidFill>
                <a:srgbClr val="374151"/>
              </a:solidFill>
              <a:latin typeface="Times New Roman" panose="02020603050405020304" pitchFamily="18" charset="0"/>
              <a:cs typeface="Times New Roman" panose="02020603050405020304" pitchFamily="18" charset="0"/>
            </a:endParaRPr>
          </a:p>
          <a:p>
            <a:pPr marL="285750" indent="-285750">
              <a:lnSpc>
                <a:spcPct val="150000"/>
              </a:lnSpc>
              <a:buClr>
                <a:schemeClr val="accent3"/>
              </a:buClr>
              <a:buFont typeface="Wingdings" panose="05000000000000000000" pitchFamily="2" charset="2"/>
              <a:buChar char="ü"/>
            </a:pPr>
            <a:r>
              <a:rPr lang="en-US" sz="1700" b="1" i="0" dirty="0">
                <a:effectLst/>
                <a:latin typeface="Times New Roman" panose="02020603050405020304" pitchFamily="18" charset="0"/>
                <a:cs typeface="Times New Roman" panose="02020603050405020304" pitchFamily="18" charset="0"/>
              </a:rPr>
              <a:t>Data Wrangling:</a:t>
            </a:r>
            <a:r>
              <a:rPr lang="en-US" sz="1700" b="0" i="0" dirty="0">
                <a:solidFill>
                  <a:srgbClr val="374151"/>
                </a:solidFill>
                <a:effectLst/>
                <a:latin typeface="Times New Roman" panose="02020603050405020304" pitchFamily="18" charset="0"/>
                <a:cs typeface="Times New Roman" panose="02020603050405020304" pitchFamily="18" charset="0"/>
              </a:rPr>
              <a:t> I've learned the importance of data cleaning and preprocessing. It's often the most time-consuming part of any data science project but is critical for accurate analysis and modeling.</a:t>
            </a:r>
            <a:endParaRPr lang="en-US" sz="1700" dirty="0">
              <a:solidFill>
                <a:srgbClr val="374151"/>
              </a:solidFill>
              <a:latin typeface="Times New Roman" panose="02020603050405020304" pitchFamily="18" charset="0"/>
              <a:cs typeface="Times New Roman" panose="02020603050405020304" pitchFamily="18" charset="0"/>
            </a:endParaRPr>
          </a:p>
          <a:p>
            <a:pPr marL="285750" indent="-285750">
              <a:lnSpc>
                <a:spcPct val="150000"/>
              </a:lnSpc>
              <a:buClr>
                <a:schemeClr val="accent3"/>
              </a:buClr>
              <a:buFont typeface="Wingdings" panose="05000000000000000000" pitchFamily="2" charset="2"/>
              <a:buChar char="ü"/>
            </a:pPr>
            <a:r>
              <a:rPr lang="en-US" sz="1700" b="1" i="0" dirty="0">
                <a:effectLst/>
                <a:latin typeface="Times New Roman" panose="02020603050405020304" pitchFamily="18" charset="0"/>
                <a:cs typeface="Times New Roman" panose="02020603050405020304" pitchFamily="18" charset="0"/>
              </a:rPr>
              <a:t>Machine Learning:</a:t>
            </a:r>
            <a:r>
              <a:rPr lang="en-US" sz="1700" b="0" i="0" dirty="0">
                <a:solidFill>
                  <a:srgbClr val="374151"/>
                </a:solidFill>
                <a:effectLst/>
                <a:latin typeface="Times New Roman" panose="02020603050405020304" pitchFamily="18" charset="0"/>
                <a:cs typeface="Times New Roman" panose="02020603050405020304" pitchFamily="18" charset="0"/>
              </a:rPr>
              <a:t> I have had the opportunity to work on various machine learning projects, from classification to regression</a:t>
            </a:r>
            <a:endParaRPr lang="en-US" sz="1700" dirty="0">
              <a:solidFill>
                <a:srgbClr val="374151"/>
              </a:solidFill>
              <a:latin typeface="Times New Roman" panose="02020603050405020304" pitchFamily="18" charset="0"/>
              <a:cs typeface="Times New Roman" panose="02020603050405020304" pitchFamily="18" charset="0"/>
            </a:endParaRPr>
          </a:p>
          <a:p>
            <a:pPr marL="285750" indent="-285750">
              <a:lnSpc>
                <a:spcPct val="150000"/>
              </a:lnSpc>
              <a:buClr>
                <a:schemeClr val="accent3"/>
              </a:buClr>
              <a:buFont typeface="Wingdings" panose="05000000000000000000" pitchFamily="2" charset="2"/>
              <a:buChar char="ü"/>
            </a:pPr>
            <a:r>
              <a:rPr lang="en-US" sz="1700" b="1" i="0" dirty="0">
                <a:effectLst/>
                <a:latin typeface="Times New Roman" panose="02020603050405020304" pitchFamily="18" charset="0"/>
                <a:cs typeface="Times New Roman" panose="02020603050405020304" pitchFamily="18" charset="0"/>
              </a:rPr>
              <a:t>Data Visualization:</a:t>
            </a:r>
            <a:r>
              <a:rPr lang="en-US" sz="1700" b="0" i="0" dirty="0">
                <a:solidFill>
                  <a:srgbClr val="374151"/>
                </a:solidFill>
                <a:effectLst/>
                <a:latin typeface="Times New Roman" panose="02020603050405020304" pitchFamily="18" charset="0"/>
                <a:cs typeface="Times New Roman" panose="02020603050405020304" pitchFamily="18" charset="0"/>
              </a:rPr>
              <a:t> Effective data visualization is crucial for conveying insights. I've honed my skills in creating compelling and informative data visualizations.</a:t>
            </a:r>
            <a:endParaRPr lang="en-US" sz="1700" dirty="0">
              <a:solidFill>
                <a:srgbClr val="374151"/>
              </a:solidFill>
              <a:latin typeface="Times New Roman" panose="02020603050405020304" pitchFamily="18" charset="0"/>
              <a:cs typeface="Times New Roman" panose="02020603050405020304" pitchFamily="18" charset="0"/>
            </a:endParaRPr>
          </a:p>
          <a:p>
            <a:pPr marL="285750" indent="-285750">
              <a:lnSpc>
                <a:spcPct val="150000"/>
              </a:lnSpc>
              <a:buClr>
                <a:schemeClr val="accent3"/>
              </a:buClr>
              <a:buFont typeface="Wingdings" panose="05000000000000000000" pitchFamily="2" charset="2"/>
              <a:buChar char="ü"/>
            </a:pPr>
            <a:r>
              <a:rPr lang="en-US" sz="1700" b="0" i="0" dirty="0">
                <a:solidFill>
                  <a:srgbClr val="374151"/>
                </a:solidFill>
                <a:effectLst/>
                <a:latin typeface="Times New Roman" panose="02020603050405020304" pitchFamily="18" charset="0"/>
                <a:cs typeface="Times New Roman" panose="02020603050405020304" pitchFamily="18" charset="0"/>
              </a:rPr>
              <a:t> </a:t>
            </a:r>
            <a:r>
              <a:rPr lang="en-US" sz="1700" b="1" i="0" dirty="0">
                <a:effectLst/>
                <a:latin typeface="Times New Roman" panose="02020603050405020304" pitchFamily="18" charset="0"/>
                <a:cs typeface="Times New Roman" panose="02020603050405020304" pitchFamily="18" charset="0"/>
              </a:rPr>
              <a:t>Ethical Considerations:</a:t>
            </a:r>
            <a:r>
              <a:rPr lang="en-US" sz="1700" b="0" i="0" dirty="0">
                <a:solidFill>
                  <a:srgbClr val="374151"/>
                </a:solidFill>
                <a:effectLst/>
                <a:latin typeface="Times New Roman" panose="02020603050405020304" pitchFamily="18" charset="0"/>
                <a:cs typeface="Times New Roman" panose="02020603050405020304" pitchFamily="18" charset="0"/>
              </a:rPr>
              <a:t> This internship has also highlighted the ethical responsibilities of a data scientist, such as ensuring data privacy and using data for positive purposes.</a:t>
            </a:r>
            <a:endParaRPr lang="en-US" sz="1700" dirty="0">
              <a:solidFill>
                <a:srgbClr val="37415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sz="17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439755E-1BFD-B31C-D58F-265C977BF462}"/>
              </a:ext>
            </a:extLst>
          </p:cNvPr>
          <p:cNvSpPr txBox="1"/>
          <p:nvPr/>
        </p:nvSpPr>
        <p:spPr>
          <a:xfrm>
            <a:off x="425999" y="985871"/>
            <a:ext cx="11340001" cy="1289071"/>
          </a:xfrm>
          <a:prstGeom prst="rect">
            <a:avLst/>
          </a:prstGeom>
          <a:noFill/>
        </p:spPr>
        <p:txBody>
          <a:bodyPr wrap="square" rtlCol="0">
            <a:spAutoFit/>
          </a:bodyPr>
          <a:lstStyle/>
          <a:p>
            <a:pPr>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In the course of this internship, I have gained valuable insights and experiences that have significantly enriched my understanding of data science. It has been an incredibly rewarding journey, and I would like to highlight a few key takeaways,</a:t>
            </a:r>
          </a:p>
        </p:txBody>
      </p:sp>
      <p:sp>
        <p:nvSpPr>
          <p:cNvPr id="6" name="TextBox 5">
            <a:extLst>
              <a:ext uri="{FF2B5EF4-FFF2-40B4-BE49-F238E27FC236}">
                <a16:creationId xmlns:a16="http://schemas.microsoft.com/office/drawing/2014/main" id="{28573264-14B5-93B7-36C1-DF11FA5BD6F4}"/>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368812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BCBD-5032-6D42-915B-D6F43D3BE847}"/>
              </a:ext>
            </a:extLst>
          </p:cNvPr>
          <p:cNvSpPr>
            <a:spLocks noGrp="1"/>
          </p:cNvSpPr>
          <p:nvPr>
            <p:ph type="title"/>
          </p:nvPr>
        </p:nvSpPr>
        <p:spPr>
          <a:xfrm>
            <a:off x="426000" y="499304"/>
            <a:ext cx="11340000" cy="700114"/>
          </a:xfrm>
        </p:spPr>
        <p:txBody>
          <a:bodyPr/>
          <a:lstStyle/>
          <a:p>
            <a:pPr algn="ctr"/>
            <a:r>
              <a:rPr lang="en-IN" sz="3000" b="1" dirty="0">
                <a:latin typeface="Times New Roman" panose="02020603050405020304" pitchFamily="18" charset="0"/>
                <a:cs typeface="Times New Roman" panose="02020603050405020304" pitchFamily="18" charset="0"/>
              </a:rPr>
              <a:t>TRAINING CERTIFICATE</a:t>
            </a:r>
          </a:p>
        </p:txBody>
      </p:sp>
      <p:pic>
        <p:nvPicPr>
          <p:cNvPr id="4" name="Picture 3">
            <a:extLst>
              <a:ext uri="{FF2B5EF4-FFF2-40B4-BE49-F238E27FC236}">
                <a16:creationId xmlns:a16="http://schemas.microsoft.com/office/drawing/2014/main" id="{CC9B5B40-DAF8-D81D-9541-295697AE04F2}"/>
              </a:ext>
            </a:extLst>
          </p:cNvPr>
          <p:cNvPicPr>
            <a:picLocks noChangeAspect="1"/>
          </p:cNvPicPr>
          <p:nvPr/>
        </p:nvPicPr>
        <p:blipFill rotWithShape="1">
          <a:blip r:embed="rId2"/>
          <a:srcRect l="709"/>
          <a:stretch/>
        </p:blipFill>
        <p:spPr bwMode="auto">
          <a:xfrm>
            <a:off x="3034904" y="1530847"/>
            <a:ext cx="5690870" cy="4158615"/>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5125F1FF-336A-BEA4-5942-7D49FB5076B9}"/>
              </a:ext>
            </a:extLst>
          </p:cNvPr>
          <p:cNvSpPr txBox="1"/>
          <p:nvPr/>
        </p:nvSpPr>
        <p:spPr>
          <a:xfrm>
            <a:off x="1" y="6410325"/>
            <a:ext cx="11144250" cy="369332"/>
          </a:xfrm>
          <a:prstGeom prst="rect">
            <a:avLst/>
          </a:prstGeom>
          <a:gradFill>
            <a:gsLst>
              <a:gs pos="100000">
                <a:srgbClr val="FF9999"/>
              </a:gs>
              <a:gs pos="100000">
                <a:schemeClr val="accent1">
                  <a:lumMod val="30000"/>
                  <a:lumOff val="70000"/>
                </a:schemeClr>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3819488180"/>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301</TotalTime>
  <Words>516</Words>
  <Application>Microsoft Office PowerPoint</Application>
  <PresentationFormat>Widescreen</PresentationFormat>
  <Paragraphs>58</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Corbel</vt:lpstr>
      <vt:lpstr>Courier New</vt:lpstr>
      <vt:lpstr>Times New Roman</vt:lpstr>
      <vt:lpstr>Wingdings</vt:lpstr>
      <vt:lpstr>Office Theme</vt:lpstr>
      <vt:lpstr>INTERSHIP REPORT (5th Apr to 5th Jun) </vt:lpstr>
      <vt:lpstr>AGENDA</vt:lpstr>
      <vt:lpstr>COMPANY OVERVIEW</vt:lpstr>
      <vt:lpstr>PURPOSE OF INTERNSHIP </vt:lpstr>
      <vt:lpstr>TRAINING PERIOD</vt:lpstr>
      <vt:lpstr>PROJECT PERIOD </vt:lpstr>
      <vt:lpstr>Cont…</vt:lpstr>
      <vt:lpstr>    CONCLUSION</vt:lpstr>
      <vt:lpstr>TRAINING CERTIFICATE</vt:lpstr>
      <vt:lpstr>INTERNSHIP CERTIFICATE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Sathya Narayanan</dc:creator>
  <cp:lastModifiedBy>Arunkumar A</cp:lastModifiedBy>
  <cp:revision>6</cp:revision>
  <dcterms:created xsi:type="dcterms:W3CDTF">2023-10-26T08:45:24Z</dcterms:created>
  <dcterms:modified xsi:type="dcterms:W3CDTF">2023-10-26T16:37:33Z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