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7" r:id="rId1"/>
  </p:sldMasterIdLst>
  <p:sldIdLst>
    <p:sldId id="300" r:id="rId2"/>
    <p:sldId id="286" r:id="rId3"/>
    <p:sldId id="283" r:id="rId4"/>
    <p:sldId id="284" r:id="rId5"/>
    <p:sldId id="257" r:id="rId6"/>
    <p:sldId id="301" r:id="rId7"/>
    <p:sldId id="305" r:id="rId8"/>
    <p:sldId id="288" r:id="rId9"/>
    <p:sldId id="296" r:id="rId10"/>
    <p:sldId id="302" r:id="rId11"/>
    <p:sldId id="290" r:id="rId12"/>
    <p:sldId id="292" r:id="rId13"/>
    <p:sldId id="291" r:id="rId14"/>
    <p:sldId id="295" r:id="rId15"/>
    <p:sldId id="306" r:id="rId16"/>
    <p:sldId id="297" r:id="rId17"/>
    <p:sldId id="303"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EA9B37-9AC4-4EE6-9FD9-EF9AC15E5FBC}">
          <p14:sldIdLst>
            <p14:sldId id="300"/>
            <p14:sldId id="286"/>
            <p14:sldId id="283"/>
            <p14:sldId id="284"/>
            <p14:sldId id="257"/>
            <p14:sldId id="301"/>
            <p14:sldId id="305"/>
            <p14:sldId id="288"/>
            <p14:sldId id="296"/>
            <p14:sldId id="302"/>
            <p14:sldId id="290"/>
            <p14:sldId id="292"/>
            <p14:sldId id="291"/>
            <p14:sldId id="295"/>
            <p14:sldId id="306"/>
            <p14:sldId id="297"/>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snapToGrid="0">
      <p:cViewPr varScale="1">
        <p:scale>
          <a:sx n="117" d="100"/>
          <a:sy n="117" d="100"/>
        </p:scale>
        <p:origin x="78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88A-C540-67B6-E920-D95666BDE2B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68BD7B2-3268-CA3E-7C13-BBE2D4F3F49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6A260F-55BF-10C7-18D2-350EC0A76DFC}"/>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44583B0C-7AFD-B0A8-2684-C5C8B01AC8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15A11A-AD20-8950-694E-360813CAE39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108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5D53-9E96-2DE0-B873-BF62ABF905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54FC8E-699E-B7E6-ED3B-5C302CE763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0BA8D-E5A8-2640-A58A-E4979266C8B2}"/>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73432B78-4217-1392-279B-89321B9BC1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3E5CCF-8940-46EE-05B4-6352C1D3E8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97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C6C1E-10A2-09DD-E2EB-7BBA13B7A43A}"/>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08DD17-052C-59B1-57BE-C964A8980FD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41F0B-7212-BF1B-D96A-1C98C5E47D34}"/>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45672B91-2A68-C321-1A52-20D205A244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5242EF-E362-FA2E-E204-B50A55D2A6A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967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80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0D3A-A721-91FF-9AF0-5A4106CDD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22BAE0-7A98-DFEB-0881-C15C1CEE2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9471B1-A3EF-C164-EB43-2A63AAD17A4E}"/>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C126833E-6C03-EA76-D422-8A55090D0A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33D620-98D4-A402-AE60-048F4BB8102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470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4FCB-FF21-9C47-1F5B-64621F0D6DA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AC5D5D-5235-D368-ACD2-A69B34B3285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CF9BC-7557-7049-A3A6-7A3325D80F00}"/>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194BDD5B-51A3-B208-F0A5-4057540CC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C4E7E8-EA00-E534-15FE-AADCF37BBF0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264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FF7A-0710-2A5F-C93A-C92AB67E5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EF88B-8C18-8C14-E598-F7AE5210B3F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EA7C8B-0779-8FAA-77EA-C752083D9A7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8AC160-BB71-1F13-4D17-62BB040E69C2}"/>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a:extLst>
              <a:ext uri="{FF2B5EF4-FFF2-40B4-BE49-F238E27FC236}">
                <a16:creationId xmlns:a16="http://schemas.microsoft.com/office/drawing/2014/main" id="{EE192973-9194-5C2F-4985-B09B5A3BB7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D14EB3-BAF0-CD9B-8EE7-1B4780BFDD1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61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F1D7-0C17-C2F5-6187-77C722A95F5A}"/>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19F601-5EE4-47C5-ADCD-54BF9F3D029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A2C6D-A8D1-3FE6-0392-6EFEAF668CA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DCEE2E-23BE-0B53-7ABC-35AB20B48AA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5E59623-636A-13A7-974E-28F13E97596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B9336-400E-ACCD-6A82-5C27DEBC27D2}"/>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8" name="Footer Placeholder 7">
            <a:extLst>
              <a:ext uri="{FF2B5EF4-FFF2-40B4-BE49-F238E27FC236}">
                <a16:creationId xmlns:a16="http://schemas.microsoft.com/office/drawing/2014/main" id="{8AFE7385-53CB-6334-DF5D-B9653D1A28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909AAE9-56A4-ED04-B04D-267D74106B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907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DC1E-E37D-8289-D52A-24C84E6F44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0B516-BEEB-E83D-A4E0-AC97CC581BF2}"/>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4" name="Footer Placeholder 3">
            <a:extLst>
              <a:ext uri="{FF2B5EF4-FFF2-40B4-BE49-F238E27FC236}">
                <a16:creationId xmlns:a16="http://schemas.microsoft.com/office/drawing/2014/main" id="{9171F2C2-5237-56F7-A7B0-8800A6F9AA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83B7C05-23C2-D3FD-62A1-34A614ED718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23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C6A7F-F40D-B815-1E71-5DC9DA1369D0}"/>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3" name="Footer Placeholder 2">
            <a:extLst>
              <a:ext uri="{FF2B5EF4-FFF2-40B4-BE49-F238E27FC236}">
                <a16:creationId xmlns:a16="http://schemas.microsoft.com/office/drawing/2014/main" id="{8C669645-6020-D76B-BFE1-FF95B85D6A3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4A93207-5AED-9E98-16BC-BCB38678B24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594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7FE2-1381-75CE-97B2-E8EAA34C2B1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F8070E-709C-9DD8-85FB-8D437D27929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9DEBE9-8046-CDDA-5560-DB21A922523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175DE19-B8E4-6822-70DE-26C2F4CBD45F}"/>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a:extLst>
              <a:ext uri="{FF2B5EF4-FFF2-40B4-BE49-F238E27FC236}">
                <a16:creationId xmlns:a16="http://schemas.microsoft.com/office/drawing/2014/main" id="{EFC9315A-C372-DAE7-D8DC-34136C6B8A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BDD6E4-3ED4-CFF9-BBFF-5F9B2B78628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712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22EB-93E4-3F7C-4DF5-7971549A45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141834-8E8B-9BC4-7F9E-41B0EA9A6D7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59F6131-FC69-675A-442B-C0D41DB807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0BA0C02-D371-B80F-F680-C18EACE9058C}"/>
              </a:ext>
            </a:extLst>
          </p:cNvPr>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a:extLst>
              <a:ext uri="{FF2B5EF4-FFF2-40B4-BE49-F238E27FC236}">
                <a16:creationId xmlns:a16="http://schemas.microsoft.com/office/drawing/2014/main" id="{21BA3586-1000-93C5-0DFE-ADBC92BE4D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76CFF2-A81B-774A-850B-258008B5964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0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2E0885-35A1-626E-7DAB-C632AEEA635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EEB15-6C48-B1A5-E7F6-5F18858066F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77BF13-FCE8-B8F8-6396-7AB6240EED6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6/30/2023</a:t>
            </a:fld>
            <a:endParaRPr lang="en-US" dirty="0"/>
          </a:p>
        </p:txBody>
      </p:sp>
      <p:sp>
        <p:nvSpPr>
          <p:cNvPr id="5" name="Footer Placeholder 4">
            <a:extLst>
              <a:ext uri="{FF2B5EF4-FFF2-40B4-BE49-F238E27FC236}">
                <a16:creationId xmlns:a16="http://schemas.microsoft.com/office/drawing/2014/main" id="{C234B31B-EB8F-E457-9EC4-8F06C0B763B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1CB908B-7211-89AF-7F92-61E91252F68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357980"/>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1290918" y="661790"/>
            <a:ext cx="6360039" cy="1624209"/>
          </a:xfrm>
          <a:prstGeom prst="rect">
            <a:avLst/>
          </a:prstGeom>
        </p:spPr>
        <p:txBody>
          <a:bodyPr vert="horz" wrap="square" lIns="0" tIns="0" rIns="0" bIns="0"/>
          <a:lstStyle/>
          <a:p>
            <a:pPr algn="ctr" rtl="0" eaLnBrk="0">
              <a:lnSpc>
                <a:spcPct val="160000"/>
              </a:lnSpc>
              <a:tabLst/>
            </a:pPr>
            <a:endParaRPr lang="Arial" altLang="Arial" sz="1000" dirty="0"/>
          </a:p>
          <a:p>
            <a:pPr algn="ctr" rtl="0" eaLnBrk="0">
              <a:lnSpc>
                <a:spcPct val="8481"/>
              </a:lnSpc>
              <a:tabLst/>
            </a:pPr>
            <a:endParaRPr lang="Arial" altLang="Arial" sz="100" dirty="0"/>
          </a:p>
          <a:p>
            <a:pPr marL="12700" indent="24562" algn="ctr" rtl="0" eaLnBrk="0">
              <a:lnSpc>
                <a:spcPct val="96000"/>
              </a:lnSpc>
              <a:tabLst/>
            </a:pPr>
            <a:r>
              <a:rPr lang="en-US" altLang="Arial" sz="3200" b="1" spc="-240" dirty="0">
                <a:solidFill>
                  <a:srgbClr val="000000">
                    <a:alpha val="100000"/>
                  </a:srgbClr>
                </a:solidFill>
                <a:latin typeface="Times New Roman" panose="02020603050405020304" pitchFamily="18" charset="0"/>
                <a:cs typeface="Times New Roman" panose="02020603050405020304" pitchFamily="18" charset="0"/>
              </a:rPr>
              <a:t>Advertisement Click Through</a:t>
            </a:r>
          </a:p>
          <a:p>
            <a:pPr marL="12700" indent="24562" algn="ctr" rtl="0" eaLnBrk="0">
              <a:lnSpc>
                <a:spcPct val="96000"/>
              </a:lnSpc>
              <a:tabLst/>
            </a:pPr>
            <a:r>
              <a:rPr lang="en-US" altLang="Arial" sz="3200" b="1" spc="-240" dirty="0">
                <a:solidFill>
                  <a:srgbClr val="000000">
                    <a:alpha val="100000"/>
                  </a:srgbClr>
                </a:solidFill>
                <a:latin typeface="Times New Roman" panose="02020603050405020304" pitchFamily="18" charset="0"/>
                <a:cs typeface="Times New Roman" panose="02020603050405020304" pitchFamily="18" charset="0"/>
              </a:rPr>
              <a:t> Rate Prediction </a:t>
            </a:r>
            <a:endParaRPr lang="Arial" altLang="Arial" sz="3200" dirty="0">
              <a:latin typeface="Times New Roman" panose="02020603050405020304" pitchFamily="18" charset="0"/>
              <a:cs typeface="Times New Roman" panose="02020603050405020304" pitchFamily="18" charset="0"/>
            </a:endParaRPr>
          </a:p>
          <a:p>
            <a:pPr algn="ctr" rtl="0" eaLnBrk="0">
              <a:lnSpc>
                <a:spcPct val="104000"/>
              </a:lnSpc>
              <a:tabLst/>
            </a:pPr>
            <a:endParaRPr lang="Arial" altLang="Arial" sz="800" dirty="0"/>
          </a:p>
        </p:txBody>
      </p:sp>
      <p:sp>
        <p:nvSpPr>
          <p:cNvPr id="13" name="rect"/>
          <p:cNvSpPr/>
          <p:nvPr/>
        </p:nvSpPr>
        <p:spPr>
          <a:xfrm>
            <a:off x="6591626" y="3718852"/>
            <a:ext cx="454050" cy="5219"/>
          </a:xfrm>
          <a:prstGeom prst="rect">
            <a:avLst/>
          </a:prstGeom>
          <a:solidFill>
            <a:srgbClr val="F3F3F3">
              <a:alpha val="100000"/>
            </a:srgbClr>
          </a:solidFill>
          <a:ln cap="flat">
            <a:miter lim="0"/>
          </a:ln>
        </p:spPr>
        <p:txBody>
          <a:bodyPr rtlCol="0"/>
          <a:lstStyle/>
          <a:p>
            <a:pPr algn="ctr"/>
            <a:endParaRPr lang="zh-CN" altLang="en-US"/>
          </a:p>
        </p:txBody>
      </p:sp>
      <p:sp>
        <p:nvSpPr>
          <p:cNvPr id="29" name="Rectangle 28">
            <a:extLst>
              <a:ext uri="{FF2B5EF4-FFF2-40B4-BE49-F238E27FC236}">
                <a16:creationId xmlns:a16="http://schemas.microsoft.com/office/drawing/2014/main" id="{CE062B4E-4A4C-4E77-94E2-5B1D2652380F}"/>
              </a:ext>
            </a:extLst>
          </p:cNvPr>
          <p:cNvSpPr/>
          <p:nvPr/>
        </p:nvSpPr>
        <p:spPr>
          <a:xfrm>
            <a:off x="3445490" y="2378767"/>
            <a:ext cx="4572000" cy="998800"/>
          </a:xfrm>
          <a:prstGeom prst="rect">
            <a:avLst/>
          </a:prstGeom>
        </p:spPr>
        <p:txBody>
          <a:bodyPr>
            <a:spAutoFit/>
          </a:bodyPr>
          <a:lstStyle/>
          <a:p>
            <a:pPr marL="32467" eaLnBrk="0">
              <a:lnSpc>
                <a:spcPts val="1827"/>
              </a:lnSpc>
              <a:spcBef>
                <a:spcPts val="2"/>
              </a:spcBef>
            </a:pPr>
            <a:r>
              <a:rPr lang="en-US" sz="1400" dirty="0">
                <a:solidFill>
                  <a:srgbClr val="000000">
                    <a:alpha val="100000"/>
                  </a:srgbClr>
                </a:solidFill>
                <a:latin typeface="Arial" panose="020B0604020202020204" pitchFamily="34" charset="0"/>
                <a:ea typeface="Arial"/>
                <a:cs typeface="Arial" panose="020B0604020202020204" pitchFamily="34" charset="0"/>
              </a:rPr>
              <a:t>ARUN PRASATH L</a:t>
            </a:r>
          </a:p>
          <a:p>
            <a:pPr marL="32467" eaLnBrk="0">
              <a:lnSpc>
                <a:spcPts val="1827"/>
              </a:lnSpc>
              <a:spcBef>
                <a:spcPts val="2"/>
              </a:spcBef>
            </a:pPr>
            <a:r>
              <a:rPr lang="en-US" sz="1400" dirty="0">
                <a:solidFill>
                  <a:srgbClr val="000000">
                    <a:alpha val="100000"/>
                  </a:srgbClr>
                </a:solidFill>
                <a:latin typeface="Arial" panose="020B0604020202020204" pitchFamily="34" charset="0"/>
                <a:ea typeface="Arial"/>
                <a:cs typeface="Arial" panose="020B0604020202020204" pitchFamily="34" charset="0"/>
              </a:rPr>
              <a:t>22PDS816</a:t>
            </a:r>
          </a:p>
          <a:p>
            <a:pPr marL="32467" eaLnBrk="0">
              <a:lnSpc>
                <a:spcPts val="1827"/>
              </a:lnSpc>
              <a:spcBef>
                <a:spcPts val="2"/>
              </a:spcBef>
            </a:pPr>
            <a:r>
              <a:rPr lang="en-US" sz="1400" dirty="0">
                <a:solidFill>
                  <a:srgbClr val="000000">
                    <a:alpha val="100000"/>
                  </a:srgbClr>
                </a:solidFill>
                <a:latin typeface="Arial" panose="020B0604020202020204" pitchFamily="34" charset="0"/>
                <a:ea typeface="Arial"/>
                <a:cs typeface="Arial" panose="020B0604020202020204" pitchFamily="34" charset="0"/>
              </a:rPr>
              <a:t>Data Science</a:t>
            </a:r>
          </a:p>
          <a:p>
            <a:pPr marL="32467" eaLnBrk="0">
              <a:lnSpc>
                <a:spcPts val="1827"/>
              </a:lnSpc>
              <a:spcBef>
                <a:spcPts val="2"/>
              </a:spcBef>
            </a:pPr>
            <a:r>
              <a:rPr lang="en-US" sz="1400" dirty="0">
                <a:solidFill>
                  <a:srgbClr val="000000">
                    <a:alpha val="100000"/>
                  </a:srgbClr>
                </a:solidFill>
                <a:latin typeface="Arial" panose="020B0604020202020204" pitchFamily="34" charset="0"/>
                <a:ea typeface="Arial"/>
                <a:cs typeface="Arial" panose="020B0604020202020204" pitchFamily="34" charset="0"/>
              </a:rPr>
              <a:t>St. Joseph's College</a:t>
            </a:r>
          </a:p>
        </p:txBody>
      </p:sp>
      <p:sp>
        <p:nvSpPr>
          <p:cNvPr id="30" name="Rectangle 29">
            <a:extLst>
              <a:ext uri="{FF2B5EF4-FFF2-40B4-BE49-F238E27FC236}">
                <a16:creationId xmlns:a16="http://schemas.microsoft.com/office/drawing/2014/main" id="{3F64CEBF-E46B-4041-B852-BE8CBAB75373}"/>
              </a:ext>
            </a:extLst>
          </p:cNvPr>
          <p:cNvSpPr/>
          <p:nvPr/>
        </p:nvSpPr>
        <p:spPr>
          <a:xfrm>
            <a:off x="162146" y="3793120"/>
            <a:ext cx="2816798" cy="1477328"/>
          </a:xfrm>
          <a:prstGeom prst="rect">
            <a:avLst/>
          </a:prstGeom>
        </p:spPr>
        <p:txBody>
          <a:bodyPr wrap="square">
            <a:spAutoFit/>
          </a:bodyPr>
          <a:lstStyle/>
          <a:p>
            <a:pPr marL="32467" eaLnBrk="0">
              <a:lnSpc>
                <a:spcPts val="1827"/>
              </a:lnSpc>
              <a:spcBef>
                <a:spcPts val="2"/>
              </a:spcBef>
            </a:pPr>
            <a:r>
              <a:rPr lang="en-US" sz="1400" dirty="0">
                <a:solidFill>
                  <a:srgbClr val="000000">
                    <a:alpha val="100000"/>
                  </a:srgbClr>
                </a:solidFill>
                <a:latin typeface="Arial"/>
                <a:ea typeface="Arial"/>
                <a:cs typeface="Arial"/>
              </a:rPr>
              <a:t>Internal Guide:</a:t>
            </a:r>
          </a:p>
          <a:p>
            <a:pPr marL="32467" eaLnBrk="0">
              <a:lnSpc>
                <a:spcPts val="1827"/>
              </a:lnSpc>
              <a:spcBef>
                <a:spcPts val="2"/>
              </a:spcBef>
            </a:pPr>
            <a:r>
              <a:rPr lang="en-US" sz="1400" dirty="0">
                <a:solidFill>
                  <a:srgbClr val="000000">
                    <a:alpha val="100000"/>
                  </a:srgbClr>
                </a:solidFill>
                <a:latin typeface="Arial"/>
                <a:ea typeface="Arial"/>
                <a:cs typeface="Arial"/>
              </a:rPr>
              <a:t>Dr. v. Arul </a:t>
            </a:r>
            <a:r>
              <a:rPr lang="en-US" sz="1400" dirty="0" err="1">
                <a:solidFill>
                  <a:srgbClr val="000000">
                    <a:alpha val="100000"/>
                  </a:srgbClr>
                </a:solidFill>
                <a:latin typeface="Arial"/>
                <a:ea typeface="Arial"/>
                <a:cs typeface="Arial"/>
              </a:rPr>
              <a:t>kumar</a:t>
            </a:r>
            <a:endParaRPr lang="en-US" sz="1400" dirty="0">
              <a:solidFill>
                <a:srgbClr val="000000">
                  <a:alpha val="100000"/>
                </a:srgbClr>
              </a:solidFill>
              <a:latin typeface="Arial"/>
              <a:ea typeface="Arial"/>
              <a:cs typeface="Arial"/>
            </a:endParaRPr>
          </a:p>
          <a:p>
            <a:pPr marL="32467" eaLnBrk="0">
              <a:lnSpc>
                <a:spcPts val="1827"/>
              </a:lnSpc>
              <a:spcBef>
                <a:spcPts val="2"/>
              </a:spcBef>
            </a:pPr>
            <a:r>
              <a:rPr lang="en-US" sz="1400" dirty="0">
                <a:solidFill>
                  <a:srgbClr val="000000">
                    <a:alpha val="100000"/>
                  </a:srgbClr>
                </a:solidFill>
                <a:latin typeface="Arial"/>
                <a:ea typeface="Arial"/>
                <a:cs typeface="Arial"/>
              </a:rPr>
              <a:t>Assistant Professor</a:t>
            </a:r>
          </a:p>
          <a:p>
            <a:pPr marL="32467" eaLnBrk="0">
              <a:lnSpc>
                <a:spcPts val="1827"/>
              </a:lnSpc>
              <a:spcBef>
                <a:spcPts val="2"/>
              </a:spcBef>
            </a:pPr>
            <a:r>
              <a:rPr lang="en-US" sz="1400" dirty="0">
                <a:solidFill>
                  <a:srgbClr val="000000">
                    <a:alpha val="100000"/>
                  </a:srgbClr>
                </a:solidFill>
                <a:latin typeface="Arial"/>
                <a:ea typeface="Arial"/>
                <a:cs typeface="Arial"/>
              </a:rPr>
              <a:t>Department of Data Science</a:t>
            </a:r>
          </a:p>
          <a:p>
            <a:pPr marL="32467" eaLnBrk="0">
              <a:lnSpc>
                <a:spcPts val="1827"/>
              </a:lnSpc>
              <a:spcBef>
                <a:spcPts val="2"/>
              </a:spcBef>
            </a:pPr>
            <a:r>
              <a:rPr lang="en-US" sz="1400" dirty="0">
                <a:solidFill>
                  <a:srgbClr val="000000">
                    <a:alpha val="100000"/>
                  </a:srgbClr>
                </a:solidFill>
                <a:latin typeface="Arial"/>
                <a:ea typeface="Arial"/>
                <a:cs typeface="Arial"/>
              </a:rPr>
              <a:t>St joseph’s college</a:t>
            </a:r>
          </a:p>
          <a:p>
            <a:pPr marL="32467" eaLnBrk="0">
              <a:lnSpc>
                <a:spcPts val="1827"/>
              </a:lnSpc>
              <a:spcBef>
                <a:spcPts val="2"/>
              </a:spcBef>
            </a:pPr>
            <a:endParaRPr lang="en-US" dirty="0">
              <a:solidFill>
                <a:srgbClr val="000000">
                  <a:alpha val="100000"/>
                </a:srgbClr>
              </a:solidFill>
              <a:latin typeface="Arial"/>
              <a:ea typeface="Arial"/>
              <a:cs typeface="Arial"/>
            </a:endParaRPr>
          </a:p>
        </p:txBody>
      </p:sp>
      <p:pic>
        <p:nvPicPr>
          <p:cNvPr id="33" name="Picture 32">
            <a:extLst>
              <a:ext uri="{FF2B5EF4-FFF2-40B4-BE49-F238E27FC236}">
                <a16:creationId xmlns:a16="http://schemas.microsoft.com/office/drawing/2014/main" id="{746AEA18-28B2-45D1-8DD8-8C87499BB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957" y="211932"/>
            <a:ext cx="1493043" cy="1493043"/>
          </a:xfrm>
          <a:prstGeom prst="rect">
            <a:avLst/>
          </a:prstGeom>
        </p:spPr>
      </p:pic>
      <p:pic>
        <p:nvPicPr>
          <p:cNvPr id="35" name="Picture 34">
            <a:extLst>
              <a:ext uri="{FF2B5EF4-FFF2-40B4-BE49-F238E27FC236}">
                <a16:creationId xmlns:a16="http://schemas.microsoft.com/office/drawing/2014/main" id="{F3147652-8A5C-4D34-B982-38FE38B31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8" y="-39404"/>
            <a:ext cx="1362075" cy="1704975"/>
          </a:xfrm>
          <a:prstGeom prst="rect">
            <a:avLst/>
          </a:prstGeom>
        </p:spPr>
      </p:pic>
      <p:sp>
        <p:nvSpPr>
          <p:cNvPr id="6" name="TextBox 5">
            <a:extLst>
              <a:ext uri="{FF2B5EF4-FFF2-40B4-BE49-F238E27FC236}">
                <a16:creationId xmlns:a16="http://schemas.microsoft.com/office/drawing/2014/main" id="{237323E6-E182-8B2F-0D4D-D33148F3776A}"/>
              </a:ext>
            </a:extLst>
          </p:cNvPr>
          <p:cNvSpPr txBox="1"/>
          <p:nvPr/>
        </p:nvSpPr>
        <p:spPr>
          <a:xfrm>
            <a:off x="6124236" y="3793120"/>
            <a:ext cx="3829175"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External Guide:</a:t>
            </a:r>
          </a:p>
          <a:p>
            <a:r>
              <a:rPr lang="en-US" sz="1400" dirty="0">
                <a:latin typeface="Arial" panose="020B0604020202020204" pitchFamily="34" charset="0"/>
                <a:cs typeface="Arial" panose="020B0604020202020204" pitchFamily="34" charset="0"/>
              </a:rPr>
              <a:t>Mr. </a:t>
            </a:r>
            <a:r>
              <a:rPr lang="en-US" sz="1400" dirty="0" err="1">
                <a:latin typeface="Arial" panose="020B0604020202020204" pitchFamily="34" charset="0"/>
                <a:cs typeface="Arial" panose="020B0604020202020204" pitchFamily="34" charset="0"/>
              </a:rPr>
              <a:t>syed</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asym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muhamad</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(developer) </a:t>
            </a:r>
            <a:r>
              <a:rPr lang="en-US" sz="1400" dirty="0" err="1">
                <a:latin typeface="Arial" panose="020B0604020202020204" pitchFamily="34" charset="0"/>
                <a:cs typeface="Arial" panose="020B0604020202020204" pitchFamily="34" charset="0"/>
              </a:rPr>
              <a:t>Airobosoft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Bengaluru </a:t>
            </a:r>
            <a:endParaRPr lang="en-IN" sz="14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18BE-DBA2-1CA8-0EF4-FC324DB5AEDA}"/>
              </a:ext>
            </a:extLst>
          </p:cNvPr>
          <p:cNvSpPr>
            <a:spLocks noGrp="1"/>
          </p:cNvSpPr>
          <p:nvPr>
            <p:ph type="title"/>
          </p:nvPr>
        </p:nvSpPr>
        <p:spPr>
          <a:xfrm>
            <a:off x="628650" y="0"/>
            <a:ext cx="7886700" cy="994172"/>
          </a:xfrm>
        </p:spPr>
        <p:txBody>
          <a:bodyPr/>
          <a:lstStyle/>
          <a:p>
            <a:pPr algn="ctr"/>
            <a:r>
              <a:rPr lang="en-US" b="1" dirty="0"/>
              <a:t>Work flow</a:t>
            </a:r>
            <a:endParaRPr lang="en-IN" b="1" dirty="0"/>
          </a:p>
        </p:txBody>
      </p:sp>
      <p:pic>
        <p:nvPicPr>
          <p:cNvPr id="6" name="Picture 5">
            <a:extLst>
              <a:ext uri="{FF2B5EF4-FFF2-40B4-BE49-F238E27FC236}">
                <a16:creationId xmlns:a16="http://schemas.microsoft.com/office/drawing/2014/main" id="{A69A006A-F836-CB8C-2428-D35DF9819615}"/>
              </a:ext>
            </a:extLst>
          </p:cNvPr>
          <p:cNvPicPr>
            <a:picLocks noChangeAspect="1"/>
          </p:cNvPicPr>
          <p:nvPr/>
        </p:nvPicPr>
        <p:blipFill>
          <a:blip r:embed="rId2"/>
          <a:stretch>
            <a:fillRect/>
          </a:stretch>
        </p:blipFill>
        <p:spPr>
          <a:xfrm>
            <a:off x="1150348" y="791230"/>
            <a:ext cx="6294664" cy="4123669"/>
          </a:xfrm>
          <a:prstGeom prst="rect">
            <a:avLst/>
          </a:prstGeom>
        </p:spPr>
      </p:pic>
    </p:spTree>
    <p:extLst>
      <p:ext uri="{BB962C8B-B14F-4D97-AF65-F5344CB8AC3E}">
        <p14:creationId xmlns:p14="http://schemas.microsoft.com/office/powerpoint/2010/main" val="366562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F116F5-FA6C-A52A-2548-9E65D19BEC4D}"/>
              </a:ext>
            </a:extLst>
          </p:cNvPr>
          <p:cNvSpPr txBox="1"/>
          <p:nvPr/>
        </p:nvSpPr>
        <p:spPr>
          <a:xfrm>
            <a:off x="2390503" y="553133"/>
            <a:ext cx="4132761" cy="461665"/>
          </a:xfrm>
          <a:prstGeom prst="rect">
            <a:avLst/>
          </a:prstGeom>
          <a:noFill/>
        </p:spPr>
        <p:txBody>
          <a:bodyPr wrap="square" rtlCol="0">
            <a:spAutoFit/>
          </a:bodyPr>
          <a:lstStyle/>
          <a:p>
            <a:pPr algn="ctr"/>
            <a:r>
              <a:rPr lang="en-US" altLang="Arial" sz="2400" b="1" spc="20" dirty="0">
                <a:solidFill>
                  <a:srgbClr val="17191B">
                    <a:alpha val="100000"/>
                  </a:srgbClr>
                </a:solidFill>
                <a:latin typeface="Times New Roman" panose="02020603050405020304" pitchFamily="18" charset="0"/>
                <a:cs typeface="Times New Roman" panose="02020603050405020304" pitchFamily="18" charset="0"/>
              </a:rPr>
              <a:t>TECHNOLOGY ADOPTED</a:t>
            </a:r>
          </a:p>
        </p:txBody>
      </p:sp>
      <p:sp>
        <p:nvSpPr>
          <p:cNvPr id="9" name="TextBox 8">
            <a:extLst>
              <a:ext uri="{FF2B5EF4-FFF2-40B4-BE49-F238E27FC236}">
                <a16:creationId xmlns:a16="http://schemas.microsoft.com/office/drawing/2014/main" id="{DB9AB1EE-FF3B-DA62-6982-C0261EBEFB10}"/>
              </a:ext>
            </a:extLst>
          </p:cNvPr>
          <p:cNvSpPr txBox="1"/>
          <p:nvPr/>
        </p:nvSpPr>
        <p:spPr>
          <a:xfrm>
            <a:off x="1550397" y="1384663"/>
            <a:ext cx="5812972" cy="332398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Machine learning:</a:t>
            </a:r>
          </a:p>
          <a:p>
            <a:pPr marL="285750" indent="-285750">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It focuses on the development of algorithms and models that enable computers to learn and make predictions or decisions.</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It involves the use of statistical techniques and computational algorithms to analyze and interpret large amounts of data.</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low cost</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Highly scalable</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Early identification</a:t>
            </a: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Accuracy improved</a:t>
            </a:r>
          </a:p>
          <a:p>
            <a:pPr marL="285750" indent="-285750">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36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2932AB-530F-C6D2-765C-8D49193E6CC1}"/>
              </a:ext>
            </a:extLst>
          </p:cNvPr>
          <p:cNvSpPr txBox="1"/>
          <p:nvPr/>
        </p:nvSpPr>
        <p:spPr>
          <a:xfrm>
            <a:off x="3063240" y="202474"/>
            <a:ext cx="280198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TOOLS USED</a:t>
            </a:r>
            <a:endParaRPr lang="en-IN" sz="2400" b="1" dirty="0">
              <a:latin typeface="Times New Roman" panose="02020603050405020304" pitchFamily="18" charset="0"/>
              <a:cs typeface="Times New Roman" panose="02020603050405020304" pitchFamily="18" charset="0"/>
            </a:endParaRPr>
          </a:p>
        </p:txBody>
      </p:sp>
      <p:pic>
        <p:nvPicPr>
          <p:cNvPr id="2050" name="Picture 2" descr="IT12A01: FUNDAMENTALS OF PYTHON PROGRAMMING (SF) (SYNCHRONOUS E-LEARNING) -  NTUC LearningHub">
            <a:extLst>
              <a:ext uri="{FF2B5EF4-FFF2-40B4-BE49-F238E27FC236}">
                <a16:creationId xmlns:a16="http://schemas.microsoft.com/office/drawing/2014/main" id="{78582F73-FA29-0995-5309-8401B6F50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205" y="527868"/>
            <a:ext cx="3181533" cy="17896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40E5014-0765-583A-594C-DEE95280D059}"/>
              </a:ext>
            </a:extLst>
          </p:cNvPr>
          <p:cNvSpPr txBox="1"/>
          <p:nvPr/>
        </p:nvSpPr>
        <p:spPr>
          <a:xfrm>
            <a:off x="239757" y="1567910"/>
            <a:ext cx="2592977"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JUPYTER NOTEBOOK</a:t>
            </a:r>
            <a:endParaRPr lang="en-IN" sz="1600" dirty="0">
              <a:latin typeface="Times New Roman" panose="02020603050405020304" pitchFamily="18" charset="0"/>
              <a:cs typeface="Times New Roman" panose="02020603050405020304" pitchFamily="18" charset="0"/>
            </a:endParaRPr>
          </a:p>
        </p:txBody>
      </p:sp>
      <p:pic>
        <p:nvPicPr>
          <p:cNvPr id="2054" name="Picture 6" descr="Project Jupyter - Wikipedia">
            <a:extLst>
              <a:ext uri="{FF2B5EF4-FFF2-40B4-BE49-F238E27FC236}">
                <a16:creationId xmlns:a16="http://schemas.microsoft.com/office/drawing/2014/main" id="{5B06D6B1-E245-957C-1CA6-B7A570051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223" y="2668355"/>
            <a:ext cx="1841499" cy="179113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4C701B0-845C-035C-FDE1-7C9E395292B4}"/>
              </a:ext>
            </a:extLst>
          </p:cNvPr>
          <p:cNvSpPr txBox="1"/>
          <p:nvPr/>
        </p:nvSpPr>
        <p:spPr>
          <a:xfrm flipH="1">
            <a:off x="422606" y="1987125"/>
            <a:ext cx="3987675" cy="1877437"/>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sz="1400" b="0" i="0" dirty="0">
                <a:effectLst/>
                <a:latin typeface="Times New Roman" panose="02020603050405020304" pitchFamily="18" charset="0"/>
                <a:cs typeface="Times New Roman" panose="02020603050405020304" pitchFamily="18" charset="0"/>
              </a:rPr>
              <a:t>Jupyter Notebook is an open-source web-based    interactive computing environment.</a:t>
            </a:r>
          </a:p>
          <a:p>
            <a:pPr marL="285750" indent="-285750" algn="l">
              <a:lnSpc>
                <a:spcPct val="150000"/>
              </a:lnSpc>
              <a:buFont typeface="Wingdings" panose="05000000000000000000" pitchFamily="2" charset="2"/>
              <a:buChar char="ü"/>
            </a:pPr>
            <a:r>
              <a:rPr lang="en-US" sz="1400" b="0" i="0" dirty="0">
                <a:effectLst/>
                <a:latin typeface="Times New Roman" panose="02020603050405020304" pitchFamily="18" charset="0"/>
                <a:cs typeface="Times New Roman" panose="02020603050405020304" pitchFamily="18" charset="0"/>
              </a:rPr>
              <a:t>It allows users to create documents called notebooks, which contain code, visualizations</a:t>
            </a:r>
            <a:r>
              <a:rPr lang="en-US" sz="1400" dirty="0">
                <a:latin typeface="Times New Roman" panose="02020603050405020304" pitchFamily="18" charset="0"/>
                <a:cs typeface="Times New Roman" panose="02020603050405020304" pitchFamily="18" charset="0"/>
              </a:rPr>
              <a:t>.</a:t>
            </a:r>
            <a:endParaRPr lang="en-US" sz="1400" b="0" i="0" dirty="0">
              <a:effectLst/>
              <a:latin typeface="Times New Roman" panose="02020603050405020304" pitchFamily="18" charset="0"/>
              <a:cs typeface="Times New Roman" panose="02020603050405020304" pitchFamily="18" charset="0"/>
            </a:endParaRPr>
          </a:p>
          <a:p>
            <a:pPr algn="l"/>
            <a:endParaRPr lang="en-US" sz="1400" b="0" i="0" dirty="0">
              <a:effectLst/>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52DFE19B-2D3A-7953-B1A1-B7AF8B21CEEE}"/>
              </a:ext>
            </a:extLst>
          </p:cNvPr>
          <p:cNvSpPr txBox="1"/>
          <p:nvPr/>
        </p:nvSpPr>
        <p:spPr>
          <a:xfrm>
            <a:off x="485335" y="621689"/>
            <a:ext cx="4670474" cy="946221"/>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PYTHON LANGUAGE</a:t>
            </a:r>
            <a:endParaRPr lang="en-US" sz="1800" dirty="0">
              <a:latin typeface="Arial" panose="020B0604020202020204" pitchFamily="34" charset="0"/>
              <a:cs typeface="Arial" panose="020B0604020202020204" pitchFamily="34" charset="0"/>
            </a:endParaRPr>
          </a:p>
          <a:p>
            <a:pPr marL="285750" indent="-285750" algn="l">
              <a:lnSpc>
                <a:spcPct val="150000"/>
              </a:lnSpc>
              <a:buFont typeface="Wingdings" panose="05000000000000000000" pitchFamily="2" charset="2"/>
              <a:buChar char="ü"/>
            </a:pPr>
            <a:r>
              <a:rPr lang="en-US" sz="1400" i="0" dirty="0">
                <a:effectLst/>
                <a:latin typeface="Times New Roman" panose="02020603050405020304" pitchFamily="18" charset="0"/>
                <a:cs typeface="Times New Roman" panose="02020603050405020304" pitchFamily="18" charset="0"/>
              </a:rPr>
              <a:t>Python is a high-level, interpreted programming language       known for its simplicity and readability.</a:t>
            </a:r>
          </a:p>
        </p:txBody>
      </p:sp>
      <p:sp>
        <p:nvSpPr>
          <p:cNvPr id="4" name="TextBox 3">
            <a:extLst>
              <a:ext uri="{FF2B5EF4-FFF2-40B4-BE49-F238E27FC236}">
                <a16:creationId xmlns:a16="http://schemas.microsoft.com/office/drawing/2014/main" id="{F8C93B9A-ED8F-1B6D-EFFD-F7DDAAFFE4BE}"/>
              </a:ext>
            </a:extLst>
          </p:cNvPr>
          <p:cNvSpPr txBox="1"/>
          <p:nvPr/>
        </p:nvSpPr>
        <p:spPr>
          <a:xfrm>
            <a:off x="-176534" y="3388076"/>
            <a:ext cx="2592977" cy="1771639"/>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LIBRARIES</a:t>
            </a:r>
          </a:p>
          <a:p>
            <a:pPr marL="285750" indent="-285750" algn="ctr">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Pandas</a:t>
            </a:r>
          </a:p>
          <a:p>
            <a:pPr marL="285750" indent="-285750" algn="ctr">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NumPy</a:t>
            </a:r>
          </a:p>
          <a:p>
            <a:pPr marL="285750" indent="-285750" algn="ctr">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Plotly</a:t>
            </a:r>
          </a:p>
          <a:p>
            <a:pPr marL="285750" indent="-285750" algn="ctr">
              <a:lnSpc>
                <a:spcPct val="150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Sklearn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44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FC8DD-534F-34EC-55AE-F4DD1DF06C7D}"/>
              </a:ext>
            </a:extLst>
          </p:cNvPr>
          <p:cNvSpPr txBox="1"/>
          <p:nvPr/>
        </p:nvSpPr>
        <p:spPr>
          <a:xfrm>
            <a:off x="5584372" y="2231709"/>
            <a:ext cx="396204"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F833632-2425-AAA6-EAF2-50AC008AB703}"/>
              </a:ext>
            </a:extLst>
          </p:cNvPr>
          <p:cNvSpPr txBox="1"/>
          <p:nvPr/>
        </p:nvSpPr>
        <p:spPr>
          <a:xfrm>
            <a:off x="2612789" y="292387"/>
            <a:ext cx="308742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 USED</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A62B681-434A-1F32-D32A-236FF4623F17}"/>
              </a:ext>
            </a:extLst>
          </p:cNvPr>
          <p:cNvSpPr txBox="1"/>
          <p:nvPr/>
        </p:nvSpPr>
        <p:spPr>
          <a:xfrm>
            <a:off x="966652" y="865406"/>
            <a:ext cx="7315200" cy="4231928"/>
          </a:xfrm>
          <a:prstGeom prst="rect">
            <a:avLst/>
          </a:prstGeom>
          <a:noFill/>
        </p:spPr>
        <p:txBody>
          <a:bodyPr wrap="square" rtlCol="0">
            <a:spAutoFit/>
          </a:bodyPr>
          <a:lstStyle/>
          <a:p>
            <a:pPr>
              <a:lnSpc>
                <a:spcPct val="150000"/>
              </a:lnSpc>
            </a:pPr>
            <a:r>
              <a:rPr lang="en-US" sz="1600" kern="0" dirty="0">
                <a:latin typeface="Times New Roman" panose="02020603050405020304" pitchFamily="18" charset="0"/>
                <a:cs typeface="Times New Roman" panose="02020603050405020304" pitchFamily="18" charset="0"/>
              </a:rPr>
              <a:t>Random forest classifier:</a:t>
            </a:r>
          </a:p>
          <a:p>
            <a:pPr>
              <a:lnSpc>
                <a:spcPct val="150000"/>
              </a:lnSpc>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Random forest is a Supervised Machine Learning Algorithm that is used widely in Classification</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and Regression problems. It builds decision trees on different samples and takes their majority</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vote</a:t>
            </a:r>
            <a:r>
              <a:rPr lang="en-US" sz="1400" kern="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classification. One</a:t>
            </a:r>
            <a:r>
              <a:rPr lang="en-US" sz="1400" kern="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400" kern="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kern="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most</a:t>
            </a:r>
            <a:r>
              <a:rPr lang="en-US" sz="1400" kern="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important</a:t>
            </a:r>
            <a:r>
              <a:rPr lang="en-US" sz="1400" kern="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features</a:t>
            </a:r>
            <a:r>
              <a:rPr lang="en-US" sz="1400" kern="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400" kern="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kern="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Random</a:t>
            </a:r>
            <a:r>
              <a:rPr lang="en-US" sz="1400" kern="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Forest</a:t>
            </a:r>
            <a:r>
              <a:rPr lang="en-US" sz="1400" kern="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US" sz="1400" kern="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kern="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that </a:t>
            </a:r>
            <a:r>
              <a:rPr lang="en-US" sz="1400" kern="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can handle</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set</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containing continuous variables as</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in the case of regression and</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categorical variables as in the case of classification.</a:t>
            </a:r>
          </a:p>
          <a:p>
            <a:pPr>
              <a:lnSpc>
                <a:spcPct val="150000"/>
              </a:lnSpc>
            </a:pPr>
            <a:endParaRPr lang="en-US" sz="1400" kern="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Logistic regression</a:t>
            </a:r>
            <a:r>
              <a:rPr lang="en-US" sz="1400" dirty="0">
                <a:latin typeface="Times New Roman" panose="02020603050405020304" pitchFamily="18" charset="0"/>
                <a:cs typeface="Times New Roman" panose="02020603050405020304" pitchFamily="18" charset="0"/>
              </a:rPr>
              <a:t>:</a:t>
            </a:r>
          </a:p>
          <a:p>
            <a:pPr marL="0" marR="266700">
              <a:lnSpc>
                <a:spcPct val="150000"/>
              </a:lnSpc>
              <a:spcBef>
                <a:spcPts val="15"/>
              </a:spcBef>
              <a:spcAft>
                <a:spcPts val="0"/>
              </a:spcAf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is a statistical modelling technique used for binary classification. It estimates</a:t>
            </a:r>
            <a:r>
              <a:rPr lang="en-US" sz="1400"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probability of an event occurring based on predictor variables. </a:t>
            </a:r>
          </a:p>
          <a:p>
            <a:pPr>
              <a:lnSpc>
                <a:spcPct val="150000"/>
              </a:lnSpc>
            </a:pPr>
            <a:endPar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851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2799-34AC-0A5A-1D0B-30B37AD748A6}"/>
              </a:ext>
            </a:extLst>
          </p:cNvPr>
          <p:cNvSpPr>
            <a:spLocks noGrp="1"/>
          </p:cNvSpPr>
          <p:nvPr>
            <p:ph type="title"/>
          </p:nvPr>
        </p:nvSpPr>
        <p:spPr>
          <a:xfrm>
            <a:off x="917037" y="301979"/>
            <a:ext cx="7886700" cy="994172"/>
          </a:xfrm>
        </p:spPr>
        <p:txBody>
          <a:bodyPr>
            <a:normAutofit/>
          </a:bodyPr>
          <a:lstStyle/>
          <a:p>
            <a:pPr algn="just"/>
            <a:r>
              <a:rPr lang="en-IN" sz="2400" b="1" dirty="0">
                <a:latin typeface="Times New Roman" panose="02020603050405020304" pitchFamily="18" charset="0"/>
                <a:cs typeface="Times New Roman" panose="02020603050405020304" pitchFamily="18" charset="0"/>
              </a:rPr>
              <a:t>	  	     Solution for the problem</a:t>
            </a:r>
          </a:p>
        </p:txBody>
      </p:sp>
      <p:graphicFrame>
        <p:nvGraphicFramePr>
          <p:cNvPr id="8" name="Content Placeholder 7">
            <a:extLst>
              <a:ext uri="{FF2B5EF4-FFF2-40B4-BE49-F238E27FC236}">
                <a16:creationId xmlns:a16="http://schemas.microsoft.com/office/drawing/2014/main" id="{05CE2C7B-07BA-841C-BBAE-C14D943DD3D7}"/>
              </a:ext>
            </a:extLst>
          </p:cNvPr>
          <p:cNvGraphicFramePr>
            <a:graphicFrameLocks noGrp="1"/>
          </p:cNvGraphicFramePr>
          <p:nvPr>
            <p:ph idx="1"/>
            <p:extLst>
              <p:ext uri="{D42A27DB-BD31-4B8C-83A1-F6EECF244321}">
                <p14:modId xmlns:p14="http://schemas.microsoft.com/office/powerpoint/2010/main" val="110641259"/>
              </p:ext>
            </p:extLst>
          </p:nvPr>
        </p:nvGraphicFramePr>
        <p:xfrm>
          <a:off x="1672443" y="2236974"/>
          <a:ext cx="5939790" cy="1490599"/>
        </p:xfrm>
        <a:graphic>
          <a:graphicData uri="http://schemas.openxmlformats.org/drawingml/2006/table">
            <a:tbl>
              <a:tblPr firstRow="1" firstCol="1" bandRow="1"/>
              <a:tblGrid>
                <a:gridCol w="2969895">
                  <a:extLst>
                    <a:ext uri="{9D8B030D-6E8A-4147-A177-3AD203B41FA5}">
                      <a16:colId xmlns:a16="http://schemas.microsoft.com/office/drawing/2014/main" val="1804144054"/>
                    </a:ext>
                  </a:extLst>
                </a:gridCol>
                <a:gridCol w="1003300">
                  <a:extLst>
                    <a:ext uri="{9D8B030D-6E8A-4147-A177-3AD203B41FA5}">
                      <a16:colId xmlns:a16="http://schemas.microsoft.com/office/drawing/2014/main" val="881635464"/>
                    </a:ext>
                  </a:extLst>
                </a:gridCol>
                <a:gridCol w="1966595">
                  <a:extLst>
                    <a:ext uri="{9D8B030D-6E8A-4147-A177-3AD203B41FA5}">
                      <a16:colId xmlns:a16="http://schemas.microsoft.com/office/drawing/2014/main" val="3018858634"/>
                    </a:ext>
                  </a:extLst>
                </a:gridCol>
              </a:tblGrid>
              <a:tr h="795655">
                <a:tc>
                  <a:txBody>
                    <a:bodyPr/>
                    <a:lstStyle/>
                    <a:p>
                      <a:pPr marL="71755" marR="46990" indent="-6350" algn="ctr">
                        <a:lnSpc>
                          <a:spcPct val="107000"/>
                        </a:lnSpc>
                        <a:spcAft>
                          <a:spcPts val="565"/>
                        </a:spcAft>
                      </a:pP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9845" marR="46990" indent="-6350" algn="ctr">
                        <a:lnSpc>
                          <a:spcPct val="107000"/>
                        </a:lnSpc>
                        <a:spcAft>
                          <a:spcPts val="1115"/>
                        </a:spcAft>
                      </a:pPr>
                      <a:r>
                        <a:rPr lang="en-IN"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70" marR="73025" marT="4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305" marR="46990" indent="-6350" algn="l">
                        <a:lnSpc>
                          <a:spcPct val="107000"/>
                        </a:lnSpc>
                        <a:spcAft>
                          <a:spcPts val="2655"/>
                        </a:spcAft>
                      </a:pPr>
                      <a:r>
                        <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7305" marR="46990" indent="-6350" algn="l">
                        <a:lnSpc>
                          <a:spcPct val="107000"/>
                        </a:lnSpc>
                        <a:spcAft>
                          <a:spcPts val="1115"/>
                        </a:spcAft>
                      </a:pPr>
                      <a:r>
                        <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39370" marR="73025" marT="444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46990" indent="-6350" algn="l">
                        <a:lnSpc>
                          <a:spcPct val="107000"/>
                        </a:lnSpc>
                        <a:spcAft>
                          <a:spcPts val="1115"/>
                        </a:spcAft>
                      </a:pP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46990" indent="-6350" algn="l">
                        <a:lnSpc>
                          <a:spcPct val="107000"/>
                        </a:lnSpc>
                        <a:spcAft>
                          <a:spcPts val="1115"/>
                        </a:spcAft>
                      </a:pPr>
                      <a:r>
                        <a:rPr lang="en-IN"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46990" indent="-6350" algn="just">
                        <a:lnSpc>
                          <a:spcPct val="153000"/>
                        </a:lnSpc>
                        <a:spcAft>
                          <a:spcPts val="11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39370" marR="73025" marT="444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202888"/>
                  </a:ext>
                </a:extLst>
              </a:tr>
              <a:tr h="268605">
                <a:tc>
                  <a:txBody>
                    <a:bodyPr/>
                    <a:lstStyle/>
                    <a:p>
                      <a:pPr marL="30480" marR="46990" indent="-6350" algn="l">
                        <a:lnSpc>
                          <a:spcPct val="107000"/>
                        </a:lnSpc>
                        <a:spcAft>
                          <a:spcPts val="11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a:t>
                      </a:r>
                    </a:p>
                  </a:txBody>
                  <a:tcPr marL="39370" marR="73025" marT="4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46990" indent="-6350" algn="l">
                        <a:lnSpc>
                          <a:spcPct val="107000"/>
                        </a:lnSpc>
                        <a:spcAft>
                          <a:spcPts val="11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0.9613</a:t>
                      </a:r>
                    </a:p>
                  </a:txBody>
                  <a:tcPr marL="39370" marR="73025" marT="444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4699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39370" marR="73025" marT="444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0593325"/>
                  </a:ext>
                </a:extLst>
              </a:tr>
              <a:tr h="268605">
                <a:tc>
                  <a:txBody>
                    <a:bodyPr/>
                    <a:lstStyle/>
                    <a:p>
                      <a:pPr marL="30480" marR="46990" indent="-6350" algn="l">
                        <a:lnSpc>
                          <a:spcPct val="107000"/>
                        </a:lnSpc>
                        <a:spcAft>
                          <a:spcPts val="1115"/>
                        </a:spcAft>
                      </a:pPr>
                      <a:r>
                        <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p>
                  </a:txBody>
                  <a:tcPr marL="39370" marR="73025" marT="44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305" marR="46990" indent="-6350" algn="l">
                        <a:lnSpc>
                          <a:spcPct val="107000"/>
                        </a:lnSpc>
                        <a:spcAft>
                          <a:spcPts val="11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0.69</a:t>
                      </a:r>
                    </a:p>
                  </a:txBody>
                  <a:tcPr marL="39370" marR="73025" marT="444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46990" indent="-6350" algn="l">
                        <a:lnSpc>
                          <a:spcPct val="107000"/>
                        </a:lnSpc>
                        <a:spcAft>
                          <a:spcPts val="800"/>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39370" marR="73025" marT="444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709662"/>
                  </a:ext>
                </a:extLst>
              </a:tr>
            </a:tbl>
          </a:graphicData>
        </a:graphic>
      </p:graphicFrame>
      <p:sp>
        <p:nvSpPr>
          <p:cNvPr id="9" name="Rectangle 3">
            <a:extLst>
              <a:ext uri="{FF2B5EF4-FFF2-40B4-BE49-F238E27FC236}">
                <a16:creationId xmlns:a16="http://schemas.microsoft.com/office/drawing/2014/main" id="{08DCA8C3-E6E9-8472-5128-E1FC7E326E0D}"/>
              </a:ext>
            </a:extLst>
          </p:cNvPr>
          <p:cNvSpPr>
            <a:spLocks noChangeArrowheads="1"/>
          </p:cNvSpPr>
          <p:nvPr/>
        </p:nvSpPr>
        <p:spPr bwMode="auto">
          <a:xfrm>
            <a:off x="0" y="-108645"/>
            <a:ext cx="1360585" cy="67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1350537" bIns="16504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A17CCF1D-1C08-275B-F9AD-1605BC4EFAD8}"/>
              </a:ext>
            </a:extLst>
          </p:cNvPr>
          <p:cNvSpPr txBox="1"/>
          <p:nvPr/>
        </p:nvSpPr>
        <p:spPr>
          <a:xfrm>
            <a:off x="745588" y="1111485"/>
            <a:ext cx="7174523"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Implementing two Machine Learning algorithms on the given dataset for Ad Click Through Rate</a:t>
            </a:r>
          </a:p>
          <a:p>
            <a:r>
              <a:rPr lang="en-US" sz="1400" dirty="0">
                <a:latin typeface="Times New Roman" panose="02020603050405020304" pitchFamily="18" charset="0"/>
                <a:cs typeface="Times New Roman" panose="02020603050405020304" pitchFamily="18" charset="0"/>
              </a:rPr>
              <a:t>Prediction shows that Random Forest Classifier was the best model. The accuracy of Random Forest Classifier is high compared to Logistic Regression model.</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34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1F67-1DDA-8FDF-F5D5-9E04B8456015}"/>
              </a:ext>
            </a:extLst>
          </p:cNvPr>
          <p:cNvSpPr>
            <a:spLocks noGrp="1"/>
          </p:cNvSpPr>
          <p:nvPr>
            <p:ph type="title"/>
          </p:nvPr>
        </p:nvSpPr>
        <p:spPr/>
        <p:txBody>
          <a:bodyPr/>
          <a:lstStyle/>
          <a:p>
            <a:pPr algn="ctr"/>
            <a:r>
              <a:rPr lang="en-US" b="1" dirty="0"/>
              <a:t>Deployment</a:t>
            </a:r>
            <a:endParaRPr lang="en-IN" b="1" dirty="0"/>
          </a:p>
        </p:txBody>
      </p:sp>
      <p:pic>
        <p:nvPicPr>
          <p:cNvPr id="5" name="Content Placeholder 4">
            <a:extLst>
              <a:ext uri="{FF2B5EF4-FFF2-40B4-BE49-F238E27FC236}">
                <a16:creationId xmlns:a16="http://schemas.microsoft.com/office/drawing/2014/main" id="{2A6F34F6-9F4E-D07E-C63C-A0A71269229F}"/>
              </a:ext>
            </a:extLst>
          </p:cNvPr>
          <p:cNvPicPr>
            <a:picLocks noGrp="1" noChangeAspect="1"/>
          </p:cNvPicPr>
          <p:nvPr>
            <p:ph idx="1"/>
          </p:nvPr>
        </p:nvPicPr>
        <p:blipFill>
          <a:blip r:embed="rId2"/>
          <a:stretch>
            <a:fillRect/>
          </a:stretch>
        </p:blipFill>
        <p:spPr>
          <a:xfrm>
            <a:off x="2450919" y="1647527"/>
            <a:ext cx="4380955" cy="2629991"/>
          </a:xfrm>
        </p:spPr>
      </p:pic>
    </p:spTree>
    <p:extLst>
      <p:ext uri="{BB962C8B-B14F-4D97-AF65-F5344CB8AC3E}">
        <p14:creationId xmlns:p14="http://schemas.microsoft.com/office/powerpoint/2010/main" val="270007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DC5B-2C77-4B88-FDE6-B31C086097D4}"/>
              </a:ext>
            </a:extLst>
          </p:cNvPr>
          <p:cNvSpPr>
            <a:spLocks noGrp="1"/>
          </p:cNvSpPr>
          <p:nvPr>
            <p:ph type="title"/>
          </p:nvPr>
        </p:nvSpPr>
        <p:spPr>
          <a:xfrm>
            <a:off x="994410" y="149597"/>
            <a:ext cx="7886700" cy="750735"/>
          </a:xfrm>
        </p:spPr>
        <p:txBody>
          <a:bodyPr>
            <a:normAutofit/>
          </a:bodyPr>
          <a:lstStyle/>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B1FCE2C8-ED29-476F-3B53-48944A801222}"/>
              </a:ext>
            </a:extLst>
          </p:cNvPr>
          <p:cNvSpPr>
            <a:spLocks noGrp="1"/>
          </p:cNvSpPr>
          <p:nvPr>
            <p:ph idx="1"/>
          </p:nvPr>
        </p:nvSpPr>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075CA4-CD19-D1E9-BC7A-545BC23D7A8D}"/>
              </a:ext>
            </a:extLst>
          </p:cNvPr>
          <p:cNvSpPr txBox="1"/>
          <p:nvPr/>
        </p:nvSpPr>
        <p:spPr>
          <a:xfrm>
            <a:off x="684525" y="900332"/>
            <a:ext cx="8017221" cy="3970318"/>
          </a:xfrm>
          <a:prstGeom prst="rect">
            <a:avLst/>
          </a:prstGeom>
          <a:noFill/>
        </p:spPr>
        <p:txBody>
          <a:bodyPr wrap="square">
            <a:spAutoFit/>
          </a:bodyPr>
          <a:lstStyle/>
          <a:p>
            <a:pPr marL="285750" indent="-285750">
              <a:buFont typeface="Arial" panose="020B0604020202020204" pitchFamily="34" charset="0"/>
              <a:buChar char="•"/>
            </a:pPr>
            <a:r>
              <a:rPr lang="en-IN" sz="1400" dirty="0">
                <a:solidFill>
                  <a:srgbClr val="000000"/>
                </a:solidFill>
                <a:effectLst/>
                <a:latin typeface="Times New Roman" panose="02020603050405020304" pitchFamily="18" charset="0"/>
                <a:ea typeface="Times New Roman" panose="02020603050405020304" pitchFamily="18" charset="0"/>
              </a:rPr>
              <a:t>After evaluating the data, we discovered that 4917 users had clicked the ad whereas 5083 visitors  had not.</a:t>
            </a:r>
            <a:endParaRPr lang="en-US" sz="1400" b="0" i="0" dirty="0">
              <a:effectLst/>
              <a:latin typeface="Times New Roman" panose="02020603050405020304" pitchFamily="18" charset="0"/>
              <a:cs typeface="Times New Roman" panose="02020603050405020304" pitchFamily="18" charset="0"/>
            </a:endParaRPr>
          </a:p>
          <a:p>
            <a:r>
              <a:rPr lang="en-US" sz="1400" b="0" i="0" dirty="0">
                <a:effectLst/>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endParaRPr lang="en-US" sz="1400" b="0" i="0" dirty="0">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b="0" i="0" dirty="0">
              <a:effectLst/>
              <a:latin typeface="Times New Roman" panose="02020603050405020304" pitchFamily="18" charset="0"/>
              <a:cs typeface="Times New Roman" panose="02020603050405020304" pitchFamily="18" charset="0"/>
            </a:endParaRPr>
          </a:p>
          <a:p>
            <a:endParaRPr lang="en-US" sz="1400" b="0" i="0" dirty="0">
              <a:effectLst/>
              <a:latin typeface="Times New Roman" panose="02020603050405020304" pitchFamily="18" charset="0"/>
              <a:cs typeface="Times New Roman" panose="02020603050405020304" pitchFamily="18" charset="0"/>
            </a:endParaRPr>
          </a:p>
          <a:p>
            <a:endParaRPr lang="en-US" sz="1400" b="0" i="0" dirty="0">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b="0" i="0" dirty="0">
              <a:effectLst/>
              <a:latin typeface="Times New Roman" panose="02020603050405020304" pitchFamily="18" charset="0"/>
              <a:cs typeface="Times New Roman" panose="02020603050405020304" pitchFamily="18" charset="0"/>
            </a:endParaRPr>
          </a:p>
          <a:p>
            <a:r>
              <a:rPr lang="en-US" sz="1400" b="0" i="0" dirty="0">
                <a:effectLst/>
                <a:latin typeface="Times New Roman" panose="02020603050405020304" pitchFamily="18" charset="0"/>
                <a:cs typeface="Times New Roman" panose="02020603050405020304" pitchFamily="18" charset="0"/>
              </a:rPr>
              <a:t>•      Female users clicked on the majority of the ads when we look at click data by Gender.</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individual who spent more time online clicked the ad.</a:t>
            </a:r>
          </a:p>
          <a:p>
            <a:r>
              <a:rPr lang="en-US" sz="1400" dirty="0">
                <a:latin typeface="Times New Roman" panose="02020603050405020304" pitchFamily="18" charset="0"/>
                <a:cs typeface="Times New Roman" panose="02020603050405020304" pitchFamily="18" charset="0"/>
              </a:rPr>
              <a:t>•     The Click Through Rate of this company is 49%, with this the company will find the marketing strategy               and make better decision.</a:t>
            </a:r>
          </a:p>
          <a:p>
            <a:r>
              <a:rPr lang="en-US" sz="1400" dirty="0">
                <a:latin typeface="Times New Roman" panose="02020603050405020304" pitchFamily="18" charset="0"/>
                <a:cs typeface="Times New Roman" panose="02020603050405020304" pitchFamily="18" charset="0"/>
              </a:rPr>
              <a:t>•     Based on the CTR, the company will give the relevant ad to the user and also help to reduce the irrelevant ad content to the user.</a:t>
            </a:r>
          </a:p>
          <a:p>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BA22976-171B-DABB-2A38-539052B01477}"/>
              </a:ext>
            </a:extLst>
          </p:cNvPr>
          <p:cNvPicPr/>
          <p:nvPr/>
        </p:nvPicPr>
        <p:blipFill>
          <a:blip r:embed="rId2">
            <a:extLst>
              <a:ext uri="{28A0092B-C50C-407E-A947-70E740481C1C}">
                <a14:useLocalDpi xmlns:a14="http://schemas.microsoft.com/office/drawing/2010/main" val="0"/>
              </a:ext>
            </a:extLst>
          </a:blip>
          <a:stretch>
            <a:fillRect/>
          </a:stretch>
        </p:blipFill>
        <p:spPr>
          <a:xfrm>
            <a:off x="2579076" y="1450630"/>
            <a:ext cx="3582573" cy="1550341"/>
          </a:xfrm>
          <a:prstGeom prst="rect">
            <a:avLst/>
          </a:prstGeom>
        </p:spPr>
      </p:pic>
    </p:spTree>
    <p:extLst>
      <p:ext uri="{BB962C8B-B14F-4D97-AF65-F5344CB8AC3E}">
        <p14:creationId xmlns:p14="http://schemas.microsoft.com/office/powerpoint/2010/main" val="382118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6,800+ Thank You Stock Photos, Pictures &amp; Royalty-Free Images - iStock |  Thank you card, Appreciation, Gratitude">
            <a:extLst>
              <a:ext uri="{FF2B5EF4-FFF2-40B4-BE49-F238E27FC236}">
                <a16:creationId xmlns:a16="http://schemas.microsoft.com/office/drawing/2014/main" id="{6C779F9C-C3FF-489E-D85B-8E3D24688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959" y="1092032"/>
            <a:ext cx="4816611" cy="259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22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C9932A-D695-886E-EAF7-C4BB3BCB3B49}"/>
              </a:ext>
            </a:extLst>
          </p:cNvPr>
          <p:cNvSpPr txBox="1"/>
          <p:nvPr/>
        </p:nvSpPr>
        <p:spPr>
          <a:xfrm>
            <a:off x="2532186" y="0"/>
            <a:ext cx="4095762"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COMPANY</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PROFILE</a:t>
            </a:r>
            <a:endParaRPr lang="en-IN" sz="2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30A624-B402-83E1-A0A7-F667609AE0D7}"/>
              </a:ext>
            </a:extLst>
          </p:cNvPr>
          <p:cNvSpPr txBox="1"/>
          <p:nvPr/>
        </p:nvSpPr>
        <p:spPr>
          <a:xfrm>
            <a:off x="529390" y="2159511"/>
            <a:ext cx="8069178" cy="289310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AIROBOSOFT is a Bangalore based IT firm Leading a team of Data Scientist, Robotics &amp;Electronics Engineers, experts in Machine Learning , collaborated together to work on fascinating futuristic technologies.</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Industry</a:t>
            </a:r>
            <a:r>
              <a:rPr lang="en-US" sz="1400" dirty="0">
                <a:latin typeface="Times New Roman" panose="02020603050405020304" pitchFamily="18" charset="0"/>
                <a:cs typeface="Times New Roman" panose="02020603050405020304" pitchFamily="18" charset="0"/>
              </a:rPr>
              <a:t>: IT Services and IT Consulting.</a:t>
            </a:r>
          </a:p>
          <a:p>
            <a:r>
              <a:rPr lang="en-US" sz="1400" b="1" dirty="0">
                <a:latin typeface="Times New Roman" panose="02020603050405020304" pitchFamily="18" charset="0"/>
                <a:cs typeface="Times New Roman" panose="02020603050405020304" pitchFamily="18" charset="0"/>
              </a:rPr>
              <a:t>Headquarters</a:t>
            </a:r>
            <a:r>
              <a:rPr lang="en-US" sz="1400" dirty="0">
                <a:latin typeface="Times New Roman" panose="02020603050405020304" pitchFamily="18" charset="0"/>
                <a:cs typeface="Times New Roman" panose="02020603050405020304" pitchFamily="18" charset="0"/>
              </a:rPr>
              <a:t>: Bengaluru, Karnataka </a:t>
            </a:r>
          </a:p>
          <a:p>
            <a:pPr algn="just"/>
            <a:r>
              <a:rPr lang="en-US" sz="1400" b="1" dirty="0" err="1">
                <a:latin typeface="Times New Roman" panose="02020603050405020304" pitchFamily="18" charset="0"/>
                <a:cs typeface="Times New Roman" panose="02020603050405020304" pitchFamily="18" charset="0"/>
              </a:rPr>
              <a:t>Specialtes</a:t>
            </a:r>
            <a:r>
              <a:rPr lang="en-US" sz="14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Robotics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Artificial intelligence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Machine Learning</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IOT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Software development.</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Website</a:t>
            </a:r>
            <a:r>
              <a:rPr lang="en-US" sz="1400" dirty="0">
                <a:latin typeface="Times New Roman" panose="02020603050405020304" pitchFamily="18" charset="0"/>
                <a:cs typeface="Times New Roman" panose="02020603050405020304" pitchFamily="18" charset="0"/>
              </a:rPr>
              <a:t>: http://www.airobosoft</a:t>
            </a:r>
            <a:endParaRPr lang="en-IN" sz="14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E853AF3-258D-0B3C-82A1-5F3042F47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780" y="616410"/>
            <a:ext cx="3859069" cy="127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99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28">
            <a:extLst>
              <a:ext uri="{FF2B5EF4-FFF2-40B4-BE49-F238E27FC236}">
                <a16:creationId xmlns:a16="http://schemas.microsoft.com/office/drawing/2014/main" id="{1A23932F-5ECB-4A8F-A414-9515A45314C7}"/>
              </a:ext>
            </a:extLst>
          </p:cNvPr>
          <p:cNvSpPr/>
          <p:nvPr/>
        </p:nvSpPr>
        <p:spPr>
          <a:xfrm>
            <a:off x="1859035" y="107705"/>
            <a:ext cx="5229225" cy="487680"/>
          </a:xfrm>
          <a:prstGeom prst="rect">
            <a:avLst/>
          </a:prstGeom>
        </p:spPr>
        <p:txBody>
          <a:bodyPr vert="horz" wrap="square" lIns="0" tIns="0" rIns="0" bIns="0"/>
          <a:lstStyle/>
          <a:p>
            <a:pPr algn="ctr" rtl="0" eaLnBrk="0">
              <a:lnSpc>
                <a:spcPct val="83341"/>
              </a:lnSpc>
              <a:tabLst/>
            </a:pPr>
            <a:endParaRPr lang="Arial" altLang="Arial" sz="100" dirty="0"/>
          </a:p>
          <a:p>
            <a:pPr marL="12700" algn="ctr" rtl="0" eaLnBrk="0">
              <a:lnSpc>
                <a:spcPts val="3636"/>
              </a:lnSpc>
              <a:tabLst/>
            </a:pPr>
            <a:r>
              <a:rPr lang="en-US" altLang="Arial" sz="2400" b="1" spc="-90" dirty="0">
                <a:solidFill>
                  <a:srgbClr val="000000">
                    <a:alpha val="100000"/>
                  </a:srgbClr>
                </a:solidFill>
                <a:latin typeface="Times New Roman" panose="02020603050405020304" pitchFamily="18" charset="0"/>
                <a:cs typeface="Times New Roman" panose="02020603050405020304" pitchFamily="18" charset="0"/>
              </a:rPr>
              <a:t>Acceptance Letter</a:t>
            </a:r>
            <a:endParaRPr lang="Arial" altLang="Arial"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A21E7B-FA07-C9BE-5178-80E961D93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694" y="736494"/>
            <a:ext cx="3238220" cy="4142588"/>
          </a:xfrm>
          <a:prstGeom prst="rect">
            <a:avLst/>
          </a:prstGeom>
        </p:spPr>
      </p:pic>
    </p:spTree>
    <p:extLst>
      <p:ext uri="{BB962C8B-B14F-4D97-AF65-F5344CB8AC3E}">
        <p14:creationId xmlns:p14="http://schemas.microsoft.com/office/powerpoint/2010/main" val="343717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28">
            <a:extLst>
              <a:ext uri="{FF2B5EF4-FFF2-40B4-BE49-F238E27FC236}">
                <a16:creationId xmlns:a16="http://schemas.microsoft.com/office/drawing/2014/main" id="{1A23932F-5ECB-4A8F-A414-9515A45314C7}"/>
              </a:ext>
            </a:extLst>
          </p:cNvPr>
          <p:cNvSpPr/>
          <p:nvPr/>
        </p:nvSpPr>
        <p:spPr>
          <a:xfrm>
            <a:off x="1957387" y="0"/>
            <a:ext cx="5229225" cy="487680"/>
          </a:xfrm>
          <a:prstGeom prst="rect">
            <a:avLst/>
          </a:prstGeom>
        </p:spPr>
        <p:txBody>
          <a:bodyPr vert="horz" wrap="square" lIns="0" tIns="0" rIns="0" bIns="0"/>
          <a:lstStyle/>
          <a:p>
            <a:pPr algn="ctr" rtl="0" eaLnBrk="0">
              <a:lnSpc>
                <a:spcPct val="83341"/>
              </a:lnSpc>
              <a:tabLst/>
            </a:pPr>
            <a:endParaRPr lang="Arial" altLang="Arial" sz="100" dirty="0"/>
          </a:p>
          <a:p>
            <a:pPr marL="12700" algn="ctr" rtl="0" eaLnBrk="0">
              <a:lnSpc>
                <a:spcPts val="3636"/>
              </a:lnSpc>
              <a:tabLst/>
            </a:pPr>
            <a:r>
              <a:rPr lang="en-US" altLang="Arial" sz="2400" b="1" spc="-90" dirty="0">
                <a:solidFill>
                  <a:srgbClr val="000000">
                    <a:alpha val="100000"/>
                  </a:srgbClr>
                </a:solidFill>
                <a:latin typeface="Times New Roman" panose="02020603050405020304" pitchFamily="18" charset="0"/>
                <a:cs typeface="Times New Roman" panose="02020603050405020304" pitchFamily="18" charset="0"/>
              </a:rPr>
              <a:t>Completion Certificate</a:t>
            </a:r>
            <a:endParaRPr lang="Arial" altLang="Arial"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24DF3B-FF45-0372-B4B9-4B9C146A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864" y="955872"/>
            <a:ext cx="5166744" cy="3652049"/>
          </a:xfrm>
          <a:prstGeom prst="rect">
            <a:avLst/>
          </a:prstGeom>
        </p:spPr>
      </p:pic>
    </p:spTree>
    <p:extLst>
      <p:ext uri="{BB962C8B-B14F-4D97-AF65-F5344CB8AC3E}">
        <p14:creationId xmlns:p14="http://schemas.microsoft.com/office/powerpoint/2010/main" val="11781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8" name="textbox 28"/>
          <p:cNvSpPr/>
          <p:nvPr/>
        </p:nvSpPr>
        <p:spPr>
          <a:xfrm>
            <a:off x="1957386" y="372514"/>
            <a:ext cx="5229225" cy="487680"/>
          </a:xfrm>
          <a:prstGeom prst="rect">
            <a:avLst/>
          </a:prstGeom>
        </p:spPr>
        <p:txBody>
          <a:bodyPr vert="horz" wrap="square" lIns="0" tIns="0" rIns="0" bIns="0"/>
          <a:lstStyle/>
          <a:p>
            <a:pPr algn="l" rtl="0" eaLnBrk="0">
              <a:lnSpc>
                <a:spcPct val="83341"/>
              </a:lnSpc>
              <a:tabLst/>
            </a:pPr>
            <a:endParaRPr lang="Arial" altLang="Arial" sz="100" dirty="0"/>
          </a:p>
          <a:p>
            <a:pPr marL="12700" algn="ctr" rtl="0" eaLnBrk="0">
              <a:lnSpc>
                <a:spcPts val="3636"/>
              </a:lnSpc>
              <a:tabLst/>
            </a:pPr>
            <a:r>
              <a:rPr lang="en-US" altLang="Arial" sz="2400" b="1" spc="-90" dirty="0">
                <a:solidFill>
                  <a:srgbClr val="000000">
                    <a:alpha val="100000"/>
                  </a:srgbClr>
                </a:solidFill>
                <a:latin typeface="Times New Roman" panose="02020603050405020304" pitchFamily="18" charset="0"/>
                <a:cs typeface="Times New Roman" panose="02020603050405020304" pitchFamily="18" charset="0"/>
              </a:rPr>
              <a:t>Agenda</a:t>
            </a:r>
            <a:endParaRPr lang="Arial" altLang="Arial" sz="2400" b="1" dirty="0">
              <a:latin typeface="Times New Roman" panose="02020603050405020304" pitchFamily="18" charset="0"/>
              <a:cs typeface="Times New Roman" panose="02020603050405020304" pitchFamily="18" charset="0"/>
            </a:endParaRPr>
          </a:p>
        </p:txBody>
      </p:sp>
      <p:sp>
        <p:nvSpPr>
          <p:cNvPr id="29" name="path"/>
          <p:cNvSpPr/>
          <p:nvPr/>
        </p:nvSpPr>
        <p:spPr>
          <a:xfrm>
            <a:off x="6966639" y="2489507"/>
            <a:ext cx="867486" cy="544028"/>
          </a:xfrm>
          <a:custGeom>
            <a:avLst/>
            <a:gdLst/>
            <a:ahLst/>
            <a:cxnLst/>
            <a:rect l="0" t="0" r="0" b="0"/>
            <a:pathLst>
              <a:path w="1366" h="856">
                <a:moveTo>
                  <a:pt x="0" y="11"/>
                </a:moveTo>
                <a:lnTo>
                  <a:pt x="1366" y="11"/>
                </a:lnTo>
                <a:moveTo>
                  <a:pt x="0" y="219"/>
                </a:moveTo>
                <a:lnTo>
                  <a:pt x="1366" y="219"/>
                </a:lnTo>
                <a:moveTo>
                  <a:pt x="0" y="428"/>
                </a:moveTo>
                <a:lnTo>
                  <a:pt x="1366" y="428"/>
                </a:lnTo>
                <a:moveTo>
                  <a:pt x="0" y="636"/>
                </a:moveTo>
                <a:lnTo>
                  <a:pt x="1366" y="636"/>
                </a:lnTo>
                <a:moveTo>
                  <a:pt x="0" y="845"/>
                </a:moveTo>
                <a:lnTo>
                  <a:pt x="1366" y="845"/>
                </a:lnTo>
              </a:path>
            </a:pathLst>
          </a:custGeom>
          <a:noFill/>
          <a:ln w="14325" cap="flat">
            <a:miter lim="1000000"/>
          </a:ln>
        </p:spPr>
        <p:txBody>
          <a:bodyPr rtlCol="0"/>
          <a:lstStyle/>
          <a:p>
            <a:pPr algn="ctr"/>
            <a:endParaRPr lang="zh-CN" altLang="en-US"/>
          </a:p>
        </p:txBody>
      </p:sp>
      <p:sp>
        <p:nvSpPr>
          <p:cNvPr id="30" name="path"/>
          <p:cNvSpPr/>
          <p:nvPr/>
        </p:nvSpPr>
        <p:spPr>
          <a:xfrm>
            <a:off x="1282189" y="2489507"/>
            <a:ext cx="867486" cy="544028"/>
          </a:xfrm>
          <a:custGeom>
            <a:avLst/>
            <a:gdLst/>
            <a:ahLst/>
            <a:cxnLst/>
            <a:rect l="0" t="0" r="0" b="0"/>
            <a:pathLst>
              <a:path w="1366" h="856">
                <a:moveTo>
                  <a:pt x="0" y="11"/>
                </a:moveTo>
                <a:lnTo>
                  <a:pt x="1366" y="11"/>
                </a:lnTo>
                <a:moveTo>
                  <a:pt x="0" y="219"/>
                </a:moveTo>
                <a:lnTo>
                  <a:pt x="1366" y="219"/>
                </a:lnTo>
                <a:moveTo>
                  <a:pt x="0" y="428"/>
                </a:moveTo>
                <a:lnTo>
                  <a:pt x="1366" y="428"/>
                </a:lnTo>
                <a:moveTo>
                  <a:pt x="0" y="636"/>
                </a:moveTo>
                <a:lnTo>
                  <a:pt x="1366" y="636"/>
                </a:lnTo>
                <a:moveTo>
                  <a:pt x="0" y="845"/>
                </a:moveTo>
                <a:lnTo>
                  <a:pt x="1366" y="845"/>
                </a:lnTo>
              </a:path>
            </a:pathLst>
          </a:custGeom>
          <a:noFill/>
          <a:ln w="14325" cap="flat">
            <a:miter lim="1000000"/>
          </a:ln>
        </p:spPr>
        <p:txBody>
          <a:bodyPr rtlCol="0"/>
          <a:lstStyle/>
          <a:p>
            <a:pPr algn="ctr"/>
            <a:endParaRPr lang="zh-CN" altLang="en-US"/>
          </a:p>
        </p:txBody>
      </p:sp>
      <p:sp>
        <p:nvSpPr>
          <p:cNvPr id="31" name="path"/>
          <p:cNvSpPr/>
          <p:nvPr/>
        </p:nvSpPr>
        <p:spPr>
          <a:xfrm>
            <a:off x="2703301" y="2489507"/>
            <a:ext cx="867486" cy="544028"/>
          </a:xfrm>
          <a:custGeom>
            <a:avLst/>
            <a:gdLst/>
            <a:ahLst/>
            <a:cxnLst/>
            <a:rect l="0" t="0" r="0" b="0"/>
            <a:pathLst>
              <a:path w="1366" h="856">
                <a:moveTo>
                  <a:pt x="0" y="11"/>
                </a:moveTo>
                <a:lnTo>
                  <a:pt x="1366" y="11"/>
                </a:lnTo>
                <a:moveTo>
                  <a:pt x="0" y="219"/>
                </a:moveTo>
                <a:lnTo>
                  <a:pt x="1366" y="219"/>
                </a:lnTo>
                <a:moveTo>
                  <a:pt x="0" y="428"/>
                </a:moveTo>
                <a:lnTo>
                  <a:pt x="1366" y="428"/>
                </a:lnTo>
                <a:moveTo>
                  <a:pt x="0" y="636"/>
                </a:moveTo>
                <a:lnTo>
                  <a:pt x="1366" y="636"/>
                </a:lnTo>
                <a:moveTo>
                  <a:pt x="0" y="845"/>
                </a:moveTo>
                <a:lnTo>
                  <a:pt x="1366" y="845"/>
                </a:lnTo>
              </a:path>
            </a:pathLst>
          </a:custGeom>
          <a:noFill/>
          <a:ln w="14325" cap="flat">
            <a:miter lim="1000000"/>
          </a:ln>
        </p:spPr>
        <p:txBody>
          <a:bodyPr rtlCol="0"/>
          <a:lstStyle/>
          <a:p>
            <a:pPr algn="ctr"/>
            <a:endParaRPr lang="zh-CN" altLang="en-US"/>
          </a:p>
        </p:txBody>
      </p:sp>
      <p:sp>
        <p:nvSpPr>
          <p:cNvPr id="33" name="path"/>
          <p:cNvSpPr/>
          <p:nvPr/>
        </p:nvSpPr>
        <p:spPr>
          <a:xfrm>
            <a:off x="5545527" y="2489507"/>
            <a:ext cx="867486" cy="544028"/>
          </a:xfrm>
          <a:custGeom>
            <a:avLst/>
            <a:gdLst/>
            <a:ahLst/>
            <a:cxnLst/>
            <a:rect l="0" t="0" r="0" b="0"/>
            <a:pathLst>
              <a:path w="1366" h="856">
                <a:moveTo>
                  <a:pt x="0" y="11"/>
                </a:moveTo>
                <a:lnTo>
                  <a:pt x="1366" y="11"/>
                </a:lnTo>
                <a:moveTo>
                  <a:pt x="0" y="219"/>
                </a:moveTo>
                <a:lnTo>
                  <a:pt x="1366" y="219"/>
                </a:lnTo>
                <a:moveTo>
                  <a:pt x="0" y="428"/>
                </a:moveTo>
                <a:lnTo>
                  <a:pt x="1366" y="428"/>
                </a:lnTo>
                <a:moveTo>
                  <a:pt x="0" y="636"/>
                </a:moveTo>
                <a:lnTo>
                  <a:pt x="1366" y="636"/>
                </a:lnTo>
                <a:moveTo>
                  <a:pt x="0" y="845"/>
                </a:moveTo>
                <a:lnTo>
                  <a:pt x="1366" y="845"/>
                </a:lnTo>
              </a:path>
            </a:pathLst>
          </a:custGeom>
          <a:noFill/>
          <a:ln w="14325" cap="flat">
            <a:miter lim="1000000"/>
          </a:ln>
        </p:spPr>
        <p:txBody>
          <a:bodyPr rtlCol="0"/>
          <a:lstStyle/>
          <a:p>
            <a:pPr algn="ctr"/>
            <a:endParaRPr lang="zh-CN" altLang="en-US"/>
          </a:p>
        </p:txBody>
      </p:sp>
      <p:sp>
        <p:nvSpPr>
          <p:cNvPr id="38" name="textbox 38"/>
          <p:cNvSpPr/>
          <p:nvPr/>
        </p:nvSpPr>
        <p:spPr>
          <a:xfrm>
            <a:off x="875150" y="1403298"/>
            <a:ext cx="5537863" cy="1630237"/>
          </a:xfrm>
          <a:prstGeom prst="rect">
            <a:avLst/>
          </a:prstGeom>
        </p:spPr>
        <p:txBody>
          <a:bodyPr vert="horz" wrap="square" lIns="0" tIns="0" rIns="0" bIns="0"/>
          <a:lstStyle/>
          <a:p>
            <a:pPr algn="l" rtl="0" eaLnBrk="0">
              <a:lnSpc>
                <a:spcPct val="87388"/>
              </a:lnSpc>
              <a:tabLst/>
            </a:pPr>
            <a:endParaRPr lang="Arial" altLang="Arial" sz="2400" dirty="0"/>
          </a:p>
        </p:txBody>
      </p:sp>
      <p:sp>
        <p:nvSpPr>
          <p:cNvPr id="17" name="textbox 583">
            <a:extLst>
              <a:ext uri="{FF2B5EF4-FFF2-40B4-BE49-F238E27FC236}">
                <a16:creationId xmlns:a16="http://schemas.microsoft.com/office/drawing/2014/main" id="{B7A02503-951D-4CE4-A5F4-1C49295E563C}"/>
              </a:ext>
            </a:extLst>
          </p:cNvPr>
          <p:cNvSpPr/>
          <p:nvPr/>
        </p:nvSpPr>
        <p:spPr>
          <a:xfrm>
            <a:off x="560784" y="928489"/>
            <a:ext cx="8022431" cy="3948704"/>
          </a:xfrm>
          <a:prstGeom prst="rect">
            <a:avLst/>
          </a:prstGeom>
        </p:spPr>
        <p:txBody>
          <a:bodyPr vert="horz" wrap="square" lIns="0" tIns="0" rIns="0" bIns="0"/>
          <a:lstStyle/>
          <a:p>
            <a:pPr rtl="0" eaLnBrk="0">
              <a:lnSpc>
                <a:spcPct val="115000"/>
              </a:lnSpc>
              <a:tabLst/>
            </a:pPr>
            <a:endParaRPr lang="Arial" altLang="Arial" sz="500" dirty="0"/>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Introduction</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Company Profile</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Problem statement</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Background work</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Technology Adopted</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Details of the Tool Used</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Solution for the Problem</a:t>
            </a:r>
          </a:p>
          <a:p>
            <a:pPr marL="342900" indent="-342900" rtl="0" eaLnBrk="0">
              <a:lnSpc>
                <a:spcPct val="150000"/>
              </a:lnSpc>
              <a:spcBef>
                <a:spcPts val="2"/>
              </a:spcBef>
              <a:buFont typeface="Wingdings" panose="05000000000000000000" pitchFamily="2" charset="2"/>
              <a:buChar char="Ø"/>
              <a:tabLst/>
            </a:pPr>
            <a:r>
              <a:rPr lang="en-US" altLang="Arial" sz="1900" spc="20" dirty="0">
                <a:solidFill>
                  <a:srgbClr val="17191B">
                    <a:alpha val="100000"/>
                  </a:srgbClr>
                </a:solidFill>
                <a:latin typeface="Times New Roman" panose="02020603050405020304" pitchFamily="18" charset="0"/>
                <a:cs typeface="Times New Roman" panose="02020603050405020304" pitchFamily="18" charset="0"/>
              </a:rPr>
              <a:t>Conclusion</a:t>
            </a:r>
            <a:endParaRPr lang="Arial" altLang="Arial" sz="1100" dirty="0">
              <a:latin typeface="Times New Roman" panose="02020603050405020304" pitchFamily="18" charset="0"/>
              <a:cs typeface="Times New Roman" panose="02020603050405020304" pitchFamily="18" charset="0"/>
            </a:endParaRPr>
          </a:p>
          <a:p>
            <a:pPr rtl="0" eaLnBrk="0">
              <a:lnSpc>
                <a:spcPct val="121000"/>
              </a:lnSpc>
              <a:tabLst/>
            </a:pPr>
            <a:endParaRPr lang="Arial" altLang="Arial"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036A-F354-6E34-1120-1FAB6C22F06F}"/>
              </a:ext>
            </a:extLst>
          </p:cNvPr>
          <p:cNvSpPr>
            <a:spLocks noGrp="1"/>
          </p:cNvSpPr>
          <p:nvPr>
            <p:ph type="title"/>
          </p:nvPr>
        </p:nvSpPr>
        <p:spPr>
          <a:xfrm>
            <a:off x="628650" y="121108"/>
            <a:ext cx="7886700" cy="598353"/>
          </a:xfrm>
        </p:spPr>
        <p:txBody>
          <a:bodyPr>
            <a:normAutofit/>
          </a:bodyPr>
          <a:lstStyle/>
          <a:p>
            <a:r>
              <a:rPr lang="en-IN" sz="16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ACFE519-4453-EBA8-D10A-853BFB0091B6}"/>
              </a:ext>
            </a:extLst>
          </p:cNvPr>
          <p:cNvSpPr>
            <a:spLocks noGrp="1"/>
          </p:cNvSpPr>
          <p:nvPr>
            <p:ph idx="1"/>
          </p:nvPr>
        </p:nvSpPr>
        <p:spPr>
          <a:xfrm>
            <a:off x="628650" y="661182"/>
            <a:ext cx="7886700" cy="4114800"/>
          </a:xfrm>
        </p:spPr>
        <p:txBody>
          <a:bodyPr>
            <a:no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The click through rate (CTR) is a measure to understand the number of users that see an advertisement to the number of people who actually end up clicking on it. A high value of the click through rate is directly proportional to the usefulness of an advertisement. Advertisers invest substantial resources in reaching their target audience, but the ultimate success lies in the ability to engage users and drive click-throughs. Based on this measure, a business can be informed of how well the keywords that they have chosen is performing in their advertisement campaign.</a:t>
            </a:r>
          </a:p>
          <a:p>
            <a:pPr marL="0" indent="0">
              <a:lnSpc>
                <a:spcPct val="150000"/>
              </a:lnSpc>
              <a:buNone/>
            </a:pPr>
            <a:r>
              <a:rPr lang="en-US" sz="1400" dirty="0">
                <a:latin typeface="Times New Roman" panose="02020603050405020304" pitchFamily="18" charset="0"/>
                <a:cs typeface="Times New Roman" panose="02020603050405020304" pitchFamily="18" charset="0"/>
              </a:rPr>
              <a:t>  There are two types of Customer: </a:t>
            </a:r>
          </a:p>
          <a:p>
            <a:pPr>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Clicked on Ad                                                   </a:t>
            </a:r>
          </a:p>
          <a:p>
            <a:pPr>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Non Clicked Ad</a:t>
            </a:r>
          </a:p>
          <a:p>
            <a:pPr marL="0" indent="0">
              <a:lnSpc>
                <a:spcPct val="150000"/>
              </a:lnSpc>
              <a:buNone/>
            </a:pPr>
            <a:r>
              <a:rPr lang="en-US" sz="1400" dirty="0">
                <a:latin typeface="Times New Roman" panose="02020603050405020304" pitchFamily="18" charset="0"/>
                <a:cs typeface="Times New Roman" panose="02020603050405020304" pitchFamily="18" charset="0"/>
              </a:rPr>
              <a:t>By accurately forecasting CTR, advertisers can make informed decisions and to target their potential customers with the right ad content.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37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58A58D-EAC8-1031-6844-3DFA4E0DE585}"/>
              </a:ext>
            </a:extLst>
          </p:cNvPr>
          <p:cNvPicPr>
            <a:picLocks noChangeAspect="1"/>
          </p:cNvPicPr>
          <p:nvPr/>
        </p:nvPicPr>
        <p:blipFill>
          <a:blip r:embed="rId2"/>
          <a:stretch>
            <a:fillRect/>
          </a:stretch>
        </p:blipFill>
        <p:spPr>
          <a:xfrm>
            <a:off x="404948" y="1111753"/>
            <a:ext cx="5943600" cy="3442389"/>
          </a:xfrm>
          <a:prstGeom prst="rect">
            <a:avLst/>
          </a:prstGeom>
        </p:spPr>
      </p:pic>
      <p:pic>
        <p:nvPicPr>
          <p:cNvPr id="4" name="Picture 4" descr="A diagram of a website&#10;&#10;Description automatically generated with low confidence">
            <a:extLst>
              <a:ext uri="{FF2B5EF4-FFF2-40B4-BE49-F238E27FC236}">
                <a16:creationId xmlns:a16="http://schemas.microsoft.com/office/drawing/2014/main" id="{FABF954B-FCF4-5666-907C-16A1D2AC9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548" y="2134474"/>
            <a:ext cx="2730639" cy="20997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27C748-D8D7-1361-86A5-C31DFFD306CC}"/>
              </a:ext>
            </a:extLst>
          </p:cNvPr>
          <p:cNvSpPr txBox="1"/>
          <p:nvPr/>
        </p:nvSpPr>
        <p:spPr>
          <a:xfrm>
            <a:off x="2129246" y="220026"/>
            <a:ext cx="4578532" cy="707886"/>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WHAT</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IS</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CLICK</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THROUGH</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RATE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11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870FCD-0ACF-6F99-7DF7-CAFD4A371D80}"/>
              </a:ext>
            </a:extLst>
          </p:cNvPr>
          <p:cNvSpPr txBox="1"/>
          <p:nvPr/>
        </p:nvSpPr>
        <p:spPr>
          <a:xfrm>
            <a:off x="2357846" y="535577"/>
            <a:ext cx="4735285"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88CA025-6B5D-3D18-A232-812AD526596B}"/>
              </a:ext>
            </a:extLst>
          </p:cNvPr>
          <p:cNvSpPr txBox="1"/>
          <p:nvPr/>
        </p:nvSpPr>
        <p:spPr>
          <a:xfrm>
            <a:off x="1018904" y="1116874"/>
            <a:ext cx="7125787" cy="2638992"/>
          </a:xfrm>
          <a:prstGeom prst="rect">
            <a:avLst/>
          </a:prstGeom>
          <a:noFill/>
        </p:spPr>
        <p:txBody>
          <a:bodyPr wrap="square" rtlCol="0">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aims to calculate the click through rate of web advertisement.</a:t>
            </a:r>
          </a:p>
          <a:p>
            <a:pPr marL="285750" indent="-285750"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internet usage time, age, gender and area of income how much users click the ad apart from the ad viewers and which age group of the people click the add.</a:t>
            </a:r>
          </a:p>
          <a:p>
            <a:pPr marL="285750" indent="-285750"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It help advertisers can make informed decisions to optimize their ad campaigns and targeting strategies and give the relevant ad to the user.</a:t>
            </a:r>
          </a:p>
          <a:p>
            <a:pPr marL="285750" indent="-285750" algn="just">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classification model will help to reduce the irrelevant ad content by accurately identifying users who are likely to click on the ad.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76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58AF-94DD-2D7B-4AD6-68C4A1CF2575}"/>
              </a:ext>
            </a:extLst>
          </p:cNvPr>
          <p:cNvSpPr>
            <a:spLocks noGrp="1"/>
          </p:cNvSpPr>
          <p:nvPr>
            <p:ph type="title"/>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			BACKGROUND WORK</a:t>
            </a:r>
          </a:p>
        </p:txBody>
      </p:sp>
      <p:sp>
        <p:nvSpPr>
          <p:cNvPr id="3" name="Content Placeholder 2">
            <a:extLst>
              <a:ext uri="{FF2B5EF4-FFF2-40B4-BE49-F238E27FC236}">
                <a16:creationId xmlns:a16="http://schemas.microsoft.com/office/drawing/2014/main" id="{39877792-D85C-3D94-51DF-870F04171416}"/>
              </a:ext>
            </a:extLst>
          </p:cNvPr>
          <p:cNvSpPr>
            <a:spLocks noGrp="1"/>
          </p:cNvSpPr>
          <p:nvPr>
            <p:ph idx="1"/>
          </p:nvPr>
        </p:nvSpPr>
        <p:spPr>
          <a:xfrm>
            <a:off x="628650" y="1048043"/>
            <a:ext cx="7886700" cy="3584680"/>
          </a:xfrm>
        </p:spPr>
        <p:txBody>
          <a:bodyPr>
            <a:normAutofit lnSpcReduction="10000"/>
          </a:bodyPr>
          <a:lstStyle/>
          <a:p>
            <a:pPr>
              <a:lnSpc>
                <a:spcPct val="160000"/>
              </a:lnSpc>
            </a:pPr>
            <a:r>
              <a:rPr lang="en-US" sz="1400" dirty="0">
                <a:latin typeface="Times New Roman" panose="02020603050405020304" pitchFamily="18" charset="0"/>
                <a:cs typeface="Times New Roman" panose="02020603050405020304" pitchFamily="18" charset="0"/>
              </a:rPr>
              <a:t>I have collected the data from Kaggle, My dataset consists of ten attributes.  </a:t>
            </a:r>
          </a:p>
          <a:p>
            <a:pPr>
              <a:lnSpc>
                <a:spcPct val="160000"/>
              </a:lnSpc>
            </a:pPr>
            <a:r>
              <a:rPr lang="en-US" sz="1400" dirty="0">
                <a:latin typeface="Times New Roman" panose="02020603050405020304" pitchFamily="18" charset="0"/>
                <a:cs typeface="Times New Roman" panose="02020603050405020304" pitchFamily="18" charset="0"/>
              </a:rPr>
              <a:t>I referred many algorithms to get the clear idea about their usage in my work. To understand &amp; learn the algorithms I followed </a:t>
            </a:r>
          </a:p>
          <a:p>
            <a:pPr marL="0" indent="0">
              <a:lnSpc>
                <a:spcPct val="16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youtube</a:t>
            </a:r>
            <a:r>
              <a:rPr lang="en-US" sz="1400" dirty="0">
                <a:latin typeface="Times New Roman" panose="02020603050405020304" pitchFamily="18" charset="0"/>
                <a:cs typeface="Times New Roman" panose="02020603050405020304" pitchFamily="18" charset="0"/>
              </a:rPr>
              <a:t> channel: </a:t>
            </a:r>
            <a:r>
              <a:rPr lang="en-US" sz="1400" dirty="0" err="1">
                <a:latin typeface="Times New Roman" panose="02020603050405020304" pitchFamily="18" charset="0"/>
                <a:cs typeface="Times New Roman" panose="02020603050405020304" pitchFamily="18" charset="0"/>
              </a:rPr>
              <a:t>Mr.Shell</a:t>
            </a:r>
            <a:endParaRPr lang="en-US" sz="1400" dirty="0">
              <a:latin typeface="Times New Roman" panose="02020603050405020304" pitchFamily="18" charset="0"/>
              <a:cs typeface="Times New Roman" panose="02020603050405020304" pitchFamily="18" charset="0"/>
            </a:endParaRPr>
          </a:p>
          <a:p>
            <a:pPr marL="0" indent="0">
              <a:lnSpc>
                <a:spcPct val="160000"/>
              </a:lnSpc>
              <a:buNone/>
            </a:pPr>
            <a:r>
              <a:rPr lang="en-US" sz="1400" dirty="0">
                <a:latin typeface="Times New Roman" panose="02020603050405020304" pitchFamily="18" charset="0"/>
                <a:cs typeface="Times New Roman" panose="02020603050405020304" pitchFamily="18" charset="0"/>
              </a:rPr>
              <a:t>	            website: The Clever Programmer</a:t>
            </a:r>
          </a:p>
          <a:p>
            <a:pPr>
              <a:lnSpc>
                <a:spcPct val="160000"/>
              </a:lnSpc>
            </a:pPr>
            <a:r>
              <a:rPr lang="en-US" sz="1400" dirty="0">
                <a:latin typeface="Times New Roman" panose="02020603050405020304" pitchFamily="18" charset="0"/>
                <a:cs typeface="Times New Roman" panose="02020603050405020304" pitchFamily="18" charset="0"/>
              </a:rPr>
              <a:t> I installed Jupyter notebook for my work. I have imported  libraries in python for my work. After gathering that it was a little bit noise data so that I went to data pre-processing stage. </a:t>
            </a:r>
          </a:p>
          <a:p>
            <a:pPr>
              <a:lnSpc>
                <a:spcPct val="160000"/>
              </a:lnSpc>
            </a:pPr>
            <a:r>
              <a:rPr lang="en-US" sz="1400" dirty="0">
                <a:latin typeface="Times New Roman" panose="02020603050405020304" pitchFamily="18" charset="0"/>
                <a:cs typeface="Times New Roman" panose="02020603050405020304" pitchFamily="18" charset="0"/>
              </a:rPr>
              <a:t>After cleaning the data, I selected the machine learning model according to my dataset. I trained &amp; tested my data. Later I validated it. After that I evaluated my model.</a:t>
            </a:r>
            <a:endParaRPr lang="en-IN" sz="1600" dirty="0"/>
          </a:p>
        </p:txBody>
      </p:sp>
    </p:spTree>
    <p:extLst>
      <p:ext uri="{BB962C8B-B14F-4D97-AF65-F5344CB8AC3E}">
        <p14:creationId xmlns:p14="http://schemas.microsoft.com/office/powerpoint/2010/main" val="3338418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710</TotalTime>
  <Words>904</Words>
  <Application>Microsoft Office PowerPoint</Application>
  <PresentationFormat>On-screen Show (16:9)</PresentationFormat>
  <Paragraphs>125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      INTRODUCTION</vt:lpstr>
      <vt:lpstr>PowerPoint Presentation</vt:lpstr>
      <vt:lpstr>PowerPoint Presentation</vt:lpstr>
      <vt:lpstr>   BACKGROUND WORK</vt:lpstr>
      <vt:lpstr>Work flow</vt:lpstr>
      <vt:lpstr>PowerPoint Presentation</vt:lpstr>
      <vt:lpstr>PowerPoint Presentation</vt:lpstr>
      <vt:lpstr>PowerPoint Presentation</vt:lpstr>
      <vt:lpstr>         Solution for the problem</vt:lpstr>
      <vt:lpstr>Deployment</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prasath</dc:creator>
  <cp:lastModifiedBy>arun prasath</cp:lastModifiedBy>
  <cp:revision>29</cp:revision>
  <dcterms:modified xsi:type="dcterms:W3CDTF">2023-06-30T04:02:50Z</dcterms:modified>
</cp:coreProperties>
</file>

<file path=docProps/custom.xml><?xml version="1.0" encoding="utf-8"?>
<Properties xmlns="http://schemas.openxmlformats.org/officeDocument/2006/custom-properties" xmlns:vt="http://schemas.openxmlformats.org/officeDocument/2006/docPropsVTypes">
  <property fmtid="{E94486CC-9CD1-11EB-B3E1-52540006F7B4}" pid="2" name="CRO">
    <vt:lpwstr>wqlLaW5nc29mdCBQREYgdG8gV1BTIDgw</vt:lpwstr>
  </property>
  <property fmtid="{E94486CC-9CD1-11EB-B3E1-52540006F7B4}" pid="3" name="Created">
    <vt:filetime>2022-09-30T13:47:02Z</vt:filetime>
  </property>
</Properties>
</file>