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0" r:id="rId9"/>
    <p:sldId id="270" r:id="rId10"/>
    <p:sldId id="271" r:id="rId11"/>
    <p:sldId id="261" r:id="rId12"/>
    <p:sldId id="263" r:id="rId13"/>
    <p:sldId id="268" r:id="rId14"/>
    <p:sldId id="269" r:id="rId15"/>
    <p:sldId id="264" r:id="rId16"/>
  </p:sldIdLst>
  <p:sldSz cx="9144000" cy="5143500" type="screen16x9"/>
  <p:notesSz cx="6858000" cy="9144000"/>
  <p:embeddedFontLs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Raleway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39" autoAdjust="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B2E019-367D-4AE9-8838-EC37D2A68FAB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AD769FB-BA57-4202-A057-8D58C825C1DC}">
      <dgm:prSet/>
      <dgm:spPr/>
      <dgm:t>
        <a:bodyPr/>
        <a:lstStyle/>
        <a:p>
          <a:r>
            <a:rPr lang="en-US" b="1" i="0" dirty="0"/>
            <a:t>Data Quality and Availability</a:t>
          </a:r>
          <a:endParaRPr lang="en-IN" dirty="0"/>
        </a:p>
      </dgm:t>
    </dgm:pt>
    <dgm:pt modelId="{A04A296A-E456-4717-92A4-2922491B0E49}" type="parTrans" cxnId="{B7809702-3079-4352-8281-442671716782}">
      <dgm:prSet/>
      <dgm:spPr/>
      <dgm:t>
        <a:bodyPr/>
        <a:lstStyle/>
        <a:p>
          <a:endParaRPr lang="en-IN"/>
        </a:p>
      </dgm:t>
    </dgm:pt>
    <dgm:pt modelId="{98D57DE2-D422-4834-B3B0-925C5A64D90B}" type="sibTrans" cxnId="{B7809702-3079-4352-8281-442671716782}">
      <dgm:prSet/>
      <dgm:spPr/>
      <dgm:t>
        <a:bodyPr/>
        <a:lstStyle/>
        <a:p>
          <a:endParaRPr lang="en-IN"/>
        </a:p>
      </dgm:t>
    </dgm:pt>
    <dgm:pt modelId="{6C120F04-E4AA-4073-A432-362F66EBE107}">
      <dgm:prSet/>
      <dgm:spPr/>
      <dgm:t>
        <a:bodyPr/>
        <a:lstStyle/>
        <a:p>
          <a:r>
            <a:rPr lang="en-US" b="1" i="0" dirty="0">
              <a:solidFill>
                <a:schemeClr val="bg2"/>
              </a:solidFill>
            </a:rPr>
            <a:t>Challenge</a:t>
          </a:r>
          <a:r>
            <a:rPr lang="en-US" b="0" i="0" dirty="0">
              <a:solidFill>
                <a:schemeClr val="bg2"/>
              </a:solidFill>
            </a:rPr>
            <a:t>: Global wheat supply chain data can be fragmented, incomplete, or inconsistent. Accessing accurate and timely data is crucial for predictive modeling.</a:t>
          </a:r>
          <a:endParaRPr lang="en-IN" dirty="0">
            <a:solidFill>
              <a:schemeClr val="bg2"/>
            </a:solidFill>
          </a:endParaRPr>
        </a:p>
      </dgm:t>
    </dgm:pt>
    <dgm:pt modelId="{26927160-6589-4AA3-9E8E-F6F40E6991DB}" type="parTrans" cxnId="{E15956C2-F425-48B9-B156-BEEBCE55E573}">
      <dgm:prSet/>
      <dgm:spPr/>
      <dgm:t>
        <a:bodyPr/>
        <a:lstStyle/>
        <a:p>
          <a:endParaRPr lang="en-IN"/>
        </a:p>
      </dgm:t>
    </dgm:pt>
    <dgm:pt modelId="{913D1FD2-B94D-4BD9-BE97-1715ECF6F024}" type="sibTrans" cxnId="{E15956C2-F425-48B9-B156-BEEBCE55E573}">
      <dgm:prSet/>
      <dgm:spPr/>
      <dgm:t>
        <a:bodyPr/>
        <a:lstStyle/>
        <a:p>
          <a:endParaRPr lang="en-IN"/>
        </a:p>
      </dgm:t>
    </dgm:pt>
    <dgm:pt modelId="{DED34F2B-412E-443B-9FA7-090A892ADFCE}">
      <dgm:prSet/>
      <dgm:spPr/>
      <dgm:t>
        <a:bodyPr/>
        <a:lstStyle/>
        <a:p>
          <a:r>
            <a:rPr lang="en-US" b="1" i="0" dirty="0">
              <a:solidFill>
                <a:schemeClr val="bg2"/>
              </a:solidFill>
            </a:rPr>
            <a:t>Solution</a:t>
          </a:r>
          <a:r>
            <a:rPr lang="en-US" b="0" i="0" dirty="0">
              <a:solidFill>
                <a:schemeClr val="bg2"/>
              </a:solidFill>
            </a:rPr>
            <a:t>: Integrate multiple data sources (APIs, news feeds, government reports) and implement data. cleaning techniques to ensure quality</a:t>
          </a:r>
          <a:endParaRPr lang="en-IN" dirty="0">
            <a:solidFill>
              <a:schemeClr val="bg2"/>
            </a:solidFill>
          </a:endParaRPr>
        </a:p>
      </dgm:t>
    </dgm:pt>
    <dgm:pt modelId="{483BE2EE-0CED-4F1A-BD37-4CA2F8114BCF}" type="parTrans" cxnId="{03225A08-AAC4-44C4-858F-300CDFEF2246}">
      <dgm:prSet/>
      <dgm:spPr/>
      <dgm:t>
        <a:bodyPr/>
        <a:lstStyle/>
        <a:p>
          <a:endParaRPr lang="en-IN"/>
        </a:p>
      </dgm:t>
    </dgm:pt>
    <dgm:pt modelId="{1FD0D45C-06CE-4A2A-9891-4875C7BA3F71}" type="sibTrans" cxnId="{03225A08-AAC4-44C4-858F-300CDFEF2246}">
      <dgm:prSet/>
      <dgm:spPr/>
      <dgm:t>
        <a:bodyPr/>
        <a:lstStyle/>
        <a:p>
          <a:endParaRPr lang="en-IN"/>
        </a:p>
      </dgm:t>
    </dgm:pt>
    <dgm:pt modelId="{5F71CDFA-AA91-43F2-BE7F-11F36FBD3E18}">
      <dgm:prSet/>
      <dgm:spPr/>
      <dgm:t>
        <a:bodyPr/>
        <a:lstStyle/>
        <a:p>
          <a:r>
            <a:rPr lang="en-US" b="1" i="0" dirty="0"/>
            <a:t>Model Accuracy and Bias</a:t>
          </a:r>
        </a:p>
        <a:p>
          <a:endParaRPr lang="en-IN" dirty="0"/>
        </a:p>
      </dgm:t>
    </dgm:pt>
    <dgm:pt modelId="{105A6B70-1991-4855-896A-B583120E91DF}" type="parTrans" cxnId="{65808889-9941-4AB9-8062-04586BDE2590}">
      <dgm:prSet/>
      <dgm:spPr/>
      <dgm:t>
        <a:bodyPr/>
        <a:lstStyle/>
        <a:p>
          <a:endParaRPr lang="en-IN"/>
        </a:p>
      </dgm:t>
    </dgm:pt>
    <dgm:pt modelId="{58B44295-ADFB-46D7-B378-3DC7C5F9F406}" type="sibTrans" cxnId="{65808889-9941-4AB9-8062-04586BDE2590}">
      <dgm:prSet/>
      <dgm:spPr/>
      <dgm:t>
        <a:bodyPr/>
        <a:lstStyle/>
        <a:p>
          <a:endParaRPr lang="en-IN"/>
        </a:p>
      </dgm:t>
    </dgm:pt>
    <dgm:pt modelId="{0A7A9C8E-A134-4F50-B5B3-9417F0C597E7}">
      <dgm:prSet/>
      <dgm:spPr/>
      <dgm:t>
        <a:bodyPr/>
        <a:lstStyle/>
        <a:p>
          <a:r>
            <a:rPr lang="en-US" b="1" i="0" dirty="0">
              <a:solidFill>
                <a:schemeClr val="bg2"/>
              </a:solidFill>
            </a:rPr>
            <a:t>Challenge: </a:t>
          </a:r>
          <a:r>
            <a:rPr lang="en-US" b="0" i="0" dirty="0">
              <a:solidFill>
                <a:schemeClr val="bg2"/>
              </a:solidFill>
            </a:rPr>
            <a:t>Machine learning models (e.g., sentiment analysis, risk scoring) may not always provide highly accurate predictions due to the complexity and volatility of global supply chains.</a:t>
          </a:r>
          <a:endParaRPr lang="en-IN" dirty="0">
            <a:solidFill>
              <a:schemeClr val="bg2"/>
            </a:solidFill>
          </a:endParaRPr>
        </a:p>
      </dgm:t>
    </dgm:pt>
    <dgm:pt modelId="{B1C38F10-FBC8-49FC-AD3A-6FDB4FD5DDE6}" type="parTrans" cxnId="{BE3988BD-37AF-4C53-B3D2-2BDDB7CD65C7}">
      <dgm:prSet/>
      <dgm:spPr/>
      <dgm:t>
        <a:bodyPr/>
        <a:lstStyle/>
        <a:p>
          <a:endParaRPr lang="en-IN"/>
        </a:p>
      </dgm:t>
    </dgm:pt>
    <dgm:pt modelId="{D598E7B5-AA05-4BF4-B16C-4BE7EE37CEF3}" type="sibTrans" cxnId="{BE3988BD-37AF-4C53-B3D2-2BDDB7CD65C7}">
      <dgm:prSet/>
      <dgm:spPr/>
      <dgm:t>
        <a:bodyPr/>
        <a:lstStyle/>
        <a:p>
          <a:endParaRPr lang="en-IN"/>
        </a:p>
      </dgm:t>
    </dgm:pt>
    <dgm:pt modelId="{03D37861-6898-42BE-8ED9-B9701E8C4959}">
      <dgm:prSet/>
      <dgm:spPr/>
      <dgm:t>
        <a:bodyPr/>
        <a:lstStyle/>
        <a:p>
          <a:r>
            <a:rPr lang="en-US" b="1" i="0" dirty="0">
              <a:solidFill>
                <a:schemeClr val="bg2"/>
              </a:solidFill>
            </a:rPr>
            <a:t>Solution: </a:t>
          </a:r>
          <a:r>
            <a:rPr lang="en-US" b="0" i="0" dirty="0">
              <a:solidFill>
                <a:schemeClr val="bg2"/>
              </a:solidFill>
            </a:rPr>
            <a:t>Continuously train and fine-tune models with fresh data, and incorporate human expertise to validate the model's predictions.</a:t>
          </a:r>
          <a:endParaRPr lang="en-IN" dirty="0">
            <a:solidFill>
              <a:schemeClr val="bg2"/>
            </a:solidFill>
          </a:endParaRPr>
        </a:p>
      </dgm:t>
    </dgm:pt>
    <dgm:pt modelId="{29DC8DCE-4A7A-4F83-8B32-A79E66DA0D9C}" type="parTrans" cxnId="{8A898E84-6504-4FFF-9E94-F01261F467A5}">
      <dgm:prSet/>
      <dgm:spPr/>
      <dgm:t>
        <a:bodyPr/>
        <a:lstStyle/>
        <a:p>
          <a:endParaRPr lang="en-IN"/>
        </a:p>
      </dgm:t>
    </dgm:pt>
    <dgm:pt modelId="{E365509F-EF61-413B-A42A-583F9B2854A1}" type="sibTrans" cxnId="{8A898E84-6504-4FFF-9E94-F01261F467A5}">
      <dgm:prSet/>
      <dgm:spPr/>
      <dgm:t>
        <a:bodyPr/>
        <a:lstStyle/>
        <a:p>
          <a:endParaRPr lang="en-IN"/>
        </a:p>
      </dgm:t>
    </dgm:pt>
    <dgm:pt modelId="{9005BD1F-13C1-4E24-AC52-98546C58224A}">
      <dgm:prSet/>
      <dgm:spPr/>
      <dgm:t>
        <a:bodyPr/>
        <a:lstStyle/>
        <a:p>
          <a:r>
            <a:rPr lang="en-US" b="1" i="0" dirty="0"/>
            <a:t>Sentiment Analysis and Risk Factor Analysis</a:t>
          </a:r>
          <a:endParaRPr lang="en-IN" dirty="0"/>
        </a:p>
      </dgm:t>
    </dgm:pt>
    <dgm:pt modelId="{D0A61368-9613-4A64-8C07-F5B43C71964E}" type="parTrans" cxnId="{01D835B8-916E-4A72-B1DD-F92C5C267F9D}">
      <dgm:prSet/>
      <dgm:spPr/>
      <dgm:t>
        <a:bodyPr/>
        <a:lstStyle/>
        <a:p>
          <a:endParaRPr lang="en-IN"/>
        </a:p>
      </dgm:t>
    </dgm:pt>
    <dgm:pt modelId="{06B0C679-EED4-44C0-A075-0B8C3A5627A7}" type="sibTrans" cxnId="{01D835B8-916E-4A72-B1DD-F92C5C267F9D}">
      <dgm:prSet/>
      <dgm:spPr/>
      <dgm:t>
        <a:bodyPr/>
        <a:lstStyle/>
        <a:p>
          <a:endParaRPr lang="en-IN"/>
        </a:p>
      </dgm:t>
    </dgm:pt>
    <dgm:pt modelId="{586A856B-2606-4737-ABA4-EDDF3B0F388F}">
      <dgm:prSet/>
      <dgm:spPr/>
      <dgm:t>
        <a:bodyPr/>
        <a:lstStyle/>
        <a:p>
          <a:r>
            <a:rPr lang="en-US" b="1" i="0" dirty="0">
              <a:solidFill>
                <a:schemeClr val="bg2"/>
              </a:solidFill>
            </a:rPr>
            <a:t>Prioritizing Risk Factors: </a:t>
          </a:r>
          <a:r>
            <a:rPr lang="en-US" b="0" i="0" dirty="0">
              <a:solidFill>
                <a:schemeClr val="bg2"/>
              </a:solidFill>
            </a:rPr>
            <a:t>Identifying and ranking key risks (Weathers, geopolitical issues) is crucial but challenging for accurate disruption prediction.</a:t>
          </a:r>
          <a:endParaRPr lang="en-IN" dirty="0">
            <a:solidFill>
              <a:schemeClr val="bg2"/>
            </a:solidFill>
          </a:endParaRPr>
        </a:p>
      </dgm:t>
    </dgm:pt>
    <dgm:pt modelId="{7EB4D00E-0255-4D74-95C3-D468F9546634}" type="parTrans" cxnId="{58845F84-7BFD-4992-9B11-C844257542EC}">
      <dgm:prSet/>
      <dgm:spPr/>
      <dgm:t>
        <a:bodyPr/>
        <a:lstStyle/>
        <a:p>
          <a:endParaRPr lang="en-IN"/>
        </a:p>
      </dgm:t>
    </dgm:pt>
    <dgm:pt modelId="{8B060D83-076B-45E3-A793-B9433FD4D9C9}" type="sibTrans" cxnId="{58845F84-7BFD-4992-9B11-C844257542EC}">
      <dgm:prSet/>
      <dgm:spPr/>
      <dgm:t>
        <a:bodyPr/>
        <a:lstStyle/>
        <a:p>
          <a:endParaRPr lang="en-IN"/>
        </a:p>
      </dgm:t>
    </dgm:pt>
    <dgm:pt modelId="{1FC4F6D7-F0CC-413D-B3B3-31C9D9944818}">
      <dgm:prSet/>
      <dgm:spPr/>
      <dgm:t>
        <a:bodyPr/>
        <a:lstStyle/>
        <a:p>
          <a:r>
            <a:rPr lang="en-US" b="1" i="0" dirty="0">
              <a:solidFill>
                <a:schemeClr val="bg2"/>
              </a:solidFill>
            </a:rPr>
            <a:t>Complex Data Interpretation</a:t>
          </a:r>
          <a:r>
            <a:rPr lang="en-US" b="0" i="0" dirty="0">
              <a:solidFill>
                <a:schemeClr val="bg2"/>
              </a:solidFill>
            </a:rPr>
            <a:t>: Analyzing global news and reports demands advanced sentiment analysis to understand subtle language nuances.</a:t>
          </a:r>
          <a:endParaRPr lang="en-IN" dirty="0">
            <a:solidFill>
              <a:schemeClr val="bg2"/>
            </a:solidFill>
          </a:endParaRPr>
        </a:p>
      </dgm:t>
    </dgm:pt>
    <dgm:pt modelId="{A6CEB95D-70EB-495D-9434-A228A577BCA8}" type="parTrans" cxnId="{D1A1A21F-C4AC-48BB-AD56-940433C0CE0D}">
      <dgm:prSet/>
      <dgm:spPr/>
      <dgm:t>
        <a:bodyPr/>
        <a:lstStyle/>
        <a:p>
          <a:endParaRPr lang="en-IN"/>
        </a:p>
      </dgm:t>
    </dgm:pt>
    <dgm:pt modelId="{E2E00A4B-49F0-4558-8AFF-3592158677C9}" type="sibTrans" cxnId="{D1A1A21F-C4AC-48BB-AD56-940433C0CE0D}">
      <dgm:prSet/>
      <dgm:spPr/>
      <dgm:t>
        <a:bodyPr/>
        <a:lstStyle/>
        <a:p>
          <a:endParaRPr lang="en-IN"/>
        </a:p>
      </dgm:t>
    </dgm:pt>
    <dgm:pt modelId="{AEEB0DDF-6776-4457-A0FC-2E39C12192F9}">
      <dgm:prSet/>
      <dgm:spPr/>
      <dgm:t>
        <a:bodyPr/>
        <a:lstStyle/>
        <a:p>
          <a:r>
            <a:rPr lang="en-US" b="1" i="0" dirty="0">
              <a:solidFill>
                <a:schemeClr val="bg2"/>
              </a:solidFill>
            </a:rPr>
            <a:t>Risk Scoring Difficulty</a:t>
          </a:r>
          <a:r>
            <a:rPr lang="en-US" b="0" i="0" dirty="0">
              <a:solidFill>
                <a:schemeClr val="bg2"/>
              </a:solidFill>
            </a:rPr>
            <a:t>: Assigning accurate risk scores for disruptions is complex, requiring deep analysis of various influencing factors</a:t>
          </a:r>
          <a:endParaRPr lang="en-IN" dirty="0">
            <a:solidFill>
              <a:schemeClr val="bg2"/>
            </a:solidFill>
          </a:endParaRPr>
        </a:p>
      </dgm:t>
    </dgm:pt>
    <dgm:pt modelId="{61928F0F-DD23-4474-BDE8-481D1F32DE43}" type="parTrans" cxnId="{62ED5F21-47A7-4648-B89B-DA660E3A94B4}">
      <dgm:prSet/>
      <dgm:spPr/>
      <dgm:t>
        <a:bodyPr/>
        <a:lstStyle/>
        <a:p>
          <a:endParaRPr lang="en-IN"/>
        </a:p>
      </dgm:t>
    </dgm:pt>
    <dgm:pt modelId="{504BBBA9-2151-4626-9A05-292846B55FE8}" type="sibTrans" cxnId="{62ED5F21-47A7-4648-B89B-DA660E3A94B4}">
      <dgm:prSet/>
      <dgm:spPr/>
      <dgm:t>
        <a:bodyPr/>
        <a:lstStyle/>
        <a:p>
          <a:endParaRPr lang="en-IN"/>
        </a:p>
      </dgm:t>
    </dgm:pt>
    <dgm:pt modelId="{189E2C03-0F28-4361-B8D6-17654E48B853}" type="pres">
      <dgm:prSet presAssocID="{1FB2E019-367D-4AE9-8838-EC37D2A68FAB}" presName="linearFlow" presStyleCnt="0">
        <dgm:presLayoutVars>
          <dgm:dir/>
          <dgm:animLvl val="lvl"/>
          <dgm:resizeHandles val="exact"/>
        </dgm:presLayoutVars>
      </dgm:prSet>
      <dgm:spPr/>
    </dgm:pt>
    <dgm:pt modelId="{13102791-BAA5-48FC-B95B-8C0D98ECE9F5}" type="pres">
      <dgm:prSet presAssocID="{0AD769FB-BA57-4202-A057-8D58C825C1DC}" presName="composite" presStyleCnt="0"/>
      <dgm:spPr/>
    </dgm:pt>
    <dgm:pt modelId="{10CEBE2B-EEF7-43E2-B030-BB6FC7230331}" type="pres">
      <dgm:prSet presAssocID="{0AD769FB-BA57-4202-A057-8D58C825C1DC}" presName="parentText" presStyleLbl="alignNode1" presStyleIdx="0" presStyleCnt="3" custScaleY="100000" custLinFactNeighborX="-744" custLinFactNeighborY="6245">
        <dgm:presLayoutVars>
          <dgm:chMax val="1"/>
          <dgm:bulletEnabled val="1"/>
        </dgm:presLayoutVars>
      </dgm:prSet>
      <dgm:spPr/>
    </dgm:pt>
    <dgm:pt modelId="{F7190072-6BCF-49FF-8497-2BB820D0A89D}" type="pres">
      <dgm:prSet presAssocID="{0AD769FB-BA57-4202-A057-8D58C825C1DC}" presName="descendantText" presStyleLbl="alignAcc1" presStyleIdx="0" presStyleCnt="3" custScaleY="100000" custLinFactNeighborY="8732">
        <dgm:presLayoutVars>
          <dgm:bulletEnabled val="1"/>
        </dgm:presLayoutVars>
      </dgm:prSet>
      <dgm:spPr/>
    </dgm:pt>
    <dgm:pt modelId="{4F83BB06-DA6F-46AC-808E-B20100F308DF}" type="pres">
      <dgm:prSet presAssocID="{98D57DE2-D422-4834-B3B0-925C5A64D90B}" presName="sp" presStyleCnt="0"/>
      <dgm:spPr/>
    </dgm:pt>
    <dgm:pt modelId="{8EE5FE5D-F1D9-4F33-8F83-ADFE6D47624C}" type="pres">
      <dgm:prSet presAssocID="{5F71CDFA-AA91-43F2-BE7F-11F36FBD3E18}" presName="composite" presStyleCnt="0"/>
      <dgm:spPr/>
    </dgm:pt>
    <dgm:pt modelId="{36D95031-C497-4B4E-BC41-6703DBF55EA6}" type="pres">
      <dgm:prSet presAssocID="{5F71CDFA-AA91-43F2-BE7F-11F36FBD3E1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5D20CFC-FDEE-4DF1-ADBF-7B6840E251F9}" type="pres">
      <dgm:prSet presAssocID="{5F71CDFA-AA91-43F2-BE7F-11F36FBD3E18}" presName="descendantText" presStyleLbl="alignAcc1" presStyleIdx="1" presStyleCnt="3" custScaleY="106525" custLinFactNeighborY="2133">
        <dgm:presLayoutVars>
          <dgm:bulletEnabled val="1"/>
        </dgm:presLayoutVars>
      </dgm:prSet>
      <dgm:spPr/>
    </dgm:pt>
    <dgm:pt modelId="{A6242C13-3DF1-4357-8A1D-08C1F97C7277}" type="pres">
      <dgm:prSet presAssocID="{58B44295-ADFB-46D7-B378-3DC7C5F9F406}" presName="sp" presStyleCnt="0"/>
      <dgm:spPr/>
    </dgm:pt>
    <dgm:pt modelId="{8ABAF195-725D-490A-B009-24CDF9DAF8B9}" type="pres">
      <dgm:prSet presAssocID="{9005BD1F-13C1-4E24-AC52-98546C58224A}" presName="composite" presStyleCnt="0"/>
      <dgm:spPr/>
    </dgm:pt>
    <dgm:pt modelId="{58F9E5D9-5FC2-40B2-AF66-CDE2A7B9E9CF}" type="pres">
      <dgm:prSet presAssocID="{9005BD1F-13C1-4E24-AC52-98546C58224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34E8488-00D6-436F-994C-0EEF58A6C57D}" type="pres">
      <dgm:prSet presAssocID="{9005BD1F-13C1-4E24-AC52-98546C58224A}" presName="descendantText" presStyleLbl="alignAcc1" presStyleIdx="2" presStyleCnt="3" custScaleY="100000" custLinFactNeighborY="1252">
        <dgm:presLayoutVars>
          <dgm:bulletEnabled val="1"/>
        </dgm:presLayoutVars>
      </dgm:prSet>
      <dgm:spPr/>
    </dgm:pt>
  </dgm:ptLst>
  <dgm:cxnLst>
    <dgm:cxn modelId="{B7809702-3079-4352-8281-442671716782}" srcId="{1FB2E019-367D-4AE9-8838-EC37D2A68FAB}" destId="{0AD769FB-BA57-4202-A057-8D58C825C1DC}" srcOrd="0" destOrd="0" parTransId="{A04A296A-E456-4717-92A4-2922491B0E49}" sibTransId="{98D57DE2-D422-4834-B3B0-925C5A64D90B}"/>
    <dgm:cxn modelId="{03225A08-AAC4-44C4-858F-300CDFEF2246}" srcId="{0AD769FB-BA57-4202-A057-8D58C825C1DC}" destId="{DED34F2B-412E-443B-9FA7-090A892ADFCE}" srcOrd="1" destOrd="0" parTransId="{483BE2EE-0CED-4F1A-BD37-4CA2F8114BCF}" sibTransId="{1FD0D45C-06CE-4A2A-9891-4875C7BA3F71}"/>
    <dgm:cxn modelId="{085D7514-7309-4D90-908C-1084B35E0268}" type="presOf" srcId="{6C120F04-E4AA-4073-A432-362F66EBE107}" destId="{F7190072-6BCF-49FF-8497-2BB820D0A89D}" srcOrd="0" destOrd="0" presId="urn:microsoft.com/office/officeart/2005/8/layout/chevron2"/>
    <dgm:cxn modelId="{7F37C618-1511-4F4F-B0E6-89F396F958A4}" type="presOf" srcId="{DED34F2B-412E-443B-9FA7-090A892ADFCE}" destId="{F7190072-6BCF-49FF-8497-2BB820D0A89D}" srcOrd="0" destOrd="1" presId="urn:microsoft.com/office/officeart/2005/8/layout/chevron2"/>
    <dgm:cxn modelId="{56BA8A1F-7968-476B-96AD-E50F5193D44C}" type="presOf" srcId="{5F71CDFA-AA91-43F2-BE7F-11F36FBD3E18}" destId="{36D95031-C497-4B4E-BC41-6703DBF55EA6}" srcOrd="0" destOrd="0" presId="urn:microsoft.com/office/officeart/2005/8/layout/chevron2"/>
    <dgm:cxn modelId="{D1A1A21F-C4AC-48BB-AD56-940433C0CE0D}" srcId="{9005BD1F-13C1-4E24-AC52-98546C58224A}" destId="{1FC4F6D7-F0CC-413D-B3B3-31C9D9944818}" srcOrd="1" destOrd="0" parTransId="{A6CEB95D-70EB-495D-9434-A228A577BCA8}" sibTransId="{E2E00A4B-49F0-4558-8AFF-3592158677C9}"/>
    <dgm:cxn modelId="{62ED5F21-47A7-4648-B89B-DA660E3A94B4}" srcId="{9005BD1F-13C1-4E24-AC52-98546C58224A}" destId="{AEEB0DDF-6776-4457-A0FC-2E39C12192F9}" srcOrd="2" destOrd="0" parTransId="{61928F0F-DD23-4474-BDE8-481D1F32DE43}" sibTransId="{504BBBA9-2151-4626-9A05-292846B55FE8}"/>
    <dgm:cxn modelId="{7E9B7B5E-6C3F-456C-BBF1-FC8A6D01D449}" type="presOf" srcId="{AEEB0DDF-6776-4457-A0FC-2E39C12192F9}" destId="{A34E8488-00D6-436F-994C-0EEF58A6C57D}" srcOrd="0" destOrd="2" presId="urn:microsoft.com/office/officeart/2005/8/layout/chevron2"/>
    <dgm:cxn modelId="{52832D43-DEE5-4C25-AB9D-1903A9F8D018}" type="presOf" srcId="{1FB2E019-367D-4AE9-8838-EC37D2A68FAB}" destId="{189E2C03-0F28-4361-B8D6-17654E48B853}" srcOrd="0" destOrd="0" presId="urn:microsoft.com/office/officeart/2005/8/layout/chevron2"/>
    <dgm:cxn modelId="{58845F84-7BFD-4992-9B11-C844257542EC}" srcId="{9005BD1F-13C1-4E24-AC52-98546C58224A}" destId="{586A856B-2606-4737-ABA4-EDDF3B0F388F}" srcOrd="0" destOrd="0" parTransId="{7EB4D00E-0255-4D74-95C3-D468F9546634}" sibTransId="{8B060D83-076B-45E3-A793-B9433FD4D9C9}"/>
    <dgm:cxn modelId="{8A898E84-6504-4FFF-9E94-F01261F467A5}" srcId="{5F71CDFA-AA91-43F2-BE7F-11F36FBD3E18}" destId="{03D37861-6898-42BE-8ED9-B9701E8C4959}" srcOrd="1" destOrd="0" parTransId="{29DC8DCE-4A7A-4F83-8B32-A79E66DA0D9C}" sibTransId="{E365509F-EF61-413B-A42A-583F9B2854A1}"/>
    <dgm:cxn modelId="{65808889-9941-4AB9-8062-04586BDE2590}" srcId="{1FB2E019-367D-4AE9-8838-EC37D2A68FAB}" destId="{5F71CDFA-AA91-43F2-BE7F-11F36FBD3E18}" srcOrd="1" destOrd="0" parTransId="{105A6B70-1991-4855-896A-B583120E91DF}" sibTransId="{58B44295-ADFB-46D7-B378-3DC7C5F9F406}"/>
    <dgm:cxn modelId="{C9574590-E7C7-497D-BA9D-0193094542A7}" type="presOf" srcId="{586A856B-2606-4737-ABA4-EDDF3B0F388F}" destId="{A34E8488-00D6-436F-994C-0EEF58A6C57D}" srcOrd="0" destOrd="0" presId="urn:microsoft.com/office/officeart/2005/8/layout/chevron2"/>
    <dgm:cxn modelId="{D8F58292-E1F6-46E6-8EB3-E44F16C643ED}" type="presOf" srcId="{0AD769FB-BA57-4202-A057-8D58C825C1DC}" destId="{10CEBE2B-EEF7-43E2-B030-BB6FC7230331}" srcOrd="0" destOrd="0" presId="urn:microsoft.com/office/officeart/2005/8/layout/chevron2"/>
    <dgm:cxn modelId="{B596ED95-E60D-4013-A031-17826DAF40CD}" type="presOf" srcId="{9005BD1F-13C1-4E24-AC52-98546C58224A}" destId="{58F9E5D9-5FC2-40B2-AF66-CDE2A7B9E9CF}" srcOrd="0" destOrd="0" presId="urn:microsoft.com/office/officeart/2005/8/layout/chevron2"/>
    <dgm:cxn modelId="{01D835B8-916E-4A72-B1DD-F92C5C267F9D}" srcId="{1FB2E019-367D-4AE9-8838-EC37D2A68FAB}" destId="{9005BD1F-13C1-4E24-AC52-98546C58224A}" srcOrd="2" destOrd="0" parTransId="{D0A61368-9613-4A64-8C07-F5B43C71964E}" sibTransId="{06B0C679-EED4-44C0-A075-0B8C3A5627A7}"/>
    <dgm:cxn modelId="{BE3988BD-37AF-4C53-B3D2-2BDDB7CD65C7}" srcId="{5F71CDFA-AA91-43F2-BE7F-11F36FBD3E18}" destId="{0A7A9C8E-A134-4F50-B5B3-9417F0C597E7}" srcOrd="0" destOrd="0" parTransId="{B1C38F10-FBC8-49FC-AD3A-6FDB4FD5DDE6}" sibTransId="{D598E7B5-AA05-4BF4-B16C-4BE7EE37CEF3}"/>
    <dgm:cxn modelId="{E15956C2-F425-48B9-B156-BEEBCE55E573}" srcId="{0AD769FB-BA57-4202-A057-8D58C825C1DC}" destId="{6C120F04-E4AA-4073-A432-362F66EBE107}" srcOrd="0" destOrd="0" parTransId="{26927160-6589-4AA3-9E8E-F6F40E6991DB}" sibTransId="{913D1FD2-B94D-4BD9-BE97-1715ECF6F024}"/>
    <dgm:cxn modelId="{055F1CD9-2F9D-4765-BAAA-43ABED093FFB}" type="presOf" srcId="{03D37861-6898-42BE-8ED9-B9701E8C4959}" destId="{35D20CFC-FDEE-4DF1-ADBF-7B6840E251F9}" srcOrd="0" destOrd="1" presId="urn:microsoft.com/office/officeart/2005/8/layout/chevron2"/>
    <dgm:cxn modelId="{02F99ADB-B5F0-4E3A-A0EF-6AE1389DDCF9}" type="presOf" srcId="{0A7A9C8E-A134-4F50-B5B3-9417F0C597E7}" destId="{35D20CFC-FDEE-4DF1-ADBF-7B6840E251F9}" srcOrd="0" destOrd="0" presId="urn:microsoft.com/office/officeart/2005/8/layout/chevron2"/>
    <dgm:cxn modelId="{99F13CEC-2AC9-4A02-A212-2DCB1517BD05}" type="presOf" srcId="{1FC4F6D7-F0CC-413D-B3B3-31C9D9944818}" destId="{A34E8488-00D6-436F-994C-0EEF58A6C57D}" srcOrd="0" destOrd="1" presId="urn:microsoft.com/office/officeart/2005/8/layout/chevron2"/>
    <dgm:cxn modelId="{45E0C364-C21E-4711-80B3-2E96B8701862}" type="presParOf" srcId="{189E2C03-0F28-4361-B8D6-17654E48B853}" destId="{13102791-BAA5-48FC-B95B-8C0D98ECE9F5}" srcOrd="0" destOrd="0" presId="urn:microsoft.com/office/officeart/2005/8/layout/chevron2"/>
    <dgm:cxn modelId="{1FBD71B2-3601-46C1-952F-055F2B3EA7A4}" type="presParOf" srcId="{13102791-BAA5-48FC-B95B-8C0D98ECE9F5}" destId="{10CEBE2B-EEF7-43E2-B030-BB6FC7230331}" srcOrd="0" destOrd="0" presId="urn:microsoft.com/office/officeart/2005/8/layout/chevron2"/>
    <dgm:cxn modelId="{20A568E6-76A4-4D6C-BD36-07C4E6B0DEDC}" type="presParOf" srcId="{13102791-BAA5-48FC-B95B-8C0D98ECE9F5}" destId="{F7190072-6BCF-49FF-8497-2BB820D0A89D}" srcOrd="1" destOrd="0" presId="urn:microsoft.com/office/officeart/2005/8/layout/chevron2"/>
    <dgm:cxn modelId="{A9D01789-F934-4750-BFBC-10D7867D1D96}" type="presParOf" srcId="{189E2C03-0F28-4361-B8D6-17654E48B853}" destId="{4F83BB06-DA6F-46AC-808E-B20100F308DF}" srcOrd="1" destOrd="0" presId="urn:microsoft.com/office/officeart/2005/8/layout/chevron2"/>
    <dgm:cxn modelId="{53D2A819-1C73-4497-AAF8-134554BB13B1}" type="presParOf" srcId="{189E2C03-0F28-4361-B8D6-17654E48B853}" destId="{8EE5FE5D-F1D9-4F33-8F83-ADFE6D47624C}" srcOrd="2" destOrd="0" presId="urn:microsoft.com/office/officeart/2005/8/layout/chevron2"/>
    <dgm:cxn modelId="{A37F4406-046C-4C07-BB5E-AF9D96F3B12F}" type="presParOf" srcId="{8EE5FE5D-F1D9-4F33-8F83-ADFE6D47624C}" destId="{36D95031-C497-4B4E-BC41-6703DBF55EA6}" srcOrd="0" destOrd="0" presId="urn:microsoft.com/office/officeart/2005/8/layout/chevron2"/>
    <dgm:cxn modelId="{0EA1B1E4-A95E-4B7A-BD93-A96272654DD4}" type="presParOf" srcId="{8EE5FE5D-F1D9-4F33-8F83-ADFE6D47624C}" destId="{35D20CFC-FDEE-4DF1-ADBF-7B6840E251F9}" srcOrd="1" destOrd="0" presId="urn:microsoft.com/office/officeart/2005/8/layout/chevron2"/>
    <dgm:cxn modelId="{137079EA-6DB1-4128-94D2-D06AD36B0EF9}" type="presParOf" srcId="{189E2C03-0F28-4361-B8D6-17654E48B853}" destId="{A6242C13-3DF1-4357-8A1D-08C1F97C7277}" srcOrd="3" destOrd="0" presId="urn:microsoft.com/office/officeart/2005/8/layout/chevron2"/>
    <dgm:cxn modelId="{C8D8A155-0715-49EC-9C87-55BE64E80E52}" type="presParOf" srcId="{189E2C03-0F28-4361-B8D6-17654E48B853}" destId="{8ABAF195-725D-490A-B009-24CDF9DAF8B9}" srcOrd="4" destOrd="0" presId="urn:microsoft.com/office/officeart/2005/8/layout/chevron2"/>
    <dgm:cxn modelId="{B6153D7B-3DFE-499E-8DE6-09AB73B0F4B4}" type="presParOf" srcId="{8ABAF195-725D-490A-B009-24CDF9DAF8B9}" destId="{58F9E5D9-5FC2-40B2-AF66-CDE2A7B9E9CF}" srcOrd="0" destOrd="0" presId="urn:microsoft.com/office/officeart/2005/8/layout/chevron2"/>
    <dgm:cxn modelId="{1258043F-4897-4F67-98B7-857D8FDA6F86}" type="presParOf" srcId="{8ABAF195-725D-490A-B009-24CDF9DAF8B9}" destId="{A34E8488-00D6-436F-994C-0EEF58A6C57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88C6F4-B5C5-4C18-A574-DFC30F489DA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FFE958D-54BA-4E73-A755-A622BBD21D6D}">
      <dgm:prSet custT="1"/>
      <dgm:spPr/>
      <dgm:t>
        <a:bodyPr/>
        <a:lstStyle/>
        <a:p>
          <a:r>
            <a:rPr lang="en-IN" sz="1800" b="0" i="0" dirty="0"/>
            <a:t>Global Data Monitoring &amp; Analysis Engine</a:t>
          </a:r>
          <a:endParaRPr lang="en-IN" sz="1800" dirty="0"/>
        </a:p>
      </dgm:t>
    </dgm:pt>
    <dgm:pt modelId="{FF6D5C74-1E70-45D0-B1B2-6B4E3075E2C7}" type="parTrans" cxnId="{0A6A0C9A-C07D-4F07-A965-231A214AF8C4}">
      <dgm:prSet/>
      <dgm:spPr/>
      <dgm:t>
        <a:bodyPr/>
        <a:lstStyle/>
        <a:p>
          <a:endParaRPr lang="en-IN"/>
        </a:p>
      </dgm:t>
    </dgm:pt>
    <dgm:pt modelId="{71E83184-74D3-4DF7-811C-F578A2481835}" type="sibTrans" cxnId="{0A6A0C9A-C07D-4F07-A965-231A214AF8C4}">
      <dgm:prSet/>
      <dgm:spPr/>
      <dgm:t>
        <a:bodyPr/>
        <a:lstStyle/>
        <a:p>
          <a:endParaRPr lang="en-IN"/>
        </a:p>
      </dgm:t>
    </dgm:pt>
    <dgm:pt modelId="{BF424A93-45F8-4759-B415-3546735FA499}">
      <dgm:prSet custT="1"/>
      <dgm:spPr/>
      <dgm:t>
        <a:bodyPr/>
        <a:lstStyle/>
        <a:p>
          <a:pPr algn="ctr"/>
          <a:r>
            <a:rPr lang="en-IN" sz="1800" b="0" i="0" dirty="0"/>
            <a:t>Predictive Disruption Modelling System</a:t>
          </a:r>
          <a:endParaRPr lang="en-IN" sz="1800" b="0" dirty="0"/>
        </a:p>
      </dgm:t>
    </dgm:pt>
    <dgm:pt modelId="{95D71B21-CDD7-4E6F-9CA6-0C0236CB2D58}" type="parTrans" cxnId="{AF3C5DB6-9DDC-4DB7-8D1F-E2F7176A9EE8}">
      <dgm:prSet/>
      <dgm:spPr/>
      <dgm:t>
        <a:bodyPr/>
        <a:lstStyle/>
        <a:p>
          <a:endParaRPr lang="en-IN"/>
        </a:p>
      </dgm:t>
    </dgm:pt>
    <dgm:pt modelId="{9B18E575-772E-4616-8DB4-47A3FE5673CE}" type="sibTrans" cxnId="{AF3C5DB6-9DDC-4DB7-8D1F-E2F7176A9EE8}">
      <dgm:prSet/>
      <dgm:spPr/>
      <dgm:t>
        <a:bodyPr/>
        <a:lstStyle/>
        <a:p>
          <a:endParaRPr lang="en-IN"/>
        </a:p>
      </dgm:t>
    </dgm:pt>
    <dgm:pt modelId="{D3444F94-F2A4-4A41-AE39-8E71C219A65E}">
      <dgm:prSet custT="1"/>
      <dgm:spPr/>
      <dgm:t>
        <a:bodyPr/>
        <a:lstStyle/>
        <a:p>
          <a:r>
            <a:rPr lang="en-US" sz="1800" b="0" i="0" dirty="0"/>
            <a:t>ERP Integration &amp; Inventory Adjustment Module</a:t>
          </a:r>
          <a:endParaRPr lang="en-IN" sz="1800" b="0" dirty="0"/>
        </a:p>
      </dgm:t>
    </dgm:pt>
    <dgm:pt modelId="{5F1D6F97-8964-42B3-BB19-08C576A87DDE}" type="parTrans" cxnId="{12EB4B77-4BF0-416A-B36A-C94FEB5EF27B}">
      <dgm:prSet/>
      <dgm:spPr/>
      <dgm:t>
        <a:bodyPr/>
        <a:lstStyle/>
        <a:p>
          <a:endParaRPr lang="en-IN"/>
        </a:p>
      </dgm:t>
    </dgm:pt>
    <dgm:pt modelId="{A3F5C2FE-7F6A-4E3A-9E8D-37A382CFE33F}" type="sibTrans" cxnId="{12EB4B77-4BF0-416A-B36A-C94FEB5EF27B}">
      <dgm:prSet/>
      <dgm:spPr/>
      <dgm:t>
        <a:bodyPr/>
        <a:lstStyle/>
        <a:p>
          <a:endParaRPr lang="en-IN"/>
        </a:p>
      </dgm:t>
    </dgm:pt>
    <dgm:pt modelId="{2B7C1E0C-102A-4004-9E80-D447A37B807D}">
      <dgm:prSet custT="1"/>
      <dgm:spPr/>
      <dgm:t>
        <a:bodyPr/>
        <a:lstStyle/>
        <a:p>
          <a:r>
            <a:rPr lang="en-US" sz="1800" b="0" i="0" dirty="0"/>
            <a:t>Real-Time Alert &amp; Reporting Dashboard</a:t>
          </a:r>
          <a:endParaRPr lang="en-IN" sz="1800" b="0" dirty="0"/>
        </a:p>
      </dgm:t>
    </dgm:pt>
    <dgm:pt modelId="{AEA7DD58-B6E3-4555-8FD5-AC0A8ABD4B12}" type="parTrans" cxnId="{2098E2D0-5B31-45E9-8CE6-A69AB12CB183}">
      <dgm:prSet/>
      <dgm:spPr/>
      <dgm:t>
        <a:bodyPr/>
        <a:lstStyle/>
        <a:p>
          <a:endParaRPr lang="en-IN"/>
        </a:p>
      </dgm:t>
    </dgm:pt>
    <dgm:pt modelId="{C1C7E459-84AD-4611-993B-033E25D35A63}" type="sibTrans" cxnId="{2098E2D0-5B31-45E9-8CE6-A69AB12CB183}">
      <dgm:prSet/>
      <dgm:spPr/>
      <dgm:t>
        <a:bodyPr/>
        <a:lstStyle/>
        <a:p>
          <a:endParaRPr lang="en-IN"/>
        </a:p>
      </dgm:t>
    </dgm:pt>
    <dgm:pt modelId="{5026FF8D-6612-467D-A912-CE69A8C95C97}" type="pres">
      <dgm:prSet presAssocID="{3B88C6F4-B5C5-4C18-A574-DFC30F489DA7}" presName="linearFlow" presStyleCnt="0">
        <dgm:presLayoutVars>
          <dgm:dir/>
          <dgm:resizeHandles val="exact"/>
        </dgm:presLayoutVars>
      </dgm:prSet>
      <dgm:spPr/>
    </dgm:pt>
    <dgm:pt modelId="{05194FA2-938E-433A-AF64-C9E3D6E2495D}" type="pres">
      <dgm:prSet presAssocID="{FFFE958D-54BA-4E73-A755-A622BBD21D6D}" presName="composite" presStyleCnt="0"/>
      <dgm:spPr/>
    </dgm:pt>
    <dgm:pt modelId="{88F30CB3-E1FE-46F9-9465-33A080F76436}" type="pres">
      <dgm:prSet presAssocID="{FFFE958D-54BA-4E73-A755-A622BBD21D6D}" presName="imgShp" presStyleLbl="fgImgPlace1" presStyleIdx="0" presStyleCnt="4"/>
      <dgm:spPr>
        <a:blipFill>
          <a:blip xmlns:r="http://schemas.openxmlformats.org/officeDocument/2006/relationships" r:embed="rId1"/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Programming data on computer monitor"/>
        </a:ext>
      </dgm:extLst>
    </dgm:pt>
    <dgm:pt modelId="{6E2E2EC0-5519-46BA-806C-860793D8BBF1}" type="pres">
      <dgm:prSet presAssocID="{FFFE958D-54BA-4E73-A755-A622BBD21D6D}" presName="txShp" presStyleLbl="node1" presStyleIdx="0" presStyleCnt="4">
        <dgm:presLayoutVars>
          <dgm:bulletEnabled val="1"/>
        </dgm:presLayoutVars>
      </dgm:prSet>
      <dgm:spPr/>
    </dgm:pt>
    <dgm:pt modelId="{66168257-27E4-45B0-B783-AEB2030F00F9}" type="pres">
      <dgm:prSet presAssocID="{71E83184-74D3-4DF7-811C-F578A2481835}" presName="spacing" presStyleCnt="0"/>
      <dgm:spPr/>
    </dgm:pt>
    <dgm:pt modelId="{73ACBBE2-2B61-4BB4-949B-FA25F1762E7F}" type="pres">
      <dgm:prSet presAssocID="{BF424A93-45F8-4759-B415-3546735FA499}" presName="composite" presStyleCnt="0"/>
      <dgm:spPr/>
    </dgm:pt>
    <dgm:pt modelId="{FC133BD7-8941-4B62-B1EC-56096F75843F}" type="pres">
      <dgm:prSet presAssocID="{BF424A93-45F8-4759-B415-3546735FA499}" presName="imgShp" presStyleLbl="fgImgPlace1" presStyleIdx="1" presStyleCnt="4"/>
      <dgm:spPr>
        <a:blipFill>
          <a:blip xmlns:r="http://schemas.openxmlformats.org/officeDocument/2006/relationships" r:embed="rId2"/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Magnifying glass showing decling performance"/>
        </a:ext>
      </dgm:extLst>
    </dgm:pt>
    <dgm:pt modelId="{93B89DAC-38AA-465D-A789-C46C47971C3E}" type="pres">
      <dgm:prSet presAssocID="{BF424A93-45F8-4759-B415-3546735FA499}" presName="txShp" presStyleLbl="node1" presStyleIdx="1" presStyleCnt="4">
        <dgm:presLayoutVars>
          <dgm:bulletEnabled val="1"/>
        </dgm:presLayoutVars>
      </dgm:prSet>
      <dgm:spPr/>
    </dgm:pt>
    <dgm:pt modelId="{D699C1AC-E568-4F60-9B60-49EEC6F7179F}" type="pres">
      <dgm:prSet presAssocID="{9B18E575-772E-4616-8DB4-47A3FE5673CE}" presName="spacing" presStyleCnt="0"/>
      <dgm:spPr/>
    </dgm:pt>
    <dgm:pt modelId="{72464D76-3951-48AB-84B1-BE85F3B5B86E}" type="pres">
      <dgm:prSet presAssocID="{D3444F94-F2A4-4A41-AE39-8E71C219A65E}" presName="composite" presStyleCnt="0"/>
      <dgm:spPr/>
    </dgm:pt>
    <dgm:pt modelId="{FDC9CA25-A2A8-404B-800B-FD77DAF98EBD}" type="pres">
      <dgm:prSet presAssocID="{D3444F94-F2A4-4A41-AE39-8E71C219A65E}" presName="imgShp" presStyleLbl="fgImgPlace1" presStyleIdx="2" presStyleCnt="4"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7AE81561-555A-4427-959B-61CD1FB388CF}" type="pres">
      <dgm:prSet presAssocID="{D3444F94-F2A4-4A41-AE39-8E71C219A65E}" presName="txShp" presStyleLbl="node1" presStyleIdx="2" presStyleCnt="4">
        <dgm:presLayoutVars>
          <dgm:bulletEnabled val="1"/>
        </dgm:presLayoutVars>
      </dgm:prSet>
      <dgm:spPr/>
    </dgm:pt>
    <dgm:pt modelId="{BF678F36-FAE1-4492-9AB6-433E068926E9}" type="pres">
      <dgm:prSet presAssocID="{A3F5C2FE-7F6A-4E3A-9E8D-37A382CFE33F}" presName="spacing" presStyleCnt="0"/>
      <dgm:spPr/>
    </dgm:pt>
    <dgm:pt modelId="{E89362AC-9304-4795-9079-BB5BDEEA8A05}" type="pres">
      <dgm:prSet presAssocID="{2B7C1E0C-102A-4004-9E80-D447A37B807D}" presName="composite" presStyleCnt="0"/>
      <dgm:spPr/>
    </dgm:pt>
    <dgm:pt modelId="{B26804ED-B814-4DD8-A8A1-24F5068BA1F3}" type="pres">
      <dgm:prSet presAssocID="{2B7C1E0C-102A-4004-9E80-D447A37B807D}" presName="imgShp" presStyleLbl="fgImgPlace1" presStyleIdx="3" presStyleCnt="4"/>
      <dgm:spPr>
        <a:blipFill>
          <a:blip xmlns:r="http://schemas.openxmlformats.org/officeDocument/2006/relationships" r:embed="rId4"/>
          <a:srcRect/>
          <a:stretch>
            <a:fillRect l="-25000" r="-25000"/>
          </a:stretch>
        </a:blipFill>
      </dgm:spPr>
    </dgm:pt>
    <dgm:pt modelId="{A6C43195-54DD-4AA3-A2DD-339A6A8F6315}" type="pres">
      <dgm:prSet presAssocID="{2B7C1E0C-102A-4004-9E80-D447A37B807D}" presName="txShp" presStyleLbl="node1" presStyleIdx="3" presStyleCnt="4">
        <dgm:presLayoutVars>
          <dgm:bulletEnabled val="1"/>
        </dgm:presLayoutVars>
      </dgm:prSet>
      <dgm:spPr/>
    </dgm:pt>
  </dgm:ptLst>
  <dgm:cxnLst>
    <dgm:cxn modelId="{12EB4B77-4BF0-416A-B36A-C94FEB5EF27B}" srcId="{3B88C6F4-B5C5-4C18-A574-DFC30F489DA7}" destId="{D3444F94-F2A4-4A41-AE39-8E71C219A65E}" srcOrd="2" destOrd="0" parTransId="{5F1D6F97-8964-42B3-BB19-08C576A87DDE}" sibTransId="{A3F5C2FE-7F6A-4E3A-9E8D-37A382CFE33F}"/>
    <dgm:cxn modelId="{0A6A0C9A-C07D-4F07-A965-231A214AF8C4}" srcId="{3B88C6F4-B5C5-4C18-A574-DFC30F489DA7}" destId="{FFFE958D-54BA-4E73-A755-A622BBD21D6D}" srcOrd="0" destOrd="0" parTransId="{FF6D5C74-1E70-45D0-B1B2-6B4E3075E2C7}" sibTransId="{71E83184-74D3-4DF7-811C-F578A2481835}"/>
    <dgm:cxn modelId="{91EE07AC-C09C-48E6-9097-C5A01292BFC3}" type="presOf" srcId="{FFFE958D-54BA-4E73-A755-A622BBD21D6D}" destId="{6E2E2EC0-5519-46BA-806C-860793D8BBF1}" srcOrd="0" destOrd="0" presId="urn:microsoft.com/office/officeart/2005/8/layout/vList3"/>
    <dgm:cxn modelId="{AF3C5DB6-9DDC-4DB7-8D1F-E2F7176A9EE8}" srcId="{3B88C6F4-B5C5-4C18-A574-DFC30F489DA7}" destId="{BF424A93-45F8-4759-B415-3546735FA499}" srcOrd="1" destOrd="0" parTransId="{95D71B21-CDD7-4E6F-9CA6-0C0236CB2D58}" sibTransId="{9B18E575-772E-4616-8DB4-47A3FE5673CE}"/>
    <dgm:cxn modelId="{BBAEAAB7-2835-4752-9CC1-481169E1A3C7}" type="presOf" srcId="{2B7C1E0C-102A-4004-9E80-D447A37B807D}" destId="{A6C43195-54DD-4AA3-A2DD-339A6A8F6315}" srcOrd="0" destOrd="0" presId="urn:microsoft.com/office/officeart/2005/8/layout/vList3"/>
    <dgm:cxn modelId="{2098E2D0-5B31-45E9-8CE6-A69AB12CB183}" srcId="{3B88C6F4-B5C5-4C18-A574-DFC30F489DA7}" destId="{2B7C1E0C-102A-4004-9E80-D447A37B807D}" srcOrd="3" destOrd="0" parTransId="{AEA7DD58-B6E3-4555-8FD5-AC0A8ABD4B12}" sibTransId="{C1C7E459-84AD-4611-993B-033E25D35A63}"/>
    <dgm:cxn modelId="{B3B775D2-B5E2-425D-BAA9-9A5C2CBFBC9A}" type="presOf" srcId="{BF424A93-45F8-4759-B415-3546735FA499}" destId="{93B89DAC-38AA-465D-A789-C46C47971C3E}" srcOrd="0" destOrd="0" presId="urn:microsoft.com/office/officeart/2005/8/layout/vList3"/>
    <dgm:cxn modelId="{657AD1D5-1D2F-4EB9-97AC-DFE57EBF7BFE}" type="presOf" srcId="{3B88C6F4-B5C5-4C18-A574-DFC30F489DA7}" destId="{5026FF8D-6612-467D-A912-CE69A8C95C97}" srcOrd="0" destOrd="0" presId="urn:microsoft.com/office/officeart/2005/8/layout/vList3"/>
    <dgm:cxn modelId="{8AEF96E0-A7C2-4310-B479-B4DB2B0CD2D7}" type="presOf" srcId="{D3444F94-F2A4-4A41-AE39-8E71C219A65E}" destId="{7AE81561-555A-4427-959B-61CD1FB388CF}" srcOrd="0" destOrd="0" presId="urn:microsoft.com/office/officeart/2005/8/layout/vList3"/>
    <dgm:cxn modelId="{A0AE430D-4ECD-4564-AD81-D0A38D0DE0F8}" type="presParOf" srcId="{5026FF8D-6612-467D-A912-CE69A8C95C97}" destId="{05194FA2-938E-433A-AF64-C9E3D6E2495D}" srcOrd="0" destOrd="0" presId="urn:microsoft.com/office/officeart/2005/8/layout/vList3"/>
    <dgm:cxn modelId="{999F611B-6F5A-485D-A595-ECB1A6C5A9E3}" type="presParOf" srcId="{05194FA2-938E-433A-AF64-C9E3D6E2495D}" destId="{88F30CB3-E1FE-46F9-9465-33A080F76436}" srcOrd="0" destOrd="0" presId="urn:microsoft.com/office/officeart/2005/8/layout/vList3"/>
    <dgm:cxn modelId="{D50E94A3-2A51-452E-AF37-21B365C040E7}" type="presParOf" srcId="{05194FA2-938E-433A-AF64-C9E3D6E2495D}" destId="{6E2E2EC0-5519-46BA-806C-860793D8BBF1}" srcOrd="1" destOrd="0" presId="urn:microsoft.com/office/officeart/2005/8/layout/vList3"/>
    <dgm:cxn modelId="{2961771B-DC28-41E4-8EF9-E5C321117EC0}" type="presParOf" srcId="{5026FF8D-6612-467D-A912-CE69A8C95C97}" destId="{66168257-27E4-45B0-B783-AEB2030F00F9}" srcOrd="1" destOrd="0" presId="urn:microsoft.com/office/officeart/2005/8/layout/vList3"/>
    <dgm:cxn modelId="{6941E733-0B0C-419C-B158-11DC42B749C5}" type="presParOf" srcId="{5026FF8D-6612-467D-A912-CE69A8C95C97}" destId="{73ACBBE2-2B61-4BB4-949B-FA25F1762E7F}" srcOrd="2" destOrd="0" presId="urn:microsoft.com/office/officeart/2005/8/layout/vList3"/>
    <dgm:cxn modelId="{7C8BC7E0-57B6-4318-B67E-A80E6ECB698B}" type="presParOf" srcId="{73ACBBE2-2B61-4BB4-949B-FA25F1762E7F}" destId="{FC133BD7-8941-4B62-B1EC-56096F75843F}" srcOrd="0" destOrd="0" presId="urn:microsoft.com/office/officeart/2005/8/layout/vList3"/>
    <dgm:cxn modelId="{AD82C055-E499-4C2C-857D-22554CD1CB9C}" type="presParOf" srcId="{73ACBBE2-2B61-4BB4-949B-FA25F1762E7F}" destId="{93B89DAC-38AA-465D-A789-C46C47971C3E}" srcOrd="1" destOrd="0" presId="urn:microsoft.com/office/officeart/2005/8/layout/vList3"/>
    <dgm:cxn modelId="{16A7DB33-5395-4DC6-AFA6-C0FBD4905012}" type="presParOf" srcId="{5026FF8D-6612-467D-A912-CE69A8C95C97}" destId="{D699C1AC-E568-4F60-9B60-49EEC6F7179F}" srcOrd="3" destOrd="0" presId="urn:microsoft.com/office/officeart/2005/8/layout/vList3"/>
    <dgm:cxn modelId="{029E467B-7FF1-403A-B50A-BF91B25B613E}" type="presParOf" srcId="{5026FF8D-6612-467D-A912-CE69A8C95C97}" destId="{72464D76-3951-48AB-84B1-BE85F3B5B86E}" srcOrd="4" destOrd="0" presId="urn:microsoft.com/office/officeart/2005/8/layout/vList3"/>
    <dgm:cxn modelId="{36787EBC-5D11-469D-B7CB-8E7A3CF44D18}" type="presParOf" srcId="{72464D76-3951-48AB-84B1-BE85F3B5B86E}" destId="{FDC9CA25-A2A8-404B-800B-FD77DAF98EBD}" srcOrd="0" destOrd="0" presId="urn:microsoft.com/office/officeart/2005/8/layout/vList3"/>
    <dgm:cxn modelId="{FC4ADDEA-E56D-4C32-A2F0-1CB0C443EAA0}" type="presParOf" srcId="{72464D76-3951-48AB-84B1-BE85F3B5B86E}" destId="{7AE81561-555A-4427-959B-61CD1FB388CF}" srcOrd="1" destOrd="0" presId="urn:microsoft.com/office/officeart/2005/8/layout/vList3"/>
    <dgm:cxn modelId="{45C5AAD0-D593-4D3F-8558-4966800D50C4}" type="presParOf" srcId="{5026FF8D-6612-467D-A912-CE69A8C95C97}" destId="{BF678F36-FAE1-4492-9AB6-433E068926E9}" srcOrd="5" destOrd="0" presId="urn:microsoft.com/office/officeart/2005/8/layout/vList3"/>
    <dgm:cxn modelId="{29EDA439-C908-4F62-AC64-20346E8E9BA9}" type="presParOf" srcId="{5026FF8D-6612-467D-A912-CE69A8C95C97}" destId="{E89362AC-9304-4795-9079-BB5BDEEA8A05}" srcOrd="6" destOrd="0" presId="urn:microsoft.com/office/officeart/2005/8/layout/vList3"/>
    <dgm:cxn modelId="{D30A40E4-E9E6-4828-B634-DA99C17B58D4}" type="presParOf" srcId="{E89362AC-9304-4795-9079-BB5BDEEA8A05}" destId="{B26804ED-B814-4DD8-A8A1-24F5068BA1F3}" srcOrd="0" destOrd="0" presId="urn:microsoft.com/office/officeart/2005/8/layout/vList3"/>
    <dgm:cxn modelId="{1F1215E6-44AC-47C9-ABFB-3A131EDC5CE0}" type="presParOf" srcId="{E89362AC-9304-4795-9079-BB5BDEEA8A05}" destId="{A6C43195-54DD-4AA3-A2DD-339A6A8F631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CEBE2B-EEF7-43E2-B030-BB6FC7230331}">
      <dsp:nvSpPr>
        <dsp:cNvPr id="0" name=""/>
        <dsp:cNvSpPr/>
      </dsp:nvSpPr>
      <dsp:spPr>
        <a:xfrm rot="5400000">
          <a:off x="-198160" y="282781"/>
          <a:ext cx="1321069" cy="9247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 dirty="0"/>
            <a:t>Data Quality and Availability</a:t>
          </a:r>
          <a:endParaRPr lang="en-IN" sz="800" kern="1200" dirty="0"/>
        </a:p>
      </dsp:txBody>
      <dsp:txXfrm rot="-5400000">
        <a:off x="1" y="546994"/>
        <a:ext cx="924748" cy="396321"/>
      </dsp:txXfrm>
    </dsp:sp>
    <dsp:sp modelId="{F7190072-6BCF-49FF-8497-2BB820D0A89D}">
      <dsp:nvSpPr>
        <dsp:cNvPr id="0" name=""/>
        <dsp:cNvSpPr/>
      </dsp:nvSpPr>
      <dsp:spPr>
        <a:xfrm rot="5400000">
          <a:off x="3948106" y="-2946255"/>
          <a:ext cx="858695" cy="69054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i="0" kern="1200" dirty="0">
              <a:solidFill>
                <a:schemeClr val="bg2"/>
              </a:solidFill>
            </a:rPr>
            <a:t>Challenge</a:t>
          </a:r>
          <a:r>
            <a:rPr lang="en-US" sz="900" b="0" i="0" kern="1200" dirty="0">
              <a:solidFill>
                <a:schemeClr val="bg2"/>
              </a:solidFill>
            </a:rPr>
            <a:t>: Global wheat supply chain data can be fragmented, incomplete, or inconsistent. Accessing accurate and timely data is crucial for predictive modeling.</a:t>
          </a:r>
          <a:endParaRPr lang="en-IN" sz="900" kern="1200" dirty="0">
            <a:solidFill>
              <a:schemeClr val="bg2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i="0" kern="1200" dirty="0">
              <a:solidFill>
                <a:schemeClr val="bg2"/>
              </a:solidFill>
            </a:rPr>
            <a:t>Solution</a:t>
          </a:r>
          <a:r>
            <a:rPr lang="en-US" sz="900" b="0" i="0" kern="1200" dirty="0">
              <a:solidFill>
                <a:schemeClr val="bg2"/>
              </a:solidFill>
            </a:rPr>
            <a:t>: Integrate multiple data sources (APIs, news feeds, government reports) and implement data. cleaning techniques to ensure quality</a:t>
          </a:r>
          <a:endParaRPr lang="en-IN" sz="900" kern="1200" dirty="0">
            <a:solidFill>
              <a:schemeClr val="bg2"/>
            </a:solidFill>
          </a:endParaRPr>
        </a:p>
      </dsp:txBody>
      <dsp:txXfrm rot="-5400000">
        <a:off x="924749" y="119020"/>
        <a:ext cx="6863492" cy="774859"/>
      </dsp:txXfrm>
    </dsp:sp>
    <dsp:sp modelId="{36D95031-C497-4B4E-BC41-6703DBF55EA6}">
      <dsp:nvSpPr>
        <dsp:cNvPr id="0" name=""/>
        <dsp:cNvSpPr/>
      </dsp:nvSpPr>
      <dsp:spPr>
        <a:xfrm rot="5400000">
          <a:off x="-198160" y="1352932"/>
          <a:ext cx="1321069" cy="9247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 dirty="0"/>
            <a:t>Model Accuracy and Bias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 dirty="0"/>
        </a:p>
      </dsp:txBody>
      <dsp:txXfrm rot="-5400000">
        <a:off x="1" y="1617145"/>
        <a:ext cx="924748" cy="396321"/>
      </dsp:txXfrm>
    </dsp:sp>
    <dsp:sp modelId="{35D20CFC-FDEE-4DF1-ADBF-7B6840E251F9}">
      <dsp:nvSpPr>
        <dsp:cNvPr id="0" name=""/>
        <dsp:cNvSpPr/>
      </dsp:nvSpPr>
      <dsp:spPr>
        <a:xfrm rot="5400000">
          <a:off x="3920091" y="-1850269"/>
          <a:ext cx="914725" cy="69054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i="0" kern="1200" dirty="0">
              <a:solidFill>
                <a:schemeClr val="bg2"/>
              </a:solidFill>
            </a:rPr>
            <a:t>Challenge: </a:t>
          </a:r>
          <a:r>
            <a:rPr lang="en-US" sz="900" b="0" i="0" kern="1200" dirty="0">
              <a:solidFill>
                <a:schemeClr val="bg2"/>
              </a:solidFill>
            </a:rPr>
            <a:t>Machine learning models (e.g., sentiment analysis, risk scoring) may not always provide highly accurate predictions due to the complexity and volatility of global supply chains.</a:t>
          </a:r>
          <a:endParaRPr lang="en-IN" sz="900" kern="1200" dirty="0">
            <a:solidFill>
              <a:schemeClr val="bg2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i="0" kern="1200" dirty="0">
              <a:solidFill>
                <a:schemeClr val="bg2"/>
              </a:solidFill>
            </a:rPr>
            <a:t>Solution: </a:t>
          </a:r>
          <a:r>
            <a:rPr lang="en-US" sz="900" b="0" i="0" kern="1200" dirty="0">
              <a:solidFill>
                <a:schemeClr val="bg2"/>
              </a:solidFill>
            </a:rPr>
            <a:t>Continuously train and fine-tune models with fresh data, and incorporate human expertise to validate the model's predictions.</a:t>
          </a:r>
          <a:endParaRPr lang="en-IN" sz="900" kern="1200" dirty="0">
            <a:solidFill>
              <a:schemeClr val="bg2"/>
            </a:solidFill>
          </a:endParaRPr>
        </a:p>
      </dsp:txBody>
      <dsp:txXfrm rot="-5400000">
        <a:off x="924749" y="1189726"/>
        <a:ext cx="6860757" cy="825419"/>
      </dsp:txXfrm>
    </dsp:sp>
    <dsp:sp modelId="{58F9E5D9-5FC2-40B2-AF66-CDE2A7B9E9CF}">
      <dsp:nvSpPr>
        <dsp:cNvPr id="0" name=""/>
        <dsp:cNvSpPr/>
      </dsp:nvSpPr>
      <dsp:spPr>
        <a:xfrm rot="5400000">
          <a:off x="-198160" y="2477568"/>
          <a:ext cx="1321069" cy="9247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 dirty="0"/>
            <a:t>Sentiment Analysis and Risk Factor Analysis</a:t>
          </a:r>
          <a:endParaRPr lang="en-IN" sz="800" kern="1200" dirty="0"/>
        </a:p>
      </dsp:txBody>
      <dsp:txXfrm rot="-5400000">
        <a:off x="1" y="2741781"/>
        <a:ext cx="924748" cy="396321"/>
      </dsp:txXfrm>
    </dsp:sp>
    <dsp:sp modelId="{A34E8488-00D6-436F-994C-0EEF58A6C57D}">
      <dsp:nvSpPr>
        <dsp:cNvPr id="0" name=""/>
        <dsp:cNvSpPr/>
      </dsp:nvSpPr>
      <dsp:spPr>
        <a:xfrm rot="5400000">
          <a:off x="3948106" y="-733198"/>
          <a:ext cx="858695" cy="69054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i="0" kern="1200" dirty="0">
              <a:solidFill>
                <a:schemeClr val="bg2"/>
              </a:solidFill>
            </a:rPr>
            <a:t>Prioritizing Risk Factors: </a:t>
          </a:r>
          <a:r>
            <a:rPr lang="en-US" sz="900" b="0" i="0" kern="1200" dirty="0">
              <a:solidFill>
                <a:schemeClr val="bg2"/>
              </a:solidFill>
            </a:rPr>
            <a:t>Identifying and ranking key risks (Weathers, geopolitical issues) is crucial but challenging for accurate disruption prediction.</a:t>
          </a:r>
          <a:endParaRPr lang="en-IN" sz="900" kern="1200" dirty="0">
            <a:solidFill>
              <a:schemeClr val="bg2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i="0" kern="1200" dirty="0">
              <a:solidFill>
                <a:schemeClr val="bg2"/>
              </a:solidFill>
            </a:rPr>
            <a:t>Complex Data Interpretation</a:t>
          </a:r>
          <a:r>
            <a:rPr lang="en-US" sz="900" b="0" i="0" kern="1200" dirty="0">
              <a:solidFill>
                <a:schemeClr val="bg2"/>
              </a:solidFill>
            </a:rPr>
            <a:t>: Analyzing global news and reports demands advanced sentiment analysis to understand subtle language nuances.</a:t>
          </a:r>
          <a:endParaRPr lang="en-IN" sz="900" kern="1200" dirty="0">
            <a:solidFill>
              <a:schemeClr val="bg2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i="0" kern="1200" dirty="0">
              <a:solidFill>
                <a:schemeClr val="bg2"/>
              </a:solidFill>
            </a:rPr>
            <a:t>Risk Scoring Difficulty</a:t>
          </a:r>
          <a:r>
            <a:rPr lang="en-US" sz="900" b="0" i="0" kern="1200" dirty="0">
              <a:solidFill>
                <a:schemeClr val="bg2"/>
              </a:solidFill>
            </a:rPr>
            <a:t>: Assigning accurate risk scores for disruptions is complex, requiring deep analysis of various influencing factors</a:t>
          </a:r>
          <a:endParaRPr lang="en-IN" sz="900" kern="1200" dirty="0">
            <a:solidFill>
              <a:schemeClr val="bg2"/>
            </a:solidFill>
          </a:endParaRPr>
        </a:p>
      </dsp:txBody>
      <dsp:txXfrm rot="-5400000">
        <a:off x="924749" y="2332077"/>
        <a:ext cx="6863492" cy="7748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2E2EC0-5519-46BA-806C-860793D8BBF1}">
      <dsp:nvSpPr>
        <dsp:cNvPr id="0" name=""/>
        <dsp:cNvSpPr/>
      </dsp:nvSpPr>
      <dsp:spPr>
        <a:xfrm rot="10800000">
          <a:off x="1392815" y="1454"/>
          <a:ext cx="4845868" cy="68895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811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/>
            <a:t>Global Data Monitoring &amp; Analysis Engine</a:t>
          </a:r>
          <a:endParaRPr lang="en-IN" sz="1800" kern="1200" dirty="0"/>
        </a:p>
      </dsp:txBody>
      <dsp:txXfrm rot="10800000">
        <a:off x="1565054" y="1454"/>
        <a:ext cx="4673629" cy="688957"/>
      </dsp:txXfrm>
    </dsp:sp>
    <dsp:sp modelId="{88F30CB3-E1FE-46F9-9465-33A080F76436}">
      <dsp:nvSpPr>
        <dsp:cNvPr id="0" name=""/>
        <dsp:cNvSpPr/>
      </dsp:nvSpPr>
      <dsp:spPr>
        <a:xfrm>
          <a:off x="1048336" y="1454"/>
          <a:ext cx="688957" cy="688957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B89DAC-38AA-465D-A789-C46C47971C3E}">
      <dsp:nvSpPr>
        <dsp:cNvPr id="0" name=""/>
        <dsp:cNvSpPr/>
      </dsp:nvSpPr>
      <dsp:spPr>
        <a:xfrm rot="10800000">
          <a:off x="1392815" y="896071"/>
          <a:ext cx="4845868" cy="68895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811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/>
            <a:t>Predictive Disruption Modelling System</a:t>
          </a:r>
          <a:endParaRPr lang="en-IN" sz="1800" b="0" kern="1200" dirty="0"/>
        </a:p>
      </dsp:txBody>
      <dsp:txXfrm rot="10800000">
        <a:off x="1565054" y="896071"/>
        <a:ext cx="4673629" cy="688957"/>
      </dsp:txXfrm>
    </dsp:sp>
    <dsp:sp modelId="{FC133BD7-8941-4B62-B1EC-56096F75843F}">
      <dsp:nvSpPr>
        <dsp:cNvPr id="0" name=""/>
        <dsp:cNvSpPr/>
      </dsp:nvSpPr>
      <dsp:spPr>
        <a:xfrm>
          <a:off x="1048336" y="896071"/>
          <a:ext cx="688957" cy="688957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E81561-555A-4427-959B-61CD1FB388CF}">
      <dsp:nvSpPr>
        <dsp:cNvPr id="0" name=""/>
        <dsp:cNvSpPr/>
      </dsp:nvSpPr>
      <dsp:spPr>
        <a:xfrm rot="10800000">
          <a:off x="1392815" y="1790688"/>
          <a:ext cx="4845868" cy="68895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811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ERP Integration &amp; Inventory Adjustment Module</a:t>
          </a:r>
          <a:endParaRPr lang="en-IN" sz="1800" b="0" kern="1200" dirty="0"/>
        </a:p>
      </dsp:txBody>
      <dsp:txXfrm rot="10800000">
        <a:off x="1565054" y="1790688"/>
        <a:ext cx="4673629" cy="688957"/>
      </dsp:txXfrm>
    </dsp:sp>
    <dsp:sp modelId="{FDC9CA25-A2A8-404B-800B-FD77DAF98EBD}">
      <dsp:nvSpPr>
        <dsp:cNvPr id="0" name=""/>
        <dsp:cNvSpPr/>
      </dsp:nvSpPr>
      <dsp:spPr>
        <a:xfrm>
          <a:off x="1048336" y="1790688"/>
          <a:ext cx="688957" cy="688957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C43195-54DD-4AA3-A2DD-339A6A8F6315}">
      <dsp:nvSpPr>
        <dsp:cNvPr id="0" name=""/>
        <dsp:cNvSpPr/>
      </dsp:nvSpPr>
      <dsp:spPr>
        <a:xfrm rot="10800000">
          <a:off x="1392815" y="2685304"/>
          <a:ext cx="4845868" cy="68895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811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Real-Time Alert &amp; Reporting Dashboard</a:t>
          </a:r>
          <a:endParaRPr lang="en-IN" sz="1800" b="0" kern="1200" dirty="0"/>
        </a:p>
      </dsp:txBody>
      <dsp:txXfrm rot="10800000">
        <a:off x="1565054" y="2685304"/>
        <a:ext cx="4673629" cy="688957"/>
      </dsp:txXfrm>
    </dsp:sp>
    <dsp:sp modelId="{B26804ED-B814-4DD8-A8A1-24F5068BA1F3}">
      <dsp:nvSpPr>
        <dsp:cNvPr id="0" name=""/>
        <dsp:cNvSpPr/>
      </dsp:nvSpPr>
      <dsp:spPr>
        <a:xfrm>
          <a:off x="1048336" y="2685304"/>
          <a:ext cx="688957" cy="688957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89e10fae2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89e10fae2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89e10fae2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89e10fae2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89e10fae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289e10fae2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89e10fae2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89e10fae2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89e10fae2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89e10fae2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89e10fae2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289e10fae2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289e10fae2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289e10fae2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AI-Driven Supply Chain Disruption Predictor and Inventory Optimization System</a:t>
            </a:r>
            <a:endParaRPr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080EC-D2ED-E601-87CE-3118ABEB7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720512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IN" dirty="0"/>
              <a:t>Data Preprocessing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56E65-9191-E493-2BD4-D4D09E0BC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49" y="1361287"/>
            <a:ext cx="8098291" cy="3588848"/>
          </a:xfrm>
        </p:spPr>
        <p:txBody>
          <a:bodyPr/>
          <a:lstStyle/>
          <a:p>
            <a:pPr marL="146050" indent="0">
              <a:buNone/>
            </a:pPr>
            <a:r>
              <a:rPr lang="en-IN" b="1" dirty="0">
                <a:solidFill>
                  <a:schemeClr val="bg2"/>
                </a:solidFill>
              </a:rPr>
              <a:t>Text Cleaning:</a:t>
            </a:r>
            <a:r>
              <a:rPr lang="en-IN" dirty="0">
                <a:solidFill>
                  <a:schemeClr val="bg2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2"/>
                </a:solidFill>
              </a:rPr>
              <a:t>Lowercasing: </a:t>
            </a:r>
            <a:r>
              <a:rPr lang="en-US" dirty="0">
                <a:solidFill>
                  <a:schemeClr val="bg2"/>
                </a:solidFill>
              </a:rPr>
              <a:t>Converting all text to lowercase to ensure consistency.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2"/>
                </a:solidFill>
              </a:rPr>
              <a:t>Removing Punctuation and Special Characters: </a:t>
            </a:r>
            <a:r>
              <a:rPr lang="en-US" dirty="0">
                <a:solidFill>
                  <a:schemeClr val="bg2"/>
                </a:solidFill>
              </a:rPr>
              <a:t>Eliminating characters that don't contribute to the meaning of the text.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2"/>
                </a:solidFill>
              </a:rPr>
              <a:t>Removing Stop Words: </a:t>
            </a:r>
            <a:r>
              <a:rPr lang="en-US" dirty="0">
                <a:solidFill>
                  <a:schemeClr val="bg2"/>
                </a:solidFill>
              </a:rPr>
              <a:t>Filtering out common words (e.g., "the," "a," "is") that don't carry much information.</a:t>
            </a:r>
          </a:p>
          <a:p>
            <a:pPr marL="146050" indent="0">
              <a:buNone/>
            </a:pPr>
            <a:endParaRPr lang="en-US" b="1" dirty="0">
              <a:solidFill>
                <a:schemeClr val="bg2"/>
              </a:solidFill>
            </a:endParaRPr>
          </a:p>
          <a:p>
            <a:pPr marL="146050" indent="0">
              <a:buNone/>
            </a:pPr>
            <a:r>
              <a:rPr lang="en-IN" b="1" dirty="0">
                <a:solidFill>
                  <a:schemeClr val="bg2"/>
                </a:solidFill>
              </a:rPr>
              <a:t>Text Transformation: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2"/>
                </a:solidFill>
              </a:rPr>
              <a:t>Tokenization</a:t>
            </a:r>
            <a:r>
              <a:rPr lang="en-US" dirty="0">
                <a:solidFill>
                  <a:schemeClr val="bg2"/>
                </a:solidFill>
              </a:rPr>
              <a:t>: Breaking down text into individual words or phrases (tokens).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2"/>
                </a:solidFill>
              </a:rPr>
              <a:t>Stemming</a:t>
            </a:r>
            <a:r>
              <a:rPr lang="en-US" dirty="0">
                <a:solidFill>
                  <a:schemeClr val="bg2"/>
                </a:solidFill>
              </a:rPr>
              <a:t>: Reducing words to their root form (e.g., "running" to "run").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2"/>
                </a:solidFill>
              </a:rPr>
              <a:t>Lemmatization</a:t>
            </a:r>
            <a:r>
              <a:rPr lang="en-US" dirty="0">
                <a:solidFill>
                  <a:schemeClr val="bg2"/>
                </a:solidFill>
              </a:rPr>
              <a:t>: Reducing words to their dictionary form (lemma) (e.g., "running" to "run").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2"/>
                </a:solidFill>
              </a:rPr>
              <a:t>Encoding</a:t>
            </a:r>
            <a:r>
              <a:rPr lang="en-US" dirty="0">
                <a:solidFill>
                  <a:schemeClr val="bg2"/>
                </a:solidFill>
              </a:rPr>
              <a:t>: Converting text into numerical representations that can be used in machine learning models. I used a word embeddings.</a:t>
            </a:r>
            <a:endParaRPr lang="en-I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202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688200" y="72050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Technology Stack</a:t>
            </a:r>
            <a:endParaRPr sz="2300" dirty="0"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688200" y="1523510"/>
            <a:ext cx="7688700" cy="28834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3055" algn="just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30"/>
              <a:buFont typeface="Arial"/>
              <a:buChar char="●"/>
            </a:pPr>
            <a:r>
              <a:rPr lang="en-GB" sz="1200" b="1" dirty="0">
                <a:solidFill>
                  <a:schemeClr val="bg2"/>
                </a:solidFill>
                <a:latin typeface="+mn-lt"/>
              </a:rPr>
              <a:t>Programming &amp; Development</a:t>
            </a:r>
          </a:p>
          <a:p>
            <a:pPr marL="772795" lvl="1" indent="-171450" algn="just">
              <a:buClr>
                <a:srgbClr val="404040"/>
              </a:buClr>
              <a:buSzPts val="1330"/>
              <a:buFont typeface="Courier New" panose="02070309020205020404" pitchFamily="49" charset="0"/>
              <a:buChar char="o"/>
            </a:pPr>
            <a:r>
              <a:rPr lang="en-GB" sz="1200" dirty="0">
                <a:solidFill>
                  <a:schemeClr val="bg2"/>
                </a:solidFill>
                <a:latin typeface="+mn-lt"/>
              </a:rPr>
              <a:t>Python – Core language for data processing, model development, and automation.</a:t>
            </a:r>
          </a:p>
          <a:p>
            <a:pPr marL="457200" lvl="0" indent="-313055" algn="just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30"/>
              <a:buFont typeface="Arial"/>
              <a:buChar char="●"/>
            </a:pPr>
            <a:r>
              <a:rPr lang="en-GB" sz="1200" b="1" dirty="0">
                <a:solidFill>
                  <a:schemeClr val="bg2"/>
                </a:solidFill>
                <a:latin typeface="+mj-lt"/>
              </a:rPr>
              <a:t>Machine Learning &amp; AI</a:t>
            </a:r>
          </a:p>
          <a:p>
            <a:pPr marL="772795" lvl="1" indent="-171450" algn="just">
              <a:buClr>
                <a:srgbClr val="404040"/>
              </a:buClr>
              <a:buSzPts val="1330"/>
              <a:buFont typeface="Courier New" panose="02070309020205020404" pitchFamily="49" charset="0"/>
              <a:buChar char="o"/>
            </a:pPr>
            <a:r>
              <a:rPr lang="en-GB" sz="1200" dirty="0">
                <a:solidFill>
                  <a:schemeClr val="bg2"/>
                </a:solidFill>
                <a:latin typeface="+mn-lt"/>
              </a:rPr>
              <a:t>BERT (Hugging Face) – Used for sentiment analysis on supply chain news and reports.</a:t>
            </a:r>
          </a:p>
          <a:p>
            <a:pPr marL="772795" lvl="1" indent="-171450" algn="just">
              <a:buClr>
                <a:srgbClr val="404040"/>
              </a:buClr>
              <a:buSzPts val="1330"/>
              <a:buFont typeface="Courier New" panose="02070309020205020404" pitchFamily="49" charset="0"/>
              <a:buChar char="o"/>
            </a:pPr>
            <a:r>
              <a:rPr lang="en-GB" sz="1200" dirty="0">
                <a:solidFill>
                  <a:schemeClr val="bg2"/>
                </a:solidFill>
                <a:latin typeface="+mn-lt"/>
              </a:rPr>
              <a:t>Llama-3 (Hugging Face) – Applied for risk factor analysis and disruption prediction.</a:t>
            </a:r>
          </a:p>
          <a:p>
            <a:pPr marL="772795" lvl="1" indent="-171450" algn="just">
              <a:buClr>
                <a:srgbClr val="404040"/>
              </a:buClr>
              <a:buSzPts val="1330"/>
              <a:buFont typeface="Courier New" panose="02070309020205020404" pitchFamily="49" charset="0"/>
              <a:buChar char="o"/>
            </a:pPr>
            <a:r>
              <a:rPr lang="en-GB" sz="1200" dirty="0">
                <a:solidFill>
                  <a:schemeClr val="bg2"/>
                </a:solidFill>
                <a:latin typeface="+mn-lt"/>
              </a:rPr>
              <a:t>Scikit-Learn – Data Splitting and model testing.</a:t>
            </a:r>
          </a:p>
          <a:p>
            <a:pPr marL="457200" lvl="0" indent="-313055" algn="just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30"/>
              <a:buFont typeface="Arial"/>
              <a:buChar char="●"/>
            </a:pPr>
            <a:r>
              <a:rPr lang="en-GB" sz="1200" b="1" dirty="0">
                <a:solidFill>
                  <a:schemeClr val="bg2"/>
                </a:solidFill>
                <a:latin typeface="+mj-lt"/>
              </a:rPr>
              <a:t>Data Collection &amp; Processing</a:t>
            </a:r>
          </a:p>
          <a:p>
            <a:pPr marL="772795" lvl="1" indent="-171450" algn="just">
              <a:buClr>
                <a:srgbClr val="404040"/>
              </a:buClr>
              <a:buSzPts val="1330"/>
              <a:buFont typeface="Courier New" panose="02070309020205020404" pitchFamily="49" charset="0"/>
              <a:buChar char="o"/>
            </a:pPr>
            <a:r>
              <a:rPr lang="en-GB" sz="1200" dirty="0">
                <a:solidFill>
                  <a:schemeClr val="bg2"/>
                </a:solidFill>
                <a:latin typeface="+mn-lt"/>
              </a:rPr>
              <a:t>REST APIs – Fetching real-time global supply chain data.</a:t>
            </a:r>
          </a:p>
          <a:p>
            <a:pPr marL="772795" lvl="1" indent="-171450" algn="just">
              <a:buClr>
                <a:srgbClr val="404040"/>
              </a:buClr>
              <a:buSzPts val="1330"/>
              <a:buFont typeface="Courier New" panose="02070309020205020404" pitchFamily="49" charset="0"/>
              <a:buChar char="o"/>
            </a:pPr>
            <a:r>
              <a:rPr lang="en-GB" sz="1200" dirty="0">
                <a:solidFill>
                  <a:schemeClr val="bg2"/>
                </a:solidFill>
                <a:latin typeface="+mn-lt"/>
              </a:rPr>
              <a:t>Pandas &amp; NumPy – Handling large datasets and performing data analysis.</a:t>
            </a:r>
          </a:p>
          <a:p>
            <a:pPr marL="457200" lvl="0" indent="-313055" algn="just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30"/>
              <a:buFont typeface="Arial"/>
              <a:buChar char="●"/>
            </a:pPr>
            <a:r>
              <a:rPr lang="en-GB" sz="1200" b="1" dirty="0">
                <a:solidFill>
                  <a:schemeClr val="bg2"/>
                </a:solidFill>
                <a:latin typeface="+mn-lt"/>
              </a:rPr>
              <a:t>Real-Time Alerts &amp; Visualization</a:t>
            </a:r>
          </a:p>
          <a:p>
            <a:pPr marL="772795" lvl="1" indent="-171450" algn="just">
              <a:buClr>
                <a:srgbClr val="404040"/>
              </a:buClr>
              <a:buSzPts val="1330"/>
              <a:buFont typeface="Courier New" panose="02070309020205020404" pitchFamily="49" charset="0"/>
              <a:buChar char="o"/>
            </a:pPr>
            <a:r>
              <a:rPr lang="en-GB" sz="1200" dirty="0">
                <a:solidFill>
                  <a:schemeClr val="bg2"/>
                </a:solidFill>
                <a:latin typeface="+mn-lt"/>
              </a:rPr>
              <a:t>Discord Webhook – Sending real-time alerts on supply chain disruptions.</a:t>
            </a:r>
          </a:p>
          <a:p>
            <a:pPr marL="772795" lvl="1" indent="-171450" algn="just">
              <a:buClr>
                <a:srgbClr val="404040"/>
              </a:buClr>
              <a:buSzPts val="1330"/>
              <a:buFont typeface="Courier New" panose="02070309020205020404" pitchFamily="49" charset="0"/>
              <a:buChar char="o"/>
            </a:pPr>
            <a:r>
              <a:rPr lang="en-GB" sz="1200" dirty="0">
                <a:solidFill>
                  <a:schemeClr val="bg2"/>
                </a:solidFill>
                <a:latin typeface="+mn-lt"/>
              </a:rPr>
              <a:t>Power BI / Matplotlib / Seaborn – Visualizing insights and risk factors.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640073" y="699883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Future Improvements</a:t>
            </a:r>
            <a:endParaRPr sz="2300" dirty="0"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676249" y="1351823"/>
            <a:ext cx="7688700" cy="3091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IN" b="1" dirty="0">
                <a:solidFill>
                  <a:schemeClr val="bg2"/>
                </a:solidFill>
              </a:rPr>
              <a:t>Automated Data Pipeline</a:t>
            </a:r>
            <a:endParaRPr lang="en-IN" dirty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2"/>
                </a:solidFill>
              </a:rPr>
              <a:t>Develop </a:t>
            </a:r>
            <a:r>
              <a:rPr lang="en-IN" b="1" dirty="0">
                <a:solidFill>
                  <a:schemeClr val="bg2"/>
                </a:solidFill>
              </a:rPr>
              <a:t>ETL pipelines</a:t>
            </a:r>
            <a:r>
              <a:rPr lang="en-IN" dirty="0">
                <a:solidFill>
                  <a:schemeClr val="bg2"/>
                </a:solidFill>
              </a:rPr>
              <a:t> for data collection, transformation, and ingestion. And use the </a:t>
            </a:r>
            <a:r>
              <a:rPr lang="en-IN" dirty="0" err="1">
                <a:solidFill>
                  <a:schemeClr val="bg2"/>
                </a:solidFill>
              </a:rPr>
              <a:t>NoSql</a:t>
            </a:r>
            <a:r>
              <a:rPr lang="en-IN" dirty="0">
                <a:solidFill>
                  <a:schemeClr val="bg2"/>
                </a:solidFill>
              </a:rPr>
              <a:t> for fast data </a:t>
            </a:r>
            <a:r>
              <a:rPr lang="en-US" dirty="0">
                <a:solidFill>
                  <a:schemeClr val="bg2"/>
                </a:solidFill>
              </a:rPr>
              <a:t>processing</a:t>
            </a:r>
            <a:r>
              <a:rPr lang="en-IN" dirty="0">
                <a:solidFill>
                  <a:schemeClr val="bg2"/>
                </a:solidFill>
              </a:rPr>
              <a:t>.</a:t>
            </a:r>
          </a:p>
          <a:p>
            <a:r>
              <a:rPr lang="en-IN" b="1" dirty="0">
                <a:solidFill>
                  <a:schemeClr val="bg2"/>
                </a:solidFill>
              </a:rPr>
              <a:t>Batch &amp; Streaming Data Processing</a:t>
            </a:r>
            <a:endParaRPr lang="en-IN" dirty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2"/>
                </a:solidFill>
              </a:rPr>
              <a:t>Combine </a:t>
            </a:r>
            <a:r>
              <a:rPr lang="en-IN" b="1" dirty="0">
                <a:solidFill>
                  <a:schemeClr val="bg2"/>
                </a:solidFill>
              </a:rPr>
              <a:t>batch processing</a:t>
            </a:r>
            <a:r>
              <a:rPr lang="en-IN" dirty="0">
                <a:solidFill>
                  <a:schemeClr val="bg2"/>
                </a:solidFill>
              </a:rPr>
              <a:t> for historical data with </a:t>
            </a:r>
            <a:r>
              <a:rPr lang="en-IN" b="1" dirty="0">
                <a:solidFill>
                  <a:schemeClr val="bg2"/>
                </a:solidFill>
              </a:rPr>
              <a:t>real-time streaming</a:t>
            </a:r>
            <a:r>
              <a:rPr lang="en-IN" dirty="0">
                <a:solidFill>
                  <a:schemeClr val="bg2"/>
                </a:solidFill>
              </a:rPr>
              <a:t> (Apache Kafka) for live updates. Ensure </a:t>
            </a:r>
            <a:r>
              <a:rPr lang="en-IN" b="1" dirty="0">
                <a:solidFill>
                  <a:schemeClr val="bg2"/>
                </a:solidFill>
              </a:rPr>
              <a:t>low-latency insights</a:t>
            </a:r>
            <a:r>
              <a:rPr lang="en-IN" dirty="0">
                <a:solidFill>
                  <a:schemeClr val="bg2"/>
                </a:solidFill>
              </a:rPr>
              <a:t> for quick decision-making</a:t>
            </a:r>
          </a:p>
          <a:p>
            <a:r>
              <a:rPr lang="en-IN" b="1" dirty="0">
                <a:solidFill>
                  <a:schemeClr val="bg2"/>
                </a:solidFill>
              </a:rPr>
              <a:t>Improve Prediction AI-Optimized Computation</a:t>
            </a:r>
            <a:endParaRPr lang="en-IN" dirty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2"/>
                </a:solidFill>
              </a:rPr>
              <a:t>Leverage </a:t>
            </a:r>
            <a:r>
              <a:rPr lang="en-IN" b="1" dirty="0">
                <a:solidFill>
                  <a:schemeClr val="bg2"/>
                </a:solidFill>
              </a:rPr>
              <a:t>GPU-accelerated computing (NVIDIA CUDA, TensorFlow)</a:t>
            </a:r>
            <a:r>
              <a:rPr lang="en-IN" dirty="0">
                <a:solidFill>
                  <a:schemeClr val="bg2"/>
                </a:solidFill>
              </a:rPr>
              <a:t> for large-scale model training.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2"/>
                </a:solidFill>
              </a:rPr>
              <a:t>Use </a:t>
            </a:r>
            <a:r>
              <a:rPr lang="en-IN" b="1" dirty="0">
                <a:solidFill>
                  <a:schemeClr val="bg2"/>
                </a:solidFill>
              </a:rPr>
              <a:t>transformers and optimized ML pipelines</a:t>
            </a:r>
            <a:r>
              <a:rPr lang="en-IN" dirty="0">
                <a:solidFill>
                  <a:schemeClr val="bg2"/>
                </a:solidFill>
              </a:rPr>
              <a:t> for efficient sentiment and risk analysis.</a:t>
            </a:r>
          </a:p>
          <a:p>
            <a:r>
              <a:rPr lang="en-IN" b="1" dirty="0">
                <a:solidFill>
                  <a:schemeClr val="bg2"/>
                </a:solidFill>
              </a:rPr>
              <a:t>Accuracy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2"/>
                </a:solidFill>
              </a:rPr>
              <a:t>Train AI models with historical disruption events and industry-specific data. And model testing.</a:t>
            </a:r>
            <a:endParaRPr lang="en-IN" dirty="0">
              <a:solidFill>
                <a:schemeClr val="bg2"/>
              </a:solidFill>
            </a:endParaRPr>
          </a:p>
          <a:p>
            <a:r>
              <a:rPr lang="en-IN" b="1" dirty="0">
                <a:solidFill>
                  <a:schemeClr val="bg2"/>
                </a:solidFill>
              </a:rPr>
              <a:t>Develop Interactive Dashboards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2"/>
                </a:solidFill>
              </a:rPr>
              <a:t>Utilize </a:t>
            </a:r>
            <a:r>
              <a:rPr lang="en-IN" b="1" dirty="0">
                <a:solidFill>
                  <a:schemeClr val="bg2"/>
                </a:solidFill>
              </a:rPr>
              <a:t>Power BI or Tableau</a:t>
            </a:r>
            <a:r>
              <a:rPr lang="en-IN" dirty="0">
                <a:solidFill>
                  <a:schemeClr val="bg2"/>
                </a:solidFill>
              </a:rPr>
              <a:t> for user-friendly data visualization.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0F9275-3F27-6A3B-6420-A5C639C2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171" y="624256"/>
            <a:ext cx="768840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Output Samples.</a:t>
            </a:r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ADF86A8-900F-56D5-AA5D-35FFBC888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919576"/>
              </p:ext>
            </p:extLst>
          </p:nvPr>
        </p:nvGraphicFramePr>
        <p:xfrm>
          <a:off x="295633" y="1991824"/>
          <a:ext cx="4131989" cy="2527421"/>
        </p:xfrm>
        <a:graphic>
          <a:graphicData uri="http://schemas.openxmlformats.org/drawingml/2006/table">
            <a:tbl>
              <a:tblPr/>
              <a:tblGrid>
                <a:gridCol w="771151">
                  <a:extLst>
                    <a:ext uri="{9D8B030D-6E8A-4147-A177-3AD203B41FA5}">
                      <a16:colId xmlns:a16="http://schemas.microsoft.com/office/drawing/2014/main" val="1932680595"/>
                    </a:ext>
                  </a:extLst>
                </a:gridCol>
                <a:gridCol w="1024365">
                  <a:extLst>
                    <a:ext uri="{9D8B030D-6E8A-4147-A177-3AD203B41FA5}">
                      <a16:colId xmlns:a16="http://schemas.microsoft.com/office/drawing/2014/main" val="3009738853"/>
                    </a:ext>
                  </a:extLst>
                </a:gridCol>
                <a:gridCol w="989836">
                  <a:extLst>
                    <a:ext uri="{9D8B030D-6E8A-4147-A177-3AD203B41FA5}">
                      <a16:colId xmlns:a16="http://schemas.microsoft.com/office/drawing/2014/main" val="855113897"/>
                    </a:ext>
                  </a:extLst>
                </a:gridCol>
                <a:gridCol w="690583">
                  <a:extLst>
                    <a:ext uri="{9D8B030D-6E8A-4147-A177-3AD203B41FA5}">
                      <a16:colId xmlns:a16="http://schemas.microsoft.com/office/drawing/2014/main" val="1737947708"/>
                    </a:ext>
                  </a:extLst>
                </a:gridCol>
                <a:gridCol w="656054">
                  <a:extLst>
                    <a:ext uri="{9D8B030D-6E8A-4147-A177-3AD203B41FA5}">
                      <a16:colId xmlns:a16="http://schemas.microsoft.com/office/drawing/2014/main" val="2897781207"/>
                    </a:ext>
                  </a:extLst>
                </a:gridCol>
              </a:tblGrid>
              <a:tr h="2497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sentiment_score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sentiment_label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risk_score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risk_label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076463"/>
                  </a:ext>
                </a:extLst>
              </a:tr>
              <a:tr h="389868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1/10/2025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0.998860955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0.98606354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neutral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970843"/>
                  </a:ext>
                </a:extLst>
              </a:tr>
              <a:tr h="389868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1/10/2025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0.993918419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0.94786662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neutral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439176"/>
                  </a:ext>
                </a:extLst>
              </a:tr>
              <a:tr h="389868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1/10/2025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0.995576143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0.53922772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neutral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588333"/>
                  </a:ext>
                </a:extLst>
              </a:tr>
              <a:tr h="468363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1/10/2025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0.99865061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0.75986046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contradiction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5351744"/>
                  </a:ext>
                </a:extLst>
              </a:tr>
              <a:tr h="389868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1/10/2025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0.995576143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0.53922772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neutral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488847"/>
                  </a:ext>
                </a:extLst>
              </a:tr>
              <a:tr h="249793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873616"/>
                  </a:ext>
                </a:extLst>
              </a:tr>
            </a:tbl>
          </a:graphicData>
        </a:graphic>
      </p:graphicFrame>
      <p:sp>
        <p:nvSpPr>
          <p:cNvPr id="8" name="Title 3">
            <a:extLst>
              <a:ext uri="{FF2B5EF4-FFF2-40B4-BE49-F238E27FC236}">
                <a16:creationId xmlns:a16="http://schemas.microsoft.com/office/drawing/2014/main" id="{53ABF401-0B4C-7495-523F-8056F802A706}"/>
              </a:ext>
            </a:extLst>
          </p:cNvPr>
          <p:cNvSpPr txBox="1">
            <a:spLocks/>
          </p:cNvSpPr>
          <p:nvPr/>
        </p:nvSpPr>
        <p:spPr>
          <a:xfrm>
            <a:off x="508171" y="1462785"/>
            <a:ext cx="3121335" cy="417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dirty="0"/>
              <a:t>Sentiment &amp; Risk factor analysis output</a:t>
            </a:r>
            <a:endParaRPr lang="en-IN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BBB9E83-AACE-89BF-8AB1-C6BC1FAB6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853584"/>
              </p:ext>
            </p:extLst>
          </p:nvPr>
        </p:nvGraphicFramePr>
        <p:xfrm>
          <a:off x="4572001" y="1991824"/>
          <a:ext cx="4421701" cy="2527419"/>
        </p:xfrm>
        <a:graphic>
          <a:graphicData uri="http://schemas.openxmlformats.org/drawingml/2006/table">
            <a:tbl>
              <a:tblPr/>
              <a:tblGrid>
                <a:gridCol w="721894">
                  <a:extLst>
                    <a:ext uri="{9D8B030D-6E8A-4147-A177-3AD203B41FA5}">
                      <a16:colId xmlns:a16="http://schemas.microsoft.com/office/drawing/2014/main" val="685167773"/>
                    </a:ext>
                  </a:extLst>
                </a:gridCol>
                <a:gridCol w="3097843">
                  <a:extLst>
                    <a:ext uri="{9D8B030D-6E8A-4147-A177-3AD203B41FA5}">
                      <a16:colId xmlns:a16="http://schemas.microsoft.com/office/drawing/2014/main" val="716684702"/>
                    </a:ext>
                  </a:extLst>
                </a:gridCol>
                <a:gridCol w="601964">
                  <a:extLst>
                    <a:ext uri="{9D8B030D-6E8A-4147-A177-3AD203B41FA5}">
                      <a16:colId xmlns:a16="http://schemas.microsoft.com/office/drawing/2014/main" val="624177290"/>
                    </a:ext>
                  </a:extLst>
                </a:gridCol>
              </a:tblGrid>
              <a:tr h="24744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Column1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Column2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Column3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826845"/>
                  </a:ext>
                </a:extLst>
              </a:tr>
              <a:tr h="24744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reason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action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71730"/>
                  </a:ext>
                </a:extLst>
              </a:tr>
              <a:tr h="36819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High risk with neutral sentiment - Monitor for price fluctuations.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MONITOR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272416"/>
                  </a:ext>
                </a:extLst>
              </a:tr>
              <a:tr h="46396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High risk and negative sentiment - Immediately increase stock levels!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ALERT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760996"/>
                  </a:ext>
                </a:extLst>
              </a:tr>
              <a:tr h="46396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Negative sentiment - Consider buying stock or increasing safety stock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CAUTION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928973"/>
                  </a:ext>
                </a:extLst>
              </a:tr>
              <a:tr h="36819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High risk with neutral sentiment - Monitor for price fluctuations.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MONITOR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774979"/>
                  </a:ext>
                </a:extLst>
              </a:tr>
              <a:tr h="36819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High risk with neutral sentiment - Monitor for price fluctuations.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MONITOR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4716817"/>
                  </a:ext>
                </a:extLst>
              </a:tr>
            </a:tbl>
          </a:graphicData>
        </a:graphic>
      </p:graphicFrame>
      <p:sp>
        <p:nvSpPr>
          <p:cNvPr id="10" name="Title 3">
            <a:extLst>
              <a:ext uri="{FF2B5EF4-FFF2-40B4-BE49-F238E27FC236}">
                <a16:creationId xmlns:a16="http://schemas.microsoft.com/office/drawing/2014/main" id="{4C83E67B-4928-97B9-6E69-9719DD4A341E}"/>
              </a:ext>
            </a:extLst>
          </p:cNvPr>
          <p:cNvSpPr txBox="1">
            <a:spLocks/>
          </p:cNvSpPr>
          <p:nvPr/>
        </p:nvSpPr>
        <p:spPr>
          <a:xfrm>
            <a:off x="4764505" y="1385109"/>
            <a:ext cx="4035735" cy="49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100" dirty="0"/>
              <a:t>Supply Chain Disruption Prediction using (sentiment, risk factor score and inventory stocks level )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262556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3912BA3A-834C-A570-D91E-A84D03D8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73" y="686133"/>
            <a:ext cx="8250818" cy="535200"/>
          </a:xfrm>
        </p:spPr>
        <p:txBody>
          <a:bodyPr>
            <a:noAutofit/>
          </a:bodyPr>
          <a:lstStyle/>
          <a:p>
            <a:r>
              <a:rPr lang="en-US" sz="2000" dirty="0"/>
              <a:t>Automated inventory suggestions based on risk levels</a:t>
            </a:r>
            <a:r>
              <a:rPr lang="en-US" sz="1200" dirty="0"/>
              <a:t>.(Discard )</a:t>
            </a:r>
            <a:br>
              <a:rPr lang="en-US" sz="2000" dirty="0"/>
            </a:br>
            <a:endParaRPr lang="en-IN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40BE68-5400-BD0B-274A-B99204DBF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534" y="1388788"/>
            <a:ext cx="6765185" cy="366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20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/>
        </p:nvSpPr>
        <p:spPr>
          <a:xfrm>
            <a:off x="1829900" y="2077200"/>
            <a:ext cx="5217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Thank You</a:t>
            </a:r>
            <a:endParaRPr sz="44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729450" y="1249898"/>
            <a:ext cx="7688700" cy="4551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888275" y="1705047"/>
            <a:ext cx="7688700" cy="33550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7657" algn="l" rtl="0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245"/>
              <a:buFont typeface="Arial"/>
              <a:buChar char="●"/>
            </a:pPr>
            <a:r>
              <a:rPr lang="en-US" sz="1245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Addressing Global Supply Chain Disruptions: The project aims to tackle the increasing unpredictability of supply chains, focusing on risks like geopolitical issues and natural disasters.</a:t>
            </a:r>
          </a:p>
          <a:p>
            <a:pPr marL="457200" lvl="0" indent="-307657" algn="l" rtl="0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245"/>
              <a:buFont typeface="Arial"/>
              <a:buChar char="●"/>
            </a:pPr>
            <a:r>
              <a:rPr lang="en-US" sz="1245" b="1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AI-Powered Prediction System: </a:t>
            </a:r>
            <a:r>
              <a:rPr lang="en-US" sz="1245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Utilizes advanced AI models (OpenAI GPT, Meta LLaMA) and machine learning to predict disruptions and assess risk levels in real-time.</a:t>
            </a:r>
          </a:p>
          <a:p>
            <a:pPr marL="457200" lvl="0" indent="-307657" algn="l" rtl="0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245"/>
              <a:buFont typeface="Arial"/>
              <a:buChar char="●"/>
            </a:pPr>
            <a:r>
              <a:rPr lang="en-US" sz="1245" b="1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Dynamic Inventory Optimization: </a:t>
            </a:r>
            <a:r>
              <a:rPr lang="en-US" sz="1245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Adjusts inventory levels based on real-time disruption predictions, ensuring businesses maintain optimal stock levels.</a:t>
            </a:r>
          </a:p>
          <a:p>
            <a:pPr marL="457200" lvl="0" indent="-307657" algn="l" rtl="0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245"/>
              <a:buFont typeface="Arial"/>
              <a:buChar char="●"/>
            </a:pPr>
            <a:r>
              <a:rPr lang="en-US" sz="1245" b="1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Real-Time Alerts for Stakeholders</a:t>
            </a:r>
            <a:r>
              <a:rPr lang="en-US" sz="1245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: Sends instant notifications via platforms like Discord and Slack to alert stakeholders about potential disruptions and actionable insights.</a:t>
            </a:r>
          </a:p>
          <a:p>
            <a:pPr marL="457200" lvl="0" indent="-307657" rtl="0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245"/>
              <a:buFont typeface="Arial"/>
              <a:buChar char="●"/>
            </a:pPr>
            <a:r>
              <a:rPr lang="en-US" sz="1245" b="1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Proactive Supply Chain Management: </a:t>
            </a:r>
            <a:r>
              <a:rPr lang="en-US" sz="1245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By integrating global data monitoring, predictive analytics, and automated alerts, the system helps businesses stay ahead of supply chain risks and maintain operational continuity.</a:t>
            </a:r>
            <a:endParaRPr sz="914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2500"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1600" b="1" dirty="0">
                <a:solidFill>
                  <a:schemeClr val="bg2"/>
                </a:solidFill>
              </a:rPr>
              <a:t>Unpredictable Supply Chain Risks: </a:t>
            </a:r>
            <a:r>
              <a:rPr lang="en-US" sz="1600" dirty="0">
                <a:solidFill>
                  <a:schemeClr val="bg2"/>
                </a:solidFill>
              </a:rPr>
              <a:t>Increasing global uncertainties that disrupt supply chains.</a:t>
            </a: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1600" b="1" dirty="0">
                <a:solidFill>
                  <a:schemeClr val="bg2"/>
                </a:solidFill>
              </a:rPr>
              <a:t>Lack of Predictive Analytics: </a:t>
            </a:r>
            <a:r>
              <a:rPr lang="en-US" sz="1600" dirty="0">
                <a:solidFill>
                  <a:schemeClr val="bg2"/>
                </a:solidFill>
              </a:rPr>
              <a:t>No foresight into potential disruptions, leaving businesses reactive.</a:t>
            </a: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1600" b="1" dirty="0">
                <a:solidFill>
                  <a:schemeClr val="bg2"/>
                </a:solidFill>
              </a:rPr>
              <a:t>Inventory Imbalances: </a:t>
            </a:r>
            <a:r>
              <a:rPr lang="en-US" sz="1600" dirty="0">
                <a:solidFill>
                  <a:schemeClr val="bg2"/>
                </a:solidFill>
              </a:rPr>
              <a:t>Difficulty maintaining optimal inventory levels during disruptions.</a:t>
            </a: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1600" b="1" dirty="0">
                <a:solidFill>
                  <a:schemeClr val="bg2"/>
                </a:solidFill>
              </a:rPr>
              <a:t>Manual Processes: </a:t>
            </a:r>
            <a:r>
              <a:rPr lang="en-US" sz="1600" dirty="0">
                <a:solidFill>
                  <a:schemeClr val="bg2"/>
                </a:solidFill>
              </a:rPr>
              <a:t>Current systems rely on manual monitoring, leading to delayed responses.</a:t>
            </a: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1600" b="1" dirty="0">
                <a:solidFill>
                  <a:schemeClr val="bg2"/>
                </a:solidFill>
              </a:rPr>
              <a:t>Operational Downtime: </a:t>
            </a:r>
            <a:r>
              <a:rPr lang="en-US" sz="1600" dirty="0">
                <a:solidFill>
                  <a:schemeClr val="bg2"/>
                </a:solidFill>
              </a:rPr>
              <a:t>Supply chain disruptions result in unplanned downtime, impacting performance.</a:t>
            </a:r>
            <a:endParaRPr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688200" y="706766"/>
            <a:ext cx="7688700" cy="4551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dirty="0"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762425" y="1785098"/>
            <a:ext cx="7688700" cy="27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200" b="1" dirty="0">
                <a:solidFill>
                  <a:schemeClr val="bg2"/>
                </a:solidFill>
              </a:rPr>
              <a:t>Develop AI-Powered Risk Analysis: </a:t>
            </a:r>
            <a:r>
              <a:rPr lang="en-US" sz="1200" dirty="0">
                <a:solidFill>
                  <a:schemeClr val="bg2"/>
                </a:solidFill>
              </a:rPr>
              <a:t>Use NLP and ML models to analyze global wheat data and calculate sentiment and risk factors.</a:t>
            </a:r>
          </a:p>
          <a:p>
            <a:pPr algn="just"/>
            <a:r>
              <a:rPr lang="en-US" sz="1200" b="1" dirty="0">
                <a:solidFill>
                  <a:schemeClr val="bg2"/>
                </a:solidFill>
              </a:rPr>
              <a:t>Integrate Real-Time Data: </a:t>
            </a:r>
            <a:r>
              <a:rPr lang="en-US" sz="1200" dirty="0">
                <a:solidFill>
                  <a:schemeClr val="bg2"/>
                </a:solidFill>
              </a:rPr>
              <a:t>Continuously collect and analyze data on wheat production, transportation, and global events affecting supply chains.</a:t>
            </a:r>
          </a:p>
          <a:p>
            <a:pPr algn="just"/>
            <a:r>
              <a:rPr lang="en-US" sz="1200" b="1" dirty="0">
                <a:solidFill>
                  <a:schemeClr val="bg2"/>
                </a:solidFill>
              </a:rPr>
              <a:t>Automate Inventory Adjustments: </a:t>
            </a:r>
            <a:r>
              <a:rPr lang="en-US" sz="1200" dirty="0">
                <a:solidFill>
                  <a:schemeClr val="bg2"/>
                </a:solidFill>
              </a:rPr>
              <a:t>Dynamically adjust inventory levels based on risk analysis and current stock.</a:t>
            </a:r>
          </a:p>
          <a:p>
            <a:pPr algn="just"/>
            <a:r>
              <a:rPr lang="en-US" sz="1200" b="1" dirty="0">
                <a:solidFill>
                  <a:schemeClr val="bg2"/>
                </a:solidFill>
              </a:rPr>
              <a:t>Send Timely Alerts: </a:t>
            </a:r>
            <a:r>
              <a:rPr lang="en-US" sz="1200" dirty="0">
                <a:solidFill>
                  <a:schemeClr val="bg2"/>
                </a:solidFill>
              </a:rPr>
              <a:t>Set up real-time notifications via Discord and Slack to inform stakeholders of critical disruptions.</a:t>
            </a:r>
          </a:p>
          <a:p>
            <a:pPr algn="just"/>
            <a:r>
              <a:rPr lang="en-US" sz="1200" b="1" dirty="0">
                <a:solidFill>
                  <a:schemeClr val="bg2"/>
                </a:solidFill>
              </a:rPr>
              <a:t>Enhance Decision-Making: </a:t>
            </a:r>
            <a:r>
              <a:rPr lang="en-US" sz="1200" dirty="0">
                <a:solidFill>
                  <a:schemeClr val="bg2"/>
                </a:solidFill>
              </a:rPr>
              <a:t>Provide actionable insights to help decision-makers adjust strategies and mitigate risks.</a:t>
            </a:r>
            <a:endParaRPr lang="en-IN" sz="12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6A07B-8828-21DE-9C8B-2858FEE46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500" dirty="0">
                <a:latin typeface="+mn-lt"/>
              </a:rPr>
              <a:t>Why “Wheat”.</a:t>
            </a:r>
            <a:endParaRPr lang="en-IN" sz="2500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D1C9B-71CE-F6A8-EBD0-410548069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7623903" cy="2261100"/>
          </a:xfrm>
        </p:spPr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Global Consumption: </a:t>
            </a:r>
            <a:r>
              <a:rPr lang="en-US" dirty="0">
                <a:solidFill>
                  <a:schemeClr val="bg2"/>
                </a:solidFill>
              </a:rPr>
              <a:t>Wheat is a staple commodity consumed globally, affecting billions.</a:t>
            </a:r>
          </a:p>
          <a:p>
            <a:r>
              <a:rPr lang="en-US" b="1" dirty="0">
                <a:solidFill>
                  <a:schemeClr val="bg2"/>
                </a:solidFill>
              </a:rPr>
              <a:t>High Risk Factors: </a:t>
            </a:r>
            <a:r>
              <a:rPr lang="en-US" dirty="0">
                <a:solidFill>
                  <a:schemeClr val="bg2"/>
                </a:solidFill>
              </a:rPr>
              <a:t>Vulnerable to climate, geopolitical issues, and production inefficiencies.</a:t>
            </a:r>
          </a:p>
          <a:p>
            <a:r>
              <a:rPr lang="en-US" b="1" dirty="0">
                <a:solidFill>
                  <a:schemeClr val="bg2"/>
                </a:solidFill>
              </a:rPr>
              <a:t>Recent Shortages: </a:t>
            </a:r>
            <a:r>
              <a:rPr lang="en-US" dirty="0">
                <a:solidFill>
                  <a:schemeClr val="bg2"/>
                </a:solidFill>
              </a:rPr>
              <a:t>Ongoing wheat shortages highlight supply chain risks and vulnerabilities.</a:t>
            </a:r>
          </a:p>
          <a:p>
            <a:r>
              <a:rPr lang="en-US" b="1" dirty="0">
                <a:solidFill>
                  <a:schemeClr val="bg2"/>
                </a:solidFill>
              </a:rPr>
              <a:t>Logistics Challenges: </a:t>
            </a:r>
            <a:r>
              <a:rPr lang="en-US" dirty="0">
                <a:solidFill>
                  <a:schemeClr val="bg2"/>
                </a:solidFill>
              </a:rPr>
              <a:t>Complex supply chain logistics are crucial for wheat production and distribution.</a:t>
            </a:r>
          </a:p>
          <a:p>
            <a:r>
              <a:rPr lang="en-US" b="1" dirty="0">
                <a:solidFill>
                  <a:schemeClr val="bg2"/>
                </a:solidFill>
              </a:rPr>
              <a:t>Impact on People: </a:t>
            </a:r>
            <a:r>
              <a:rPr lang="en-US" dirty="0">
                <a:solidFill>
                  <a:schemeClr val="bg2"/>
                </a:solidFill>
              </a:rPr>
              <a:t>Wheat shortages impact food security and economic stability across regions.</a:t>
            </a:r>
            <a:endParaRPr lang="en-I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159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1DBC9-EF28-D04D-918A-A47586592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45" y="610506"/>
            <a:ext cx="7688700" cy="4620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+mn-lt"/>
              </a:rPr>
              <a:t>Challenges Faced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7F68B382-D4B2-672B-44C0-167F166A0D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6595020"/>
              </p:ext>
            </p:extLst>
          </p:nvPr>
        </p:nvGraphicFramePr>
        <p:xfrm>
          <a:off x="729449" y="1271910"/>
          <a:ext cx="7830159" cy="3602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3907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C0BF5-0102-5300-2480-990DD1EE4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48" y="638006"/>
            <a:ext cx="7688700" cy="535200"/>
          </a:xfrm>
        </p:spPr>
        <p:txBody>
          <a:bodyPr>
            <a:normAutofit/>
          </a:bodyPr>
          <a:lstStyle/>
          <a:p>
            <a:r>
              <a:rPr lang="en-US" sz="2200" dirty="0"/>
              <a:t>Project Modules</a:t>
            </a:r>
            <a:endParaRPr lang="en-IN" sz="2200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62822B1F-1952-CCF6-80B5-DE63964DF2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120904"/>
              </p:ext>
            </p:extLst>
          </p:nvPr>
        </p:nvGraphicFramePr>
        <p:xfrm>
          <a:off x="729450" y="1450664"/>
          <a:ext cx="7287020" cy="3375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1817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658900" y="658632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 Flow</a:t>
            </a:r>
            <a:endParaRPr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3635ED8-DA29-2C95-42D1-B73AE5355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277" y="1478166"/>
            <a:ext cx="7508827" cy="330696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65FFE-51C5-936A-5434-6EFC1E87D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93011"/>
            <a:ext cx="4866953" cy="5352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+mj-lt"/>
              </a:rPr>
              <a:t>Data Collection Method &amp; Source</a:t>
            </a:r>
            <a:br>
              <a:rPr lang="en-IN" b="1" dirty="0">
                <a:latin typeface="+mj-lt"/>
              </a:rPr>
            </a:br>
            <a:endParaRPr lang="en-IN" dirty="0"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F1886-4F0F-A4D8-7439-098A9AF72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546918"/>
            <a:ext cx="7688700" cy="2793058"/>
          </a:xfrm>
        </p:spPr>
        <p:txBody>
          <a:bodyPr/>
          <a:lstStyle/>
          <a:p>
            <a:pPr marL="146050" indent="0">
              <a:buNone/>
            </a:pPr>
            <a:r>
              <a:rPr lang="en-US" b="1" dirty="0">
                <a:solidFill>
                  <a:schemeClr val="bg2"/>
                </a:solidFill>
              </a:rPr>
              <a:t>Data Collection Method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Used REST API to fetch real-time and historical data.</a:t>
            </a:r>
          </a:p>
          <a:p>
            <a:r>
              <a:rPr lang="en-US" dirty="0">
                <a:solidFill>
                  <a:schemeClr val="bg2"/>
                </a:solidFill>
              </a:rPr>
              <a:t>Extracted structured data in JSON format for easy processing.</a:t>
            </a:r>
          </a:p>
          <a:p>
            <a:r>
              <a:rPr lang="en-US" dirty="0">
                <a:solidFill>
                  <a:schemeClr val="bg2"/>
                </a:solidFill>
              </a:rPr>
              <a:t>Automated data retrieval using Python (requests library) for continuous updates.</a:t>
            </a:r>
          </a:p>
          <a:p>
            <a:pPr marL="14605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146050" indent="0">
              <a:buNone/>
            </a:pPr>
            <a:r>
              <a:rPr lang="en-US" b="1" dirty="0">
                <a:solidFill>
                  <a:schemeClr val="bg2"/>
                </a:solidFill>
              </a:rPr>
              <a:t>Data Source: Event Registry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Website: Event Registry</a:t>
            </a:r>
          </a:p>
          <a:p>
            <a:r>
              <a:rPr lang="en-US" dirty="0">
                <a:solidFill>
                  <a:schemeClr val="bg2"/>
                </a:solidFill>
              </a:rPr>
              <a:t>Purpose: Collected news articles, reports, and global events related to </a:t>
            </a:r>
            <a:r>
              <a:rPr lang="en-US" b="1" dirty="0">
                <a:solidFill>
                  <a:schemeClr val="bg2"/>
                </a:solidFill>
              </a:rPr>
              <a:t>wheat</a:t>
            </a:r>
            <a:r>
              <a:rPr lang="en-US" dirty="0">
                <a:solidFill>
                  <a:schemeClr val="bg2"/>
                </a:solidFill>
              </a:rPr>
              <a:t> supply chain disruptions.</a:t>
            </a:r>
          </a:p>
          <a:p>
            <a:endParaRPr lang="en-I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497780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82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BF9994D-DC3A-4532-865D-3F10CEF7F050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1149</TotalTime>
  <Words>1184</Words>
  <Application>Microsoft Office PowerPoint</Application>
  <PresentationFormat>On-screen Show (16:9)</PresentationFormat>
  <Paragraphs>145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Lato</vt:lpstr>
      <vt:lpstr>Courier New</vt:lpstr>
      <vt:lpstr>Raleway</vt:lpstr>
      <vt:lpstr>Wingdings</vt:lpstr>
      <vt:lpstr>Streamline</vt:lpstr>
      <vt:lpstr>AI-Driven Supply Chain Disruption Predictor and Inventory Optimization System</vt:lpstr>
      <vt:lpstr>Introduction</vt:lpstr>
      <vt:lpstr>Problem Statement</vt:lpstr>
      <vt:lpstr>Objectives</vt:lpstr>
      <vt:lpstr>Why “Wheat”.</vt:lpstr>
      <vt:lpstr>Challenges Faced</vt:lpstr>
      <vt:lpstr>Project Modules</vt:lpstr>
      <vt:lpstr>Work Flow</vt:lpstr>
      <vt:lpstr>Data Collection Method &amp; Source </vt:lpstr>
      <vt:lpstr>Data Preprocessing Methods</vt:lpstr>
      <vt:lpstr>Technology Stack</vt:lpstr>
      <vt:lpstr>Future Improvements</vt:lpstr>
      <vt:lpstr>Output Samples.</vt:lpstr>
      <vt:lpstr>Automated inventory suggestions based on risk levels.(Discard )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arun prasath</cp:lastModifiedBy>
  <cp:revision>14</cp:revision>
  <dcterms:modified xsi:type="dcterms:W3CDTF">2025-02-08T06:50:54Z</dcterms:modified>
</cp:coreProperties>
</file>