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8" r:id="rId1"/>
  </p:sldMasterIdLst>
  <p:sldIdLst>
    <p:sldId id="256" r:id="rId2"/>
    <p:sldId id="257" r:id="rId3"/>
    <p:sldId id="258" r:id="rId4"/>
    <p:sldId id="259" r:id="rId5"/>
    <p:sldId id="260" r:id="rId6"/>
    <p:sldId id="261" r:id="rId7"/>
    <p:sldId id="262" r:id="rId8"/>
    <p:sldId id="263" r:id="rId9"/>
    <p:sldId id="264"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85" d="100"/>
          <a:sy n="85" d="100"/>
        </p:scale>
        <p:origin x="-714" y="-46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viewProps" Target="viewProps.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presProps" Target="presProps.xml" /><Relationship Id="rId5" Type="http://schemas.openxmlformats.org/officeDocument/2006/relationships/slide" Target="slides/slide4.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tableStyles" Target="tableStyle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a:t>Click to edit Master title style</a:t>
            </a:r>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bwMode="auto">
          <a:xfrm rot="5400000">
            <a:off x="7764621" y="1174097"/>
            <a:ext cx="2286000" cy="381000"/>
          </a:xfrm>
        </p:spPr>
        <p:txBody>
          <a:bodyPr/>
          <a:lstStyle/>
          <a:p>
            <a:fld id="{83240080-B51F-4230-8002-9E09917F1C25}" type="datetimeFigureOut">
              <a:rPr lang="en-US" smtClean="0"/>
              <a:pPr/>
              <a:t>11/6/2023</a:t>
            </a:fld>
            <a:endParaRPr lang="en-US" dirty="0"/>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dirty="0"/>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9F579018-1F65-4D7D-9DC6-C11CE49C255E}"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83240080-B51F-4230-8002-9E09917F1C25}" type="datetimeFigureOut">
              <a:rPr lang="en-US" smtClean="0"/>
              <a:pPr/>
              <a:t>11/6/2023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F579018-1F65-4D7D-9DC6-C11CE49C255E}"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83240080-B51F-4230-8002-9E09917F1C25}" type="datetimeFigureOut">
              <a:rPr lang="en-US" smtClean="0"/>
              <a:pPr/>
              <a:t>11/6/2023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F579018-1F65-4D7D-9DC6-C11CE49C255E}"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4"/>
          </p:nvPr>
        </p:nvSpPr>
        <p:spPr/>
        <p:txBody>
          <a:bodyPr rtlCol="0"/>
          <a:lstStyle/>
          <a:p>
            <a:fld id="{83240080-B51F-4230-8002-9E09917F1C25}" type="datetimeFigureOut">
              <a:rPr lang="en-US" smtClean="0"/>
              <a:pPr/>
              <a:t>11/6/2023</a:t>
            </a:fld>
            <a:endParaRPr lang="en-US" dirty="0"/>
          </a:p>
        </p:txBody>
      </p:sp>
      <p:sp>
        <p:nvSpPr>
          <p:cNvPr id="9" name="Slide Number Placeholder 8"/>
          <p:cNvSpPr>
            <a:spLocks noGrp="1"/>
          </p:cNvSpPr>
          <p:nvPr>
            <p:ph type="sldNum" sz="quarter" idx="15"/>
          </p:nvPr>
        </p:nvSpPr>
        <p:spPr/>
        <p:txBody>
          <a:bodyPr rtlCol="0"/>
          <a:lstStyle/>
          <a:p>
            <a:fld id="{9F579018-1F65-4D7D-9DC6-C11CE49C255E}" type="slidenum">
              <a:rPr lang="en-US" smtClean="0"/>
              <a:pPr/>
              <a:t>‹#›</a:t>
            </a:fld>
            <a:endParaRPr lang="en-US" dirty="0"/>
          </a:p>
        </p:txBody>
      </p:sp>
      <p:sp>
        <p:nvSpPr>
          <p:cNvPr id="10" name="Footer Placeholder 9"/>
          <p:cNvSpPr>
            <a:spLocks noGrp="1"/>
          </p:cNvSpPr>
          <p:nvPr>
            <p:ph type="ftr" sz="quarter" idx="16"/>
          </p:nvPr>
        </p:nvSpPr>
        <p:spPr/>
        <p:txBody>
          <a:bodyPr rtlCol="0"/>
          <a:lstStyle/>
          <a:p>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a:t>Click to edit Master title style</a:t>
            </a:r>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83240080-B51F-4230-8002-9E09917F1C25}" type="datetimeFigureOut">
              <a:rPr lang="en-US" smtClean="0"/>
              <a:pPr/>
              <a:t>11/6/2023</a:t>
            </a:fld>
            <a:endParaRPr lang="en-US" dirty="0"/>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dirty="0"/>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6" name="Slide Number Placeholder 5"/>
          <p:cNvSpPr>
            <a:spLocks noGrp="1"/>
          </p:cNvSpPr>
          <p:nvPr>
            <p:ph type="sldNum" sz="quarter" idx="12"/>
          </p:nvPr>
        </p:nvSpPr>
        <p:spPr bwMode="auto">
          <a:xfrm>
            <a:off x="1340616" y="4928702"/>
            <a:ext cx="609600" cy="517524"/>
          </a:xfrm>
        </p:spPr>
        <p:txBody>
          <a:bodyPr/>
          <a:lstStyle/>
          <a:p>
            <a:fld id="{9F579018-1F65-4D7D-9DC6-C11CE49C255E}"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83240080-B51F-4230-8002-9E09917F1C25}" type="datetimeFigureOut">
              <a:rPr lang="en-US" smtClean="0"/>
              <a:pPr/>
              <a:t>11/6/2023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F579018-1F65-4D7D-9DC6-C11CE49C255E}" type="slidenum">
              <a:rPr lang="en-US" smtClean="0"/>
              <a:pPr/>
              <a:t>‹#›</a:t>
            </a:fld>
            <a:endParaRPr lang="en-US" dirty="0"/>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a:t>Click to edit Master title style</a:t>
            </a:r>
          </a:p>
        </p:txBody>
      </p:sp>
      <p:sp>
        <p:nvSpPr>
          <p:cNvPr id="7" name="Date Placeholder 6"/>
          <p:cNvSpPr>
            <a:spLocks noGrp="1"/>
          </p:cNvSpPr>
          <p:nvPr>
            <p:ph type="dt" sz="half" idx="10"/>
          </p:nvPr>
        </p:nvSpPr>
        <p:spPr/>
        <p:txBody>
          <a:bodyPr/>
          <a:lstStyle/>
          <a:p>
            <a:fld id="{83240080-B51F-4230-8002-9E09917F1C25}" type="datetimeFigureOut">
              <a:rPr lang="en-US" smtClean="0"/>
              <a:pPr/>
              <a:t>11/6/2023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9F579018-1F65-4D7D-9DC6-C11CE49C255E}" type="slidenum">
              <a:rPr lang="en-US" smtClean="0"/>
              <a:pPr/>
              <a:t>‹#›</a:t>
            </a:fld>
            <a:endParaRPr lang="en-US" dirty="0"/>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6" name="Date Placeholder 5"/>
          <p:cNvSpPr>
            <a:spLocks noGrp="1"/>
          </p:cNvSpPr>
          <p:nvPr>
            <p:ph type="dt" sz="half" idx="10"/>
          </p:nvPr>
        </p:nvSpPr>
        <p:spPr/>
        <p:txBody>
          <a:bodyPr rtlCol="0"/>
          <a:lstStyle/>
          <a:p>
            <a:fld id="{83240080-B51F-4230-8002-9E09917F1C25}" type="datetimeFigureOut">
              <a:rPr lang="en-US" smtClean="0"/>
              <a:pPr/>
              <a:t>11/6/2023</a:t>
            </a:fld>
            <a:endParaRPr lang="en-US" dirty="0"/>
          </a:p>
        </p:txBody>
      </p:sp>
      <p:sp>
        <p:nvSpPr>
          <p:cNvPr id="7" name="Slide Number Placeholder 6"/>
          <p:cNvSpPr>
            <a:spLocks noGrp="1"/>
          </p:cNvSpPr>
          <p:nvPr>
            <p:ph type="sldNum" sz="quarter" idx="11"/>
          </p:nvPr>
        </p:nvSpPr>
        <p:spPr/>
        <p:txBody>
          <a:bodyPr rtlCol="0"/>
          <a:lstStyle/>
          <a:p>
            <a:fld id="{9F579018-1F65-4D7D-9DC6-C11CE49C255E}" type="slidenum">
              <a:rPr lang="en-US" smtClean="0"/>
              <a:pPr/>
              <a:t>‹#›</a:t>
            </a:fld>
            <a:endParaRPr lang="en-US" dirty="0"/>
          </a:p>
        </p:txBody>
      </p:sp>
      <p:sp>
        <p:nvSpPr>
          <p:cNvPr id="8" name="Footer Placeholder 7"/>
          <p:cNvSpPr>
            <a:spLocks noGrp="1"/>
          </p:cNvSpPr>
          <p:nvPr>
            <p:ph type="ftr" sz="quarter" idx="12"/>
          </p:nvPr>
        </p:nvSpPr>
        <p:spPr/>
        <p:txBody>
          <a:bodyPr rtlCol="0"/>
          <a:lstStyle/>
          <a:p>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3240080-B51F-4230-8002-9E09917F1C25}" type="datetimeFigureOut">
              <a:rPr lang="en-US" smtClean="0"/>
              <a:pPr/>
              <a:t>11/6/2023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9F579018-1F65-4D7D-9DC6-C11CE49C255E}"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a:t>Click to edit Master title style</a:t>
            </a:r>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1" name="Date Placeholder 20"/>
          <p:cNvSpPr>
            <a:spLocks noGrp="1"/>
          </p:cNvSpPr>
          <p:nvPr>
            <p:ph type="dt" sz="half" idx="14"/>
          </p:nvPr>
        </p:nvSpPr>
        <p:spPr/>
        <p:txBody>
          <a:bodyPr rtlCol="0"/>
          <a:lstStyle/>
          <a:p>
            <a:fld id="{83240080-B51F-4230-8002-9E09917F1C25}" type="datetimeFigureOut">
              <a:rPr lang="en-US" smtClean="0"/>
              <a:pPr/>
              <a:t>11/6/2023</a:t>
            </a:fld>
            <a:endParaRPr lang="en-US" dirty="0"/>
          </a:p>
        </p:txBody>
      </p:sp>
      <p:sp>
        <p:nvSpPr>
          <p:cNvPr id="22" name="Slide Number Placeholder 21"/>
          <p:cNvSpPr>
            <a:spLocks noGrp="1"/>
          </p:cNvSpPr>
          <p:nvPr>
            <p:ph type="sldNum" sz="quarter" idx="15"/>
          </p:nvPr>
        </p:nvSpPr>
        <p:spPr/>
        <p:txBody>
          <a:bodyPr rtlCol="0"/>
          <a:lstStyle/>
          <a:p>
            <a:fld id="{9F579018-1F65-4D7D-9DC6-C11CE49C255E}" type="slidenum">
              <a:rPr lang="en-US" smtClean="0"/>
              <a:pPr/>
              <a:t>‹#›</a:t>
            </a:fld>
            <a:endParaRPr lang="en-US" dirty="0"/>
          </a:p>
        </p:txBody>
      </p:sp>
      <p:sp>
        <p:nvSpPr>
          <p:cNvPr id="23" name="Footer Placeholder 22"/>
          <p:cNvSpPr>
            <a:spLocks noGrp="1"/>
          </p:cNvSpPr>
          <p:nvPr>
            <p:ph type="ftr" sz="quarter" idx="16"/>
          </p:nvPr>
        </p:nvSpPr>
        <p:spPr/>
        <p:txBody>
          <a:bodyPr rtlCol="0"/>
          <a:lstStyle/>
          <a:p>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a:t>Click to edit Master title style</a:t>
            </a:r>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dirty="0"/>
              <a:t>Click icon to add picture</a:t>
            </a:r>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83240080-B51F-4230-8002-9E09917F1C25}" type="datetimeFigureOut">
              <a:rPr lang="en-US" smtClean="0"/>
              <a:pPr/>
              <a:t>11/6/2023</a:t>
            </a:fld>
            <a:endParaRPr lang="en-US" dirty="0"/>
          </a:p>
        </p:txBody>
      </p:sp>
      <p:sp>
        <p:nvSpPr>
          <p:cNvPr id="18" name="Slide Number Placeholder 17"/>
          <p:cNvSpPr>
            <a:spLocks noGrp="1"/>
          </p:cNvSpPr>
          <p:nvPr>
            <p:ph type="sldNum" sz="quarter" idx="11"/>
          </p:nvPr>
        </p:nvSpPr>
        <p:spPr/>
        <p:txBody>
          <a:bodyPr rtlCol="0"/>
          <a:lstStyle/>
          <a:p>
            <a:fld id="{9F579018-1F65-4D7D-9DC6-C11CE49C255E}" type="slidenum">
              <a:rPr lang="en-US" smtClean="0"/>
              <a:pPr/>
              <a:t>‹#›</a:t>
            </a:fld>
            <a:endParaRPr lang="en-US" dirty="0"/>
          </a:p>
        </p:txBody>
      </p:sp>
      <p:sp>
        <p:nvSpPr>
          <p:cNvPr id="21" name="Footer Placeholder 20"/>
          <p:cNvSpPr>
            <a:spLocks noGrp="1"/>
          </p:cNvSpPr>
          <p:nvPr>
            <p:ph type="ftr" sz="quarter" idx="12"/>
          </p:nvPr>
        </p:nvSpPr>
        <p:spPr/>
        <p:txBody>
          <a:bodyPr rtlCol="0"/>
          <a:lstStyle/>
          <a:p>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a:t>Click to edit Master title style</a:t>
            </a:r>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83240080-B51F-4230-8002-9E09917F1C25}" type="datetimeFigureOut">
              <a:rPr lang="en-US" smtClean="0"/>
              <a:pPr/>
              <a:t>11/6/2023</a:t>
            </a:fld>
            <a:endParaRPr lang="en-US" dirty="0"/>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dirty="0"/>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9F579018-1F65-4D7D-9DC6-C11CE49C255E}"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2" Type="http://schemas.openxmlformats.org/officeDocument/2006/relationships/hyperlink" Target="https://api.video.ibm.com/" TargetMode="External"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071546"/>
            <a:ext cx="8229600" cy="1590693"/>
          </a:xfrm>
        </p:spPr>
        <p:txBody>
          <a:bodyPr>
            <a:normAutofit/>
          </a:bodyPr>
          <a:lstStyle/>
          <a:p>
            <a:r>
              <a:rPr lang="en-US" sz="4400" dirty="0">
                <a:latin typeface="Algerian" pitchFamily="82" charset="0"/>
              </a:rPr>
              <a:t>Media Streaming With IBM Cloud Video Streaming </a:t>
            </a:r>
          </a:p>
        </p:txBody>
      </p:sp>
      <p:sp>
        <p:nvSpPr>
          <p:cNvPr id="4" name="TextBox 3"/>
          <p:cNvSpPr txBox="1"/>
          <p:nvPr/>
        </p:nvSpPr>
        <p:spPr>
          <a:xfrm>
            <a:off x="1214414" y="3500438"/>
            <a:ext cx="7143800" cy="646331"/>
          </a:xfrm>
          <a:prstGeom prst="rect">
            <a:avLst/>
          </a:prstGeom>
          <a:noFill/>
        </p:spPr>
        <p:txBody>
          <a:bodyPr wrap="square" rtlCol="0">
            <a:spAutoFit/>
          </a:bodyPr>
          <a:lstStyle/>
          <a:p>
            <a:r>
              <a:rPr lang="en-US" sz="3600" dirty="0">
                <a:latin typeface="Algerian" pitchFamily="82" charset="0"/>
              </a:rPr>
              <a:t>Final  Project  Submission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b="1"/>
              <a:t>Steps For Complete Project:</a:t>
            </a:r>
            <a:endParaRPr lang="en-US" b="1" dirty="0"/>
          </a:p>
        </p:txBody>
      </p:sp>
      <p:sp>
        <p:nvSpPr>
          <p:cNvPr id="2" name="Content Placeholder 1"/>
          <p:cNvSpPr>
            <a:spLocks noGrp="1"/>
          </p:cNvSpPr>
          <p:nvPr>
            <p:ph sz="quarter" idx="1"/>
          </p:nvPr>
        </p:nvSpPr>
        <p:spPr/>
        <p:txBody>
          <a:bodyPr>
            <a:normAutofit/>
          </a:bodyPr>
          <a:lstStyle/>
          <a:p>
            <a:pPr>
              <a:buNone/>
            </a:pPr>
            <a:r>
              <a:rPr lang="en-US" b="1" dirty="0">
                <a:latin typeface="Cambria" pitchFamily="18" charset="0"/>
                <a:ea typeface="Cambria" pitchFamily="18" charset="0"/>
              </a:rPr>
              <a:t>Set up an IBM Cloud Account:</a:t>
            </a:r>
            <a:r>
              <a:rPr lang="en-US" dirty="0">
                <a:latin typeface="Cambria" pitchFamily="18" charset="0"/>
                <a:ea typeface="Cambria" pitchFamily="18" charset="0"/>
              </a:rPr>
              <a:t> </a:t>
            </a:r>
          </a:p>
          <a:p>
            <a:pPr>
              <a:buNone/>
            </a:pPr>
            <a:r>
              <a:rPr lang="en-US" dirty="0">
                <a:latin typeface="Cambria" pitchFamily="18" charset="0"/>
                <a:ea typeface="Cambria" pitchFamily="18" charset="0"/>
              </a:rPr>
              <a:t>         If you don't already have an IBM Cloud account, you need to sign up for one and create a new IBM Cloud Video Streaming service instance.</a:t>
            </a:r>
          </a:p>
          <a:p>
            <a:pPr>
              <a:buNone/>
            </a:pPr>
            <a:r>
              <a:rPr lang="en-US" b="1" dirty="0">
                <a:latin typeface="Cambria" pitchFamily="18" charset="0"/>
                <a:ea typeface="Cambria" pitchFamily="18" charset="0"/>
              </a:rPr>
              <a:t>Get Your API Credentials:</a:t>
            </a:r>
            <a:r>
              <a:rPr lang="en-US" dirty="0">
                <a:latin typeface="Cambria" pitchFamily="18" charset="0"/>
                <a:ea typeface="Cambria" pitchFamily="18" charset="0"/>
              </a:rPr>
              <a:t> </a:t>
            </a:r>
          </a:p>
          <a:p>
            <a:pPr>
              <a:buNone/>
            </a:pPr>
            <a:r>
              <a:rPr lang="en-US" dirty="0">
                <a:latin typeface="Cambria" pitchFamily="18" charset="0"/>
                <a:ea typeface="Cambria" pitchFamily="18" charset="0"/>
              </a:rPr>
              <a:t>           You'll need API credentials to interact with the IBM Cloud Video Streaming service. Typically, you'll get an API key and an API secret.</a:t>
            </a:r>
          </a:p>
          <a:p>
            <a:pPr>
              <a:buNone/>
            </a:pPr>
            <a:endParaRPr lang="en-US" dirty="0">
              <a:latin typeface="Cambria" pitchFamily="18" charset="0"/>
              <a:ea typeface="Cambria"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
          </p:nvPr>
        </p:nvSpPr>
        <p:spPr>
          <a:xfrm>
            <a:off x="457200" y="857232"/>
            <a:ext cx="7467600" cy="5616720"/>
          </a:xfrm>
        </p:spPr>
        <p:txBody>
          <a:bodyPr>
            <a:normAutofit/>
          </a:bodyPr>
          <a:lstStyle/>
          <a:p>
            <a:pPr>
              <a:buNone/>
            </a:pPr>
            <a:r>
              <a:rPr lang="en-US" b="1" dirty="0">
                <a:latin typeface="Cambria" pitchFamily="18" charset="0"/>
                <a:ea typeface="Cambria" pitchFamily="18" charset="0"/>
              </a:rPr>
              <a:t>Install Required Libraries:</a:t>
            </a:r>
          </a:p>
          <a:p>
            <a:pPr>
              <a:buNone/>
            </a:pPr>
            <a:r>
              <a:rPr lang="en-US" b="1" dirty="0">
                <a:latin typeface="Cambria" pitchFamily="18" charset="0"/>
                <a:ea typeface="Cambria" pitchFamily="18" charset="0"/>
              </a:rPr>
              <a:t>       </a:t>
            </a:r>
            <a:r>
              <a:rPr lang="en-US" dirty="0">
                <a:latin typeface="Cambria" pitchFamily="18" charset="0"/>
                <a:ea typeface="Cambria" pitchFamily="18" charset="0"/>
              </a:rPr>
              <a:t> You may need to install some Python libraries to interact with the IBM Cloud Video Streaming service and to handle media streaming. Here's an example of installing the IBM-</a:t>
            </a:r>
            <a:r>
              <a:rPr lang="en-US" dirty="0" err="1">
                <a:latin typeface="Cambria" pitchFamily="18" charset="0"/>
                <a:ea typeface="Cambria" pitchFamily="18" charset="0"/>
              </a:rPr>
              <a:t>watson</a:t>
            </a:r>
            <a:r>
              <a:rPr lang="en-US" dirty="0">
                <a:latin typeface="Cambria" pitchFamily="18" charset="0"/>
                <a:ea typeface="Cambria" pitchFamily="18" charset="0"/>
              </a:rPr>
              <a:t> library, which can be used to access the IBM Cloud Video Streaming service:</a:t>
            </a:r>
          </a:p>
          <a:p>
            <a:pPr>
              <a:buNone/>
            </a:pPr>
            <a:r>
              <a:rPr lang="en-US" dirty="0">
                <a:latin typeface="Cambria" pitchFamily="18" charset="0"/>
                <a:ea typeface="Cambria" pitchFamily="18" charset="0"/>
              </a:rPr>
              <a:t>                  “pip install ibm-watson”</a:t>
            </a:r>
          </a:p>
          <a:p>
            <a:pPr>
              <a:buNone/>
            </a:pPr>
            <a:r>
              <a:rPr lang="en-US" b="1" dirty="0">
                <a:latin typeface="Cambria" pitchFamily="18" charset="0"/>
                <a:ea typeface="Cambria" pitchFamily="18" charset="0"/>
              </a:rPr>
              <a:t>Create  a Python Script:</a:t>
            </a:r>
            <a:r>
              <a:rPr lang="en-US" dirty="0">
                <a:latin typeface="Cambria" pitchFamily="18" charset="0"/>
                <a:ea typeface="Cambria" pitchFamily="18" charset="0"/>
              </a:rPr>
              <a:t> </a:t>
            </a:r>
          </a:p>
          <a:p>
            <a:pPr>
              <a:buNone/>
            </a:pPr>
            <a:r>
              <a:rPr lang="en-US" dirty="0">
                <a:latin typeface="Cambria" pitchFamily="18" charset="0"/>
                <a:ea typeface="Cambria" pitchFamily="18" charset="0"/>
              </a:rPr>
              <a:t>             You can create a Python script to interact with the IBM Cloud Video Streaming service.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
          </p:nvPr>
        </p:nvSpPr>
        <p:spPr>
          <a:xfrm>
            <a:off x="457200" y="428604"/>
            <a:ext cx="7467600" cy="6045348"/>
          </a:xfrm>
        </p:spPr>
        <p:txBody>
          <a:bodyPr>
            <a:normAutofit fontScale="70000" lnSpcReduction="20000"/>
          </a:bodyPr>
          <a:lstStyle/>
          <a:p>
            <a:pPr>
              <a:buNone/>
            </a:pPr>
            <a:r>
              <a:rPr lang="en-US" dirty="0">
                <a:latin typeface="Cambria" pitchFamily="18" charset="0"/>
                <a:ea typeface="Cambria" pitchFamily="18" charset="0"/>
              </a:rPr>
              <a:t>from ibm_watson</a:t>
            </a:r>
          </a:p>
          <a:p>
            <a:pPr>
              <a:buNone/>
            </a:pPr>
            <a:r>
              <a:rPr lang="en-US" dirty="0">
                <a:latin typeface="Cambria" pitchFamily="18" charset="0"/>
                <a:ea typeface="Cambria" pitchFamily="18" charset="0"/>
              </a:rPr>
              <a:t> import IBMVideo, IAMTokenManager </a:t>
            </a:r>
          </a:p>
          <a:p>
            <a:pPr>
              <a:buNone/>
            </a:pPr>
            <a:r>
              <a:rPr lang="en-US" dirty="0">
                <a:latin typeface="Cambria" pitchFamily="18" charset="0"/>
                <a:ea typeface="Cambria" pitchFamily="18" charset="0"/>
              </a:rPr>
              <a:t>from ibm_cloud_sdk_core.authenticators </a:t>
            </a:r>
          </a:p>
          <a:p>
            <a:pPr>
              <a:buNone/>
            </a:pPr>
            <a:r>
              <a:rPr lang="en-US" dirty="0">
                <a:latin typeface="Cambria" pitchFamily="18" charset="0"/>
                <a:ea typeface="Cambria" pitchFamily="18" charset="0"/>
              </a:rPr>
              <a:t>import IAMAuthenticator</a:t>
            </a:r>
          </a:p>
          <a:p>
            <a:pPr>
              <a:buNone/>
            </a:pPr>
            <a:r>
              <a:rPr lang="en-US" b="1" dirty="0">
                <a:latin typeface="Cambria" pitchFamily="18" charset="0"/>
                <a:ea typeface="Cambria" pitchFamily="18" charset="0"/>
              </a:rPr>
              <a:t> # Initialize the IAM</a:t>
            </a:r>
          </a:p>
          <a:p>
            <a:pPr>
              <a:buNone/>
            </a:pPr>
            <a:r>
              <a:rPr lang="en-US" dirty="0">
                <a:latin typeface="Cambria" pitchFamily="18" charset="0"/>
                <a:ea typeface="Cambria" pitchFamily="18" charset="0"/>
              </a:rPr>
              <a:t> authenticator authenticator = IAMAuthenticator(api_key='YOUR_API_KEY') </a:t>
            </a:r>
          </a:p>
          <a:p>
            <a:pPr>
              <a:buNone/>
            </a:pPr>
            <a:r>
              <a:rPr lang="en-US" b="1" dirty="0">
                <a:latin typeface="Cambria" pitchFamily="18" charset="0"/>
                <a:ea typeface="Cambria" pitchFamily="18" charset="0"/>
              </a:rPr>
              <a:t># Initialize the token manager</a:t>
            </a:r>
          </a:p>
          <a:p>
            <a:pPr>
              <a:buNone/>
            </a:pPr>
            <a:r>
              <a:rPr lang="en-US" dirty="0">
                <a:latin typeface="Cambria" pitchFamily="18" charset="0"/>
                <a:ea typeface="Cambria" pitchFamily="18" charset="0"/>
              </a:rPr>
              <a:t> token_manager = IAMTokenManager(apikey=authenticator.api_key) </a:t>
            </a:r>
          </a:p>
          <a:p>
            <a:pPr>
              <a:buNone/>
            </a:pPr>
            <a:r>
              <a:rPr lang="en-US" b="1" dirty="0">
                <a:latin typeface="Cambria" pitchFamily="18" charset="0"/>
                <a:ea typeface="Cambria" pitchFamily="18" charset="0"/>
              </a:rPr>
              <a:t># Create the IBM Video client</a:t>
            </a:r>
          </a:p>
          <a:p>
            <a:pPr>
              <a:buNone/>
            </a:pPr>
            <a:r>
              <a:rPr lang="en-US" dirty="0">
                <a:latin typeface="Cambria" pitchFamily="18" charset="0"/>
                <a:ea typeface="Cambria" pitchFamily="18" charset="0"/>
              </a:rPr>
              <a:t> ibm_video = IBMVideo(authenticator=authenticator) ibm_video.set_service_url('</a:t>
            </a:r>
            <a:r>
              <a:rPr lang="en-US" dirty="0">
                <a:latin typeface="Cambria" pitchFamily="18" charset="0"/>
                <a:ea typeface="Cambria" pitchFamily="18" charset="0"/>
                <a:hlinkClick r:id="rId2"/>
              </a:rPr>
              <a:t>https://api.video.ibm.com</a:t>
            </a:r>
            <a:r>
              <a:rPr lang="en-US" dirty="0">
                <a:latin typeface="Cambria" pitchFamily="18" charset="0"/>
                <a:ea typeface="Cambria" pitchFamily="18" charset="0"/>
              </a:rPr>
              <a:t>')</a:t>
            </a:r>
          </a:p>
          <a:p>
            <a:pPr>
              <a:buNone/>
            </a:pPr>
            <a:r>
              <a:rPr lang="en-US" dirty="0">
                <a:latin typeface="Cambria" pitchFamily="18" charset="0"/>
                <a:ea typeface="Cambria" pitchFamily="18" charset="0"/>
              </a:rPr>
              <a:t> </a:t>
            </a:r>
            <a:r>
              <a:rPr lang="en-US" b="1" dirty="0">
                <a:latin typeface="Cambria" pitchFamily="18" charset="0"/>
                <a:ea typeface="Cambria" pitchFamily="18" charset="0"/>
              </a:rPr>
              <a:t># Create a live stream</a:t>
            </a:r>
            <a:r>
              <a:rPr lang="en-US" dirty="0">
                <a:latin typeface="Cambria" pitchFamily="18" charset="0"/>
                <a:ea typeface="Cambria" pitchFamily="18" charset="0"/>
              </a:rPr>
              <a:t> </a:t>
            </a:r>
          </a:p>
          <a:p>
            <a:pPr>
              <a:buNone/>
            </a:pPr>
            <a:r>
              <a:rPr lang="en-US" dirty="0">
                <a:latin typeface="Cambria" pitchFamily="18" charset="0"/>
                <a:ea typeface="Cambria" pitchFamily="18" charset="0"/>
              </a:rPr>
              <a:t>live_stream = ibm_video.create_live_stream( asset_id='YOUR_ASSET_ID', latency_preference='low', max_duration=3600,</a:t>
            </a:r>
          </a:p>
          <a:p>
            <a:pPr>
              <a:buNone/>
            </a:pPr>
            <a:r>
              <a:rPr lang="en-US" dirty="0">
                <a:latin typeface="Cambria" pitchFamily="18" charset="0"/>
                <a:ea typeface="Cambria" pitchFamily="18" charset="0"/>
              </a:rPr>
              <a:t> </a:t>
            </a:r>
            <a:r>
              <a:rPr lang="en-US" b="1" dirty="0">
                <a:latin typeface="Cambria" pitchFamily="18" charset="0"/>
                <a:ea typeface="Cambria" pitchFamily="18" charset="0"/>
              </a:rPr>
              <a:t># Set the maximum duration in seconds </a:t>
            </a:r>
          </a:p>
          <a:p>
            <a:pPr>
              <a:buNone/>
            </a:pPr>
            <a:r>
              <a:rPr lang="en-US" dirty="0">
                <a:latin typeface="Cambria" pitchFamily="18" charset="0"/>
                <a:ea typeface="Cambria" pitchFamily="18" charset="0"/>
              </a:rPr>
              <a:t>playback_url='true', </a:t>
            </a:r>
          </a:p>
          <a:p>
            <a:pPr>
              <a:buNone/>
            </a:pPr>
            <a:r>
              <a:rPr lang="en-US" b="1" dirty="0">
                <a:latin typeface="Cambria" pitchFamily="18" charset="0"/>
                <a:ea typeface="Cambria" pitchFamily="18" charset="0"/>
              </a:rPr>
              <a:t># Enable playback URL </a:t>
            </a:r>
          </a:p>
          <a:p>
            <a:pPr>
              <a:buNone/>
            </a:pPr>
            <a:r>
              <a:rPr lang="en-US" dirty="0">
                <a:latin typeface="Cambria" pitchFamily="18" charset="0"/>
                <a:ea typeface="Cambria" pitchFamily="18" charset="0"/>
              </a:rPr>
              <a:t>print(f'Live stream ID: {live_stream.id}') print(f'Playback URL: {live_stream.playback_url}')</a:t>
            </a:r>
          </a:p>
          <a:p>
            <a:pPr>
              <a:buNone/>
            </a:pPr>
            <a:r>
              <a:rPr lang="en-US" dirty="0">
                <a:latin typeface="Cambria" pitchFamily="18" charset="0"/>
                <a:ea typeface="Cambria" pitchFamily="18" charset="0"/>
              </a:rPr>
              <a:t>Make sure to replace 'YOUR_API_KEY' and 'YOUR_ASSET_ID' with your actual API key and asset ID</a:t>
            </a:r>
          </a:p>
          <a:p>
            <a:pPr>
              <a:buNone/>
            </a:pPr>
            <a:endParaRPr lang="en-US" dirty="0">
              <a:latin typeface="Cambria" pitchFamily="18" charset="0"/>
              <a:ea typeface="Cambria" pitchFamily="18" charset="0"/>
            </a:endParaRPr>
          </a:p>
          <a:p>
            <a:pPr>
              <a:buNone/>
            </a:pPr>
            <a:endParaRPr lang="en-US" dirty="0">
              <a:latin typeface="Cambria" pitchFamily="18" charset="0"/>
              <a:ea typeface="Cambria"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
          </p:nvPr>
        </p:nvSpPr>
        <p:spPr>
          <a:xfrm>
            <a:off x="457200" y="500042"/>
            <a:ext cx="7467600" cy="5973910"/>
          </a:xfrm>
        </p:spPr>
        <p:txBody>
          <a:bodyPr>
            <a:normAutofit/>
          </a:bodyPr>
          <a:lstStyle/>
          <a:p>
            <a:pPr>
              <a:buNone/>
            </a:pPr>
            <a:r>
              <a:rPr lang="en-US" b="1" dirty="0">
                <a:latin typeface="Cambria" pitchFamily="18" charset="0"/>
                <a:ea typeface="Cambria" pitchFamily="18" charset="0"/>
              </a:rPr>
              <a:t>Handle Media Streaming:</a:t>
            </a:r>
          </a:p>
          <a:p>
            <a:pPr>
              <a:buNone/>
            </a:pPr>
            <a:r>
              <a:rPr lang="en-US" b="1" dirty="0">
                <a:latin typeface="Cambria" pitchFamily="18" charset="0"/>
                <a:ea typeface="Cambria" pitchFamily="18" charset="0"/>
              </a:rPr>
              <a:t>          </a:t>
            </a:r>
            <a:r>
              <a:rPr lang="en-US" dirty="0">
                <a:latin typeface="Cambria" pitchFamily="18" charset="0"/>
                <a:ea typeface="Cambria" pitchFamily="18" charset="0"/>
              </a:rPr>
              <a:t> Depending on your use case, you'll need to implement media streaming on your client-side application using HTML and JavaScript. You can use libraries like Media Source Extensions (MSE) or the WebRTC API for this purpose. Your Python server can also serve video files and handle real-time communication with clients.</a:t>
            </a:r>
          </a:p>
          <a:p>
            <a:pPr>
              <a:buNone/>
            </a:pPr>
            <a:r>
              <a:rPr lang="en-US" b="1" dirty="0">
                <a:latin typeface="Cambria" pitchFamily="18" charset="0"/>
                <a:ea typeface="Cambria" pitchFamily="18" charset="0"/>
              </a:rPr>
              <a:t>Security and Access Control:</a:t>
            </a:r>
          </a:p>
          <a:p>
            <a:pPr>
              <a:buNone/>
            </a:pPr>
            <a:r>
              <a:rPr lang="en-US" b="1" dirty="0">
                <a:latin typeface="Cambria" pitchFamily="18" charset="0"/>
                <a:ea typeface="Cambria" pitchFamily="18" charset="0"/>
              </a:rPr>
              <a:t>         </a:t>
            </a:r>
            <a:r>
              <a:rPr lang="en-US" dirty="0">
                <a:latin typeface="Cambria" pitchFamily="18" charset="0"/>
                <a:ea typeface="Cambria" pitchFamily="18" charset="0"/>
              </a:rPr>
              <a:t> Implement security and access control mechanisms to ensure that your streams are only accessible by authorized users.</a:t>
            </a:r>
          </a:p>
          <a:p>
            <a:pPr>
              <a:buNone/>
            </a:pPr>
            <a:r>
              <a:rPr lang="en-US" b="1" dirty="0">
                <a:latin typeface="Cambria" pitchFamily="18" charset="0"/>
                <a:ea typeface="Cambria" pitchFamily="18" charset="0"/>
              </a:rPr>
              <a:t>Deployment:</a:t>
            </a:r>
            <a:r>
              <a:rPr lang="en-US" dirty="0">
                <a:latin typeface="Cambria" pitchFamily="18" charset="0"/>
                <a:ea typeface="Cambria" pitchFamily="18" charset="0"/>
              </a:rPr>
              <a:t> </a:t>
            </a:r>
          </a:p>
          <a:p>
            <a:pPr>
              <a:buNone/>
            </a:pPr>
            <a:r>
              <a:rPr lang="en-US" dirty="0">
                <a:latin typeface="Cambria" pitchFamily="18" charset="0"/>
                <a:ea typeface="Cambria" pitchFamily="18" charset="0"/>
              </a:rPr>
              <a:t>         Deploy your Python server and client application to a hosting service or server infrastructure.</a:t>
            </a:r>
          </a:p>
          <a:p>
            <a:pPr>
              <a:buNone/>
            </a:pPr>
            <a:endParaRPr lang="en-US" dirty="0">
              <a:latin typeface="Cambria" pitchFamily="18" charset="0"/>
              <a:ea typeface="Cambria"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214290"/>
            <a:ext cx="7467600" cy="1000132"/>
          </a:xfrm>
        </p:spPr>
        <p:txBody>
          <a:bodyPr>
            <a:normAutofit fontScale="90000"/>
          </a:bodyPr>
          <a:lstStyle/>
          <a:p>
            <a:br>
              <a:rPr lang="en-US" dirty="0"/>
            </a:br>
            <a:br>
              <a:rPr lang="en-US" dirty="0"/>
            </a:br>
            <a:r>
              <a:rPr lang="en-US" dirty="0"/>
              <a:t> Advantages of using IBM Cloud Video Streaming </a:t>
            </a:r>
            <a:br>
              <a:rPr/>
            </a:br>
            <a:endParaRPr lang="en-US" dirty="0"/>
          </a:p>
        </p:txBody>
      </p:sp>
      <p:sp>
        <p:nvSpPr>
          <p:cNvPr id="2" name="Content Placeholder 1"/>
          <p:cNvSpPr>
            <a:spLocks noGrp="1"/>
          </p:cNvSpPr>
          <p:nvPr>
            <p:ph sz="quarter" idx="1"/>
          </p:nvPr>
        </p:nvSpPr>
        <p:spPr>
          <a:xfrm>
            <a:off x="500034" y="1071546"/>
            <a:ext cx="7467600" cy="4873752"/>
          </a:xfrm>
        </p:spPr>
        <p:txBody>
          <a:bodyPr>
            <a:normAutofit fontScale="92500" lnSpcReduction="10000"/>
          </a:bodyPr>
          <a:lstStyle/>
          <a:p>
            <a:pPr>
              <a:buNone/>
            </a:pPr>
            <a:r>
              <a:rPr lang="en-US" b="1" dirty="0">
                <a:latin typeface="Cambria" pitchFamily="18" charset="0"/>
                <a:ea typeface="Cambria" pitchFamily="18" charset="0"/>
              </a:rPr>
              <a:t>Scalability:</a:t>
            </a:r>
            <a:r>
              <a:rPr lang="en-US" dirty="0">
                <a:latin typeface="Cambria" pitchFamily="18" charset="0"/>
                <a:ea typeface="Cambria" pitchFamily="18" charset="0"/>
              </a:rPr>
              <a:t> IBM Cloud Video Streaming can handle a large number of viewers simultaneously. Whether you're streaming to a small audience or a global audience, it can scale to meet your needs.</a:t>
            </a:r>
          </a:p>
          <a:p>
            <a:pPr>
              <a:buNone/>
            </a:pPr>
            <a:r>
              <a:rPr lang="en-US" b="1" dirty="0">
                <a:latin typeface="Cambria" pitchFamily="18" charset="0"/>
                <a:ea typeface="Cambria" pitchFamily="18" charset="0"/>
              </a:rPr>
              <a:t>High-Quality Streaming: </a:t>
            </a:r>
            <a:r>
              <a:rPr lang="en-US" dirty="0">
                <a:latin typeface="Cambria" pitchFamily="18" charset="0"/>
                <a:ea typeface="Cambria" pitchFamily="18" charset="0"/>
              </a:rPr>
              <a:t>The platform supports high-quality video streaming with options for adaptive bitrate streaming, which ensures viewers get the best quality their internet connection can handle.</a:t>
            </a:r>
          </a:p>
          <a:p>
            <a:pPr>
              <a:buNone/>
            </a:pPr>
            <a:r>
              <a:rPr lang="en-US" b="1" dirty="0">
                <a:latin typeface="Cambria" pitchFamily="18" charset="0"/>
                <a:ea typeface="Cambria" pitchFamily="18" charset="0"/>
              </a:rPr>
              <a:t>Security: </a:t>
            </a:r>
            <a:r>
              <a:rPr lang="en-US" dirty="0">
                <a:latin typeface="Cambria" pitchFamily="18" charset="0"/>
                <a:ea typeface="Cambria" pitchFamily="18" charset="0"/>
              </a:rPr>
              <a:t>IBM Cloud Video Streaming offers security features such as password protection, domain restriction, and encrypted streaming to protect your content from unauthorized access.</a:t>
            </a:r>
          </a:p>
          <a:p>
            <a:pPr>
              <a:buNone/>
            </a:pPr>
            <a:r>
              <a:rPr lang="en-US" b="1" dirty="0">
                <a:latin typeface="Cambria" pitchFamily="18" charset="0"/>
                <a:ea typeface="Cambria" pitchFamily="18" charset="0"/>
              </a:rPr>
              <a:t>Analytics: </a:t>
            </a:r>
            <a:r>
              <a:rPr lang="en-US" dirty="0">
                <a:latin typeface="Cambria" pitchFamily="18" charset="0"/>
                <a:ea typeface="Cambria" pitchFamily="18" charset="0"/>
              </a:rPr>
              <a:t>It provides detailed analytics and viewer insights, helping you understand your audience, their behavior, and the performance of your streams.</a:t>
            </a:r>
          </a:p>
          <a:p>
            <a:pPr>
              <a:buNone/>
            </a:pPr>
            <a:endParaRPr lang="en-US" dirty="0">
              <a:latin typeface="Cambria" pitchFamily="18" charset="0"/>
              <a:ea typeface="Cambria"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t>Disadvantages of using IBM Cloud Video Streaming</a:t>
            </a:r>
            <a:endParaRPr lang="en-US" dirty="0"/>
          </a:p>
        </p:txBody>
      </p:sp>
      <p:sp>
        <p:nvSpPr>
          <p:cNvPr id="2" name="Content Placeholder 1"/>
          <p:cNvSpPr>
            <a:spLocks noGrp="1"/>
          </p:cNvSpPr>
          <p:nvPr>
            <p:ph sz="quarter" idx="1"/>
          </p:nvPr>
        </p:nvSpPr>
        <p:spPr/>
        <p:txBody>
          <a:bodyPr>
            <a:normAutofit fontScale="85000" lnSpcReduction="20000"/>
          </a:bodyPr>
          <a:lstStyle/>
          <a:p>
            <a:pPr>
              <a:buNone/>
            </a:pPr>
            <a:endParaRPr lang="en-US" dirty="0">
              <a:latin typeface="Cambria" pitchFamily="18" charset="0"/>
              <a:ea typeface="Cambria" pitchFamily="18" charset="0"/>
            </a:endParaRPr>
          </a:p>
          <a:p>
            <a:pPr>
              <a:buNone/>
            </a:pPr>
            <a:r>
              <a:rPr lang="en-US" b="1" dirty="0">
                <a:latin typeface="Cambria" pitchFamily="18" charset="0"/>
                <a:ea typeface="Cambria" pitchFamily="18" charset="0"/>
              </a:rPr>
              <a:t>Cost:</a:t>
            </a:r>
            <a:r>
              <a:rPr lang="en-US" dirty="0">
                <a:latin typeface="Cambria" pitchFamily="18" charset="0"/>
                <a:ea typeface="Cambria" pitchFamily="18" charset="0"/>
              </a:rPr>
              <a:t> While it offers many features, the pricing can be on the higher side, especially for organizations with extensive streaming needs.</a:t>
            </a:r>
          </a:p>
          <a:p>
            <a:pPr>
              <a:buNone/>
            </a:pPr>
            <a:r>
              <a:rPr lang="en-US" b="1" dirty="0">
                <a:latin typeface="Cambria" pitchFamily="18" charset="0"/>
                <a:ea typeface="Cambria" pitchFamily="18" charset="0"/>
              </a:rPr>
              <a:t>Learning Curve: </a:t>
            </a:r>
            <a:r>
              <a:rPr lang="en-US" dirty="0">
                <a:latin typeface="Cambria" pitchFamily="18" charset="0"/>
                <a:ea typeface="Cambria" pitchFamily="18" charset="0"/>
              </a:rPr>
              <a:t>Setting up and managing the platform might require some technical expertise, and there can be a learning curve, especially for beginners.</a:t>
            </a:r>
          </a:p>
          <a:p>
            <a:pPr>
              <a:buNone/>
            </a:pPr>
            <a:r>
              <a:rPr lang="en-US" b="1" dirty="0">
                <a:latin typeface="Cambria" pitchFamily="18" charset="0"/>
                <a:ea typeface="Cambria" pitchFamily="18" charset="0"/>
              </a:rPr>
              <a:t>Internet Dependency: </a:t>
            </a:r>
            <a:r>
              <a:rPr lang="en-US" dirty="0">
                <a:latin typeface="Cambria" pitchFamily="18" charset="0"/>
                <a:ea typeface="Cambria" pitchFamily="18" charset="0"/>
              </a:rPr>
              <a:t>Both broadcasters and viewers need a stable internet connection. If the connection is poor or interrupted, it can result in buffering or a degraded streaming experience.</a:t>
            </a:r>
          </a:p>
          <a:p>
            <a:pPr>
              <a:buNone/>
            </a:pPr>
            <a:r>
              <a:rPr lang="en-US" b="1" dirty="0">
                <a:latin typeface="Cambria" pitchFamily="18" charset="0"/>
                <a:ea typeface="Cambria" pitchFamily="18" charset="0"/>
              </a:rPr>
              <a:t>Limited Free Tier: </a:t>
            </a:r>
            <a:r>
              <a:rPr lang="en-US" dirty="0">
                <a:latin typeface="Cambria" pitchFamily="18" charset="0"/>
                <a:ea typeface="Cambria" pitchFamily="18" charset="0"/>
              </a:rPr>
              <a:t>The free tier of IBM Cloud Video Streaming is limited in terms of features and usage, which may not be sufficient for larger projects.</a:t>
            </a:r>
          </a:p>
          <a:p>
            <a:pPr>
              <a:buNone/>
            </a:pPr>
            <a:r>
              <a:rPr lang="en-US" b="1" dirty="0">
                <a:latin typeface="Cambria" pitchFamily="18" charset="0"/>
                <a:ea typeface="Cambria" pitchFamily="18" charset="0"/>
              </a:rPr>
              <a:t>Content Ownership: </a:t>
            </a:r>
            <a:r>
              <a:rPr lang="en-US" dirty="0">
                <a:latin typeface="Cambria" pitchFamily="18" charset="0"/>
                <a:ea typeface="Cambria" pitchFamily="18" charset="0"/>
              </a:rPr>
              <a:t>Depending on the subscription plan, you may have to adhere to certain terms and conditions regarding the ownership and distribution of your content.</a:t>
            </a:r>
          </a:p>
          <a:p>
            <a:pPr>
              <a:buNone/>
            </a:pPr>
            <a:endParaRPr lang="en-US" dirty="0">
              <a:latin typeface="Cambria" pitchFamily="18" charset="0"/>
              <a:ea typeface="Cambria"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00034" y="214290"/>
            <a:ext cx="7467600" cy="774720"/>
          </a:xfrm>
        </p:spPr>
        <p:txBody>
          <a:bodyPr/>
          <a:lstStyle/>
          <a:p>
            <a:r>
              <a:t>Business profits:</a:t>
            </a:r>
            <a:endParaRPr lang="en-US" dirty="0"/>
          </a:p>
        </p:txBody>
      </p:sp>
      <p:sp>
        <p:nvSpPr>
          <p:cNvPr id="2" name="Content Placeholder 1"/>
          <p:cNvSpPr>
            <a:spLocks noGrp="1"/>
          </p:cNvSpPr>
          <p:nvPr>
            <p:ph sz="quarter" idx="1"/>
          </p:nvPr>
        </p:nvSpPr>
        <p:spPr>
          <a:xfrm>
            <a:off x="457200" y="1214422"/>
            <a:ext cx="7467600" cy="5259530"/>
          </a:xfrm>
        </p:spPr>
        <p:txBody>
          <a:bodyPr>
            <a:noAutofit/>
          </a:bodyPr>
          <a:lstStyle/>
          <a:p>
            <a:pPr>
              <a:buNone/>
            </a:pPr>
            <a:r>
              <a:rPr lang="en-US" sz="1600" b="1" dirty="0">
                <a:latin typeface="Cambria" pitchFamily="18" charset="0"/>
                <a:ea typeface="Cambria" pitchFamily="18" charset="0"/>
              </a:rPr>
              <a:t>1.Content Licensing Costs: </a:t>
            </a:r>
            <a:r>
              <a:rPr lang="en-US" sz="1600" dirty="0">
                <a:latin typeface="Cambria" pitchFamily="18" charset="0"/>
                <a:ea typeface="Cambria" pitchFamily="18" charset="0"/>
              </a:rPr>
              <a:t>One of the most significant expenses for a media streaming service is acquiring the rights to content (movies, TV shows, live events, etc.). The cost of content licensing can vary widely, depending on the popularity and exclusivity of the content.</a:t>
            </a:r>
          </a:p>
          <a:p>
            <a:pPr>
              <a:buNone/>
            </a:pPr>
            <a:r>
              <a:rPr lang="en-US" sz="1600" b="1" dirty="0">
                <a:latin typeface="Cambria" pitchFamily="18" charset="0"/>
                <a:ea typeface="Cambria" pitchFamily="18" charset="0"/>
              </a:rPr>
              <a:t>2.Subscription and Advertising Revenue: </a:t>
            </a:r>
            <a:r>
              <a:rPr lang="en-US" sz="1600" dirty="0">
                <a:latin typeface="Cambria" pitchFamily="18" charset="0"/>
                <a:ea typeface="Cambria" pitchFamily="18" charset="0"/>
              </a:rPr>
              <a:t>Your primary sources of revenue are likely to come from subscription fees and advertising. The more subscribers you have, the higher your subscription revenue. You can also earn revenue by selling advertising space, but this may require a large user base and a compelling advertising platform.</a:t>
            </a:r>
          </a:p>
          <a:p>
            <a:pPr>
              <a:buNone/>
            </a:pPr>
            <a:r>
              <a:rPr lang="en-US" sz="1600" b="1" dirty="0">
                <a:latin typeface="Cambria" pitchFamily="18" charset="0"/>
                <a:ea typeface="Cambria" pitchFamily="18" charset="0"/>
              </a:rPr>
              <a:t>3.Operating Costs: </a:t>
            </a:r>
            <a:r>
              <a:rPr lang="en-US" sz="1600" dirty="0">
                <a:latin typeface="Cambria" pitchFamily="18" charset="0"/>
                <a:ea typeface="Cambria" pitchFamily="18" charset="0"/>
              </a:rPr>
              <a:t>Operating costs include server and bandwidth costs, content delivery, software development, and customer support. IBM Cloud Video Streaming can help with the technical infrastructure, but you'll need to budget for these ongoing expenses.</a:t>
            </a:r>
          </a:p>
          <a:p>
            <a:pPr>
              <a:buNone/>
            </a:pPr>
            <a:r>
              <a:rPr lang="en-US" sz="1600" b="1" dirty="0">
                <a:latin typeface="Cambria" pitchFamily="18" charset="0"/>
                <a:ea typeface="Cambria" pitchFamily="18" charset="0"/>
              </a:rPr>
              <a:t>4.Marketing and Customer Acquisition: </a:t>
            </a:r>
            <a:r>
              <a:rPr lang="en-US" sz="1600" dirty="0">
                <a:latin typeface="Cambria" pitchFamily="18" charset="0"/>
                <a:ea typeface="Cambria" pitchFamily="18" charset="0"/>
              </a:rPr>
              <a:t>You'll need to invest in marketing and user acquisition strategies to attract and retain subscribers. Marketing costs can vary significantly depending on your target audience and competition.</a:t>
            </a:r>
          </a:p>
          <a:p>
            <a:pPr>
              <a:buNone/>
            </a:pPr>
            <a:r>
              <a:rPr lang="en-US" sz="1600" b="1" dirty="0">
                <a:latin typeface="Cambria" pitchFamily="18" charset="0"/>
                <a:ea typeface="Cambria" pitchFamily="18" charset="0"/>
              </a:rPr>
              <a:t>5.Monetization Strategy: </a:t>
            </a:r>
            <a:r>
              <a:rPr lang="en-US" sz="1600" dirty="0">
                <a:latin typeface="Cambria" pitchFamily="18" charset="0"/>
                <a:ea typeface="Cambria" pitchFamily="18" charset="0"/>
              </a:rPr>
              <a:t>Consider how you plan to monetize your platform. This could include various subscription tiers, pay-per-view options, ad-supported free content, or a combination of these. Each approach has its own revenue potential and associated costs.</a:t>
            </a:r>
          </a:p>
          <a:p>
            <a:pPr>
              <a:buNone/>
            </a:pPr>
            <a:br>
              <a:rPr lang="en-US" sz="1600" dirty="0">
                <a:latin typeface="Cambria" pitchFamily="18" charset="0"/>
                <a:ea typeface="Cambria" pitchFamily="18" charset="0"/>
              </a:rPr>
            </a:br>
            <a:endParaRPr lang="en-US" sz="1600" dirty="0">
              <a:latin typeface="Cambria" pitchFamily="18" charset="0"/>
              <a:ea typeface="Cambria"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
          </p:nvPr>
        </p:nvSpPr>
        <p:spPr>
          <a:xfrm>
            <a:off x="571472" y="214290"/>
            <a:ext cx="7467600" cy="6231074"/>
          </a:xfrm>
        </p:spPr>
        <p:txBody>
          <a:bodyPr>
            <a:normAutofit fontScale="77500" lnSpcReduction="20000"/>
          </a:bodyPr>
          <a:lstStyle/>
          <a:p>
            <a:pPr>
              <a:buNone/>
            </a:pPr>
            <a:r>
              <a:rPr lang="en-US" b="1" dirty="0">
                <a:latin typeface="Cambria" pitchFamily="18" charset="0"/>
                <a:ea typeface="Cambria" pitchFamily="18" charset="0"/>
              </a:rPr>
              <a:t>6.Competition: </a:t>
            </a:r>
            <a:r>
              <a:rPr lang="en-US" dirty="0">
                <a:latin typeface="Cambria" pitchFamily="18" charset="0"/>
                <a:ea typeface="Cambria" pitchFamily="18" charset="0"/>
              </a:rPr>
              <a:t>The media streaming industry is highly competitive, with major players like Netflix, Amazon Prime Video, Disney+, and many others. Entering this market can be challenging, so you need a unique value proposition and a plan to stand out.</a:t>
            </a:r>
          </a:p>
          <a:p>
            <a:pPr>
              <a:buNone/>
            </a:pPr>
            <a:r>
              <a:rPr lang="en-US" b="1" dirty="0">
                <a:latin typeface="Cambria" pitchFamily="18" charset="0"/>
                <a:ea typeface="Cambria" pitchFamily="18" charset="0"/>
              </a:rPr>
              <a:t>7.User Experience and Content Quality</a:t>
            </a:r>
            <a:r>
              <a:rPr lang="en-US" dirty="0">
                <a:latin typeface="Cambria" pitchFamily="18" charset="0"/>
                <a:ea typeface="Cambria" pitchFamily="18" charset="0"/>
              </a:rPr>
              <a:t>: The quality of your content and user experience plays a crucial role in attracting and retaining subscribers. High-quality content and a seamless user interface can help differentiate your service.</a:t>
            </a:r>
          </a:p>
          <a:p>
            <a:pPr>
              <a:buNone/>
            </a:pPr>
            <a:r>
              <a:rPr lang="en-US" b="1" dirty="0">
                <a:latin typeface="Cambria" pitchFamily="18" charset="0"/>
                <a:ea typeface="Cambria" pitchFamily="18" charset="0"/>
              </a:rPr>
              <a:t>8.Scalability: </a:t>
            </a:r>
            <a:r>
              <a:rPr lang="en-US" dirty="0">
                <a:latin typeface="Cambria" pitchFamily="18" charset="0"/>
                <a:ea typeface="Cambria" pitchFamily="18" charset="0"/>
              </a:rPr>
              <a:t>IBM Cloud Video Streaming can help with scalability, but as your user base grows, you may need to invest in additional resources to handle increased demand. Scaling efficiently is essential to manage costs.</a:t>
            </a:r>
          </a:p>
          <a:p>
            <a:pPr>
              <a:buNone/>
            </a:pPr>
            <a:r>
              <a:rPr lang="en-US" b="1" dirty="0">
                <a:latin typeface="Cambria" pitchFamily="18" charset="0"/>
                <a:ea typeface="Cambria" pitchFamily="18" charset="0"/>
              </a:rPr>
              <a:t>9.Geographic Expansion: </a:t>
            </a:r>
            <a:r>
              <a:rPr lang="en-US" dirty="0">
                <a:latin typeface="Cambria" pitchFamily="18" charset="0"/>
                <a:ea typeface="Cambria" pitchFamily="18" charset="0"/>
              </a:rPr>
              <a:t>Consider whether you plan to launch your service in multiple regions or countries. Expanding internationally may require additional content licensing and compliance with local regulations.</a:t>
            </a:r>
          </a:p>
          <a:p>
            <a:pPr>
              <a:buNone/>
            </a:pPr>
            <a:r>
              <a:rPr lang="en-US" b="1" dirty="0">
                <a:latin typeface="Cambria" pitchFamily="18" charset="0"/>
                <a:ea typeface="Cambria" pitchFamily="18" charset="0"/>
              </a:rPr>
              <a:t>10.Legal and Regulatory Considerations: </a:t>
            </a:r>
            <a:r>
              <a:rPr lang="en-US" dirty="0">
                <a:latin typeface="Cambria" pitchFamily="18" charset="0"/>
                <a:ea typeface="Cambria" pitchFamily="18" charset="0"/>
              </a:rPr>
              <a:t>Ensure that you are compliant with copyright and intellectual property laws and are aware of the legal and regulatory requirements for streaming media in your target markets.</a:t>
            </a:r>
          </a:p>
          <a:p>
            <a:pPr>
              <a:buNone/>
            </a:pPr>
            <a:r>
              <a:rPr lang="en-US" b="1" dirty="0">
                <a:latin typeface="Cambria" pitchFamily="18" charset="0"/>
                <a:ea typeface="Cambria" pitchFamily="18" charset="0"/>
              </a:rPr>
              <a:t>11.Long-Term Vision:</a:t>
            </a:r>
            <a:r>
              <a:rPr lang="en-US" dirty="0">
                <a:latin typeface="Cambria" pitchFamily="18" charset="0"/>
                <a:ea typeface="Cambria" pitchFamily="18" charset="0"/>
              </a:rPr>
              <a:t> Building a profitable media streaming service often requires a long-term vision and commitment. It may take time to break even and become profitable.</a:t>
            </a:r>
          </a:p>
          <a:p>
            <a:pPr>
              <a:buNone/>
            </a:pPr>
            <a:endParaRPr lang="en-US" dirty="0">
              <a:latin typeface="Cambria" pitchFamily="18" charset="0"/>
              <a:ea typeface="Cambria" pitchFamily="18" charset="0"/>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Oriel">
  <a:themeElements>
    <a:clrScheme name="Foundry">
      <a:dk1>
        <a:sysClr val="windowText" lastClr="000000"/>
      </a:dk1>
      <a:lt1>
        <a:sysClr val="window" lastClr="FFFFFF"/>
      </a:lt1>
      <a:dk2>
        <a:srgbClr val="676A55"/>
      </a:dk2>
      <a:lt2>
        <a:srgbClr val="EAEBDE"/>
      </a:lt2>
      <a:accent1>
        <a:srgbClr val="72A376"/>
      </a:accent1>
      <a:accent2>
        <a:srgbClr val="B0CCB0"/>
      </a:accent2>
      <a:accent3>
        <a:srgbClr val="A8CDD7"/>
      </a:accent3>
      <a:accent4>
        <a:srgbClr val="C0BEAF"/>
      </a:accent4>
      <a:accent5>
        <a:srgbClr val="CEC597"/>
      </a:accent5>
      <a:accent6>
        <a:srgbClr val="E8B7B7"/>
      </a:accent6>
      <a:hlink>
        <a:srgbClr val="DB5353"/>
      </a:hlink>
      <a:folHlink>
        <a:srgbClr val="903638"/>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54</TotalTime>
  <Words>743</Words>
  <Application>Microsoft Office PowerPoint</Application>
  <PresentationFormat>On-screen Show (4:3)</PresentationFormat>
  <Paragraphs>60</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Oriel</vt:lpstr>
      <vt:lpstr>Media Streaming With IBM Cloud Video Streaming </vt:lpstr>
      <vt:lpstr>Steps For Complete Project:</vt:lpstr>
      <vt:lpstr>PowerPoint Presentation</vt:lpstr>
      <vt:lpstr>PowerPoint Presentation</vt:lpstr>
      <vt:lpstr>PowerPoint Presentation</vt:lpstr>
      <vt:lpstr>   Advantages of using IBM Cloud Video Streaming  </vt:lpstr>
      <vt:lpstr>Disadvantages of using IBM Cloud Video Streaming</vt:lpstr>
      <vt:lpstr>Business profits: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Media Streaming With IBM Cloud Video Streaming </dc:title>
  <dc:creator>student</dc:creator>
  <cp:lastModifiedBy>rnjenani003@gmail.com</cp:lastModifiedBy>
  <cp:revision>17</cp:revision>
  <dcterms:created xsi:type="dcterms:W3CDTF">2023-11-03T06:28:37Z</dcterms:created>
  <dcterms:modified xsi:type="dcterms:W3CDTF">2023-11-06T12:39:53Z</dcterms:modified>
</cp:coreProperties>
</file>