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8B3BD1-CBF5-44D8-BC1D-2E45BC8D256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7CF882-3AE7-448C-A328-2464015304C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C864F4-2CC5-42BC-8ACF-117735D1C51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4E7D2D4-AE2A-4434-9BF1-E3A92BC7A11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D96EB1-2773-4218-9767-F1B743173A4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F791CB-C504-4AA5-AD66-1EC8F9AAAA0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2D367E-703F-4F89-BFA2-F80F7A0DFA8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68AADE-55AE-466F-B288-756F37D8D89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CF15B2-DDE9-4671-A2D0-DC6F186720C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124F2E-AEC8-4CD6-8011-B96CE12263D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FCD7F1A-644A-4FBC-BB4B-181B49076F8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310F6A-29A6-433A-A947-DDF175C8DE4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79A310-E32E-4DFF-BEAE-125FB4BC859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50690C-F347-480E-BA33-956893A177A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DCDD43-961D-4577-AA98-E68DF020FF4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5AD801-4BC2-4AA6-ABCB-D05D4698ADE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D8084F-0707-4986-AEBD-AFEF45446EF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74965D-87BF-42BD-9917-B8BA3A84254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160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DF1F10-28D8-4475-B339-9C0F7B29437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Sukanya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52000"/>
            <a:ext cx="12186360" cy="300240"/>
          </a:xfrm>
          <a:prstGeom prst="rect">
            <a:avLst/>
          </a:prstGeom>
          <a:solidFill>
            <a:srgbClr val="fcd5b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645200" cy="13197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1325520"/>
            <a:ext cx="12191760" cy="360"/>
          </a:xfrm>
          <a:prstGeom prst="line">
            <a:avLst/>
          </a:prstGeom>
          <a:ln w="57240">
            <a:solidFill>
              <a:srgbClr val="fcd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552000"/>
            <a:ext cx="12186360" cy="300240"/>
          </a:xfrm>
          <a:prstGeom prst="rect">
            <a:avLst/>
          </a:prstGeom>
          <a:solidFill>
            <a:srgbClr val="fcd5b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645200" cy="131976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0" y="1325520"/>
            <a:ext cx="12191760" cy="360"/>
          </a:xfrm>
          <a:prstGeom prst="line">
            <a:avLst/>
          </a:prstGeom>
          <a:ln w="57240">
            <a:solidFill>
              <a:srgbClr val="fcd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552000"/>
            <a:ext cx="12186720" cy="300600"/>
          </a:xfrm>
          <a:prstGeom prst="rect">
            <a:avLst/>
          </a:prstGeom>
          <a:solidFill>
            <a:srgbClr val="fcd5b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645560" cy="1320120"/>
          </a:xfrm>
          <a:prstGeom prst="rect">
            <a:avLst/>
          </a:prstGeom>
          <a:ln>
            <a:noFill/>
          </a:ln>
        </p:spPr>
      </p:pic>
      <p:sp>
        <p:nvSpPr>
          <p:cNvPr id="84" name="Line 2"/>
          <p:cNvSpPr/>
          <p:nvPr/>
        </p:nvSpPr>
        <p:spPr>
          <a:xfrm>
            <a:off x="0" y="1325520"/>
            <a:ext cx="12191760" cy="360"/>
          </a:xfrm>
          <a:prstGeom prst="line">
            <a:avLst/>
          </a:prstGeom>
          <a:ln w="57240">
            <a:solidFill>
              <a:srgbClr val="fcd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552000"/>
            <a:ext cx="12186720" cy="300600"/>
          </a:xfrm>
          <a:prstGeom prst="rect">
            <a:avLst/>
          </a:prstGeom>
          <a:solidFill>
            <a:srgbClr val="fcd5b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645560" cy="132012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0" y="1325520"/>
            <a:ext cx="12191760" cy="360"/>
          </a:xfrm>
          <a:prstGeom prst="line">
            <a:avLst/>
          </a:prstGeom>
          <a:ln w="57240">
            <a:solidFill>
              <a:srgbClr val="fcd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552000"/>
            <a:ext cx="12186360" cy="300240"/>
          </a:xfrm>
          <a:prstGeom prst="rect">
            <a:avLst/>
          </a:prstGeom>
          <a:solidFill>
            <a:srgbClr val="fcd5b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645200" cy="1319760"/>
          </a:xfrm>
          <a:prstGeom prst="rect">
            <a:avLst/>
          </a:prstGeom>
          <a:ln>
            <a:noFill/>
          </a:ln>
        </p:spPr>
      </p:pic>
      <p:sp>
        <p:nvSpPr>
          <p:cNvPr id="166" name="Line 2"/>
          <p:cNvSpPr/>
          <p:nvPr/>
        </p:nvSpPr>
        <p:spPr>
          <a:xfrm>
            <a:off x="0" y="1325520"/>
            <a:ext cx="12191760" cy="360"/>
          </a:xfrm>
          <a:prstGeom prst="line">
            <a:avLst/>
          </a:prstGeom>
          <a:ln w="57240">
            <a:solidFill>
              <a:srgbClr val="fcd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crisisnlp.qcri.org/crisismmd" TargetMode="External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e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>
            <a:off x="0" y="2350800"/>
            <a:ext cx="12191760" cy="360"/>
          </a:xfrm>
          <a:prstGeom prst="line">
            <a:avLst/>
          </a:prstGeom>
          <a:ln w="63360">
            <a:solidFill>
              <a:srgbClr val="b0c6e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1938240" y="2539440"/>
            <a:ext cx="9668520" cy="20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4400" spc="-1" strike="noStrike">
                <a:solidFill>
                  <a:srgbClr val="ff3300"/>
                </a:solidFill>
                <a:latin typeface="Calibri"/>
                <a:ea typeface="DejaVu Sans"/>
              </a:rPr>
              <a:t>DISASTER TWEET CLASSIFICATION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040000" y="1584000"/>
            <a:ext cx="733860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7030a0"/>
                </a:solidFill>
                <a:latin typeface="Footlight MT Light"/>
                <a:ea typeface="DejaVu Sans"/>
              </a:rPr>
              <a:t>Natural Language Processing (CS5803)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813280" y="4896000"/>
            <a:ext cx="613332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Arun Kant Dubey (CS20MTECH12008)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7030a0"/>
                </a:solidFill>
                <a:latin typeface="Calibri"/>
                <a:ea typeface="DejaVu Sans"/>
              </a:rPr>
              <a:t>Saim Khan (CS20MTECH14008)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5" name="Line 5"/>
          <p:cNvSpPr/>
          <p:nvPr/>
        </p:nvSpPr>
        <p:spPr>
          <a:xfrm>
            <a:off x="0" y="4680000"/>
            <a:ext cx="12191760" cy="360"/>
          </a:xfrm>
          <a:prstGeom prst="line">
            <a:avLst/>
          </a:prstGeom>
          <a:ln w="63360">
            <a:solidFill>
              <a:srgbClr val="b0c6e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8610480" y="6500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501F15-C57A-4C69-872D-EC708FE48812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522360" y="5763960"/>
            <a:ext cx="57906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Indian Institute of Technology, Hyderabad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450800" y="210960"/>
            <a:ext cx="1071396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THE MODELS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2DAAE7-6088-4C0C-A361-7A1552C31DF0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04480" y="1101240"/>
            <a:ext cx="6812280" cy="30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Multimodal (Text+Image) classification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BERT For Text + VGG16 for Image representation / BiLSTM with Word2Vec embeddings + VGG16 for Image representation</a:t>
            </a:r>
            <a:endParaRPr b="0" lang="en-IN" sz="22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OpenSymbol"/>
              <a:buAutoNum type="romanL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 Text &amp; Image Models independently and take average Predictions</a:t>
            </a:r>
            <a:endParaRPr b="0" lang="en-IN" sz="22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OpenSymbol"/>
              <a:buAutoNum type="romanL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Concatenate the Text &amp; Image Representations and Co-train the Corresponding Models</a:t>
            </a:r>
            <a:endParaRPr b="0" lang="en-IN" sz="2200" spc="-1" strike="noStrike"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br/>
            <a:endParaRPr b="0" lang="en-IN" sz="2200" spc="-1" strike="noStrike"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20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20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20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20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293" name="Picture 19" descr=""/>
          <p:cNvPicPr/>
          <p:nvPr/>
        </p:nvPicPr>
        <p:blipFill>
          <a:blip r:embed="rId1"/>
          <a:stretch/>
        </p:blipFill>
        <p:spPr>
          <a:xfrm>
            <a:off x="7392600" y="2960280"/>
            <a:ext cx="3568680" cy="1344600"/>
          </a:xfrm>
          <a:prstGeom prst="rect">
            <a:avLst/>
          </a:prstGeom>
          <a:ln>
            <a:noFill/>
          </a:ln>
        </p:spPr>
      </p:pic>
      <p:pic>
        <p:nvPicPr>
          <p:cNvPr id="294" name="Picture 20" descr=""/>
          <p:cNvPicPr/>
          <p:nvPr/>
        </p:nvPicPr>
        <p:blipFill>
          <a:blip r:embed="rId2"/>
          <a:stretch/>
        </p:blipFill>
        <p:spPr>
          <a:xfrm>
            <a:off x="7390080" y="4422600"/>
            <a:ext cx="3597120" cy="16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WORK FLOW FOR BILSTM/BERT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C2A6B78-32F9-43CE-B1E8-DCD7EA555E18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28480" y="1383480"/>
            <a:ext cx="1149336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</a:t>
            </a:r>
            <a:endParaRPr b="0" lang="en-IN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URLs, hashtags, non-ASCII characters, single characters, punctuations &amp; stop words removed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Text converted to lowercase form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528480" y="3111480"/>
            <a:ext cx="6164280" cy="19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Tokenising</a:t>
            </a:r>
            <a:endParaRPr b="0" lang="en-IN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BiLSTM: Tokeniser fitted on preprocessed tweet text data</a:t>
            </a:r>
            <a:endParaRPr b="0" lang="en-IN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BERT: Pre-fitted tokeniser used</a:t>
            </a:r>
            <a:endParaRPr b="0" lang="en-IN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Tweets converted to sequence of tokens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299" name="Picture 121" descr=""/>
          <p:cNvPicPr/>
          <p:nvPr/>
        </p:nvPicPr>
        <p:blipFill>
          <a:blip r:embed="rId1"/>
          <a:stretch/>
        </p:blipFill>
        <p:spPr>
          <a:xfrm>
            <a:off x="6912000" y="3572640"/>
            <a:ext cx="5180760" cy="26456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0" name="CustomShape 5"/>
          <p:cNvSpPr/>
          <p:nvPr/>
        </p:nvSpPr>
        <p:spPr>
          <a:xfrm>
            <a:off x="7516800" y="6167520"/>
            <a:ext cx="386028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Top 100 most frequent words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WORK FLOW FOR BILSTM/BERT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43E5F5-E0AA-48AE-A9EA-2D80F16D9524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600480" y="4083480"/>
            <a:ext cx="609228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600480" y="1599480"/>
            <a:ext cx="1077228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Embedding creation</a:t>
            </a:r>
            <a:endParaRPr b="0" lang="en-IN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BiLSTM: Word2Vec (size = 300)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BERT: Pre-trained embeddings used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305" name="Picture 304" descr=""/>
          <p:cNvPicPr/>
          <p:nvPr/>
        </p:nvPicPr>
        <p:blipFill>
          <a:blip r:embed="rId1"/>
          <a:stretch/>
        </p:blipFill>
        <p:spPr>
          <a:xfrm>
            <a:off x="5904000" y="1817280"/>
            <a:ext cx="6250680" cy="4675320"/>
          </a:xfrm>
          <a:prstGeom prst="rect">
            <a:avLst/>
          </a:prstGeom>
          <a:ln w="360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450800" y="210960"/>
            <a:ext cx="1071396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WORK FLOW FOR BILSTM/BERT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58A06C-4F28-4BC6-8F7E-726ECB503A11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00480" y="1599480"/>
            <a:ext cx="6092280" cy="48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 building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309" name="Picture 131_1" descr=""/>
          <p:cNvPicPr/>
          <p:nvPr/>
        </p:nvPicPr>
        <p:blipFill>
          <a:blip r:embed="rId1"/>
          <a:stretch/>
        </p:blipFill>
        <p:spPr>
          <a:xfrm>
            <a:off x="1296000" y="2260800"/>
            <a:ext cx="3310920" cy="3700440"/>
          </a:xfrm>
          <a:prstGeom prst="rect">
            <a:avLst/>
          </a:prstGeom>
          <a:ln>
            <a:noFill/>
          </a:ln>
        </p:spPr>
      </p:pic>
      <p:sp>
        <p:nvSpPr>
          <p:cNvPr id="310" name="CustomShape 4"/>
          <p:cNvSpPr/>
          <p:nvPr/>
        </p:nvSpPr>
        <p:spPr>
          <a:xfrm>
            <a:off x="1851120" y="6084000"/>
            <a:ext cx="102780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8475120" y="6084000"/>
            <a:ext cx="82224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BERT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6984000" y="1698840"/>
            <a:ext cx="3815640" cy="43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0800" y="210960"/>
            <a:ext cx="10714680" cy="94068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WORK FLOW FOR CNN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00480" y="1599480"/>
            <a:ext cx="609300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0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</a:t>
            </a:r>
            <a:endParaRPr b="0" lang="en-IN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Images are of different sizes so making them all 224*224.</a:t>
            </a:r>
            <a:endParaRPr b="0" lang="en-IN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Normalizing all pixels by dividing 255.</a:t>
            </a:r>
            <a:endParaRPr b="0" lang="en-IN" sz="2200" spc="-1" strike="noStrike"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  <a:p>
            <a:pPr marL="360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600480" y="3962520"/>
            <a:ext cx="5648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VGG16 -Imagenet pre-trained weights are being used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7806600" y="1504080"/>
            <a:ext cx="3274200" cy="9237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VGG16 layers(excluding top)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7806600" y="2705040"/>
            <a:ext cx="3274200" cy="9237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Flatten Layer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(with Dropout=0.4)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7806600" y="3962520"/>
            <a:ext cx="3274200" cy="9237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Fully Connected Layer1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(with Dropout=0.4)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7806600" y="5181120"/>
            <a:ext cx="3274200" cy="9237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Softmax(Fully Connected)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9389520" y="2429280"/>
            <a:ext cx="257760" cy="2743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" name="CustomShape 9"/>
          <p:cNvSpPr/>
          <p:nvPr/>
        </p:nvSpPr>
        <p:spPr>
          <a:xfrm>
            <a:off x="9385200" y="3647880"/>
            <a:ext cx="257760" cy="2743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" name="CustomShape 10"/>
          <p:cNvSpPr/>
          <p:nvPr/>
        </p:nvSpPr>
        <p:spPr>
          <a:xfrm>
            <a:off x="9385200" y="4887720"/>
            <a:ext cx="257760" cy="2743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pSp>
        <p:nvGrpSpPr>
          <p:cNvPr id="323" name="Group 11"/>
          <p:cNvGrpSpPr/>
          <p:nvPr/>
        </p:nvGrpSpPr>
        <p:grpSpPr>
          <a:xfrm>
            <a:off x="8387640" y="6106680"/>
            <a:ext cx="1995120" cy="240120"/>
            <a:chOff x="8387640" y="6106680"/>
            <a:chExt cx="1995120" cy="240120"/>
          </a:xfrm>
        </p:grpSpPr>
        <p:sp>
          <p:nvSpPr>
            <p:cNvPr id="324" name="CustomShape 12"/>
            <p:cNvSpPr/>
            <p:nvPr/>
          </p:nvSpPr>
          <p:spPr>
            <a:xfrm>
              <a:off x="838764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867204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4"/>
            <p:cNvSpPr/>
            <p:nvPr/>
          </p:nvSpPr>
          <p:spPr>
            <a:xfrm>
              <a:off x="898200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5"/>
            <p:cNvSpPr/>
            <p:nvPr/>
          </p:nvSpPr>
          <p:spPr>
            <a:xfrm>
              <a:off x="929124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16"/>
            <p:cNvSpPr/>
            <p:nvPr/>
          </p:nvSpPr>
          <p:spPr>
            <a:xfrm>
              <a:off x="956448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17"/>
            <p:cNvSpPr/>
            <p:nvPr/>
          </p:nvSpPr>
          <p:spPr>
            <a:xfrm>
              <a:off x="981216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18"/>
            <p:cNvSpPr/>
            <p:nvPr/>
          </p:nvSpPr>
          <p:spPr>
            <a:xfrm>
              <a:off x="1008792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10382400" y="6106680"/>
              <a:ext cx="360" cy="24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2" name="CustomShape 20"/>
          <p:cNvSpPr/>
          <p:nvPr/>
        </p:nvSpPr>
        <p:spPr>
          <a:xfrm>
            <a:off x="8961120" y="6238440"/>
            <a:ext cx="865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450800" y="210960"/>
            <a:ext cx="10714320" cy="940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610480" y="6500520"/>
            <a:ext cx="27378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10BB38-E325-43CA-830E-A4227DE50B89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816480" y="1527480"/>
            <a:ext cx="1054080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for Uni-modal Classification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336" name="Table 4"/>
          <p:cNvGraphicFramePr/>
          <p:nvPr/>
        </p:nvGraphicFramePr>
        <p:xfrm>
          <a:off x="611640" y="2382480"/>
          <a:ext cx="11353320" cy="2920680"/>
        </p:xfrm>
        <a:graphic>
          <a:graphicData uri="http://schemas.openxmlformats.org/drawingml/2006/table">
            <a:tbl>
              <a:tblPr/>
              <a:tblGrid>
                <a:gridCol w="1498680"/>
                <a:gridCol w="968400"/>
                <a:gridCol w="1266840"/>
                <a:gridCol w="1019160"/>
                <a:gridCol w="1028520"/>
                <a:gridCol w="771480"/>
                <a:gridCol w="981360"/>
                <a:gridCol w="1028520"/>
                <a:gridCol w="1019160"/>
                <a:gridCol w="768240"/>
                <a:gridCol w="1003320"/>
              </a:tblGrid>
              <a:tr h="33264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Training Mode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Modality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Used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gridSpan="4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Informative / Non-informative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Humanitarian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326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41616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Unimodal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(Base)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CNN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80.80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80.90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70.40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70.00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67.70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16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VGG16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83.20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76.80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76.40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76.80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76.30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3624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Unimodal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BiLSTM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83.70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83.44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83.70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83.29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75.81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75.56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75.81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74.92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16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CNN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64.42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62.33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62.12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62.40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64.22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61.48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62.15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60.24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3624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Unimodal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BERT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83.96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83.86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83.96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83.90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80.31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79.26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80.31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highlight>
                            <a:srgbClr val="ffffa6"/>
                          </a:highlight>
                          <a:latin typeface="Arial"/>
                          <a:ea typeface="DejaVu Sans"/>
                        </a:rPr>
                        <a:t>79.57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34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VGG16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81.40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80.58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74.78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70.15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50800" y="210960"/>
            <a:ext cx="10714320" cy="940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8610480" y="6500520"/>
            <a:ext cx="27378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0F4CB2-CAE2-43ED-ABA6-F3A2BF9D524D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816480" y="1527480"/>
            <a:ext cx="1054080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for Multi-modal Classification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340" name="Table 4"/>
          <p:cNvGraphicFramePr/>
          <p:nvPr/>
        </p:nvGraphicFramePr>
        <p:xfrm>
          <a:off x="564120" y="2390760"/>
          <a:ext cx="11353320" cy="3363120"/>
        </p:xfrm>
        <a:graphic>
          <a:graphicData uri="http://schemas.openxmlformats.org/drawingml/2006/table">
            <a:tbl>
              <a:tblPr/>
              <a:tblGrid>
                <a:gridCol w="1498680"/>
                <a:gridCol w="968400"/>
                <a:gridCol w="1266840"/>
                <a:gridCol w="1019160"/>
                <a:gridCol w="1028520"/>
                <a:gridCol w="771480"/>
                <a:gridCol w="981360"/>
                <a:gridCol w="1028520"/>
                <a:gridCol w="1019160"/>
                <a:gridCol w="768240"/>
                <a:gridCol w="1003320"/>
              </a:tblGrid>
              <a:tr h="31968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Training Mode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Modality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Used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gridSpan="4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Informative / Non-informative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Humanitarian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9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663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Multimodal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(Base)[2]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 + 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CNN + VGG16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84.40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DejaVu Sans"/>
                        </a:rPr>
                        <a:t>84.10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DejaVu Sans"/>
                        </a:rPr>
                        <a:t>84.00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84.20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78.40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78.50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78.90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78.30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638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Multimodal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 + 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BiLSTM + VGG16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84.02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DejaVu Sans"/>
                        </a:rPr>
                        <a:t>86.17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DejaVu Sans"/>
                        </a:rPr>
                        <a:t>84.03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82.54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82.09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82.48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80.85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64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Multimodal (All Data)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 + 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BERT + VGG16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70.34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68.22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68.09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68.00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42.51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42.73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42.13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41.92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61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Multimodal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(All Data)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Text + Image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BiLSTM + VGG16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76.12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75.03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60.97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63.19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49.98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54.91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450800" y="210960"/>
            <a:ext cx="10738440" cy="940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610480" y="6500520"/>
            <a:ext cx="27378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37B35B-C934-4A6B-AE71-7C3183B4427A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960480" y="1563480"/>
            <a:ext cx="1054080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for Informative/Non-informative Classification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976320" y="4824000"/>
            <a:ext cx="10540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45" name="Picture 273" descr=""/>
          <p:cNvPicPr/>
          <p:nvPr/>
        </p:nvPicPr>
        <p:blipFill>
          <a:blip r:embed="rId1"/>
          <a:srcRect l="0" t="0" r="0" b="7840"/>
          <a:stretch/>
        </p:blipFill>
        <p:spPr>
          <a:xfrm>
            <a:off x="1589040" y="2155320"/>
            <a:ext cx="3809880" cy="3475080"/>
          </a:xfrm>
          <a:prstGeom prst="rect">
            <a:avLst/>
          </a:prstGeom>
          <a:ln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6373440" y="2124000"/>
            <a:ext cx="4353480" cy="3510360"/>
          </a:xfrm>
          <a:prstGeom prst="rect">
            <a:avLst/>
          </a:prstGeom>
          <a:ln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3183120" y="5832000"/>
            <a:ext cx="102780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7884000" y="5845680"/>
            <a:ext cx="205200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 + VGG16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540000" y="4752000"/>
            <a:ext cx="208728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Accuracy = 83.70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5688000" y="4752000"/>
            <a:ext cx="208728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Accuracy = 84.02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450800" y="210960"/>
            <a:ext cx="10738440" cy="940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8610480" y="6500520"/>
            <a:ext cx="27378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25CC27-EF76-4F0C-BA1E-E59561ED05AB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960480" y="1563480"/>
            <a:ext cx="1054080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for Humanitarian Classification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976320" y="4824000"/>
            <a:ext cx="105408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6696000" y="2139480"/>
            <a:ext cx="4282920" cy="3503880"/>
          </a:xfrm>
          <a:prstGeom prst="rect">
            <a:avLst/>
          </a:prstGeom>
          <a:ln>
            <a:noFill/>
          </a:ln>
        </p:spPr>
      </p:pic>
      <p:pic>
        <p:nvPicPr>
          <p:cNvPr id="356" name="Picture 286" descr=""/>
          <p:cNvPicPr/>
          <p:nvPr/>
        </p:nvPicPr>
        <p:blipFill>
          <a:blip r:embed="rId2"/>
          <a:srcRect l="0" t="0" r="0" b="7276"/>
          <a:stretch/>
        </p:blipFill>
        <p:spPr>
          <a:xfrm>
            <a:off x="1198800" y="2160000"/>
            <a:ext cx="3984120" cy="3670560"/>
          </a:xfrm>
          <a:prstGeom prst="rect">
            <a:avLst/>
          </a:prstGeom>
          <a:ln>
            <a:noFill/>
          </a:ln>
        </p:spPr>
      </p:pic>
      <p:sp>
        <p:nvSpPr>
          <p:cNvPr id="357" name="CustomShape 5"/>
          <p:cNvSpPr/>
          <p:nvPr/>
        </p:nvSpPr>
        <p:spPr>
          <a:xfrm>
            <a:off x="8388360" y="6061680"/>
            <a:ext cx="205200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 + VGG16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3327120" y="6048000"/>
            <a:ext cx="102780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40000" y="4752000"/>
            <a:ext cx="208728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Accuracy = 75.81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5616000" y="4752000"/>
            <a:ext cx="2087280" cy="381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Accuracy = 82.09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476000" y="199800"/>
            <a:ext cx="10676880" cy="913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610480" y="6500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BC77D8-C8A6-4A2B-BE34-E9B55FC11ADF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145880" y="1613160"/>
            <a:ext cx="9942840" cy="9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990720" y="1551600"/>
            <a:ext cx="1027656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[1] </a:t>
            </a:r>
            <a:r>
              <a:rPr b="0" lang="en-IN" sz="20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https://crisisnlp.qcri.org/crisismmd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Ofli, Ferda and Alam, Firoj and Imran, Muhammad, Analysis of social media data using multimodal deep learning for disaster response, arXiv preprint arXiv:2004.11838 [2020]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[3] Xukun Li and Doina Caragea, Improving Disaster-related Tweet Classification with a Multimodal Approach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[4] https://towardsdatascience.com/how-to-use-a-pre-trained-model-vgg-for-image-classification-8dd7c4a4a517 for Vgg 16 model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One Example of 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14995C-2CE9-4FBF-A651-25D0BB06B9F7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00480" y="1563480"/>
            <a:ext cx="68122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343680" y="4176360"/>
            <a:ext cx="968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2183760" y="1749240"/>
            <a:ext cx="1689480" cy="3639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Path of 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2824920" y="211860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" name="CustomShape 7"/>
          <p:cNvSpPr/>
          <p:nvPr/>
        </p:nvSpPr>
        <p:spPr>
          <a:xfrm>
            <a:off x="8188560" y="211860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9409320" y="213588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" name="CustomShape 9"/>
          <p:cNvSpPr/>
          <p:nvPr/>
        </p:nvSpPr>
        <p:spPr>
          <a:xfrm>
            <a:off x="10704240" y="213588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" name="CustomShape 10"/>
          <p:cNvSpPr/>
          <p:nvPr/>
        </p:nvSpPr>
        <p:spPr>
          <a:xfrm>
            <a:off x="7569000" y="1743480"/>
            <a:ext cx="140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Tweet Label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895600" y="1735920"/>
            <a:ext cx="1218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Text Label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10082520" y="1756440"/>
            <a:ext cx="1433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Image Label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7703640" y="3254040"/>
            <a:ext cx="1726200" cy="3999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Original 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236160" y="4185000"/>
            <a:ext cx="6093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Old Ranger Station building next to the Fire Station in Oak Grove, California. #rangerstation #OakGrove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2" name="Picture 20" descr=""/>
          <p:cNvPicPr/>
          <p:nvPr/>
        </p:nvPicPr>
        <p:blipFill>
          <a:blip r:embed="rId1"/>
          <a:srcRect l="0" t="12645" r="6122" b="28488"/>
          <a:stretch/>
        </p:blipFill>
        <p:spPr>
          <a:xfrm>
            <a:off x="36000" y="2736000"/>
            <a:ext cx="11409480" cy="141120"/>
          </a:xfrm>
          <a:prstGeom prst="rect">
            <a:avLst/>
          </a:prstGeom>
          <a:ln>
            <a:noFill/>
          </a:ln>
        </p:spPr>
      </p:pic>
      <p:pic>
        <p:nvPicPr>
          <p:cNvPr id="233" name="Picture 21" descr=""/>
          <p:cNvPicPr/>
          <p:nvPr/>
        </p:nvPicPr>
        <p:blipFill>
          <a:blip r:embed="rId2"/>
          <a:stretch/>
        </p:blipFill>
        <p:spPr>
          <a:xfrm>
            <a:off x="6992280" y="4296240"/>
            <a:ext cx="4041000" cy="2162520"/>
          </a:xfrm>
          <a:prstGeom prst="rect">
            <a:avLst/>
          </a:prstGeom>
          <a:ln>
            <a:noFill/>
          </a:ln>
        </p:spPr>
      </p:pic>
      <p:sp>
        <p:nvSpPr>
          <p:cNvPr id="234" name="CustomShape 15"/>
          <p:cNvSpPr/>
          <p:nvPr/>
        </p:nvSpPr>
        <p:spPr>
          <a:xfrm>
            <a:off x="2160000" y="3281040"/>
            <a:ext cx="1509840" cy="3999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highlight>
                  <a:srgbClr val="ffb66c"/>
                </a:highlight>
                <a:latin typeface="Arial"/>
                <a:ea typeface="DejaVu Sans"/>
              </a:rPr>
              <a:t>Original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>
            <a:off x="2747880" y="367200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6" name="CustomShape 17"/>
          <p:cNvSpPr/>
          <p:nvPr/>
        </p:nvSpPr>
        <p:spPr>
          <a:xfrm>
            <a:off x="8435880" y="3669120"/>
            <a:ext cx="201960" cy="540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610480" y="6500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1F7991-6F05-490D-83BE-865CF5CAA763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547040" y="4913280"/>
            <a:ext cx="430704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THANK</a:t>
            </a:r>
            <a:r>
              <a:rPr b="0" lang="en-IN" sz="4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YOU!</a:t>
            </a:r>
            <a:r>
              <a:rPr b="0" lang="en-IN" sz="4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0800" y="210960"/>
            <a:ext cx="934560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7C39E8-68D2-476A-9BB8-67B39236A0D0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13920" y="1563480"/>
            <a:ext cx="758484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838600" y="186984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2838600" y="324792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971280" y="249084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Tweet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5472360" y="1563480"/>
            <a:ext cx="3941640" cy="2637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4" name="CustomShape 8"/>
          <p:cNvSpPr/>
          <p:nvPr/>
        </p:nvSpPr>
        <p:spPr>
          <a:xfrm>
            <a:off x="6011640" y="186984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BiLSTM / BERT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6011640" y="324792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VGG16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6740640" y="4278240"/>
            <a:ext cx="1866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Multi-Modal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706520" y="2490840"/>
            <a:ext cx="129348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9730800" y="2490840"/>
            <a:ext cx="2194560" cy="583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Output: Final Class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 flipH="1" flipV="1" rot="5400000">
            <a:off x="2064960" y="1714320"/>
            <a:ext cx="324720" cy="1216440"/>
          </a:xfrm>
          <a:prstGeom prst="bentConnector2">
            <a:avLst/>
          </a:prstGeom>
          <a:noFill/>
          <a:ln>
            <a:solidFill>
              <a:srgbClr val="be4b4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0" name="CustomShape 14"/>
          <p:cNvSpPr/>
          <p:nvPr/>
        </p:nvSpPr>
        <p:spPr>
          <a:xfrm flipH="1" rot="16200000">
            <a:off x="1996920" y="2678760"/>
            <a:ext cx="461160" cy="1216440"/>
          </a:xfrm>
          <a:prstGeom prst="bentConnector2">
            <a:avLst/>
          </a:prstGeom>
          <a:noFill/>
          <a:ln>
            <a:solidFill>
              <a:srgbClr val="be4b4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1" name="CustomShape 15"/>
          <p:cNvSpPr/>
          <p:nvPr/>
        </p:nvSpPr>
        <p:spPr>
          <a:xfrm>
            <a:off x="4135320" y="2163240"/>
            <a:ext cx="18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2" name="CustomShape 16"/>
          <p:cNvSpPr/>
          <p:nvPr/>
        </p:nvSpPr>
        <p:spPr>
          <a:xfrm>
            <a:off x="4135320" y="3541320"/>
            <a:ext cx="18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CustomShape 17"/>
          <p:cNvSpPr/>
          <p:nvPr/>
        </p:nvSpPr>
        <p:spPr>
          <a:xfrm>
            <a:off x="7308360" y="2163240"/>
            <a:ext cx="1043280" cy="324720"/>
          </a:xfrm>
          <a:prstGeom prst="bentConnector2">
            <a:avLst/>
          </a:prstGeom>
          <a:noFill/>
          <a:ln>
            <a:solidFill>
              <a:srgbClr val="be4b48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CustomShape 18"/>
          <p:cNvSpPr/>
          <p:nvPr/>
        </p:nvSpPr>
        <p:spPr>
          <a:xfrm flipV="1">
            <a:off x="7308360" y="3074760"/>
            <a:ext cx="1043280" cy="461160"/>
          </a:xfrm>
          <a:prstGeom prst="bentConnector2">
            <a:avLst/>
          </a:prstGeom>
          <a:noFill/>
          <a:ln>
            <a:solidFill>
              <a:srgbClr val="be4b48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CustomShape 19"/>
          <p:cNvSpPr/>
          <p:nvPr/>
        </p:nvSpPr>
        <p:spPr>
          <a:xfrm>
            <a:off x="9002880" y="2784240"/>
            <a:ext cx="72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50800" y="210960"/>
            <a:ext cx="934560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Timeline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550C39-9AB3-44EA-B688-C20943851B0C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13920" y="1563480"/>
            <a:ext cx="758484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59" name="Picture 7" descr=""/>
          <p:cNvPicPr/>
          <p:nvPr/>
        </p:nvPicPr>
        <p:blipFill>
          <a:blip r:embed="rId1"/>
          <a:stretch/>
        </p:blipFill>
        <p:spPr>
          <a:xfrm>
            <a:off x="1450800" y="2156400"/>
            <a:ext cx="1902960" cy="3299760"/>
          </a:xfrm>
          <a:prstGeom prst="rect">
            <a:avLst/>
          </a:prstGeom>
          <a:ln>
            <a:noFill/>
          </a:ln>
        </p:spPr>
      </p:pic>
      <p:pic>
        <p:nvPicPr>
          <p:cNvPr id="260" name="Picture 8" descr=""/>
          <p:cNvPicPr/>
          <p:nvPr/>
        </p:nvPicPr>
        <p:blipFill>
          <a:blip r:embed="rId2"/>
          <a:stretch/>
        </p:blipFill>
        <p:spPr>
          <a:xfrm>
            <a:off x="3723120" y="2156400"/>
            <a:ext cx="1902960" cy="3299760"/>
          </a:xfrm>
          <a:prstGeom prst="rect">
            <a:avLst/>
          </a:prstGeom>
          <a:ln>
            <a:noFill/>
          </a:ln>
        </p:spPr>
      </p:pic>
      <p:pic>
        <p:nvPicPr>
          <p:cNvPr id="261" name="Picture 11" descr=""/>
          <p:cNvPicPr/>
          <p:nvPr/>
        </p:nvPicPr>
        <p:blipFill>
          <a:blip r:embed="rId3"/>
          <a:stretch/>
        </p:blipFill>
        <p:spPr>
          <a:xfrm>
            <a:off x="5995800" y="2156400"/>
            <a:ext cx="1902960" cy="3299760"/>
          </a:xfrm>
          <a:prstGeom prst="rect">
            <a:avLst/>
          </a:prstGeom>
          <a:ln>
            <a:noFill/>
          </a:ln>
        </p:spPr>
      </p:pic>
      <p:pic>
        <p:nvPicPr>
          <p:cNvPr id="262" name="Picture 14" descr=""/>
          <p:cNvPicPr/>
          <p:nvPr/>
        </p:nvPicPr>
        <p:blipFill>
          <a:blip r:embed="rId4"/>
          <a:stretch/>
        </p:blipFill>
        <p:spPr>
          <a:xfrm>
            <a:off x="8268120" y="2156400"/>
            <a:ext cx="2005920" cy="32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50800" y="210960"/>
            <a:ext cx="934560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Timeline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A5C600-4900-485A-AE94-9DE6126DDE2B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13920" y="1563480"/>
            <a:ext cx="758484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66" name="Picture 1" descr=""/>
          <p:cNvPicPr/>
          <p:nvPr/>
        </p:nvPicPr>
        <p:blipFill>
          <a:blip r:embed="rId1"/>
          <a:stretch/>
        </p:blipFill>
        <p:spPr>
          <a:xfrm>
            <a:off x="7626960" y="2115360"/>
            <a:ext cx="1795320" cy="3246840"/>
          </a:xfrm>
          <a:prstGeom prst="rect">
            <a:avLst/>
          </a:prstGeom>
          <a:ln>
            <a:noFill/>
          </a:ln>
        </p:spPr>
      </p:pic>
      <p:pic>
        <p:nvPicPr>
          <p:cNvPr id="267" name="Picture 2" descr=""/>
          <p:cNvPicPr/>
          <p:nvPr/>
        </p:nvPicPr>
        <p:blipFill>
          <a:blip r:embed="rId2"/>
          <a:stretch/>
        </p:blipFill>
        <p:spPr>
          <a:xfrm>
            <a:off x="3657600" y="2088000"/>
            <a:ext cx="1751400" cy="3246840"/>
          </a:xfrm>
          <a:prstGeom prst="rect">
            <a:avLst/>
          </a:prstGeom>
          <a:ln>
            <a:noFill/>
          </a:ln>
        </p:spPr>
      </p:pic>
      <p:pic>
        <p:nvPicPr>
          <p:cNvPr id="268" name="Picture 3" descr=""/>
          <p:cNvPicPr/>
          <p:nvPr/>
        </p:nvPicPr>
        <p:blipFill>
          <a:blip r:embed="rId3"/>
          <a:stretch/>
        </p:blipFill>
        <p:spPr>
          <a:xfrm>
            <a:off x="5645520" y="2088000"/>
            <a:ext cx="1745280" cy="3246840"/>
          </a:xfrm>
          <a:prstGeom prst="rect">
            <a:avLst/>
          </a:prstGeom>
          <a:ln>
            <a:noFill/>
          </a:ln>
        </p:spPr>
      </p:pic>
      <p:pic>
        <p:nvPicPr>
          <p:cNvPr id="269" name="Picture 4" descr=""/>
          <p:cNvPicPr/>
          <p:nvPr/>
        </p:nvPicPr>
        <p:blipFill>
          <a:blip r:embed="rId4"/>
          <a:stretch/>
        </p:blipFill>
        <p:spPr>
          <a:xfrm>
            <a:off x="1450800" y="2088000"/>
            <a:ext cx="1970640" cy="324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Exploratory Data Analysis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A05EF7-82D2-4E3C-B8DB-55F71E55DA7B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00480" y="1563480"/>
            <a:ext cx="68122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73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Dataset used is the CrisisMMD dataset[1]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Contains tweets posted during seven disaster events in 2017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Tweet contains text and atleast one image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Tweets were hand-labelled as informative/non-informative</a:t>
            </a:r>
            <a:endParaRPr b="0" lang="en-IN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Text and images labelled separately and can be different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273" name="Picture 97" descr=""/>
          <p:cNvPicPr/>
          <p:nvPr/>
        </p:nvPicPr>
        <p:blipFill>
          <a:blip r:embed="rId1"/>
          <a:stretch/>
        </p:blipFill>
        <p:spPr>
          <a:xfrm>
            <a:off x="7344000" y="1563480"/>
            <a:ext cx="4604760" cy="2500560"/>
          </a:xfrm>
          <a:prstGeom prst="rect">
            <a:avLst/>
          </a:prstGeom>
          <a:ln>
            <a:noFill/>
          </a:ln>
        </p:spPr>
      </p:pic>
      <p:pic>
        <p:nvPicPr>
          <p:cNvPr id="274" name="Picture 101" descr=""/>
          <p:cNvPicPr/>
          <p:nvPr/>
        </p:nvPicPr>
        <p:blipFill>
          <a:blip r:embed="rId2"/>
          <a:stretch/>
        </p:blipFill>
        <p:spPr>
          <a:xfrm>
            <a:off x="7343280" y="4068720"/>
            <a:ext cx="4605480" cy="24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50800" y="210960"/>
            <a:ext cx="10738440" cy="94032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610480" y="6516000"/>
            <a:ext cx="27378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AEAA43-6609-4FD2-983A-AE2C3258DDC4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600480" y="1563480"/>
            <a:ext cx="681264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78" name="Picture 258" descr=""/>
          <p:cNvPicPr/>
          <p:nvPr/>
        </p:nvPicPr>
        <p:blipFill>
          <a:blip r:embed="rId1"/>
          <a:stretch/>
        </p:blipFill>
        <p:spPr>
          <a:xfrm>
            <a:off x="6552000" y="1726200"/>
            <a:ext cx="5314680" cy="4275720"/>
          </a:xfrm>
          <a:prstGeom prst="rect">
            <a:avLst/>
          </a:prstGeom>
          <a:ln w="360000">
            <a:noFill/>
          </a:ln>
        </p:spPr>
      </p:pic>
      <p:pic>
        <p:nvPicPr>
          <p:cNvPr id="279" name="Picture 259" descr=""/>
          <p:cNvPicPr/>
          <p:nvPr/>
        </p:nvPicPr>
        <p:blipFill>
          <a:blip r:embed="rId2"/>
          <a:stretch/>
        </p:blipFill>
        <p:spPr>
          <a:xfrm>
            <a:off x="572040" y="1728000"/>
            <a:ext cx="5420520" cy="4228200"/>
          </a:xfrm>
          <a:prstGeom prst="rect">
            <a:avLst/>
          </a:prstGeom>
          <a:ln w="360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885F8D-6112-4DD8-97B0-9FC974924588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22760" y="1527840"/>
            <a:ext cx="68122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2" marL="648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Tweets also hand-labelled as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Infrastructure and Utility Damage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Rescue Volunteering or Donation Effort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Affected Individuals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 Relevant Information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 Humanitarian (Non Informative)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Injured or Dead People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Vehicle Damage</a:t>
            </a:r>
            <a:endParaRPr b="0" lang="en-IN" sz="22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Missing or Found People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283" name="Picture 3" descr=""/>
          <p:cNvPicPr/>
          <p:nvPr/>
        </p:nvPicPr>
        <p:blipFill>
          <a:blip r:embed="rId1"/>
          <a:stretch/>
        </p:blipFill>
        <p:spPr>
          <a:xfrm>
            <a:off x="5677560" y="1692000"/>
            <a:ext cx="6102360" cy="387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450800" y="210960"/>
            <a:ext cx="10738080" cy="939960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e46c0a"/>
                </a:solidFill>
                <a:latin typeface="Times New Roman"/>
                <a:ea typeface="DejaVu Sans"/>
              </a:rPr>
              <a:t>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610480" y="651600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F7DC0F-760B-4C0E-B5C6-FA5109B17F8E}" type="slidenum">
              <a:rPr b="0" lang="en-IN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IN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0480" y="1563480"/>
            <a:ext cx="68122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1228320" y="5677560"/>
            <a:ext cx="9686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Infrastructure damage labels are more in image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Donation effort labels are more in text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Inference-Both image and text are sometimes capturing different features.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8" name="Picture 268" descr=""/>
          <p:cNvPicPr/>
          <p:nvPr/>
        </p:nvPicPr>
        <p:blipFill>
          <a:blip r:embed="rId1"/>
          <a:stretch/>
        </p:blipFill>
        <p:spPr>
          <a:xfrm>
            <a:off x="900000" y="1692000"/>
            <a:ext cx="5235120" cy="4055760"/>
          </a:xfrm>
          <a:prstGeom prst="rect">
            <a:avLst/>
          </a:prstGeom>
          <a:ln w="360000">
            <a:noFill/>
          </a:ln>
        </p:spPr>
      </p:pic>
      <p:pic>
        <p:nvPicPr>
          <p:cNvPr id="289" name="Picture 269" descr=""/>
          <p:cNvPicPr/>
          <p:nvPr/>
        </p:nvPicPr>
        <p:blipFill>
          <a:blip r:embed="rId2"/>
          <a:stretch/>
        </p:blipFill>
        <p:spPr>
          <a:xfrm>
            <a:off x="6444000" y="1651680"/>
            <a:ext cx="5289840" cy="4108680"/>
          </a:xfrm>
          <a:prstGeom prst="rect">
            <a:avLst/>
          </a:prstGeom>
          <a:ln w="360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17714</TotalTime>
  <Application>LibreOffice/6.4.7.2$Linux_X86_64 LibreOffice_project/40$Build-2</Application>
  <Words>685</Words>
  <Paragraphs>370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2013-08-18T15:50:08Z</dcterms:created>
  <dc:creator>Rajesh</dc:creator>
  <dc:description/>
  <dc:language>en-IN</dc:language>
  <cp:lastModifiedBy/>
  <dcterms:modified xsi:type="dcterms:W3CDTF">2022-08-05T14:07:41Z</dcterms:modified>
  <cp:revision>618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