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12" r:id="rId4"/>
  </p:sldMasterIdLst>
  <p:notesMasterIdLst>
    <p:notesMasterId r:id="rId22"/>
  </p:notesMasterIdLst>
  <p:sldIdLst>
    <p:sldId id="256" r:id="rId5"/>
    <p:sldId id="2146847054" r:id="rId6"/>
    <p:sldId id="262" r:id="rId7"/>
    <p:sldId id="263" r:id="rId8"/>
    <p:sldId id="2146847058" r:id="rId9"/>
    <p:sldId id="265" r:id="rId10"/>
    <p:sldId id="2146847057" r:id="rId11"/>
    <p:sldId id="2146847066" r:id="rId12"/>
    <p:sldId id="2146847060" r:id="rId13"/>
    <p:sldId id="2146847067" r:id="rId14"/>
    <p:sldId id="2146847068" r:id="rId15"/>
    <p:sldId id="2146847062" r:id="rId16"/>
    <p:sldId id="2146847061" r:id="rId17"/>
    <p:sldId id="2146847055" r:id="rId18"/>
    <p:sldId id="2146847059" r:id="rId19"/>
    <p:sldId id="2146847069" r:id="rId20"/>
    <p:sldId id="259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2BA97"/>
    <a:srgbClr val="8E6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8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256A78-79A6-408F-8148-4F87BB81602D}" type="datetimeFigureOut">
              <a:rPr lang="en-IN" smtClean="0"/>
              <a:t>02-08-2025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E254F1-4415-47BF-9E91-C5D4B9A3335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8008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4"/>
            <a:ext cx="11298932" cy="3338149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FA0ACE7-29A8-47D3-A7D9-257B711D80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EC604B9-52E9-4810-8359-47206518D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898A89F-CA25-400F-B05A-AECBF251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01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ED4963-E985-44C4-B8C4-FDD613B7C2F8}" type="datetime1">
              <a:rPr lang="en-US" smtClean="0"/>
              <a:t>8/2/2025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5911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058151" y="599725"/>
            <a:ext cx="3687316" cy="5816950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04200" y="863600"/>
            <a:ext cx="3124200" cy="4807326"/>
          </a:xfrm>
        </p:spPr>
        <p:txBody>
          <a:bodyPr vert="eaVert" anchor="ctr"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863600"/>
            <a:ext cx="7161625" cy="4807326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423B97-A5D4-47B9-8861-73B3707A04CF}"/>
              </a:ext>
            </a:extLst>
          </p:cNvPr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AEC0421-37B4-4481-A10D-69FDF5EC7909}"/>
              </a:ext>
            </a:extLst>
          </p:cNvPr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F7265B5-9F97-4F1E-99E9-74F7B7E62337}"/>
              </a:ext>
            </a:extLst>
          </p:cNvPr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C74A470-3BD3-4F33-80E5-67E6E87FC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9A3A30BA-DB50-4D7D-BCDE-17D20FB35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76FF9E58-C0B2-436B-A21C-DB45A00D6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849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53029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1302026"/>
            <a:ext cx="11029615" cy="467332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770E6237-3456-439F-802D-3BA93FC7E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DD82B9-B8EE-4375-B6FF-88FA6ABB15D9}" type="datetime1">
              <a:rPr lang="en-US" smtClean="0"/>
              <a:t>8/2/2025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44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2393950"/>
            <a:ext cx="11029615" cy="214746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582016-5696-4A93-887F-BBB3B9002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497495-0637-405E-AE64-5CC7506D51F5}" type="datetime1">
              <a:rPr lang="en-US" smtClean="0"/>
              <a:t>8/2/2025</a:t>
            </a:fld>
            <a:endParaRPr lang="en-US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57CFCD5-1192-4E18-8A8F-29E153B44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39A109E-5018-4794-92B3-FD5E5BCD9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6809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49285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1391479"/>
            <a:ext cx="5194767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6039" y="1391479"/>
            <a:ext cx="5194769" cy="446957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FD690-9426-415D-8B65-26881E07B2D4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3323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1" y="2250891"/>
            <a:ext cx="5194769" cy="557784"/>
          </a:xfrm>
        </p:spPr>
        <p:txBody>
          <a:bodyPr anchor="ctr">
            <a:noAutofit/>
          </a:bodyPr>
          <a:lstStyle>
            <a:lvl1pPr marL="0" indent="0">
              <a:buNone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194766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6039" y="2250892"/>
            <a:ext cx="5194770" cy="553373"/>
          </a:xfrm>
        </p:spPr>
        <p:txBody>
          <a:bodyPr anchor="ctr">
            <a:noAutofit/>
          </a:bodyPr>
          <a:lstStyle>
            <a:lvl1pPr marL="0" marR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 sz="2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92000"/>
              <a:buFont typeface="Wingdings 2" panose="05020102010507070707" pitchFamily="18" charset="2"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6037" y="2926052"/>
            <a:ext cx="5194771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4989A-474C-40DE-95B9-011C28B71673}" type="datetime1">
              <a:rPr lang="en-US" smtClean="0"/>
              <a:t>8/2/2025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0465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59224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B4ED54-5B5E-4A04-93D3-5772E3CE3818}" type="datetime1">
              <a:rPr lang="en-US" smtClean="0"/>
              <a:t>8/2/2025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6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DE50D6-574B-40AF-946F-D52A04ADE379}" type="datetime1">
              <a:rPr lang="en-US" smtClean="0"/>
              <a:t>8/2/2025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4949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601200"/>
            <a:ext cx="3682723" cy="5815475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7857" y="933450"/>
            <a:ext cx="3031852" cy="1722419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00928" y="1179829"/>
            <a:ext cx="6650991" cy="4658216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7857" y="2836654"/>
            <a:ext cx="3031852" cy="3001392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rgbClr val="FFFFFF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0B919CC2-2A65-446F-B538-9E62490354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05951" y="6456916"/>
            <a:ext cx="2844799" cy="365125"/>
          </a:xfrm>
        </p:spPr>
        <p:txBody>
          <a:bodyPr/>
          <a:lstStyle/>
          <a:p>
            <a:fld id="{D82884F1-FFEA-405F-9602-3DCA865EDA4E}" type="datetime1">
              <a:rPr lang="en-US" smtClean="0"/>
              <a:t>8/2/2025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B72412AE-119E-4982-8B24-63365EFCA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452590"/>
            <a:ext cx="691721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7FC4BB19-6AD1-45CF-9F99-00B109890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58300" y="6456916"/>
            <a:ext cx="1052510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1766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641350"/>
            <a:ext cx="11290859" cy="3651249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998148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18DB4A-8810-4A10-AD5C-D5E2C667F5B3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6423914"/>
            <a:ext cx="6917210" cy="365125"/>
          </a:xfrm>
          <a:prstGeom prst="rect">
            <a:avLst/>
          </a:prstGeom>
        </p:spPr>
        <p:txBody>
          <a:bodyPr/>
          <a:lstStyle/>
          <a:p>
            <a:pPr algn="l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2895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557146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1415198"/>
            <a:ext cx="11029616" cy="45728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6423914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ED291B17-9318-49DB-B28B-6E5994AE9581}" type="datetime1">
              <a:rPr lang="en-US" smtClean="0"/>
              <a:t>8/2/2025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6423914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rgbClr val="46535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rgbClr val="969FA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8" name="Picture 7" descr="Logo&#10;&#10;Description automatically generated">
            <a:extLst>
              <a:ext uri="{FF2B5EF4-FFF2-40B4-BE49-F238E27FC236}">
                <a16:creationId xmlns:a16="http://schemas.microsoft.com/office/drawing/2014/main" id="{14A64E4D-8DED-7830-2955-1BE78C5B0655}"/>
              </a:ext>
            </a:extLst>
          </p:cNvPr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10485003" y="6437910"/>
            <a:ext cx="1125805" cy="365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897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11" r:id="rId5"/>
    <p:sldLayoutId id="2147483760" r:id="rId6"/>
    <p:sldLayoutId id="2147483762" r:id="rId7"/>
    <p:sldLayoutId id="2147483706" r:id="rId8"/>
    <p:sldLayoutId id="2147483709" r:id="rId9"/>
    <p:sldLayoutId id="2147483707" r:id="rId10"/>
    <p:sldLayoutId id="2147483708" r:id="rId11"/>
  </p:sldLayoutIdLst>
  <p:hf sldNum="0" hdr="0" ftr="0" dt="0"/>
  <p:txStyles>
    <p:titleStyle>
      <a:lvl1pPr algn="l" defTabSz="457200" rtl="0" eaLnBrk="1" latinLnBrk="0" hangingPunct="1">
        <a:lnSpc>
          <a:spcPct val="100000"/>
        </a:lnSpc>
        <a:spcBef>
          <a:spcPct val="0"/>
        </a:spcBef>
        <a:buNone/>
        <a:defRPr sz="2800" b="0" kern="1200" cap="all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92000"/>
        <a:buFont typeface="Wingdings 2" panose="05020102010507070707" pitchFamily="18" charset="2"/>
        <a:buChar char="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run28022002/fitness-buddy-ai-agent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11E26-4C38-41A6-9857-11032CEECD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59108" y="1821635"/>
            <a:ext cx="9144000" cy="977778"/>
          </a:xfrm>
        </p:spPr>
        <p:txBody>
          <a:bodyPr/>
          <a:lstStyle/>
          <a:p>
            <a:pPr algn="ctr"/>
            <a:r>
              <a:rPr lang="en-US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Fitness buddy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-329782" y="1034321"/>
            <a:ext cx="12726648" cy="584775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32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IBM HACKATHON PROJECT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17529" y="4586365"/>
            <a:ext cx="7980183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Presented By: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 pitchFamily="34" charset="0"/>
                <a:cs typeface="Arial" pitchFamily="34" charset="0"/>
              </a:rPr>
              <a:t>Student name : Arunkumar S</a:t>
            </a:r>
          </a:p>
          <a:p>
            <a:r>
              <a:rPr lang="en-US" sz="2000" b="1" dirty="0">
                <a:solidFill>
                  <a:schemeClr val="accent1">
                    <a:lumMod val="75000"/>
                  </a:schemeClr>
                </a:solidFill>
                <a:latin typeface="Arial"/>
                <a:cs typeface="Arial"/>
              </a:rPr>
              <a:t>College Name &amp; Department : S. Veerasamy Chettiar College of Engineering and Technology &amp; Electronics and Communication Engineering</a:t>
            </a:r>
          </a:p>
          <a:p>
            <a:endParaRPr lang="en-US" sz="2000" b="1" dirty="0">
              <a:solidFill>
                <a:schemeClr val="accent1">
                  <a:lumMod val="75000"/>
                </a:schemeClr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533255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15A6D-4F49-C4EA-7213-41FFE69BE1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CC324-0A49-C60C-9095-B341C383FE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8160D06-7AB9-E123-40C6-37292A37FD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307893" y="618067"/>
            <a:ext cx="5679183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541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B7C739-D0DA-9B09-3DAB-C16532FC6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7292C-C6FB-E951-D59F-66CDA53E9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5693625-3FD5-932E-3334-F54965E8A46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2712275" y="2409532"/>
            <a:ext cx="7407052" cy="32597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6A49521-B5B7-63EE-905D-5E4ED1D0957F}"/>
              </a:ext>
            </a:extLst>
          </p:cNvPr>
          <p:cNvSpPr txBox="1"/>
          <p:nvPr/>
        </p:nvSpPr>
        <p:spPr>
          <a:xfrm>
            <a:off x="2712275" y="1559382"/>
            <a:ext cx="3937052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solidFill>
                  <a:schemeClr val="accent2"/>
                </a:solidFill>
                <a:latin typeface="Calibri"/>
                <a:ea typeface="Calibri"/>
                <a:cs typeface="Calibri"/>
              </a:rPr>
              <a:t>Deployed AI Agent</a:t>
            </a:r>
          </a:p>
        </p:txBody>
      </p:sp>
    </p:spTree>
    <p:extLst>
      <p:ext uri="{BB962C8B-B14F-4D97-AF65-F5344CB8AC3E}">
        <p14:creationId xmlns:p14="http://schemas.microsoft.com/office/powerpoint/2010/main" val="11263028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C6B3D-1072-C2D2-EBFE-E33CABE394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74547-DF1B-77BB-E545-9344EDB9A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b="1" dirty="0"/>
              <a:t>Personalized Wellness for Everyone</a:t>
            </a:r>
            <a:br>
              <a:rPr lang="en-US" sz="2800" dirty="0"/>
            </a:br>
            <a:r>
              <a:rPr lang="en-US" sz="2800" dirty="0"/>
              <a:t>Fitness Buddy offers tailored workouts, nutrition tips, and motivation—making healthy living accessible to all.</a:t>
            </a:r>
          </a:p>
          <a:p>
            <a:r>
              <a:rPr lang="en-US" sz="2800" b="1" dirty="0"/>
              <a:t>AI Meets Affordability</a:t>
            </a:r>
            <a:br>
              <a:rPr lang="en-US" sz="2800" dirty="0"/>
            </a:br>
            <a:r>
              <a:rPr lang="en-US" sz="2800" dirty="0"/>
              <a:t>Leveraging IBM Cloud Lite and </a:t>
            </a:r>
            <a:r>
              <a:rPr lang="en-US" sz="2800" dirty="0" err="1"/>
              <a:t>Granity</a:t>
            </a:r>
            <a:r>
              <a:rPr lang="en-US" sz="2800" dirty="0"/>
              <a:t>, the solution delivers intelligent support without the cost of traditional fitness services.</a:t>
            </a:r>
          </a:p>
          <a:p>
            <a:r>
              <a:rPr lang="en-US" sz="2800" b="1" dirty="0"/>
              <a:t>Empowering Consistency and Healthy Habits</a:t>
            </a:r>
            <a:br>
              <a:rPr lang="en-US" sz="2800" dirty="0"/>
            </a:br>
            <a:r>
              <a:rPr lang="en-US" sz="2800" dirty="0"/>
              <a:t>By providing on-demand guidance and daily inspiration, Fitness Buddy helps users build long-term, sustainable wellness routines.</a:t>
            </a:r>
          </a:p>
          <a:p>
            <a:pPr marL="305435" indent="-305435"/>
            <a:endParaRPr lang="en-US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338823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F08C-D61F-627D-C4E5-397E3E84F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GitHub Link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A299DD-46FA-7866-41D8-C1BFCC2F6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                         </a:t>
            </a:r>
            <a:r>
              <a:rPr lang="en-US" sz="2800" dirty="0"/>
              <a:t>Git-hub Link – </a:t>
            </a:r>
            <a:r>
              <a:rPr lang="en-US" sz="2800" dirty="0">
                <a:hlinkClick r:id="rId2"/>
              </a:rPr>
              <a:t>View Repository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2306647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638FD1-D00E-E75B-705C-564F06D93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sz="2800" b="1" dirty="0"/>
              <a:t>🧠 Integration with Wearables</a:t>
            </a:r>
            <a:br>
              <a:rPr lang="en-US" sz="2800" dirty="0"/>
            </a:br>
            <a:r>
              <a:rPr lang="en-US" sz="2800" dirty="0"/>
              <a:t>Sync with fitness bands and smartwatches for real-time activity and health tracking.</a:t>
            </a:r>
          </a:p>
          <a:p>
            <a:r>
              <a:rPr lang="en-US" sz="2800" b="1" dirty="0"/>
              <a:t>📊 AI-Driven Progress Analytics</a:t>
            </a:r>
            <a:br>
              <a:rPr lang="en-US" sz="2800" dirty="0"/>
            </a:br>
            <a:r>
              <a:rPr lang="en-US" sz="2800" dirty="0"/>
              <a:t>Provide visual dashboards with personalized progress reports and fitness insights.</a:t>
            </a:r>
          </a:p>
          <a:p>
            <a:r>
              <a:rPr lang="en-US" sz="2800" b="1" dirty="0"/>
              <a:t>🗣️ Multilingual Support</a:t>
            </a:r>
            <a:br>
              <a:rPr lang="en-US" sz="2800" dirty="0"/>
            </a:br>
            <a:r>
              <a:rPr lang="en-US" sz="2800" dirty="0"/>
              <a:t>Enable regional language support to reach a wider and more diverse user base.</a:t>
            </a:r>
          </a:p>
          <a:p>
            <a:r>
              <a:rPr lang="en-US" sz="2800" b="1" dirty="0"/>
              <a:t>🤝 Virtual Trainer Collaboration</a:t>
            </a:r>
            <a:br>
              <a:rPr lang="en-US" sz="2800" dirty="0"/>
            </a:br>
            <a:r>
              <a:rPr lang="en-US" sz="2800" dirty="0"/>
              <a:t>Allow users to connect with certified fitness experts for advanced guidance.</a:t>
            </a:r>
          </a:p>
          <a:p>
            <a:r>
              <a:rPr lang="en-US" sz="2800" b="1" dirty="0"/>
              <a:t>📅 Smart Scheduling</a:t>
            </a:r>
            <a:br>
              <a:rPr lang="en-US" sz="2800" dirty="0"/>
            </a:br>
            <a:r>
              <a:rPr lang="en-US" sz="2800" dirty="0"/>
              <a:t>Auto-generate daily routines and reminders based on user availability and goals.</a:t>
            </a:r>
          </a:p>
          <a:p>
            <a:r>
              <a:rPr lang="en-US" sz="2800" b="1" dirty="0"/>
              <a:t>🌐 Community &amp; Social Features</a:t>
            </a:r>
            <a:br>
              <a:rPr lang="en-US" sz="2800" dirty="0"/>
            </a:br>
            <a:r>
              <a:rPr lang="en-US" sz="2800" dirty="0"/>
              <a:t>Introduce user forums, challenges, and leaderboards to boost motivation through peer engagement.</a:t>
            </a:r>
          </a:p>
          <a:p>
            <a:pPr marL="305435" indent="-305435"/>
            <a:endParaRPr lang="en-US" sz="2800" dirty="0">
              <a:latin typeface="Calibri"/>
              <a:ea typeface="+mn-lt"/>
              <a:cs typeface="+mn-lt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F968F13-9AC4-7120-7ACD-9F752C767D5D}"/>
              </a:ext>
            </a:extLst>
          </p:cNvPr>
          <p:cNvSpPr txBox="1">
            <a:spLocks/>
          </p:cNvSpPr>
          <p:nvPr/>
        </p:nvSpPr>
        <p:spPr>
          <a:xfrm>
            <a:off x="535670" y="844659"/>
            <a:ext cx="11029616" cy="53029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75000" lnSpcReduction="20000"/>
          </a:bodyPr>
          <a:lstStyle>
            <a:lvl1pPr algn="l" defTabSz="4572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2800" b="0" kern="1200" cap="all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4400" b="1" dirty="0">
                <a:solidFill>
                  <a:schemeClr val="accent1"/>
                </a:solidFill>
                <a:latin typeface="Arial"/>
                <a:cs typeface="Arial"/>
              </a:rPr>
              <a:t>Future scope</a:t>
            </a:r>
          </a:p>
        </p:txBody>
      </p:sp>
    </p:spTree>
    <p:extLst>
      <p:ext uri="{BB962C8B-B14F-4D97-AF65-F5344CB8AC3E}">
        <p14:creationId xmlns:p14="http://schemas.microsoft.com/office/powerpoint/2010/main" val="614882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92E52-0C9E-7CCC-47E8-5C4711AD2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Certifications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530C0A2-7A20-0C47-4409-E6B76C0C956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96483" y="1837844"/>
            <a:ext cx="4793118" cy="3648556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65714E-954D-1103-07AA-024B84320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02401" y="1833350"/>
            <a:ext cx="4858582" cy="3648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73317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AA498-F3E0-F317-27FA-7FA0A7EE11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5400000">
            <a:off x="3681307" y="975361"/>
            <a:ext cx="4213014" cy="543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66612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BE4CA82-64EC-4D4E-A5E5-3EBB66E7B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63041" y="2766218"/>
            <a:ext cx="9298744" cy="1325563"/>
          </a:xfrm>
        </p:spPr>
        <p:txBody>
          <a:bodyPr/>
          <a:lstStyle/>
          <a:p>
            <a:pPr algn="ctr"/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066255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FEB4C-F209-4AE7-AA2B-B3C26CE2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9573" y="558468"/>
            <a:ext cx="10515600" cy="1325563"/>
          </a:xfrm>
        </p:spPr>
        <p:txBody>
          <a:bodyPr/>
          <a:lstStyle/>
          <a:p>
            <a:r>
              <a:rPr lang="en-US" b="1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78641-EEA3-4EC4-BF39-4075B0C12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18938"/>
            <a:ext cx="11019020" cy="5239062"/>
          </a:xfrm>
        </p:spPr>
        <p:txBody>
          <a:bodyPr vert="horz" lIns="91440" tIns="45720" rIns="91440" bIns="45720" rtlCol="0" anchor="t">
            <a:noAutofit/>
          </a:bodyPr>
          <a:lstStyle/>
          <a:p>
            <a:pPr marL="0" indent="0">
              <a:buNone/>
            </a:pPr>
            <a:r>
              <a:rPr lang="en-US" sz="2000" b="1" dirty="0">
                <a:latin typeface="Arial"/>
                <a:ea typeface="+mn-lt"/>
                <a:cs typeface="Arial"/>
              </a:rPr>
              <a:t>  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Problem Statement 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Arial"/>
              </a:rPr>
              <a:t>Technology used</a:t>
            </a:r>
            <a:endParaRPr lang="en-US" dirty="0">
              <a:latin typeface="Arial"/>
              <a:cs typeface="Arial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Wow factor </a:t>
            </a:r>
            <a:endParaRPr lang="en-US" sz="2000" dirty="0">
              <a:latin typeface="Arial"/>
              <a:ea typeface="+mn-lt"/>
              <a:cs typeface="+mn-lt"/>
            </a:endParaRP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End users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Result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Conclusion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Git-hub Link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Future scope</a:t>
            </a:r>
          </a:p>
          <a:p>
            <a:pPr marL="305435" indent="-305435"/>
            <a:r>
              <a:rPr lang="en-US" sz="2000" b="1" dirty="0">
                <a:latin typeface="Arial"/>
                <a:ea typeface="+mn-lt"/>
                <a:cs typeface="+mn-lt"/>
              </a:rPr>
              <a:t>IBM Certifications</a:t>
            </a:r>
          </a:p>
          <a:p>
            <a:pPr marL="305435" indent="-305435"/>
            <a:endParaRPr lang="en-US" sz="2000" b="1" dirty="0">
              <a:latin typeface="Arial"/>
              <a:ea typeface="+mn-lt"/>
              <a:cs typeface="+mn-lt"/>
            </a:endParaRPr>
          </a:p>
          <a:p>
            <a:pPr marL="305435" indent="-305435"/>
            <a:endParaRPr lang="en-US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001537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 Statement</a:t>
            </a:r>
            <a:endParaRPr lang="en-US" sz="440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FEE4A9C-3F57-7DA7-91FD-715C3FB47F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403" y="1237632"/>
            <a:ext cx="11029615" cy="4673324"/>
          </a:xfrm>
        </p:spPr>
        <p:txBody>
          <a:bodyPr>
            <a:normAutofit/>
          </a:bodyPr>
          <a:lstStyle/>
          <a:p>
            <a:r>
              <a:rPr lang="en-US" sz="2000" dirty="0"/>
              <a:t>In today’s busy world, maintaining a healthy lifestyle is challenging due to time limitations, lack of motivation, and expensive fitness programs. </a:t>
            </a:r>
            <a:r>
              <a:rPr lang="en-US" sz="2000" b="1" dirty="0"/>
              <a:t>Fitness Buddy</a:t>
            </a:r>
            <a:r>
              <a:rPr lang="en-US" sz="2000" dirty="0"/>
              <a:t> is a smart, conversational virtual assistant designed to tackle these issues by providing:</a:t>
            </a:r>
          </a:p>
          <a:p>
            <a:pPr lvl="1"/>
            <a:r>
              <a:rPr lang="en-US" sz="1700" b="1" dirty="0"/>
              <a:t>Personalized home workout recommendations</a:t>
            </a:r>
            <a:endParaRPr lang="en-US" sz="1700" dirty="0"/>
          </a:p>
          <a:p>
            <a:pPr lvl="1"/>
            <a:r>
              <a:rPr lang="en-US" sz="1700" b="1" dirty="0"/>
              <a:t>Daily motivational tips and inspiration</a:t>
            </a:r>
            <a:endParaRPr lang="en-US" sz="1700" dirty="0"/>
          </a:p>
          <a:p>
            <a:pPr lvl="1"/>
            <a:r>
              <a:rPr lang="en-US" sz="1700" b="1" dirty="0"/>
              <a:t>Simple and nutritious meal suggestions</a:t>
            </a:r>
            <a:endParaRPr lang="en-US" sz="1700" dirty="0"/>
          </a:p>
          <a:p>
            <a:pPr lvl="1"/>
            <a:r>
              <a:rPr lang="en-US" sz="1700" b="1" dirty="0"/>
              <a:t>Guidance for building healthy habits</a:t>
            </a:r>
            <a:endParaRPr lang="en-US" sz="1700" dirty="0"/>
          </a:p>
          <a:p>
            <a:r>
              <a:rPr lang="en-US" sz="2000" dirty="0"/>
              <a:t>Built using </a:t>
            </a:r>
            <a:r>
              <a:rPr lang="en-US" sz="2000" b="1" dirty="0"/>
              <a:t>IBM Cloud Lite services and IBM Granite</a:t>
            </a:r>
            <a:r>
              <a:rPr lang="en-US" sz="2000" dirty="0"/>
              <a:t>, Fitness Buddy ensures a cost-effective, intelligent, and always-available health solution tailored to individual needs—making fitness support accessible anytime, anywhere.</a:t>
            </a:r>
          </a:p>
        </p:txBody>
      </p:sp>
    </p:spTree>
    <p:extLst>
      <p:ext uri="{BB962C8B-B14F-4D97-AF65-F5344CB8AC3E}">
        <p14:creationId xmlns:p14="http://schemas.microsoft.com/office/powerpoint/2010/main" val="1186421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accent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Technology  used</a:t>
            </a:r>
            <a:endParaRPr lang="en-US" sz="4400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041FD9D-DF07-9C37-1E61-1D920E0EF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671" y="1087378"/>
            <a:ext cx="11613485" cy="5563973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cloud lite services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Natural Language Processing (NLP)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000000"/>
                </a:solidFill>
                <a:latin typeface="Calibri"/>
                <a:ea typeface="Calibri"/>
                <a:cs typeface="Calibri"/>
              </a:rPr>
              <a:t>IBM Granite model</a:t>
            </a:r>
          </a:p>
        </p:txBody>
      </p:sp>
    </p:spTree>
    <p:extLst>
      <p:ext uri="{BB962C8B-B14F-4D97-AF65-F5344CB8AC3E}">
        <p14:creationId xmlns:p14="http://schemas.microsoft.com/office/powerpoint/2010/main" val="3210358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80B2B-5B8A-2798-A127-FAFC2D527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IBM cloud services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9234A-56AB-47BB-E0BD-725AF6684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05435" indent="-305435"/>
            <a:r>
              <a:rPr lang="en-IN" sz="2000" b="1" dirty="0"/>
              <a:t>IBM Cloud Watsonx AI Studio</a:t>
            </a:r>
          </a:p>
          <a:p>
            <a:pPr marL="305435" indent="-305435"/>
            <a:r>
              <a:rPr lang="en-IN" sz="2000" b="1" dirty="0"/>
              <a:t>IBM Cloud </a:t>
            </a:r>
            <a:r>
              <a:rPr lang="en-IN" sz="2000" b="1" dirty="0" err="1"/>
              <a:t>Watsonx</a:t>
            </a:r>
            <a:r>
              <a:rPr lang="en-IN" sz="2000" b="1" dirty="0"/>
              <a:t> AI runtime</a:t>
            </a:r>
          </a:p>
          <a:p>
            <a:pPr marL="305435" indent="-305435"/>
            <a:r>
              <a:rPr lang="en-IN" sz="2000" b="1" dirty="0"/>
              <a:t>IBM Cloud Agent Lab</a:t>
            </a:r>
          </a:p>
          <a:p>
            <a:pPr marL="305435" indent="-305435"/>
            <a:r>
              <a:rPr lang="en-IN" sz="2000" b="1" dirty="0"/>
              <a:t>IBM Granite foundation model</a:t>
            </a:r>
          </a:p>
        </p:txBody>
      </p:sp>
    </p:spTree>
    <p:extLst>
      <p:ext uri="{BB962C8B-B14F-4D97-AF65-F5344CB8AC3E}">
        <p14:creationId xmlns:p14="http://schemas.microsoft.com/office/powerpoint/2010/main" val="1366800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8FBA75B4-2DD5-42EB-9397-F36BFB8BA7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71730"/>
            <a:ext cx="11029616" cy="530296"/>
          </a:xfrm>
        </p:spPr>
        <p:txBody>
          <a:bodyPr>
            <a:noAutofit/>
          </a:bodyPr>
          <a:lstStyle/>
          <a:p>
            <a:r>
              <a:rPr lang="en-US" sz="3200" b="1" dirty="0">
                <a:solidFill>
                  <a:schemeClr val="accent1"/>
                </a:solidFill>
                <a:latin typeface="Arial"/>
                <a:ea typeface="+mj-lt"/>
                <a:cs typeface="Arial"/>
              </a:rPr>
              <a:t>Wow factors</a:t>
            </a:r>
            <a:endParaRPr lang="en-US" sz="3200" dirty="0">
              <a:solidFill>
                <a:schemeClr val="accent1"/>
              </a:solidFill>
              <a:latin typeface="Calibri Light"/>
              <a:cs typeface="Calibri Light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4FFAF3C-BA60-9181-132C-C36C403AAE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sz="2800" dirty="0"/>
              <a:t>🤖 </a:t>
            </a:r>
            <a:r>
              <a:rPr lang="en-US" sz="2800" b="1" dirty="0"/>
              <a:t>AI-Powered Personalization</a:t>
            </a:r>
            <a:br>
              <a:rPr lang="en-US" sz="2800" dirty="0"/>
            </a:br>
            <a:r>
              <a:rPr lang="en-US" sz="2800" dirty="0"/>
              <a:t>Tailors workouts, meals, and tips to each user’s lifestyle, goals, and preferences.</a:t>
            </a:r>
          </a:p>
          <a:p>
            <a:r>
              <a:rPr lang="en-US" sz="2800" dirty="0"/>
              <a:t>💬 </a:t>
            </a:r>
            <a:r>
              <a:rPr lang="en-US" sz="2800" b="1" dirty="0"/>
              <a:t>24/7 Virtual Fitness Coach</a:t>
            </a:r>
            <a:br>
              <a:rPr lang="en-US" sz="2800" dirty="0"/>
            </a:br>
            <a:r>
              <a:rPr lang="en-US" sz="2800" dirty="0"/>
              <a:t>Always available for instant guidance—no appointments, no waiting.</a:t>
            </a:r>
          </a:p>
          <a:p>
            <a:r>
              <a:rPr lang="en-US" sz="2800" dirty="0"/>
              <a:t>💸 </a:t>
            </a:r>
            <a:r>
              <a:rPr lang="en-US" sz="2800" b="1" dirty="0"/>
              <a:t>Zero Cost, Maximum Impact</a:t>
            </a:r>
            <a:br>
              <a:rPr lang="en-US" sz="2800" dirty="0"/>
            </a:br>
            <a:r>
              <a:rPr lang="en-US" sz="2800" dirty="0"/>
              <a:t>Built on IBM Cloud Lite—leveraging powerful services without subscription fees.</a:t>
            </a:r>
          </a:p>
          <a:p>
            <a:r>
              <a:rPr lang="en-US" sz="2800" dirty="0"/>
              <a:t>🏋️ </a:t>
            </a:r>
            <a:r>
              <a:rPr lang="en-US" sz="2800" b="1" dirty="0"/>
              <a:t>No Equipment? No Problem!</a:t>
            </a:r>
            <a:br>
              <a:rPr lang="en-US" sz="2800" dirty="0"/>
            </a:br>
            <a:r>
              <a:rPr lang="en-US" sz="2800" dirty="0"/>
              <a:t>Recommends home-based workouts using body weight or simple props.</a:t>
            </a:r>
          </a:p>
          <a:p>
            <a:r>
              <a:rPr lang="en-US" sz="2800" dirty="0"/>
              <a:t>🥗 </a:t>
            </a:r>
            <a:r>
              <a:rPr lang="en-US" sz="2800" b="1" dirty="0"/>
              <a:t>Smart Meal Suggestions</a:t>
            </a:r>
            <a:br>
              <a:rPr lang="en-US" sz="2800" dirty="0"/>
            </a:br>
            <a:r>
              <a:rPr lang="en-US" sz="2800" dirty="0"/>
              <a:t>Offers easy, nutritious meal ideas using common kitchen ingredients.</a:t>
            </a:r>
          </a:p>
          <a:p>
            <a:r>
              <a:rPr lang="en-US" sz="2800" dirty="0"/>
              <a:t>📈 </a:t>
            </a:r>
            <a:r>
              <a:rPr lang="en-US" sz="2800" b="1" dirty="0"/>
              <a:t>Habit Tracking &amp; Motivation Boosts</a:t>
            </a:r>
            <a:br>
              <a:rPr lang="en-US" sz="2800" dirty="0"/>
            </a:br>
            <a:r>
              <a:rPr lang="en-US" sz="2800" dirty="0"/>
              <a:t>Encourages daily consistency with reminders, streaks, and motivational quotes.</a:t>
            </a:r>
          </a:p>
          <a:p>
            <a:r>
              <a:rPr lang="en-US" sz="2800" dirty="0"/>
              <a:t>☁️ </a:t>
            </a:r>
            <a:r>
              <a:rPr lang="en-US" sz="2800" b="1" dirty="0"/>
              <a:t>Powered by IBM Cloud &amp; </a:t>
            </a:r>
            <a:r>
              <a:rPr lang="en-US" sz="2800" b="1" dirty="0" err="1"/>
              <a:t>Granity</a:t>
            </a:r>
            <a:br>
              <a:rPr lang="en-US" sz="2800" dirty="0"/>
            </a:br>
            <a:r>
              <a:rPr lang="en-US" sz="2800" dirty="0"/>
              <a:t>Scalable, secure, and intelligent backend support ensures reliable performance.</a:t>
            </a:r>
          </a:p>
          <a:p>
            <a:pPr marL="0" indent="0">
              <a:buNone/>
            </a:pPr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02024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5986D-DBC5-8220-FE6F-7F2ABC7C4C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End users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679E23-F86A-AFA9-FE9C-7F5A518E81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sz="2800" b="1" dirty="0"/>
              <a:t>Busy Professionals</a:t>
            </a:r>
            <a:br>
              <a:rPr lang="en-US" sz="2800" dirty="0"/>
            </a:br>
            <a:r>
              <a:rPr lang="en-US" sz="2800" dirty="0"/>
              <a:t>Looking for quick, personalized fitness routines and wellness tips.</a:t>
            </a:r>
          </a:p>
          <a:p>
            <a:r>
              <a:rPr lang="en-US" sz="2800" b="1" dirty="0"/>
              <a:t>Students</a:t>
            </a:r>
            <a:br>
              <a:rPr lang="en-US" sz="2800" dirty="0"/>
            </a:br>
            <a:r>
              <a:rPr lang="en-US" sz="2800" dirty="0"/>
              <a:t>Seeking affordable and flexible ways to stay healthy and active.</a:t>
            </a:r>
          </a:p>
          <a:p>
            <a:r>
              <a:rPr lang="en-US" sz="2800" b="1" dirty="0"/>
              <a:t>Home-makers</a:t>
            </a:r>
            <a:br>
              <a:rPr lang="en-US" sz="2800" dirty="0"/>
            </a:br>
            <a:r>
              <a:rPr lang="en-US" sz="2800" dirty="0"/>
              <a:t>Interested in simple workouts and healthy meals without the need to visit a gym.</a:t>
            </a:r>
          </a:p>
          <a:p>
            <a:r>
              <a:rPr lang="en-US" sz="2800" b="1" dirty="0"/>
              <a:t>Fitness Beginners</a:t>
            </a:r>
            <a:br>
              <a:rPr lang="en-US" sz="2800" dirty="0"/>
            </a:br>
            <a:r>
              <a:rPr lang="en-US" sz="2800" dirty="0"/>
              <a:t>Needing guidance, motivation, and easy-to-follow plans to start their fitness journey.</a:t>
            </a:r>
          </a:p>
          <a:p>
            <a:r>
              <a:rPr lang="en-US" sz="2800" b="1" dirty="0"/>
              <a:t>Elderly Individuals</a:t>
            </a:r>
            <a:br>
              <a:rPr lang="en-US" sz="2800" dirty="0"/>
            </a:br>
            <a:r>
              <a:rPr lang="en-US" sz="2800" dirty="0"/>
              <a:t>Wanting gentle, guided exercises and basic health advice from the comfort of home.</a:t>
            </a:r>
          </a:p>
          <a:p>
            <a:r>
              <a:rPr lang="en-US" sz="2800" b="1" dirty="0"/>
              <a:t>Remote Workers / Freelancers</a:t>
            </a:r>
            <a:br>
              <a:rPr lang="en-US" sz="2800" dirty="0"/>
            </a:br>
            <a:r>
              <a:rPr lang="en-US" sz="2800" dirty="0"/>
              <a:t>Looking to balance sedentary work with health-focused habits.</a:t>
            </a:r>
          </a:p>
          <a:p>
            <a:r>
              <a:rPr lang="en-US" sz="2800" b="1" dirty="0"/>
              <a:t>People with Budget Constraints</a:t>
            </a:r>
            <a:br>
              <a:rPr lang="en-US" sz="2800" dirty="0"/>
            </a:br>
            <a:r>
              <a:rPr lang="en-US" sz="2800" dirty="0"/>
              <a:t>Who can't afford gym memberships or personal trainers but still want expert advice.</a:t>
            </a:r>
          </a:p>
          <a:p>
            <a:r>
              <a:rPr lang="en-US" sz="2800" b="1" dirty="0"/>
              <a:t>Health-Conscious Individuals</a:t>
            </a:r>
            <a:br>
              <a:rPr lang="en-US" sz="2800" dirty="0"/>
            </a:br>
            <a:r>
              <a:rPr lang="en-US" sz="2800" dirty="0"/>
              <a:t>Interested in daily fitness, nutrition guidance, and long-term habit formation.</a:t>
            </a:r>
          </a:p>
          <a:p>
            <a:pPr marL="305435" indent="-305435"/>
            <a:endParaRPr lang="en-IN" sz="2800" dirty="0"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190438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32F0A-9D83-B256-3E61-FD54AA26E1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410C9-747C-0C4D-FAD7-77167E8365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2A59727-7B5F-F198-C013-B2ABF221F54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5193312" y="960830"/>
            <a:ext cx="5908345" cy="491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86685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F8070C-FF0D-BBE3-3D8A-C3794CCCE8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chemeClr val="accent1"/>
                </a:solidFill>
              </a:rPr>
              <a:t>Results</a:t>
            </a:r>
          </a:p>
        </p:txBody>
      </p:sp>
      <p:pic>
        <p:nvPicPr>
          <p:cNvPr id="9" name="Content Placeholder 5">
            <a:extLst>
              <a:ext uri="{FF2B5EF4-FFF2-40B4-BE49-F238E27FC236}">
                <a16:creationId xmlns:a16="http://schemas.microsoft.com/office/drawing/2014/main" id="{B585371A-5E60-DF5B-ECF8-E4CE137EA7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5201086" y="618067"/>
            <a:ext cx="5892797" cy="5598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3715239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VTI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Dividend">
      <a:majorFont>
        <a:latin typeface="Franklin Gothic Demi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VTI" id="{97558BDE-0B66-457C-BB6F-7B1B22DAA9B8}" vid="{F53508A3-AC60-448A-AF37-934D5F1A0D5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30265f8-c5e2-4918-b4a1-b977299ca3e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F0268AC5E70984D8FE60B7154176407" ma:contentTypeVersion="15" ma:contentTypeDescription="Create a new document." ma:contentTypeScope="" ma:versionID="104e359103f0f57b1cf9676756e5b944">
  <xsd:schema xmlns:xsd="http://www.w3.org/2001/XMLSchema" xmlns:xs="http://www.w3.org/2001/XMLSchema" xmlns:p="http://schemas.microsoft.com/office/2006/metadata/properties" xmlns:ns3="b30265f8-c5e2-4918-b4a1-b977299ca3e2" xmlns:ns4="fadb41d3-f9cb-40fb-903c-8cacaba95bb5" targetNamespace="http://schemas.microsoft.com/office/2006/metadata/properties" ma:root="true" ma:fieldsID="5615b8f8aa772998bad551f24a33de0e" ns3:_="" ns4:_="">
    <xsd:import namespace="b30265f8-c5e2-4918-b4a1-b977299ca3e2"/>
    <xsd:import namespace="fadb41d3-f9cb-40fb-903c-8cacaba95bb5"/>
    <xsd:element name="properties">
      <xsd:complexType>
        <xsd:sequence>
          <xsd:element name="documentManagement">
            <xsd:complexType>
              <xsd:all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DateTaken" minOccurs="0"/>
                <xsd:element ref="ns3:MediaServiceObjectDetectorVersions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0265f8-c5e2-4918-b4a1-b977299ca3e2" elementFormDefault="qualified">
    <xsd:import namespace="http://schemas.microsoft.com/office/2006/documentManagement/types"/>
    <xsd:import namespace="http://schemas.microsoft.com/office/infopath/2007/PartnerControls"/>
    <xsd:element name="_activity" ma:index="8" nillable="true" ma:displayName="_activity" ma:hidden="true" ma:internalName="_activity">
      <xsd:simpleType>
        <xsd:restriction base="dms:Note"/>
      </xsd:simpleType>
    </xsd:element>
    <xsd:element name="MediaServiceMetadata" ma:index="12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3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6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adb41d3-f9cb-40fb-903c-8cacaba95bb5" elementFormDefault="qualified">
    <xsd:import namespace="http://schemas.microsoft.com/office/2006/documentManagement/types"/>
    <xsd:import namespace="http://schemas.microsoft.com/office/infopath/2007/PartnerControls"/>
    <xsd:element name="SharedWithUsers" ma:index="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1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27BD4C1-B6B1-4715-ABF9-E660A51A4EA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D289AE2-D2AE-49D1-AFAC-3A79F6794255}">
  <ds:schemaRefs>
    <ds:schemaRef ds:uri="http://www.w3.org/XML/1998/namespace"/>
    <ds:schemaRef ds:uri="http://purl.org/dc/dcmitype/"/>
    <ds:schemaRef ds:uri="http://purl.org/dc/terms/"/>
    <ds:schemaRef ds:uri="fadb41d3-f9cb-40fb-903c-8cacaba95bb5"/>
    <ds:schemaRef ds:uri="http://purl.org/dc/elements/1.1/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b30265f8-c5e2-4918-b4a1-b977299ca3e2"/>
    <ds:schemaRef ds:uri="http://schemas.microsoft.com/office/2006/metadata/properties"/>
  </ds:schemaRefs>
</ds:datastoreItem>
</file>

<file path=customXml/itemProps3.xml><?xml version="1.0" encoding="utf-8"?>
<ds:datastoreItem xmlns:ds="http://schemas.openxmlformats.org/officeDocument/2006/customXml" ds:itemID="{9DD71778-17EE-4151-88AE-C8F4E8043BD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30265f8-c5e2-4918-b4a1-b977299ca3e2"/>
    <ds:schemaRef ds:uri="fadb41d3-f9cb-40fb-903c-8cacaba95bb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Future forward</Template>
  <TotalTime>76</TotalTime>
  <Words>650</Words>
  <Application>Microsoft Office PowerPoint</Application>
  <PresentationFormat>Widescreen</PresentationFormat>
  <Paragraphs>69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Franklin Gothic Book</vt:lpstr>
      <vt:lpstr>Franklin Gothic Demi</vt:lpstr>
      <vt:lpstr>Wingdings 2</vt:lpstr>
      <vt:lpstr>DividendVTI</vt:lpstr>
      <vt:lpstr>Fitness buddy</vt:lpstr>
      <vt:lpstr>OUTLINE</vt:lpstr>
      <vt:lpstr>Problem Statement</vt:lpstr>
      <vt:lpstr>Technology  used</vt:lpstr>
      <vt:lpstr>IBM cloud services used</vt:lpstr>
      <vt:lpstr>Wow factors</vt:lpstr>
      <vt:lpstr>End users</vt:lpstr>
      <vt:lpstr>Results</vt:lpstr>
      <vt:lpstr>Results</vt:lpstr>
      <vt:lpstr>Results</vt:lpstr>
      <vt:lpstr>Results</vt:lpstr>
      <vt:lpstr>Conclusion</vt:lpstr>
      <vt:lpstr>GitHub Link</vt:lpstr>
      <vt:lpstr>PowerPoint Presentation</vt:lpstr>
      <vt:lpstr>IBM Certifications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SkillsBuild Partner Update template</dc:title>
  <dc:creator>Vaibhav Ostwal</dc:creator>
  <cp:lastModifiedBy>arunsj282@gmail.com</cp:lastModifiedBy>
  <cp:revision>146</cp:revision>
  <dcterms:created xsi:type="dcterms:W3CDTF">2021-05-26T16:50:10Z</dcterms:created>
  <dcterms:modified xsi:type="dcterms:W3CDTF">2025-08-02T12:36:18Z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0x0101007F0268AC5E70984D8FE60B7154176407</vt:lpwstr>
  </property>
</Properties>
</file>