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410" r:id="rId3"/>
    <p:sldId id="413" r:id="rId4"/>
    <p:sldId id="472" r:id="rId5"/>
    <p:sldId id="397" r:id="rId6"/>
    <p:sldId id="398" r:id="rId7"/>
    <p:sldId id="399" r:id="rId8"/>
    <p:sldId id="401" r:id="rId9"/>
    <p:sldId id="400" r:id="rId10"/>
    <p:sldId id="402" r:id="rId11"/>
    <p:sldId id="404" r:id="rId12"/>
    <p:sldId id="403" r:id="rId13"/>
    <p:sldId id="405" r:id="rId14"/>
    <p:sldId id="406" r:id="rId15"/>
    <p:sldId id="407" r:id="rId16"/>
    <p:sldId id="408" r:id="rId17"/>
    <p:sldId id="409" r:id="rId18"/>
    <p:sldId id="473" r:id="rId19"/>
    <p:sldId id="474" r:id="rId20"/>
    <p:sldId id="476" r:id="rId21"/>
    <p:sldId id="466" r:id="rId22"/>
    <p:sldId id="467" r:id="rId23"/>
    <p:sldId id="469" r:id="rId24"/>
    <p:sldId id="470" r:id="rId25"/>
    <p:sldId id="477" r:id="rId26"/>
    <p:sldId id="478" r:id="rId27"/>
    <p:sldId id="4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9D8114AE-262A-D04D-BB81-68882BF49D99}">
          <p14:sldIdLst>
            <p14:sldId id="256"/>
          </p14:sldIdLst>
        </p14:section>
        <p14:section name="Set the tone" id="{6F1BFFA2-D824-4D4F-A9E7-ADF38CE8CF3B}">
          <p14:sldIdLst>
            <p14:sldId id="257"/>
            <p14:sldId id="258"/>
          </p14:sldIdLst>
        </p14:section>
        <p14:section name="Meet React" id="{31E88CEA-6676-C149-B389-2851B1528B80}">
          <p14:sldIdLst>
            <p14:sldId id="259"/>
            <p14:sldId id="270"/>
            <p14:sldId id="260"/>
            <p14:sldId id="261"/>
          </p14:sldIdLst>
        </p14:section>
        <p14:section name="Outline" id="{73173018-1999-904E-9D76-88641B686A48}">
          <p14:sldIdLst>
            <p14:sldId id="269"/>
          </p14:sldIdLst>
        </p14:section>
        <p14:section name="Build components, not templates" id="{20E1A254-DBFC-AE4F-8FCE-5AADB7D454AA}">
          <p14:sldIdLst>
            <p14:sldId id="275"/>
            <p14:sldId id="345"/>
            <p14:sldId id="276"/>
            <p14:sldId id="278"/>
            <p14:sldId id="280"/>
            <p14:sldId id="281"/>
            <p14:sldId id="283"/>
            <p14:sldId id="284"/>
            <p14:sldId id="285"/>
            <p14:sldId id="286"/>
            <p14:sldId id="287"/>
            <p14:sldId id="333"/>
            <p14:sldId id="334"/>
            <p14:sldId id="335"/>
            <p14:sldId id="288"/>
            <p14:sldId id="289"/>
            <p14:sldId id="290"/>
            <p14:sldId id="296"/>
            <p14:sldId id="342"/>
            <p14:sldId id="343"/>
            <p14:sldId id="344"/>
            <p14:sldId id="337"/>
            <p14:sldId id="340"/>
            <p14:sldId id="338"/>
            <p14:sldId id="339"/>
            <p14:sldId id="291"/>
            <p14:sldId id="292"/>
            <p14:sldId id="293"/>
            <p14:sldId id="294"/>
            <p14:sldId id="295"/>
            <p14:sldId id="332"/>
            <p14:sldId id="346"/>
          </p14:sldIdLst>
        </p14:section>
        <p14:section name="Re-render the whole frickin' app when the data changes" id="{1672DFA5-7999-EE41-B4ED-0938E317172E}">
          <p14:sldIdLst>
            <p14:sldId id="297"/>
            <p14:sldId id="299"/>
            <p14:sldId id="300"/>
            <p14:sldId id="313"/>
            <p14:sldId id="301"/>
            <p14:sldId id="302"/>
            <p14:sldId id="303"/>
            <p14:sldId id="305"/>
            <p14:sldId id="307"/>
            <p14:sldId id="308"/>
            <p14:sldId id="309"/>
            <p14:sldId id="310"/>
            <p14:sldId id="311"/>
          </p14:sldIdLst>
        </p14:section>
        <p14:section name="Build a browser in the browser" id="{12C3832E-3F7E-CB43-ABC7-1888E8979311}">
          <p14:sldIdLst>
            <p14:sldId id="312"/>
            <p14:sldId id="314"/>
            <p14:sldId id="315"/>
            <p14:sldId id="316"/>
            <p14:sldId id="328"/>
            <p14:sldId id="329"/>
            <p14:sldId id="331"/>
            <p14:sldId id="330"/>
            <p14:sldId id="317"/>
            <p14:sldId id="320"/>
            <p14:sldId id="319"/>
            <p14:sldId id="321"/>
            <p14:sldId id="322"/>
            <p14:sldId id="323"/>
            <p14:sldId id="324"/>
            <p14:sldId id="325"/>
            <p14:sldId id="354"/>
            <p14:sldId id="352"/>
            <p14:sldId id="353"/>
            <p14:sldId id="326"/>
          </p14:sldIdLst>
        </p14:section>
        <p14:section name="Conclusion" id="{173EDA2C-CB1E-B94E-B4A9-2BA255F12D4A}">
          <p14:sldIdLst>
            <p14:sldId id="327"/>
            <p14:sldId id="351"/>
            <p14:sldId id="349"/>
            <p14:sldId id="350"/>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CD0FB"/>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26" autoAdjust="0"/>
    <p:restoredTop sz="89606" autoAdjust="0"/>
  </p:normalViewPr>
  <p:slideViewPr>
    <p:cSldViewPr snapToGrid="0" snapToObjects="1">
      <p:cViewPr>
        <p:scale>
          <a:sx n="60" d="100"/>
          <a:sy n="60" d="100"/>
        </p:scale>
        <p:origin x="-160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DF662-DCB2-9B40-8D9C-7BB0DBCEFFDD}" type="datetimeFigureOut">
              <a:rPr lang="en-US" smtClean="0"/>
              <a:pPr/>
              <a:t>12/23/2016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8728E-7A95-694A-AF81-6E724994D4AF}" type="slidenum">
              <a:rPr lang="en-US" smtClean="0"/>
              <a:pPr/>
              <a:t>‹#›</a:t>
            </a:fld>
            <a:endParaRPr lang="en-US"/>
          </a:p>
        </p:txBody>
      </p:sp>
    </p:spTree>
    <p:extLst>
      <p:ext uri="{BB962C8B-B14F-4D97-AF65-F5344CB8AC3E}">
        <p14:creationId xmlns="" xmlns:p14="http://schemas.microsoft.com/office/powerpoint/2010/main" val="324277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318728E-7A95-694A-AF81-6E724994D4AF}" type="slidenum">
              <a:rPr lang="en-US" smtClean="0"/>
              <a:pPr/>
              <a:t>1</a:t>
            </a:fld>
            <a:endParaRPr lang="en-US"/>
          </a:p>
        </p:txBody>
      </p:sp>
    </p:spTree>
    <p:extLst>
      <p:ext uri="{BB962C8B-B14F-4D97-AF65-F5344CB8AC3E}">
        <p14:creationId xmlns="" xmlns:p14="http://schemas.microsoft.com/office/powerpoint/2010/main" val="232197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318728E-7A95-694A-AF81-6E724994D4AF}" type="slidenum">
              <a:rPr lang="en-US" smtClean="0"/>
              <a:pPr/>
              <a:t>18</a:t>
            </a:fld>
            <a:endParaRPr lang="en-US"/>
          </a:p>
        </p:txBody>
      </p:sp>
    </p:spTree>
    <p:extLst>
      <p:ext uri="{BB962C8B-B14F-4D97-AF65-F5344CB8AC3E}">
        <p14:creationId xmlns="" xmlns:p14="http://schemas.microsoft.com/office/powerpoint/2010/main" val="232197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5EC9AB2E-1378-425F-9875-4FB2468036B3}"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5EC9AB2E-1378-425F-9875-4FB2468036B3}"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318728E-7A95-694A-AF81-6E724994D4AF}" type="slidenum">
              <a:rPr lang="en-US" smtClean="0"/>
              <a:pPr/>
              <a:t>21</a:t>
            </a:fld>
            <a:endParaRPr lang="en-US"/>
          </a:p>
        </p:txBody>
      </p:sp>
    </p:spTree>
    <p:extLst>
      <p:ext uri="{BB962C8B-B14F-4D97-AF65-F5344CB8AC3E}">
        <p14:creationId xmlns="" xmlns:p14="http://schemas.microsoft.com/office/powerpoint/2010/main" val="2321973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 01-Problem</a:t>
            </a:r>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318728E-7A95-694A-AF81-6E724994D4AF}" type="slidenum">
              <a:rPr lang="en-US" smtClean="0"/>
              <a:pPr/>
              <a:t>25</a:t>
            </a:fld>
            <a:endParaRPr lang="en-US"/>
          </a:p>
        </p:txBody>
      </p:sp>
    </p:spTree>
    <p:extLst>
      <p:ext uri="{BB962C8B-B14F-4D97-AF65-F5344CB8AC3E}">
        <p14:creationId xmlns="" xmlns:p14="http://schemas.microsoft.com/office/powerpoint/2010/main" val="2321973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other words, it is the job of the developer to make sure dependencies are satisfied at the point any block of code is executed. Developers also need to make sure dependencies are satisfied in the right order (a requirement of certain libraries).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Demo 01</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Demo 02</a:t>
            </a:r>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Node, </a:t>
            </a:r>
            <a:r>
              <a:rPr lang="en-US" dirty="0" err="1" smtClean="0"/>
              <a:t>module.exports</a:t>
            </a:r>
            <a:r>
              <a:rPr lang="en-US" sz="1200" b="0" i="0" kern="1200" dirty="0" smtClean="0">
                <a:solidFill>
                  <a:schemeClr val="tx1"/>
                </a:solidFill>
                <a:latin typeface="+mn-lt"/>
                <a:ea typeface="+mn-ea"/>
                <a:cs typeface="+mn-cs"/>
              </a:rPr>
              <a:t> is the real special object that gets exported, while </a:t>
            </a:r>
            <a:r>
              <a:rPr lang="en-US" dirty="0" smtClean="0"/>
              <a:t>exports</a:t>
            </a:r>
            <a:r>
              <a:rPr lang="en-US" sz="1200" b="0" i="0" kern="1200" dirty="0" smtClean="0">
                <a:solidFill>
                  <a:schemeClr val="tx1"/>
                </a:solidFill>
                <a:latin typeface="+mn-lt"/>
                <a:ea typeface="+mn-ea"/>
                <a:cs typeface="+mn-cs"/>
              </a:rPr>
              <a:t> is just a variable that gets bound by default to </a:t>
            </a:r>
            <a:r>
              <a:rPr lang="en-US" dirty="0" err="1" smtClean="0"/>
              <a:t>module.exports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CommonJS</a:t>
            </a:r>
            <a:r>
              <a:rPr lang="en-US" sz="1200" b="0" i="0" kern="1200" dirty="0" smtClean="0">
                <a:solidFill>
                  <a:schemeClr val="tx1"/>
                </a:solidFill>
                <a:latin typeface="+mn-lt"/>
                <a:ea typeface="+mn-ea"/>
                <a:cs typeface="+mn-cs"/>
              </a:rPr>
              <a:t>, on the other hand, has no </a:t>
            </a:r>
            <a:r>
              <a:rPr lang="en-US" dirty="0" err="1" smtClean="0"/>
              <a:t>module.exports</a:t>
            </a:r>
            <a:r>
              <a:rPr lang="en-US" sz="1200" b="0" i="0" kern="1200" dirty="0" smtClean="0">
                <a:solidFill>
                  <a:schemeClr val="tx1"/>
                </a:solidFill>
                <a:latin typeface="+mn-lt"/>
                <a:ea typeface="+mn-ea"/>
                <a:cs typeface="+mn-cs"/>
              </a:rPr>
              <a:t> object. The practical implication is that in Node it is not possible to export a fully pre-constructed object without going through </a:t>
            </a:r>
            <a:r>
              <a:rPr lang="en-US" dirty="0" err="1" smtClean="0"/>
              <a:t>module.exports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18728E-7A95-694A-AF81-6E724994D4A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FB56013-B943-42BA-886F-6F9D4EB85E9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FB56013-B943-42BA-886F-6F9D4EB85E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12/23/2016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FB56013-B943-42BA-886F-6F9D4EB85E9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BFECD78-3C8E-49F2-8FAB-59489D168ABB}" type="datetimeFigureOut">
              <a:rPr lang="en-US" smtClean="0"/>
              <a:pPr/>
              <a:t>12/23/2016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B56013-B943-42BA-886F-6F9D4EB85E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Modularity</a:t>
            </a:r>
          </a:p>
        </p:txBody>
      </p:sp>
      <p:sp>
        <p:nvSpPr>
          <p:cNvPr id="2" name="Title 1"/>
          <p:cNvSpPr>
            <a:spLocks noGrp="1"/>
          </p:cNvSpPr>
          <p:nvPr>
            <p:ph type="ctrTitle"/>
          </p:nvPr>
        </p:nvSpPr>
        <p:spPr/>
        <p:txBody>
          <a:bodyPr/>
          <a:lstStyle/>
          <a:p>
            <a:r>
              <a:rPr lang="en-US" dirty="0" smtClean="0">
                <a:solidFill>
                  <a:srgbClr val="4CD0FB"/>
                </a:solidFill>
              </a:rPr>
              <a:t>JavaScript</a:t>
            </a:r>
            <a:endParaRPr lang="en-US" dirty="0"/>
          </a:p>
        </p:txBody>
      </p:sp>
    </p:spTree>
    <p:extLst>
      <p:ext uri="{BB962C8B-B14F-4D97-AF65-F5344CB8AC3E}">
        <p14:creationId xmlns="" xmlns:p14="http://schemas.microsoft.com/office/powerpoint/2010/main" val="1426897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CJS Modules</a:t>
            </a:r>
            <a:endParaRPr lang="en-US" dirty="0"/>
          </a:p>
        </p:txBody>
      </p:sp>
      <p:graphicFrame>
        <p:nvGraphicFramePr>
          <p:cNvPr id="4" name="Table 3"/>
          <p:cNvGraphicFramePr>
            <a:graphicFrameLocks noGrp="1"/>
          </p:cNvGraphicFramePr>
          <p:nvPr/>
        </p:nvGraphicFramePr>
        <p:xfrm>
          <a:off x="345058" y="1828325"/>
          <a:ext cx="8445260" cy="3662680"/>
        </p:xfrm>
        <a:graphic>
          <a:graphicData uri="http://schemas.openxmlformats.org/drawingml/2006/table">
            <a:tbl>
              <a:tblPr firstRow="1" bandRow="1">
                <a:tableStyleId>{7DF18680-E054-41AD-8BC1-D1AEF772440D}</a:tableStyleId>
              </a:tblPr>
              <a:tblGrid>
                <a:gridCol w="4222630"/>
                <a:gridCol w="4222630"/>
              </a:tblGrid>
              <a:tr h="370840">
                <a:tc>
                  <a:txBody>
                    <a:bodyPr/>
                    <a:lstStyle/>
                    <a:p>
                      <a:pPr algn="ctr"/>
                      <a:r>
                        <a:rPr lang="en-US" sz="2400" u="sng" dirty="0" smtClean="0"/>
                        <a:t>Pros</a:t>
                      </a:r>
                      <a:endParaRPr lang="en-US" sz="2400" u="sng" dirty="0"/>
                    </a:p>
                  </a:txBody>
                  <a:tcPr/>
                </a:tc>
                <a:tc>
                  <a:txBody>
                    <a:bodyPr/>
                    <a:lstStyle/>
                    <a:p>
                      <a:pPr algn="ctr"/>
                      <a:r>
                        <a:rPr lang="en-US" sz="2400" u="sng" dirty="0" smtClean="0"/>
                        <a:t>Cons</a:t>
                      </a:r>
                      <a:endParaRPr lang="en-US" sz="2400" u="sng" dirty="0"/>
                    </a:p>
                  </a:txBody>
                  <a:tcPr/>
                </a:tc>
              </a:tr>
              <a:tr h="370840">
                <a:tc>
                  <a:txBody>
                    <a:bodyPr/>
                    <a:lstStyle/>
                    <a:p>
                      <a:r>
                        <a:rPr lang="en-US" sz="1800" kern="1200" dirty="0" smtClean="0"/>
                        <a:t>Simple: a developer can grasp the concept without looking at the docs.</a:t>
                      </a:r>
                      <a:endParaRPr lang="en-US" dirty="0"/>
                    </a:p>
                  </a:txBody>
                  <a:tcPr/>
                </a:tc>
                <a:tc>
                  <a:txBody>
                    <a:bodyPr/>
                    <a:lstStyle/>
                    <a:p>
                      <a:r>
                        <a:rPr lang="en-US" sz="1800" kern="1200" dirty="0" smtClean="0"/>
                        <a:t>Synchronous API makes it not suitable for certain uses (client-side).</a:t>
                      </a:r>
                      <a:endParaRPr lang="en-US" dirty="0"/>
                    </a:p>
                  </a:txBody>
                  <a:tcPr/>
                </a:tc>
              </a:tr>
              <a:tr h="370840">
                <a:tc>
                  <a:txBody>
                    <a:bodyPr/>
                    <a:lstStyle/>
                    <a:p>
                      <a:r>
                        <a:rPr lang="en-US" sz="1800" kern="1200" dirty="0" smtClean="0"/>
                        <a:t>Dependency management is integrated: modules require other modules and get loaded in the needed order.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No constructor function for modules (Node supports this though).</a:t>
                      </a:r>
                    </a:p>
                    <a:p>
                      <a:endParaRPr lang="en-US" dirty="0"/>
                    </a:p>
                  </a:txBody>
                  <a:tcPr/>
                </a:tc>
              </a:tr>
              <a:tr h="370840">
                <a:tc>
                  <a:txBody>
                    <a:bodyPr/>
                    <a:lstStyle/>
                    <a:p>
                      <a:r>
                        <a:rPr lang="en-US" sz="1800" kern="1200" dirty="0" smtClean="0"/>
                        <a:t>“require” can be called anywhere: modules can be loaded programmatically.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Browsers require a loader library or </a:t>
                      </a:r>
                      <a:r>
                        <a:rPr lang="en-US" sz="1800" kern="1200" dirty="0" err="1" smtClean="0"/>
                        <a:t>transpiling</a:t>
                      </a:r>
                      <a:r>
                        <a:rPr lang="en-US" sz="1800" kern="1200" dirty="0" smtClean="0"/>
                        <a:t>.</a:t>
                      </a:r>
                      <a:endParaRPr lang="en-US" sz="1800" b="0" i="0" kern="1200" dirty="0" smtClean="0">
                        <a:solidFill>
                          <a:schemeClr val="tx1"/>
                        </a:solidFill>
                        <a:latin typeface="+mn-lt"/>
                        <a:ea typeface="+mn-ea"/>
                        <a:cs typeface="+mn-cs"/>
                      </a:endParaRPr>
                    </a:p>
                  </a:txBody>
                  <a:tcPr/>
                </a:tc>
              </a:tr>
              <a:tr h="370840">
                <a:tc>
                  <a:txBody>
                    <a:bodyPr/>
                    <a:lstStyle/>
                    <a:p>
                      <a:r>
                        <a:rPr lang="en-US" sz="1800" kern="1200" dirty="0" smtClean="0"/>
                        <a:t>Circular dependencies are supported.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t>One file per module.</a:t>
                      </a:r>
                      <a:endParaRPr lang="en-US" smtClean="0"/>
                    </a:p>
                    <a:p>
                      <a:endParaRPr lang="en-US" dirty="0"/>
                    </a:p>
                  </a:txBody>
                  <a:tcPr/>
                </a:tc>
              </a:tr>
              <a:tr h="370840">
                <a:tc>
                  <a:txBody>
                    <a:bodyPr/>
                    <a:lstStyle/>
                    <a:p>
                      <a:endParaRPr lang="en-US"/>
                    </a:p>
                  </a:txBody>
                  <a:tcPr/>
                </a:tc>
                <a:tc>
                  <a:txBody>
                    <a:bodyPr/>
                    <a:lstStyle/>
                    <a:p>
                      <a:r>
                        <a:rPr lang="en-US" sz="1800" kern="1200" dirty="0" smtClean="0"/>
                        <a:t>Hard to analyze for static code analyzers.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AMD Modules</a:t>
            </a:r>
            <a:endParaRPr lang="en-US" dirty="0"/>
          </a:p>
        </p:txBody>
      </p:sp>
      <p:sp>
        <p:nvSpPr>
          <p:cNvPr id="2" name="Content Placeholder 1"/>
          <p:cNvSpPr>
            <a:spLocks noGrp="1"/>
          </p:cNvSpPr>
          <p:nvPr>
            <p:ph sz="quarter" idx="1"/>
          </p:nvPr>
        </p:nvSpPr>
        <p:spPr/>
        <p:txBody>
          <a:bodyPr>
            <a:noAutofit/>
          </a:bodyPr>
          <a:lstStyle/>
          <a:p>
            <a:r>
              <a:rPr lang="en-US" sz="3000" b="1" dirty="0" smtClean="0"/>
              <a:t>Asynchronous Module Definition (AMD)</a:t>
            </a:r>
          </a:p>
          <a:p>
            <a:pPr lvl="2"/>
            <a:r>
              <a:rPr lang="en-US" sz="2400" dirty="0" smtClean="0"/>
              <a:t>Accounts for the </a:t>
            </a:r>
            <a:r>
              <a:rPr lang="en-US" sz="2400" dirty="0" err="1" smtClean="0"/>
              <a:t>async</a:t>
            </a:r>
            <a:r>
              <a:rPr lang="en-US" sz="2400" dirty="0" smtClean="0"/>
              <a:t> nature of JS but some felt harder to read with a wrapper function.</a:t>
            </a:r>
          </a:p>
          <a:p>
            <a:pPr lvl="2"/>
            <a:r>
              <a:rPr lang="en-US" sz="2400" dirty="0" smtClean="0"/>
              <a:t>The most popular implementation of this standard is </a:t>
            </a:r>
            <a:r>
              <a:rPr lang="en-US" sz="2400" dirty="0" err="1" smtClean="0"/>
              <a:t>RequireJS</a:t>
            </a:r>
            <a:endParaRPr lang="en-US" sz="2800" dirty="0"/>
          </a:p>
        </p:txBody>
      </p:sp>
      <p:sp>
        <p:nvSpPr>
          <p:cNvPr id="5" name="Rectangle 4"/>
          <p:cNvSpPr/>
          <p:nvPr/>
        </p:nvSpPr>
        <p:spPr>
          <a:xfrm>
            <a:off x="914400" y="3673357"/>
            <a:ext cx="7358332" cy="267765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US" sz="2400" dirty="0" smtClean="0"/>
              <a:t>define(['module-a', 'module-b'], function(a, b) {</a:t>
            </a:r>
          </a:p>
          <a:p>
            <a:pPr lvl="1"/>
            <a:r>
              <a:rPr lang="en-US" sz="2400" dirty="0" smtClean="0"/>
              <a:t>return {</a:t>
            </a:r>
          </a:p>
          <a:p>
            <a:pPr lvl="1"/>
            <a:r>
              <a:rPr lang="en-US" sz="2400" dirty="0" smtClean="0"/>
              <a:t>        </a:t>
            </a:r>
            <a:r>
              <a:rPr lang="en-US" sz="2400" dirty="0" err="1" smtClean="0"/>
              <a:t>func</a:t>
            </a:r>
            <a:r>
              <a:rPr lang="en-US" sz="2400" dirty="0" smtClean="0"/>
              <a:t>: function() {...}, </a:t>
            </a:r>
          </a:p>
          <a:p>
            <a:pPr lvl="1"/>
            <a:r>
              <a:rPr lang="en-US" sz="2400" dirty="0" smtClean="0"/>
              <a:t>        integer: </a:t>
            </a:r>
            <a:r>
              <a:rPr lang="en-US" sz="2400" dirty="0" err="1" smtClean="0"/>
              <a:t>a.integer</a:t>
            </a:r>
            <a:r>
              <a:rPr lang="en-US" sz="2400" dirty="0" smtClean="0"/>
              <a:t>,</a:t>
            </a:r>
          </a:p>
          <a:p>
            <a:pPr lvl="1"/>
            <a:r>
              <a:rPr lang="en-US" sz="2400" dirty="0" smtClean="0"/>
              <a:t>        string: </a:t>
            </a:r>
            <a:r>
              <a:rPr lang="en-US" sz="2400" dirty="0" err="1" smtClean="0"/>
              <a:t>b.string</a:t>
            </a:r>
            <a:r>
              <a:rPr lang="en-US" sz="2400" dirty="0" smtClean="0"/>
              <a:t>;</a:t>
            </a:r>
          </a:p>
          <a:p>
            <a:pPr lvl="1"/>
            <a:r>
              <a:rPr lang="en-US" sz="2400" dirty="0" smtClean="0"/>
              <a:t>    };</a:t>
            </a:r>
          </a:p>
          <a:p>
            <a:pPr lvl="1"/>
            <a:r>
              <a:rPr lang="en-US" sz="2400" dirty="0" smtClean="0"/>
              <a: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Modules</a:t>
            </a:r>
            <a:endParaRPr lang="en-US" dirty="0"/>
          </a:p>
        </p:txBody>
      </p:sp>
      <p:sp>
        <p:nvSpPr>
          <p:cNvPr id="3" name="Content Placeholder 2"/>
          <p:cNvSpPr>
            <a:spLocks noGrp="1"/>
          </p:cNvSpPr>
          <p:nvPr>
            <p:ph sz="quarter" idx="1"/>
          </p:nvPr>
        </p:nvSpPr>
        <p:spPr/>
        <p:txBody>
          <a:bodyPr/>
          <a:lstStyle/>
          <a:p>
            <a:r>
              <a:rPr lang="en-US" dirty="0" smtClean="0"/>
              <a:t>Born out of a group of developers that were displeased with the direction adopted by </a:t>
            </a:r>
            <a:r>
              <a:rPr lang="en-US" dirty="0" err="1" smtClean="0"/>
              <a:t>CommonJS</a:t>
            </a:r>
            <a:r>
              <a:rPr lang="en-US" dirty="0" smtClean="0"/>
              <a:t>.</a:t>
            </a:r>
          </a:p>
          <a:p>
            <a:pPr lvl="1"/>
            <a:r>
              <a:rPr lang="en-US" dirty="0" smtClean="0"/>
              <a:t>In fact, AMD was split from </a:t>
            </a:r>
            <a:r>
              <a:rPr lang="en-US" dirty="0" err="1" smtClean="0"/>
              <a:t>CommonJS</a:t>
            </a:r>
            <a:r>
              <a:rPr lang="en-US" dirty="0" smtClean="0"/>
              <a:t> early in its development.</a:t>
            </a:r>
          </a:p>
          <a:p>
            <a:pPr lvl="1"/>
            <a:r>
              <a:rPr lang="en-US" dirty="0" smtClean="0"/>
              <a:t>The main difference between AMD and </a:t>
            </a:r>
            <a:r>
              <a:rPr lang="en-US" dirty="0" err="1" smtClean="0"/>
              <a:t>CommonJS</a:t>
            </a:r>
            <a:r>
              <a:rPr lang="en-US" dirty="0" smtClean="0"/>
              <a:t> lies in its support for asynchronous module loading.</a:t>
            </a:r>
          </a:p>
          <a:p>
            <a:r>
              <a:rPr lang="en-US" dirty="0" smtClean="0"/>
              <a:t>Asynchronous loading is made possible by using JavaScript's traditional closure idiom</a:t>
            </a:r>
          </a:p>
          <a:p>
            <a:pPr lvl="1"/>
            <a:r>
              <a:rPr lang="en-US" dirty="0" smtClean="0"/>
              <a:t>A function is called when the requested modules are finished loading. </a:t>
            </a:r>
            <a:endParaRPr 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Modules</a:t>
            </a:r>
            <a:endParaRPr lang="en-US" dirty="0"/>
          </a:p>
        </p:txBody>
      </p:sp>
      <p:graphicFrame>
        <p:nvGraphicFramePr>
          <p:cNvPr id="5" name="Table 4"/>
          <p:cNvGraphicFramePr>
            <a:graphicFrameLocks noGrp="1"/>
          </p:cNvGraphicFramePr>
          <p:nvPr/>
        </p:nvGraphicFramePr>
        <p:xfrm>
          <a:off x="345058" y="1828325"/>
          <a:ext cx="8445260" cy="3322320"/>
        </p:xfrm>
        <a:graphic>
          <a:graphicData uri="http://schemas.openxmlformats.org/drawingml/2006/table">
            <a:tbl>
              <a:tblPr firstRow="1" bandRow="1">
                <a:tableStyleId>{7DF18680-E054-41AD-8BC1-D1AEF772440D}</a:tableStyleId>
              </a:tblPr>
              <a:tblGrid>
                <a:gridCol w="4222630"/>
                <a:gridCol w="4222630"/>
              </a:tblGrid>
              <a:tr h="370840">
                <a:tc>
                  <a:txBody>
                    <a:bodyPr/>
                    <a:lstStyle/>
                    <a:p>
                      <a:pPr algn="ctr"/>
                      <a:r>
                        <a:rPr lang="en-US" sz="2400" u="sng" dirty="0" smtClean="0"/>
                        <a:t>Pros</a:t>
                      </a:r>
                      <a:endParaRPr lang="en-US" sz="2400" u="sng" dirty="0"/>
                    </a:p>
                  </a:txBody>
                  <a:tcPr/>
                </a:tc>
                <a:tc>
                  <a:txBody>
                    <a:bodyPr/>
                    <a:lstStyle/>
                    <a:p>
                      <a:pPr algn="ctr"/>
                      <a:r>
                        <a:rPr lang="en-US" sz="2400" u="sng" dirty="0" smtClean="0"/>
                        <a:t>Cons</a:t>
                      </a:r>
                      <a:endParaRPr lang="en-US" sz="2400" u="sng" dirty="0"/>
                    </a:p>
                  </a:txBody>
                  <a:tcPr/>
                </a:tc>
              </a:tr>
              <a:tr h="370840">
                <a:tc>
                  <a:txBody>
                    <a:bodyPr/>
                    <a:lstStyle/>
                    <a:p>
                      <a:r>
                        <a:rPr lang="en-US" sz="1800" b="0" i="0" kern="1200" dirty="0" smtClean="0">
                          <a:solidFill>
                            <a:schemeClr val="tx1"/>
                          </a:solidFill>
                          <a:latin typeface="+mn-lt"/>
                          <a:ea typeface="+mn-ea"/>
                          <a:cs typeface="+mn-cs"/>
                        </a:rPr>
                        <a:t>Asynchronous loading (better startup times).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Slightly more complex syntactically.</a:t>
                      </a:r>
                    </a:p>
                  </a:txBody>
                  <a:tcPr/>
                </a:tc>
              </a:tr>
              <a:tr h="370840">
                <a:tc>
                  <a:txBody>
                    <a:bodyPr/>
                    <a:lstStyle/>
                    <a:p>
                      <a:r>
                        <a:rPr lang="en-US" sz="1800" b="0" i="0" kern="1200" dirty="0" smtClean="0">
                          <a:solidFill>
                            <a:schemeClr val="tx1"/>
                          </a:solidFill>
                          <a:latin typeface="+mn-lt"/>
                          <a:ea typeface="+mn-ea"/>
                          <a:cs typeface="+mn-cs"/>
                        </a:rPr>
                        <a:t>Circular dependencies are supported.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Loader libraries are required unless </a:t>
                      </a:r>
                      <a:r>
                        <a:rPr lang="en-US" sz="1800" b="0" i="0" kern="1200" dirty="0" err="1" smtClean="0">
                          <a:solidFill>
                            <a:schemeClr val="tx1"/>
                          </a:solidFill>
                          <a:latin typeface="+mn-lt"/>
                          <a:ea typeface="+mn-ea"/>
                          <a:cs typeface="+mn-cs"/>
                        </a:rPr>
                        <a:t>transpiled</a:t>
                      </a:r>
                      <a:r>
                        <a:rPr lang="en-US" sz="1800" b="0" i="0" kern="1200" dirty="0" smtClean="0">
                          <a:solidFill>
                            <a:schemeClr val="tx1"/>
                          </a:solidFill>
                          <a:latin typeface="+mn-lt"/>
                          <a:ea typeface="+mn-ea"/>
                          <a:cs typeface="+mn-cs"/>
                        </a:rPr>
                        <a:t>.</a:t>
                      </a:r>
                    </a:p>
                  </a:txBody>
                  <a:tcPr/>
                </a:tc>
              </a:tr>
              <a:tr h="370840">
                <a:tc>
                  <a:txBody>
                    <a:bodyPr/>
                    <a:lstStyle/>
                    <a:p>
                      <a:r>
                        <a:rPr lang="en-US" sz="1800" b="0" i="0" kern="1200" dirty="0" smtClean="0">
                          <a:solidFill>
                            <a:schemeClr val="tx1"/>
                          </a:solidFill>
                          <a:latin typeface="+mn-lt"/>
                          <a:ea typeface="+mn-ea"/>
                          <a:cs typeface="+mn-cs"/>
                        </a:rPr>
                        <a:t>Compatibility for require and exports.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Hard to analyze for static code analyzers.</a:t>
                      </a:r>
                    </a:p>
                  </a:txBody>
                  <a:tcPr/>
                </a:tc>
              </a:tr>
              <a:tr h="370840">
                <a:tc>
                  <a:txBody>
                    <a:bodyPr/>
                    <a:lstStyle/>
                    <a:p>
                      <a:r>
                        <a:rPr lang="en-US" sz="1800" b="0" i="0" kern="1200" dirty="0" smtClean="0">
                          <a:solidFill>
                            <a:schemeClr val="tx1"/>
                          </a:solidFill>
                          <a:latin typeface="+mn-lt"/>
                          <a:ea typeface="+mn-ea"/>
                          <a:cs typeface="+mn-cs"/>
                        </a:rPr>
                        <a:t>Dependency management fully integrated.</a:t>
                      </a:r>
                      <a:endParaRPr lang="en-US" dirty="0"/>
                    </a:p>
                  </a:txBody>
                  <a:tcPr/>
                </a:tc>
                <a:tc>
                  <a:txBody>
                    <a:bodyPr/>
                    <a:lstStyle/>
                    <a:p>
                      <a:endParaRPr lang="en-US" dirty="0"/>
                    </a:p>
                  </a:txBody>
                  <a:tcPr/>
                </a:tc>
              </a:tr>
              <a:tr h="370840">
                <a:tc>
                  <a:txBody>
                    <a:bodyPr/>
                    <a:lstStyle/>
                    <a:p>
                      <a:r>
                        <a:rPr lang="en-US" sz="1800" b="0" i="0" kern="1200" dirty="0" smtClean="0">
                          <a:solidFill>
                            <a:schemeClr val="tx1"/>
                          </a:solidFill>
                          <a:latin typeface="+mn-lt"/>
                          <a:ea typeface="+mn-ea"/>
                          <a:cs typeface="+mn-cs"/>
                        </a:rPr>
                        <a:t>Modules can be split in multiple files if necessary.</a:t>
                      </a:r>
                      <a:endParaRPr lang="en-US" dirty="0"/>
                    </a:p>
                  </a:txBody>
                  <a:tcPr/>
                </a:tc>
                <a:tc>
                  <a:txBody>
                    <a:bodyPr/>
                    <a:lstStyle/>
                    <a:p>
                      <a:endParaRPr lang="en-US" dirty="0"/>
                    </a:p>
                  </a:txBody>
                  <a:tcPr/>
                </a:tc>
              </a:tr>
              <a:tr h="370840">
                <a:tc>
                  <a:txBody>
                    <a:bodyPr/>
                    <a:lstStyle/>
                    <a:p>
                      <a:r>
                        <a:rPr lang="en-US" sz="1800" b="0" i="0" kern="1200" dirty="0" smtClean="0">
                          <a:solidFill>
                            <a:schemeClr val="tx1"/>
                          </a:solidFill>
                          <a:latin typeface="+mn-lt"/>
                          <a:ea typeface="+mn-ea"/>
                          <a:cs typeface="+mn-cs"/>
                        </a:rPr>
                        <a:t>Constructor functions are supported.</a:t>
                      </a:r>
                      <a:endParaRPr lang="en-US" dirty="0"/>
                    </a:p>
                  </a:txBody>
                  <a:tcPr/>
                </a:tc>
                <a:tc>
                  <a:txBody>
                    <a:bodyPr/>
                    <a:lstStyle/>
                    <a:p>
                      <a:endParaRPr lang="en-US" dirty="0"/>
                    </a:p>
                  </a:txBody>
                  <a:tcPr/>
                </a:tc>
              </a:tr>
              <a:tr h="370840">
                <a:tc>
                  <a:txBody>
                    <a:bodyPr/>
                    <a:lstStyle/>
                    <a:p>
                      <a:r>
                        <a:rPr lang="en-US" sz="1800" b="0" i="0" kern="1200" dirty="0" err="1" smtClean="0">
                          <a:solidFill>
                            <a:schemeClr val="tx1"/>
                          </a:solidFill>
                          <a:latin typeface="+mn-lt"/>
                          <a:ea typeface="+mn-ea"/>
                          <a:cs typeface="+mn-cs"/>
                        </a:rPr>
                        <a:t>Plugin</a:t>
                      </a:r>
                      <a:r>
                        <a:rPr lang="en-US" sz="1800" b="0" i="0" kern="1200" dirty="0" smtClean="0">
                          <a:solidFill>
                            <a:schemeClr val="tx1"/>
                          </a:solidFill>
                          <a:latin typeface="+mn-lt"/>
                          <a:ea typeface="+mn-ea"/>
                          <a:cs typeface="+mn-cs"/>
                        </a:rPr>
                        <a:t> support (custom loading steps).</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sz="quarter" idx="1"/>
          </p:nvPr>
        </p:nvSpPr>
        <p:spPr/>
        <p:txBody>
          <a:bodyPr/>
          <a:lstStyle/>
          <a:p>
            <a:r>
              <a:rPr lang="en-US" dirty="0" smtClean="0"/>
              <a:t>Fortunately, the ECMA team behind the standardization of JavaScript decided to tackle the issues of modules.</a:t>
            </a:r>
          </a:p>
          <a:p>
            <a:r>
              <a:rPr lang="en-US" dirty="0" smtClean="0"/>
              <a:t>The result is</a:t>
            </a:r>
          </a:p>
          <a:p>
            <a:pPr lvl="1"/>
            <a:r>
              <a:rPr lang="en-US" dirty="0" err="1" smtClean="0"/>
              <a:t>ECMAScript</a:t>
            </a:r>
            <a:r>
              <a:rPr lang="en-US" dirty="0" smtClean="0"/>
              <a:t> 2015, </a:t>
            </a:r>
            <a:r>
              <a:rPr lang="en-US" dirty="0" err="1" smtClean="0"/>
              <a:t>ECMAScript</a:t>
            </a:r>
            <a:r>
              <a:rPr lang="en-US" dirty="0" smtClean="0"/>
              <a:t> 6, ES6</a:t>
            </a:r>
          </a:p>
          <a:p>
            <a:pPr lvl="1"/>
            <a:r>
              <a:rPr lang="en-US" dirty="0" smtClean="0"/>
              <a:t>syntactically pleasing and compatible with both synchronous and asynchronous modes of operation.</a:t>
            </a:r>
            <a:endParaRPr lang="en-US"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39399" y="1934057"/>
            <a:ext cx="4123449" cy="1938992"/>
          </a:xfrm>
          <a:prstGeom prst="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sz="2000" dirty="0" smtClean="0"/>
          </a:p>
          <a:p>
            <a:r>
              <a:rPr lang="en-US" sz="2000" dirty="0" smtClean="0"/>
              <a:t>//------ main.js ------</a:t>
            </a:r>
          </a:p>
          <a:p>
            <a:r>
              <a:rPr lang="en-US" sz="2000" dirty="0" smtClean="0">
                <a:solidFill>
                  <a:srgbClr val="C00000"/>
                </a:solidFill>
              </a:rPr>
              <a:t>import</a:t>
            </a:r>
            <a:r>
              <a:rPr lang="en-US" sz="2000" dirty="0" smtClean="0"/>
              <a:t> {</a:t>
            </a:r>
            <a:r>
              <a:rPr lang="en-US" sz="2000" dirty="0" smtClean="0">
                <a:solidFill>
                  <a:srgbClr val="0000CC"/>
                </a:solidFill>
              </a:rPr>
              <a:t> square, </a:t>
            </a:r>
            <a:r>
              <a:rPr lang="en-US" sz="2000" dirty="0" err="1" smtClean="0">
                <a:solidFill>
                  <a:srgbClr val="0000CC"/>
                </a:solidFill>
              </a:rPr>
              <a:t>diag</a:t>
            </a:r>
            <a:r>
              <a:rPr lang="en-US" sz="2000" dirty="0" smtClean="0"/>
              <a:t> } from 'lib';</a:t>
            </a:r>
          </a:p>
          <a:p>
            <a:r>
              <a:rPr lang="en-US" sz="2000" dirty="0" smtClean="0"/>
              <a:t>console.log(square(11)); // 121</a:t>
            </a:r>
          </a:p>
          <a:p>
            <a:r>
              <a:rPr lang="en-US" sz="2000" dirty="0" smtClean="0"/>
              <a:t>console.log(</a:t>
            </a:r>
            <a:r>
              <a:rPr lang="en-US" sz="2000" dirty="0" err="1" smtClean="0"/>
              <a:t>diag</a:t>
            </a:r>
            <a:r>
              <a:rPr lang="en-US" sz="2000" dirty="0" smtClean="0"/>
              <a:t>(4, 3)); // 5</a:t>
            </a:r>
          </a:p>
          <a:p>
            <a:endParaRPr lang="en-US" sz="2000" dirty="0"/>
          </a:p>
        </p:txBody>
      </p:sp>
      <p:sp>
        <p:nvSpPr>
          <p:cNvPr id="3" name="Title 2"/>
          <p:cNvSpPr>
            <a:spLocks noGrp="1"/>
          </p:cNvSpPr>
          <p:nvPr>
            <p:ph type="title"/>
          </p:nvPr>
        </p:nvSpPr>
        <p:spPr/>
        <p:txBody>
          <a:bodyPr>
            <a:noAutofit/>
          </a:bodyPr>
          <a:lstStyle/>
          <a:p>
            <a:r>
              <a:rPr lang="en-US" dirty="0" smtClean="0"/>
              <a:t>ES6 Modules</a:t>
            </a:r>
            <a:endParaRPr lang="en-US" dirty="0"/>
          </a:p>
        </p:txBody>
      </p:sp>
      <p:sp>
        <p:nvSpPr>
          <p:cNvPr id="6" name="Rectangle 5"/>
          <p:cNvSpPr/>
          <p:nvPr/>
        </p:nvSpPr>
        <p:spPr>
          <a:xfrm>
            <a:off x="198387" y="1927401"/>
            <a:ext cx="4572000" cy="3170099"/>
          </a:xfrm>
          <a:prstGeom prst="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spAutoFit/>
          </a:bodyPr>
          <a:lstStyle/>
          <a:p>
            <a:endParaRPr lang="en-US" sz="2000" dirty="0" smtClean="0"/>
          </a:p>
          <a:p>
            <a:r>
              <a:rPr lang="en-US" sz="2000" dirty="0" smtClean="0"/>
              <a:t>//------ lib.js ------</a:t>
            </a:r>
          </a:p>
          <a:p>
            <a:r>
              <a:rPr lang="en-US" sz="2000" dirty="0" smtClean="0">
                <a:solidFill>
                  <a:srgbClr val="C00000"/>
                </a:solidFill>
              </a:rPr>
              <a:t>export</a:t>
            </a:r>
            <a:r>
              <a:rPr lang="en-US" sz="2000" dirty="0" smtClean="0"/>
              <a:t> </a:t>
            </a:r>
            <a:r>
              <a:rPr lang="en-US" sz="2000" dirty="0" smtClean="0">
                <a:solidFill>
                  <a:srgbClr val="0000CC"/>
                </a:solidFill>
              </a:rPr>
              <a:t>const </a:t>
            </a:r>
            <a:r>
              <a:rPr lang="en-US" sz="2000" dirty="0" err="1" smtClean="0">
                <a:solidFill>
                  <a:srgbClr val="0000CC"/>
                </a:solidFill>
              </a:rPr>
              <a:t>sqrt</a:t>
            </a:r>
            <a:r>
              <a:rPr lang="en-US" sz="2000" dirty="0" smtClean="0">
                <a:solidFill>
                  <a:srgbClr val="0000CC"/>
                </a:solidFill>
              </a:rPr>
              <a:t> </a:t>
            </a:r>
            <a:r>
              <a:rPr lang="en-US" sz="2000" dirty="0" smtClean="0"/>
              <a:t>= </a:t>
            </a:r>
            <a:r>
              <a:rPr lang="en-US" sz="2000" dirty="0" err="1" smtClean="0"/>
              <a:t>Math.sqrt</a:t>
            </a:r>
            <a:r>
              <a:rPr lang="en-US" sz="2000" dirty="0" smtClean="0"/>
              <a:t>;</a:t>
            </a:r>
          </a:p>
          <a:p>
            <a:r>
              <a:rPr lang="en-US" sz="2000" dirty="0" smtClean="0"/>
              <a:t>export function </a:t>
            </a:r>
            <a:r>
              <a:rPr lang="en-US" sz="2000" dirty="0" smtClean="0">
                <a:solidFill>
                  <a:srgbClr val="0000CC"/>
                </a:solidFill>
              </a:rPr>
              <a:t>square</a:t>
            </a:r>
            <a:r>
              <a:rPr lang="en-US" sz="2000" dirty="0" smtClean="0"/>
              <a:t>(x) {</a:t>
            </a:r>
          </a:p>
          <a:p>
            <a:r>
              <a:rPr lang="en-US" sz="2000" dirty="0" smtClean="0"/>
              <a:t>    return x * x;</a:t>
            </a:r>
          </a:p>
          <a:p>
            <a:r>
              <a:rPr lang="en-US" sz="2000" dirty="0" smtClean="0"/>
              <a:t>}</a:t>
            </a:r>
          </a:p>
          <a:p>
            <a:r>
              <a:rPr lang="en-US" sz="2000" dirty="0" smtClean="0">
                <a:solidFill>
                  <a:srgbClr val="C00000"/>
                </a:solidFill>
              </a:rPr>
              <a:t>export</a:t>
            </a:r>
            <a:r>
              <a:rPr lang="en-US" sz="2000" dirty="0" smtClean="0"/>
              <a:t> function </a:t>
            </a:r>
            <a:r>
              <a:rPr lang="en-US" sz="2000" dirty="0" err="1" smtClean="0">
                <a:solidFill>
                  <a:srgbClr val="0000CC"/>
                </a:solidFill>
              </a:rPr>
              <a:t>diag</a:t>
            </a:r>
            <a:r>
              <a:rPr lang="en-US" sz="2000" dirty="0" smtClean="0"/>
              <a:t>(x, y) {</a:t>
            </a:r>
          </a:p>
          <a:p>
            <a:r>
              <a:rPr lang="en-US" sz="2000" dirty="0" smtClean="0"/>
              <a:t>    return </a:t>
            </a:r>
            <a:r>
              <a:rPr lang="en-US" sz="2000" dirty="0" err="1" smtClean="0"/>
              <a:t>sqrt</a:t>
            </a:r>
            <a:r>
              <a:rPr lang="en-US" sz="2000" dirty="0" smtClean="0"/>
              <a:t>(square(x) + square(y));</a:t>
            </a:r>
          </a:p>
          <a:p>
            <a:r>
              <a:rPr lang="en-US" sz="2000" dirty="0" smtClean="0"/>
              <a:t>}</a:t>
            </a:r>
          </a:p>
          <a:p>
            <a:endParaRPr lang="en-US" sz="2000" dirty="0"/>
          </a:p>
        </p:txBody>
      </p:sp>
      <p:sp>
        <p:nvSpPr>
          <p:cNvPr id="8" name="Rectangle 7"/>
          <p:cNvSpPr/>
          <p:nvPr/>
        </p:nvSpPr>
        <p:spPr>
          <a:xfrm>
            <a:off x="4848044" y="3963255"/>
            <a:ext cx="4114804" cy="1938992"/>
          </a:xfrm>
          <a:prstGeom prst="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sz="2000" dirty="0" smtClean="0"/>
          </a:p>
          <a:p>
            <a:r>
              <a:rPr lang="en-US" sz="2000" dirty="0" smtClean="0"/>
              <a:t>//------ main.js ------</a:t>
            </a:r>
          </a:p>
          <a:p>
            <a:r>
              <a:rPr lang="en-US" sz="2000" dirty="0" smtClean="0">
                <a:solidFill>
                  <a:srgbClr val="C00000"/>
                </a:solidFill>
              </a:rPr>
              <a:t>import</a:t>
            </a:r>
            <a:r>
              <a:rPr lang="en-US" sz="2000" dirty="0" smtClean="0"/>
              <a:t> </a:t>
            </a:r>
            <a:r>
              <a:rPr lang="en-US" sz="2000" dirty="0" smtClean="0">
                <a:solidFill>
                  <a:srgbClr val="0000CC"/>
                </a:solidFill>
              </a:rPr>
              <a:t>* as lib</a:t>
            </a:r>
            <a:r>
              <a:rPr lang="en-US" sz="2000" dirty="0" smtClean="0"/>
              <a:t> from 'lib';</a:t>
            </a:r>
          </a:p>
          <a:p>
            <a:r>
              <a:rPr lang="en-US" sz="2000" dirty="0" smtClean="0"/>
              <a:t>console.log(</a:t>
            </a:r>
            <a:r>
              <a:rPr lang="en-US" sz="2000" dirty="0" err="1" smtClean="0"/>
              <a:t>lib.square</a:t>
            </a:r>
            <a:r>
              <a:rPr lang="en-US" sz="2000" dirty="0" smtClean="0"/>
              <a:t>(11)); // 121</a:t>
            </a:r>
          </a:p>
          <a:p>
            <a:r>
              <a:rPr lang="en-US" sz="2000" dirty="0" smtClean="0"/>
              <a:t>console.log(</a:t>
            </a:r>
            <a:r>
              <a:rPr lang="en-US" sz="2000" dirty="0" err="1" smtClean="0"/>
              <a:t>lib.diag</a:t>
            </a:r>
            <a:r>
              <a:rPr lang="en-US" sz="2000" dirty="0" smtClean="0"/>
              <a:t>(4, 3)); // 5</a:t>
            </a:r>
          </a:p>
          <a:p>
            <a:endParaRPr lang="en-US" sz="2000" dirty="0"/>
          </a:p>
        </p:txBody>
      </p:sp>
      <p:sp>
        <p:nvSpPr>
          <p:cNvPr id="9" name="Rectangle 8"/>
          <p:cNvSpPr/>
          <p:nvPr/>
        </p:nvSpPr>
        <p:spPr>
          <a:xfrm>
            <a:off x="176328" y="1454551"/>
            <a:ext cx="4594059" cy="461665"/>
          </a:xfrm>
          <a:prstGeom prst="rect">
            <a:avLst/>
          </a:prstGeom>
        </p:spPr>
        <p:txBody>
          <a:bodyPr wrap="square">
            <a:spAutoFit/>
          </a:bodyPr>
          <a:lstStyle/>
          <a:p>
            <a:pPr algn="ctr"/>
            <a:r>
              <a:rPr lang="en-US" sz="2400" u="sng" dirty="0" smtClean="0"/>
              <a:t>There can be multiple </a:t>
            </a:r>
            <a:r>
              <a:rPr lang="en-US" sz="2400" i="1" u="sng" dirty="0" smtClean="0"/>
              <a:t>named exports</a:t>
            </a:r>
            <a:r>
              <a:rPr lang="en-US" sz="2400" u="sng" dirty="0" smtClean="0"/>
              <a:t>:</a:t>
            </a:r>
            <a:endParaRPr lang="en-US" sz="2400" u="sng" dirty="0"/>
          </a:p>
        </p:txBody>
      </p:sp>
      <p:sp>
        <p:nvSpPr>
          <p:cNvPr id="10" name="Rectangle 9"/>
          <p:cNvSpPr/>
          <p:nvPr/>
        </p:nvSpPr>
        <p:spPr>
          <a:xfrm>
            <a:off x="4882550" y="1453600"/>
            <a:ext cx="4114804" cy="461665"/>
          </a:xfrm>
          <a:prstGeom prst="rect">
            <a:avLst/>
          </a:prstGeom>
        </p:spPr>
        <p:txBody>
          <a:bodyPr wrap="square">
            <a:spAutoFit/>
          </a:bodyPr>
          <a:lstStyle/>
          <a:p>
            <a:pPr algn="ctr"/>
            <a:r>
              <a:rPr lang="en-US" sz="2400" u="sng" dirty="0" smtClean="0"/>
              <a:t>Import the complete module:</a:t>
            </a:r>
            <a:endParaRPr lang="en-US" sz="2400"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graphicFrame>
        <p:nvGraphicFramePr>
          <p:cNvPr id="5" name="Table 4"/>
          <p:cNvGraphicFramePr>
            <a:graphicFrameLocks noGrp="1"/>
          </p:cNvGraphicFramePr>
          <p:nvPr/>
        </p:nvGraphicFramePr>
        <p:xfrm>
          <a:off x="345058" y="1828325"/>
          <a:ext cx="8445260" cy="2849880"/>
        </p:xfrm>
        <a:graphic>
          <a:graphicData uri="http://schemas.openxmlformats.org/drawingml/2006/table">
            <a:tbl>
              <a:tblPr firstRow="1" bandRow="1">
                <a:tableStyleId>{7DF18680-E054-41AD-8BC1-D1AEF772440D}</a:tableStyleId>
              </a:tblPr>
              <a:tblGrid>
                <a:gridCol w="4222630"/>
                <a:gridCol w="4222630"/>
              </a:tblGrid>
              <a:tr h="370840">
                <a:tc>
                  <a:txBody>
                    <a:bodyPr/>
                    <a:lstStyle/>
                    <a:p>
                      <a:pPr algn="ctr"/>
                      <a:r>
                        <a:rPr lang="en-US" sz="2400" u="sng" dirty="0" smtClean="0"/>
                        <a:t>Pros</a:t>
                      </a:r>
                      <a:endParaRPr lang="en-US" sz="2400" u="sng" dirty="0"/>
                    </a:p>
                  </a:txBody>
                  <a:tcPr/>
                </a:tc>
                <a:tc>
                  <a:txBody>
                    <a:bodyPr/>
                    <a:lstStyle/>
                    <a:p>
                      <a:pPr algn="ctr"/>
                      <a:r>
                        <a:rPr lang="en-US" sz="2400" u="sng" dirty="0" smtClean="0"/>
                        <a:t>Cons</a:t>
                      </a:r>
                      <a:endParaRPr lang="en-US" sz="2400" u="sng" dirty="0"/>
                    </a:p>
                  </a:txBody>
                  <a:tcPr/>
                </a:tc>
              </a:tr>
              <a:tr h="370840">
                <a:tc>
                  <a:txBody>
                    <a:bodyPr/>
                    <a:lstStyle/>
                    <a:p>
                      <a:r>
                        <a:rPr lang="en-US" sz="1800" b="0" i="0" kern="1200" dirty="0" smtClean="0">
                          <a:solidFill>
                            <a:schemeClr val="tx1"/>
                          </a:solidFill>
                          <a:latin typeface="+mn-lt"/>
                          <a:ea typeface="+mn-ea"/>
                          <a:cs typeface="+mn-cs"/>
                        </a:rPr>
                        <a:t>Synchronous and asynchronous loading supported.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mn-lt"/>
                          <a:ea typeface="+mn-ea"/>
                          <a:cs typeface="+mn-cs"/>
                        </a:rPr>
                        <a:t>Still not supported everywhere.</a:t>
                      </a:r>
                    </a:p>
                  </a:txBody>
                  <a:tcPr/>
                </a:tc>
              </a:tr>
              <a:tr h="370840">
                <a:tc>
                  <a:txBody>
                    <a:bodyPr/>
                    <a:lstStyle/>
                    <a:p>
                      <a:r>
                        <a:rPr lang="en-US" sz="1800" b="0" i="0" kern="1200" dirty="0" smtClean="0">
                          <a:solidFill>
                            <a:schemeClr val="tx1"/>
                          </a:solidFill>
                          <a:latin typeface="+mn-lt"/>
                          <a:ea typeface="+mn-ea"/>
                          <a:cs typeface="+mn-cs"/>
                        </a:rPr>
                        <a:t>Syntactically simple.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tx1"/>
                        </a:solidFill>
                        <a:latin typeface="+mn-lt"/>
                        <a:ea typeface="+mn-ea"/>
                        <a:cs typeface="+mn-cs"/>
                      </a:endParaRPr>
                    </a:p>
                  </a:txBody>
                  <a:tcPr/>
                </a:tc>
              </a:tr>
              <a:tr h="370840">
                <a:tc>
                  <a:txBody>
                    <a:bodyPr/>
                    <a:lstStyle/>
                    <a:p>
                      <a:r>
                        <a:rPr lang="en-US" sz="1800" b="0" i="0" kern="1200" dirty="0" smtClean="0">
                          <a:solidFill>
                            <a:schemeClr val="tx1"/>
                          </a:solidFill>
                          <a:latin typeface="+mn-lt"/>
                          <a:ea typeface="+mn-ea"/>
                          <a:cs typeface="+mn-cs"/>
                        </a:rPr>
                        <a:t>Support for static analysis tools.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tx1"/>
                        </a:solidFill>
                        <a:latin typeface="+mn-lt"/>
                        <a:ea typeface="+mn-ea"/>
                        <a:cs typeface="+mn-cs"/>
                      </a:endParaRPr>
                    </a:p>
                  </a:txBody>
                  <a:tcPr/>
                </a:tc>
              </a:tr>
              <a:tr h="370840">
                <a:tc>
                  <a:txBody>
                    <a:bodyPr/>
                    <a:lstStyle/>
                    <a:p>
                      <a:r>
                        <a:rPr lang="en-US" sz="1800" b="0" i="0" kern="1200" dirty="0" smtClean="0">
                          <a:solidFill>
                            <a:schemeClr val="tx1"/>
                          </a:solidFill>
                          <a:latin typeface="+mn-lt"/>
                          <a:ea typeface="+mn-ea"/>
                          <a:cs typeface="+mn-cs"/>
                        </a:rPr>
                        <a:t>Integrated in the language (eventually supported everywhere, no need for libraries).</a:t>
                      </a:r>
                      <a:endParaRPr lang="en-US" dirty="0"/>
                    </a:p>
                  </a:txBody>
                  <a:tcPr/>
                </a:tc>
                <a:tc>
                  <a:txBody>
                    <a:bodyPr/>
                    <a:lstStyle/>
                    <a:p>
                      <a:endParaRPr lang="en-US" dirty="0"/>
                    </a:p>
                  </a:txBody>
                  <a:tcPr/>
                </a:tc>
              </a:tr>
              <a:tr h="370840">
                <a:tc>
                  <a:txBody>
                    <a:bodyPr/>
                    <a:lstStyle/>
                    <a:p>
                      <a:r>
                        <a:rPr lang="en-US" sz="1800" b="0" i="0" kern="1200" dirty="0" smtClean="0">
                          <a:solidFill>
                            <a:schemeClr val="tx1"/>
                          </a:solidFill>
                          <a:latin typeface="+mn-lt"/>
                          <a:ea typeface="+mn-ea"/>
                          <a:cs typeface="+mn-cs"/>
                        </a:rPr>
                        <a:t>Circular dependencies supported.</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Unfortunately none of the major JavaScript runtimes support ES2015 modules in their current stable branches</a:t>
            </a:r>
          </a:p>
          <a:p>
            <a:pPr lvl="1"/>
            <a:r>
              <a:rPr lang="en-US" dirty="0" smtClean="0"/>
              <a:t>No support in Firefox, Chrome or Node.js</a:t>
            </a:r>
          </a:p>
          <a:p>
            <a:r>
              <a:rPr lang="en-US" dirty="0" smtClean="0"/>
              <a:t>Fortunately </a:t>
            </a:r>
          </a:p>
          <a:p>
            <a:pPr lvl="1"/>
            <a:r>
              <a:rPr lang="en-US" dirty="0" smtClean="0"/>
              <a:t>Many </a:t>
            </a:r>
            <a:r>
              <a:rPr lang="en-US" dirty="0" err="1" smtClean="0"/>
              <a:t>transpilers</a:t>
            </a:r>
            <a:r>
              <a:rPr lang="en-US" dirty="0" smtClean="0"/>
              <a:t> do support modules </a:t>
            </a:r>
          </a:p>
          <a:p>
            <a:pPr lvl="1"/>
            <a:r>
              <a:rPr lang="en-US" dirty="0" smtClean="0"/>
              <a:t>A </a:t>
            </a:r>
            <a:r>
              <a:rPr lang="en-US" dirty="0" err="1" smtClean="0"/>
              <a:t>polyfill</a:t>
            </a:r>
            <a:r>
              <a:rPr lang="en-US" dirty="0" smtClean="0"/>
              <a:t> is also available</a:t>
            </a:r>
          </a:p>
          <a:p>
            <a:pPr lvl="1"/>
            <a:r>
              <a:rPr lang="en-US" dirty="0" smtClean="0"/>
              <a:t>Currently, the </a:t>
            </a:r>
            <a:r>
              <a:rPr lang="en-US" i="1" dirty="0" smtClean="0">
                <a:solidFill>
                  <a:srgbClr val="0000CC"/>
                </a:solidFill>
              </a:rPr>
              <a:t>ES2015 preset for </a:t>
            </a:r>
            <a:r>
              <a:rPr lang="en-US" i="1" u="sng" dirty="0" smtClean="0">
                <a:solidFill>
                  <a:srgbClr val="0000CC"/>
                </a:solidFill>
              </a:rPr>
              <a:t>Babel</a:t>
            </a:r>
            <a:r>
              <a:rPr lang="en-US" dirty="0" smtClean="0">
                <a:solidFill>
                  <a:srgbClr val="0000CC"/>
                </a:solidFill>
              </a:rPr>
              <a:t> </a:t>
            </a:r>
            <a:r>
              <a:rPr lang="en-US" dirty="0" smtClean="0"/>
              <a:t>can handle modules with no trouble.</a:t>
            </a:r>
          </a:p>
          <a:p>
            <a:pPr lvl="1"/>
            <a:r>
              <a:rPr lang="en-US" dirty="0" smtClean="0"/>
              <a:t>System.js: a universal module loader that supports </a:t>
            </a:r>
            <a:r>
              <a:rPr lang="en-US" dirty="0" err="1" smtClean="0"/>
              <a:t>CommonJS</a:t>
            </a:r>
            <a:r>
              <a:rPr lang="en-US" dirty="0" smtClean="0"/>
              <a:t>, AMD and ES2015 modules</a:t>
            </a:r>
          </a:p>
          <a:p>
            <a:pPr lvl="2"/>
            <a:r>
              <a:rPr lang="en-US" dirty="0" smtClean="0"/>
              <a:t>Can work in tandem with </a:t>
            </a:r>
            <a:r>
              <a:rPr lang="en-US" dirty="0" err="1" smtClean="0"/>
              <a:t>transpilers</a:t>
            </a:r>
            <a:r>
              <a:rPr lang="en-US" dirty="0" smtClean="0"/>
              <a:t> such as Babel, </a:t>
            </a:r>
            <a:r>
              <a:rPr lang="en-US" dirty="0" err="1" smtClean="0"/>
              <a:t>Traceur</a:t>
            </a:r>
            <a:r>
              <a:rPr lang="en-US" dirty="0" smtClean="0"/>
              <a:t> or Typescript </a:t>
            </a:r>
          </a:p>
          <a:p>
            <a:pPr lvl="2"/>
            <a:r>
              <a:rPr lang="en-US" dirty="0" smtClean="0"/>
              <a:t>Does all the job on-the-fly</a:t>
            </a:r>
          </a:p>
          <a:p>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NodeJS</a:t>
            </a:r>
            <a:endParaRPr lang="en-US" dirty="0" smtClean="0"/>
          </a:p>
        </p:txBody>
      </p:sp>
      <p:sp>
        <p:nvSpPr>
          <p:cNvPr id="2" name="Title 1"/>
          <p:cNvSpPr>
            <a:spLocks noGrp="1"/>
          </p:cNvSpPr>
          <p:nvPr>
            <p:ph type="ctrTitle"/>
          </p:nvPr>
        </p:nvSpPr>
        <p:spPr/>
        <p:txBody>
          <a:bodyPr/>
          <a:lstStyle/>
          <a:p>
            <a:r>
              <a:rPr lang="en-US" dirty="0" smtClean="0">
                <a:solidFill>
                  <a:srgbClr val="4CD0FB"/>
                </a:solidFill>
              </a:rPr>
              <a:t>JavaScript</a:t>
            </a:r>
            <a:endParaRPr lang="en-US" dirty="0"/>
          </a:p>
        </p:txBody>
      </p:sp>
    </p:spTree>
    <p:extLst>
      <p:ext uri="{BB962C8B-B14F-4D97-AF65-F5344CB8AC3E}">
        <p14:creationId xmlns="" xmlns:p14="http://schemas.microsoft.com/office/powerpoint/2010/main" val="1426897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A platform built on Chrome's JavaScript runtime for easily building fast and scalable network applications.</a:t>
            </a:r>
          </a:p>
          <a:p>
            <a:pPr lvl="1"/>
            <a:r>
              <a:rPr lang="en-US" dirty="0" smtClean="0"/>
              <a:t>Wrapper on V8 Engine</a:t>
            </a:r>
          </a:p>
          <a:p>
            <a:r>
              <a:rPr lang="en-US" dirty="0" smtClean="0"/>
              <a:t>Uses an event-driven, non-blocking I/O model </a:t>
            </a:r>
          </a:p>
          <a:p>
            <a:r>
              <a:rPr lang="en-US" dirty="0" smtClean="0"/>
              <a:t>Thus it is lightweight and efficient, perfect for data-intensive real-time applications </a:t>
            </a:r>
          </a:p>
          <a:p>
            <a:pPr lvl="1"/>
            <a:r>
              <a:rPr lang="en-US" dirty="0" smtClean="0"/>
              <a:t>That run across distributed devices.</a:t>
            </a:r>
            <a:endParaRPr lang="en-US" dirty="0"/>
          </a:p>
        </p:txBody>
      </p:sp>
      <p:sp>
        <p:nvSpPr>
          <p:cNvPr id="4" name="Rectangle 3"/>
          <p:cNvSpPr/>
          <p:nvPr/>
        </p:nvSpPr>
        <p:spPr>
          <a:xfrm>
            <a:off x="3084060" y="5309054"/>
            <a:ext cx="4528869"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err="1" smtClean="0"/>
              <a:t>NodeJS</a:t>
            </a:r>
            <a:r>
              <a:rPr lang="en-US" sz="2800" b="1" dirty="0" smtClean="0"/>
              <a:t>: </a:t>
            </a:r>
            <a:r>
              <a:rPr lang="en-US" sz="2800" b="1" dirty="0" smtClean="0">
                <a:solidFill>
                  <a:srgbClr val="0000CC"/>
                </a:solidFill>
              </a:rPr>
              <a:t>https://nodejs.org/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Modules</a:t>
            </a:r>
            <a:endParaRPr lang="en-US" sz="4800" dirty="0"/>
          </a:p>
        </p:txBody>
      </p:sp>
      <p:sp>
        <p:nvSpPr>
          <p:cNvPr id="2" name="Content Placeholder 1"/>
          <p:cNvSpPr>
            <a:spLocks noGrp="1"/>
          </p:cNvSpPr>
          <p:nvPr>
            <p:ph sz="quarter" idx="1"/>
          </p:nvPr>
        </p:nvSpPr>
        <p:spPr/>
        <p:txBody>
          <a:bodyPr>
            <a:normAutofit/>
          </a:bodyPr>
          <a:lstStyle/>
          <a:p>
            <a:endParaRPr lang="en-US" sz="3200" dirty="0" smtClean="0">
              <a:solidFill>
                <a:schemeClr val="tx1"/>
              </a:solidFill>
            </a:endParaRPr>
          </a:p>
          <a:p>
            <a:endParaRPr lang="en-US" sz="3200" dirty="0" smtClean="0"/>
          </a:p>
          <a:p>
            <a:r>
              <a:rPr lang="en-US" sz="3200" dirty="0" smtClean="0"/>
              <a:t>Good modules are</a:t>
            </a:r>
          </a:p>
          <a:p>
            <a:pPr lvl="1"/>
            <a:r>
              <a:rPr lang="en-US" sz="3000" dirty="0" smtClean="0"/>
              <a:t>Highly self-contained with distinct functionality</a:t>
            </a:r>
          </a:p>
          <a:p>
            <a:pPr lvl="1"/>
            <a:r>
              <a:rPr lang="en-US" sz="3000" dirty="0" smtClean="0"/>
              <a:t>Allowing them to be shuffled, removed, or added as necessary</a:t>
            </a:r>
          </a:p>
          <a:p>
            <a:pPr lvl="1"/>
            <a:r>
              <a:rPr lang="en-US" sz="3000" dirty="0" smtClean="0"/>
              <a:t>Without disrupting the system as a whole.</a:t>
            </a:r>
            <a:endParaRPr lang="en-US" sz="3000" dirty="0">
              <a:solidFill>
                <a:schemeClr val="tx1"/>
              </a:solidFill>
            </a:endParaRPr>
          </a:p>
        </p:txBody>
      </p:sp>
      <p:sp>
        <p:nvSpPr>
          <p:cNvPr id="4" name="Rectangle 3"/>
          <p:cNvSpPr/>
          <p:nvPr/>
        </p:nvSpPr>
        <p:spPr>
          <a:xfrm>
            <a:off x="914400" y="1466324"/>
            <a:ext cx="7772400" cy="769441"/>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a:spAutoFit/>
          </a:bodyPr>
          <a:lstStyle/>
          <a:p>
            <a:pPr algn="just"/>
            <a:r>
              <a:rPr lang="en-US" sz="2400" dirty="0" smtClean="0"/>
              <a:t>Good</a:t>
            </a:r>
            <a:r>
              <a:rPr lang="en-US" sz="2000" dirty="0" smtClean="0"/>
              <a:t> authors divide their books into chapters and sections; good programmers divide their programs into modules.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 y="274638"/>
            <a:ext cx="8731046" cy="1143000"/>
          </a:xfrm>
        </p:spPr>
        <p:txBody>
          <a:bodyPr/>
          <a:lstStyle/>
          <a:p>
            <a:pPr algn="ctr"/>
            <a:r>
              <a:rPr lang="en-US" dirty="0" err="1" smtClean="0"/>
              <a:t>NodeJS</a:t>
            </a:r>
            <a:endParaRPr lang="en-US" dirty="0"/>
          </a:p>
        </p:txBody>
      </p:sp>
      <p:sp>
        <p:nvSpPr>
          <p:cNvPr id="3" name="Content Placeholder 2"/>
          <p:cNvSpPr>
            <a:spLocks noGrp="1"/>
          </p:cNvSpPr>
          <p:nvPr>
            <p:ph idx="1"/>
          </p:nvPr>
        </p:nvSpPr>
        <p:spPr>
          <a:xfrm>
            <a:off x="457200" y="2639961"/>
            <a:ext cx="3539613" cy="3532238"/>
          </a:xfrm>
          <a:ln/>
        </p:spPr>
        <p:style>
          <a:lnRef idx="1">
            <a:schemeClr val="accent3"/>
          </a:lnRef>
          <a:fillRef idx="2">
            <a:schemeClr val="accent3"/>
          </a:fillRef>
          <a:effectRef idx="1">
            <a:schemeClr val="accent3"/>
          </a:effectRef>
          <a:fontRef idx="minor">
            <a:schemeClr val="dk1"/>
          </a:fontRef>
        </p:style>
        <p:txBody>
          <a:bodyPr>
            <a:normAutofit/>
          </a:bodyPr>
          <a:lstStyle/>
          <a:p>
            <a:pPr lvl="1"/>
            <a:r>
              <a:rPr lang="en-US" dirty="0" err="1" smtClean="0">
                <a:solidFill>
                  <a:schemeClr val="tx1"/>
                </a:solidFill>
              </a:rPr>
              <a:t>npm</a:t>
            </a:r>
            <a:endParaRPr lang="en-US" dirty="0" smtClean="0">
              <a:solidFill>
                <a:schemeClr val="tx1"/>
              </a:solidFill>
            </a:endParaRPr>
          </a:p>
          <a:p>
            <a:pPr lvl="1"/>
            <a:r>
              <a:rPr lang="en-US" dirty="0" err="1" smtClean="0">
                <a:solidFill>
                  <a:schemeClr val="tx1"/>
                </a:solidFill>
              </a:rPr>
              <a:t>MongoDB</a:t>
            </a:r>
            <a:r>
              <a:rPr lang="en-US" dirty="0" smtClean="0">
                <a:solidFill>
                  <a:schemeClr val="tx1"/>
                </a:solidFill>
              </a:rPr>
              <a:t>/Mongoose</a:t>
            </a:r>
          </a:p>
          <a:p>
            <a:pPr lvl="1"/>
            <a:r>
              <a:rPr lang="en-US" dirty="0" err="1" smtClean="0">
                <a:solidFill>
                  <a:schemeClr val="tx1"/>
                </a:solidFill>
              </a:rPr>
              <a:t>WebSockets</a:t>
            </a:r>
            <a:endParaRPr lang="en-US" dirty="0" smtClean="0">
              <a:solidFill>
                <a:schemeClr val="tx1"/>
              </a:solidFill>
            </a:endParaRPr>
          </a:p>
          <a:p>
            <a:pPr lvl="1"/>
            <a:r>
              <a:rPr lang="en-US" dirty="0" smtClean="0">
                <a:solidFill>
                  <a:schemeClr val="tx1"/>
                </a:solidFill>
              </a:rPr>
              <a:t>Express</a:t>
            </a:r>
          </a:p>
          <a:p>
            <a:pPr lvl="1"/>
            <a:r>
              <a:rPr lang="en-US" dirty="0" smtClean="0">
                <a:solidFill>
                  <a:schemeClr val="tx1"/>
                </a:solidFill>
              </a:rPr>
              <a:t>Jade/</a:t>
            </a:r>
            <a:r>
              <a:rPr lang="en-US" dirty="0" err="1" smtClean="0">
                <a:solidFill>
                  <a:schemeClr val="tx1"/>
                </a:solidFill>
              </a:rPr>
              <a:t>Ejs</a:t>
            </a:r>
            <a:endParaRPr lang="en-US" dirty="0" smtClean="0">
              <a:solidFill>
                <a:schemeClr val="tx1"/>
              </a:solidFill>
            </a:endParaRPr>
          </a:p>
          <a:p>
            <a:pPr lvl="1"/>
            <a:r>
              <a:rPr lang="en-US" dirty="0" smtClean="0">
                <a:solidFill>
                  <a:schemeClr val="tx1"/>
                </a:solidFill>
              </a:rPr>
              <a:t>And more…</a:t>
            </a:r>
          </a:p>
        </p:txBody>
      </p:sp>
      <p:sp>
        <p:nvSpPr>
          <p:cNvPr id="5" name="Content Placeholder 2"/>
          <p:cNvSpPr txBox="1">
            <a:spLocks/>
          </p:cNvSpPr>
          <p:nvPr/>
        </p:nvSpPr>
        <p:spPr>
          <a:xfrm>
            <a:off x="5088190" y="2639961"/>
            <a:ext cx="3539615" cy="3532238"/>
          </a:xfrm>
          <a:prstGeom prst="rect">
            <a:avLst/>
          </a:prstGeom>
          <a:ln/>
        </p:spPr>
        <p:style>
          <a:lnRef idx="1">
            <a:schemeClr val="accent3"/>
          </a:lnRef>
          <a:fillRef idx="2">
            <a:schemeClr val="accent3"/>
          </a:fillRef>
          <a:effectRef idx="1">
            <a:schemeClr val="accent3"/>
          </a:effectRef>
          <a:fontRef idx="minor">
            <a:schemeClr val="dk1"/>
          </a:fontRef>
        </p:style>
        <p:txBody>
          <a:bodyPr vert="horz">
            <a:normAutofit/>
          </a:bodyPr>
          <a:lstStyle/>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Grunt/Gulp/</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Webpack</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Yeoman</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Bower</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Babel</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Typescript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And</a:t>
            </a:r>
            <a:r>
              <a:rPr kumimoji="0" lang="en-US" sz="2400" b="0" i="0" u="none" strike="noStrike" kern="1200" cap="none" spc="0" normalizeH="0" noProof="0" dirty="0" smtClean="0">
                <a:ln>
                  <a:noFill/>
                </a:ln>
                <a:solidFill>
                  <a:schemeClr val="tx1"/>
                </a:solidFill>
                <a:effectLst/>
                <a:uLnTx/>
                <a:uFillTx/>
                <a:latin typeface="+mn-lt"/>
                <a:ea typeface="+mn-ea"/>
                <a:cs typeface="+mn-cs"/>
              </a:rPr>
              <a:t> more…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5"/>
          <p:cNvSpPr/>
          <p:nvPr/>
        </p:nvSpPr>
        <p:spPr>
          <a:xfrm>
            <a:off x="457200" y="1842937"/>
            <a:ext cx="3539613"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2400" dirty="0" smtClean="0">
                <a:solidFill>
                  <a:schemeClr val="tx1"/>
                </a:solidFill>
              </a:rPr>
              <a:t>Server Side Development</a:t>
            </a:r>
          </a:p>
        </p:txBody>
      </p:sp>
      <p:sp>
        <p:nvSpPr>
          <p:cNvPr id="7" name="Rectangle 6"/>
          <p:cNvSpPr/>
          <p:nvPr/>
        </p:nvSpPr>
        <p:spPr>
          <a:xfrm>
            <a:off x="5088189" y="1842937"/>
            <a:ext cx="3539615"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2400" dirty="0" smtClean="0">
                <a:solidFill>
                  <a:schemeClr val="tx1"/>
                </a:solidFill>
              </a:rPr>
              <a:t>Client Side Development </a:t>
            </a:r>
            <a:endParaRPr lang="en-US" sz="2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Grunt/Gulp</a:t>
            </a:r>
          </a:p>
        </p:txBody>
      </p:sp>
      <p:sp>
        <p:nvSpPr>
          <p:cNvPr id="2" name="Title 1"/>
          <p:cNvSpPr>
            <a:spLocks noGrp="1"/>
          </p:cNvSpPr>
          <p:nvPr>
            <p:ph type="ctrTitle"/>
          </p:nvPr>
        </p:nvSpPr>
        <p:spPr/>
        <p:txBody>
          <a:bodyPr/>
          <a:lstStyle/>
          <a:p>
            <a:r>
              <a:rPr lang="en-US" dirty="0" smtClean="0">
                <a:solidFill>
                  <a:srgbClr val="4CD0FB"/>
                </a:solidFill>
              </a:rPr>
              <a:t>JavaScript</a:t>
            </a:r>
            <a:endParaRPr lang="en-US" dirty="0"/>
          </a:p>
        </p:txBody>
      </p:sp>
    </p:spTree>
    <p:extLst>
      <p:ext uri="{BB962C8B-B14F-4D97-AF65-F5344CB8AC3E}">
        <p14:creationId xmlns="" xmlns:p14="http://schemas.microsoft.com/office/powerpoint/2010/main" val="1426897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Runner</a:t>
            </a:r>
            <a:endParaRPr lang="en-US" dirty="0"/>
          </a:p>
        </p:txBody>
      </p:sp>
      <p:sp>
        <p:nvSpPr>
          <p:cNvPr id="3" name="Content Placeholder 2"/>
          <p:cNvSpPr>
            <a:spLocks noGrp="1"/>
          </p:cNvSpPr>
          <p:nvPr>
            <p:ph sz="quarter" idx="1"/>
          </p:nvPr>
        </p:nvSpPr>
        <p:spPr/>
        <p:txBody>
          <a:bodyPr>
            <a:normAutofit/>
          </a:bodyPr>
          <a:lstStyle/>
          <a:p>
            <a:r>
              <a:rPr lang="en-US" dirty="0" smtClean="0"/>
              <a:t>A program that can execute tasks based on specific criteria.</a:t>
            </a:r>
          </a:p>
          <a:p>
            <a:r>
              <a:rPr lang="en-US" dirty="0" smtClean="0"/>
              <a:t>Common usages are to set up a task that runs </a:t>
            </a:r>
            <a:r>
              <a:rPr lang="en-US" dirty="0" err="1" smtClean="0"/>
              <a:t>everytime</a:t>
            </a:r>
            <a:r>
              <a:rPr lang="en-US" dirty="0" smtClean="0"/>
              <a:t> a certain file is changed (or group of files)</a:t>
            </a:r>
          </a:p>
          <a:p>
            <a:pPr lvl="1"/>
            <a:r>
              <a:rPr lang="en-US" dirty="0" smtClean="0"/>
              <a:t>You don't have to explicitly recompile every time, or to restart a server every time you restart the database.</a:t>
            </a:r>
          </a:p>
          <a:p>
            <a:r>
              <a:rPr lang="en-US" dirty="0" smtClean="0"/>
              <a:t>Why task runner</a:t>
            </a:r>
          </a:p>
          <a:p>
            <a:pPr lvl="1"/>
            <a:r>
              <a:rPr lang="en-US" dirty="0" smtClean="0"/>
              <a:t>You do perform repetitive tasks regularly like </a:t>
            </a:r>
            <a:r>
              <a:rPr lang="en-US" dirty="0" err="1" smtClean="0"/>
              <a:t>minification</a:t>
            </a:r>
            <a:r>
              <a:rPr lang="en-US" dirty="0" smtClean="0"/>
              <a:t>, compilation, unit testing, </a:t>
            </a:r>
            <a:r>
              <a:rPr lang="en-US" dirty="0" err="1" smtClean="0"/>
              <a:t>linting</a:t>
            </a:r>
            <a:r>
              <a:rPr lang="en-US" dirty="0" smtClean="0"/>
              <a:t>, etc</a:t>
            </a:r>
          </a:p>
          <a:p>
            <a:pPr lvl="1"/>
            <a:r>
              <a:rPr lang="en-US" dirty="0" smtClean="0"/>
              <a:t>Makes your job easier</a:t>
            </a:r>
          </a:p>
          <a:p>
            <a:pPr lvl="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sz="quarter" idx="1"/>
          </p:nvPr>
        </p:nvSpPr>
        <p:spPr/>
        <p:txBody>
          <a:bodyPr>
            <a:normAutofit/>
          </a:bodyPr>
          <a:lstStyle/>
          <a:p>
            <a:r>
              <a:rPr lang="en-US" dirty="0" smtClean="0"/>
              <a:t>Task-based command line build tool for JavaScript</a:t>
            </a:r>
          </a:p>
          <a:p>
            <a:r>
              <a:rPr lang="en-US" dirty="0" smtClean="0"/>
              <a:t>JavaScript task runner</a:t>
            </a:r>
          </a:p>
          <a:p>
            <a:r>
              <a:rPr lang="en-US" dirty="0" smtClean="0"/>
              <a:t>The Grunt ecosystem is huge and it's growing every day.</a:t>
            </a:r>
          </a:p>
          <a:p>
            <a:r>
              <a:rPr lang="en-US" dirty="0" smtClean="0"/>
              <a:t>With literally hundreds of </a:t>
            </a:r>
            <a:r>
              <a:rPr lang="en-US" dirty="0" err="1" smtClean="0"/>
              <a:t>plugins</a:t>
            </a:r>
            <a:r>
              <a:rPr lang="en-US" dirty="0" smtClean="0"/>
              <a:t> to choose from, you can use Grunt to automate just about anything with a minimum of effort.</a:t>
            </a:r>
          </a:p>
        </p:txBody>
      </p:sp>
      <p:sp>
        <p:nvSpPr>
          <p:cNvPr id="4" name="Rectangle 3"/>
          <p:cNvSpPr/>
          <p:nvPr/>
        </p:nvSpPr>
        <p:spPr>
          <a:xfrm>
            <a:off x="3648927" y="4719134"/>
            <a:ext cx="3139770"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dirty="0" err="1" smtClean="0"/>
              <a:t>npm</a:t>
            </a:r>
            <a:r>
              <a:rPr lang="en-US" sz="3200" dirty="0" smtClean="0"/>
              <a:t> install -g grunt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Gulp</a:t>
            </a:r>
            <a:r>
              <a:rPr lang="en-US" dirty="0" smtClean="0"/>
              <a:t> is a task/build runner for development.</a:t>
            </a:r>
          </a:p>
          <a:p>
            <a:r>
              <a:rPr lang="en-US" dirty="0" smtClean="0"/>
              <a:t>Allows you to do a lot of stuff within your development workflow</a:t>
            </a:r>
          </a:p>
          <a:p>
            <a:pPr lvl="1"/>
            <a:r>
              <a:rPr lang="en-US" dirty="0" smtClean="0"/>
              <a:t>Compile files, </a:t>
            </a:r>
            <a:r>
              <a:rPr lang="en-US" dirty="0" err="1" smtClean="0"/>
              <a:t>uglify</a:t>
            </a:r>
            <a:r>
              <a:rPr lang="en-US" dirty="0" smtClean="0"/>
              <a:t> and compress files and much more</a:t>
            </a:r>
          </a:p>
          <a:p>
            <a:r>
              <a:rPr lang="en-US" dirty="0" smtClean="0"/>
              <a:t>The kicker: </a:t>
            </a:r>
          </a:p>
          <a:p>
            <a:pPr lvl="1"/>
            <a:r>
              <a:rPr lang="en-US" dirty="0" smtClean="0"/>
              <a:t>Its a streaming build system </a:t>
            </a:r>
          </a:p>
          <a:p>
            <a:pPr lvl="1"/>
            <a:r>
              <a:rPr lang="en-US" dirty="0" smtClean="0"/>
              <a:t>Using the power of node streams</a:t>
            </a:r>
          </a:p>
          <a:p>
            <a:pPr lvl="1"/>
            <a:r>
              <a:rPr lang="en-US" dirty="0" smtClean="0"/>
              <a:t>Gives you fast builds </a:t>
            </a:r>
          </a:p>
          <a:p>
            <a:pPr lvl="2"/>
            <a:r>
              <a:rPr lang="en-US" dirty="0" smtClean="0"/>
              <a:t>That don't write intermediary files to disk.</a:t>
            </a:r>
          </a:p>
          <a:p>
            <a:pPr lvl="2"/>
            <a:endParaRPr lang="en-US" dirty="0" smtClean="0"/>
          </a:p>
          <a:p>
            <a:r>
              <a:rPr lang="en-US" i="1" dirty="0" smtClean="0"/>
              <a:t>Gulp could be compared to Grunt in its usage. </a:t>
            </a:r>
            <a:endParaRPr lang="en-US" dirty="0" smtClean="0"/>
          </a:p>
        </p:txBody>
      </p:sp>
      <p:sp>
        <p:nvSpPr>
          <p:cNvPr id="4" name="Rectangle 3"/>
          <p:cNvSpPr/>
          <p:nvPr/>
        </p:nvSpPr>
        <p:spPr>
          <a:xfrm>
            <a:off x="5727335" y="3657600"/>
            <a:ext cx="2959465"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dirty="0" err="1" smtClean="0"/>
              <a:t>npm</a:t>
            </a:r>
            <a:r>
              <a:rPr lang="en-US" sz="3200" dirty="0" smtClean="0"/>
              <a:t> install -g gulp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Browserify</a:t>
            </a:r>
            <a:r>
              <a:rPr lang="en-US" dirty="0" smtClean="0"/>
              <a:t>/</a:t>
            </a:r>
            <a:r>
              <a:rPr lang="en-US" dirty="0" err="1" smtClean="0"/>
              <a:t>Webpack</a:t>
            </a:r>
            <a:endParaRPr lang="en-US" dirty="0" smtClean="0"/>
          </a:p>
        </p:txBody>
      </p:sp>
      <p:sp>
        <p:nvSpPr>
          <p:cNvPr id="2" name="Title 1"/>
          <p:cNvSpPr>
            <a:spLocks noGrp="1"/>
          </p:cNvSpPr>
          <p:nvPr>
            <p:ph type="ctrTitle"/>
          </p:nvPr>
        </p:nvSpPr>
        <p:spPr/>
        <p:txBody>
          <a:bodyPr/>
          <a:lstStyle/>
          <a:p>
            <a:r>
              <a:rPr lang="en-US" dirty="0" smtClean="0">
                <a:solidFill>
                  <a:srgbClr val="4CD0FB"/>
                </a:solidFill>
              </a:rPr>
              <a:t>JavaScript</a:t>
            </a:r>
            <a:endParaRPr lang="en-US" dirty="0"/>
          </a:p>
        </p:txBody>
      </p:sp>
    </p:spTree>
    <p:extLst>
      <p:ext uri="{BB962C8B-B14F-4D97-AF65-F5344CB8AC3E}">
        <p14:creationId xmlns="" xmlns:p14="http://schemas.microsoft.com/office/powerpoint/2010/main" val="1426897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endParaRPr lang="en-US" dirty="0"/>
          </a:p>
        </p:txBody>
      </p:sp>
      <p:sp>
        <p:nvSpPr>
          <p:cNvPr id="3" name="Content Placeholder 2"/>
          <p:cNvSpPr>
            <a:spLocks noGrp="1"/>
          </p:cNvSpPr>
          <p:nvPr>
            <p:ph sz="quarter" idx="1"/>
          </p:nvPr>
        </p:nvSpPr>
        <p:spPr/>
        <p:txBody>
          <a:bodyPr>
            <a:normAutofit/>
          </a:bodyPr>
          <a:lstStyle/>
          <a:p>
            <a:r>
              <a:rPr lang="en-US" b="1" dirty="0" err="1" smtClean="0"/>
              <a:t>Browserify</a:t>
            </a:r>
            <a:r>
              <a:rPr lang="en-US" dirty="0" smtClean="0"/>
              <a:t> looks at a single JavaScript file, and follows the require dependency tree, and bundles them into a new file.</a:t>
            </a:r>
          </a:p>
          <a:p>
            <a:r>
              <a:rPr lang="en-US" dirty="0" smtClean="0"/>
              <a:t>It does this using the Common JS require pattern, just like Node, and enables you to require packages installed via NPM!</a:t>
            </a:r>
          </a:p>
        </p:txBody>
      </p:sp>
      <p:sp>
        <p:nvSpPr>
          <p:cNvPr id="4" name="Rectangle 3"/>
          <p:cNvSpPr/>
          <p:nvPr/>
        </p:nvSpPr>
        <p:spPr>
          <a:xfrm>
            <a:off x="4444259" y="3967308"/>
            <a:ext cx="3901966"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dirty="0" err="1" smtClean="0"/>
              <a:t>npm</a:t>
            </a:r>
            <a:r>
              <a:rPr lang="en-US" sz="3200" dirty="0" smtClean="0"/>
              <a:t> install -g </a:t>
            </a:r>
            <a:r>
              <a:rPr lang="en-US" sz="3200" dirty="0" err="1" smtClean="0"/>
              <a:t>browserify</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Webpack</a:t>
            </a:r>
            <a:endParaRPr lang="en-US" dirty="0"/>
          </a:p>
        </p:txBody>
      </p:sp>
      <p:sp>
        <p:nvSpPr>
          <p:cNvPr id="3" name="Content Placeholder 2"/>
          <p:cNvSpPr>
            <a:spLocks noGrp="1"/>
          </p:cNvSpPr>
          <p:nvPr>
            <p:ph sz="quarter" idx="1"/>
          </p:nvPr>
        </p:nvSpPr>
        <p:spPr/>
        <p:txBody>
          <a:bodyPr>
            <a:normAutofit/>
          </a:bodyPr>
          <a:lstStyle/>
          <a:p>
            <a:r>
              <a:rPr lang="en-US" sz="2800" dirty="0" err="1" smtClean="0"/>
              <a:t>webpack</a:t>
            </a:r>
            <a:r>
              <a:rPr lang="en-US" sz="2800" dirty="0" smtClean="0"/>
              <a:t> is a module bundler.</a:t>
            </a:r>
          </a:p>
          <a:p>
            <a:r>
              <a:rPr lang="en-US" sz="2800" dirty="0" err="1" smtClean="0"/>
              <a:t>webpack</a:t>
            </a:r>
            <a:r>
              <a:rPr lang="en-US" sz="2800" dirty="0" smtClean="0"/>
              <a:t> takes modules with dependencies and generates static assets representing those modules.</a:t>
            </a:r>
          </a:p>
          <a:p>
            <a:pPr fontAlgn="base"/>
            <a:r>
              <a:rPr lang="en-US" sz="2800" dirty="0" smtClean="0"/>
              <a:t>Goals</a:t>
            </a:r>
          </a:p>
          <a:p>
            <a:pPr lvl="1" fontAlgn="base"/>
            <a:r>
              <a:rPr lang="en-US" dirty="0" smtClean="0"/>
              <a:t>Split the dependency tree into chunks loaded on demand</a:t>
            </a:r>
          </a:p>
          <a:p>
            <a:pPr lvl="1" fontAlgn="base"/>
            <a:r>
              <a:rPr lang="en-US" dirty="0" smtClean="0"/>
              <a:t>Keep initial loading time low</a:t>
            </a:r>
          </a:p>
          <a:p>
            <a:pPr lvl="1" fontAlgn="base"/>
            <a:r>
              <a:rPr lang="en-US" dirty="0" smtClean="0"/>
              <a:t>Every static asset should be able to be a module</a:t>
            </a:r>
          </a:p>
          <a:p>
            <a:pPr lvl="1" fontAlgn="base"/>
            <a:r>
              <a:rPr lang="en-US" dirty="0" smtClean="0"/>
              <a:t>Ability to integrate 3rd-party libraries as modules</a:t>
            </a:r>
          </a:p>
          <a:p>
            <a:pPr lvl="1" fontAlgn="base"/>
            <a:r>
              <a:rPr lang="en-US" dirty="0" smtClean="0"/>
              <a:t>Ability to customize nearly every part of the module bundler</a:t>
            </a:r>
          </a:p>
          <a:p>
            <a:pPr lvl="1" fontAlgn="base"/>
            <a:r>
              <a:rPr lang="en-US" dirty="0" smtClean="0"/>
              <a:t>Suited for big projects</a:t>
            </a:r>
          </a:p>
          <a:p>
            <a:endParaRPr lang="en-US" sz="2800" b="1" dirty="0" smtClean="0"/>
          </a:p>
        </p:txBody>
      </p:sp>
      <p:sp>
        <p:nvSpPr>
          <p:cNvPr id="4" name="Rectangle 3"/>
          <p:cNvSpPr/>
          <p:nvPr/>
        </p:nvSpPr>
        <p:spPr>
          <a:xfrm>
            <a:off x="5314414" y="619432"/>
            <a:ext cx="3608873"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dirty="0" err="1" smtClean="0"/>
              <a:t>npm</a:t>
            </a:r>
            <a:r>
              <a:rPr lang="en-US" sz="3200" dirty="0" smtClean="0"/>
              <a:t> install -g </a:t>
            </a:r>
            <a:r>
              <a:rPr lang="en-US" sz="3200" dirty="0" err="1" smtClean="0"/>
              <a:t>webpack</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modules</a:t>
            </a:r>
            <a:endParaRPr lang="en-US" dirty="0"/>
          </a:p>
        </p:txBody>
      </p:sp>
      <p:sp>
        <p:nvSpPr>
          <p:cNvPr id="3" name="Content Placeholder 2"/>
          <p:cNvSpPr>
            <a:spLocks noGrp="1"/>
          </p:cNvSpPr>
          <p:nvPr>
            <p:ph sz="quarter" idx="1"/>
          </p:nvPr>
        </p:nvSpPr>
        <p:spPr/>
        <p:txBody>
          <a:bodyPr/>
          <a:lstStyle/>
          <a:p>
            <a:r>
              <a:rPr lang="en-US" dirty="0" smtClean="0"/>
              <a:t>E</a:t>
            </a:r>
            <a:r>
              <a:rPr lang="en-US" i="1" dirty="0" smtClean="0"/>
              <a:t>ncapsulation </a:t>
            </a:r>
            <a:r>
              <a:rPr lang="en-US" dirty="0" smtClean="0"/>
              <a:t>and </a:t>
            </a:r>
            <a:r>
              <a:rPr lang="en-US" i="1" dirty="0" smtClean="0"/>
              <a:t>Dependency</a:t>
            </a:r>
          </a:p>
          <a:p>
            <a:pPr lvl="1"/>
            <a:r>
              <a:rPr lang="en-US" dirty="0" smtClean="0"/>
              <a:t>Different pieces of software are usually developed in isolation until some requirement needs to be satisfied by a previously existing piece of software</a:t>
            </a:r>
            <a:endParaRPr lang="en-US" i="1" dirty="0" smtClean="0"/>
          </a:p>
          <a:p>
            <a:pPr lvl="1"/>
            <a:r>
              <a:rPr lang="en-US" dirty="0" smtClean="0"/>
              <a:t>Other pieces of software are brought into the project.</a:t>
            </a:r>
          </a:p>
          <a:p>
            <a:pPr lvl="1"/>
            <a:r>
              <a:rPr lang="en-US" dirty="0" smtClean="0"/>
              <a:t>Since these pieces of software need to work together, it is of importance that no conflicts arise between them</a:t>
            </a:r>
          </a:p>
        </p:txBody>
      </p:sp>
      <p:pic>
        <p:nvPicPr>
          <p:cNvPr id="1027" name="Picture 3" descr="D:\React-Angular-Dojo\Simulated-Military-Equipment-Modules.png"/>
          <p:cNvPicPr>
            <a:picLocks noChangeAspect="1" noChangeArrowheads="1"/>
          </p:cNvPicPr>
          <p:nvPr/>
        </p:nvPicPr>
        <p:blipFill>
          <a:blip r:embed="rId3"/>
          <a:srcRect/>
          <a:stretch>
            <a:fillRect/>
          </a:stretch>
        </p:blipFill>
        <p:spPr bwMode="auto">
          <a:xfrm>
            <a:off x="6607834" y="4271339"/>
            <a:ext cx="2216990" cy="227611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29" name="Picture 5" descr="D:\React-Angular-Dojo\puzzle (1).png"/>
          <p:cNvPicPr>
            <a:picLocks noChangeAspect="1" noChangeArrowheads="1"/>
          </p:cNvPicPr>
          <p:nvPr/>
        </p:nvPicPr>
        <p:blipFill>
          <a:blip r:embed="rId4"/>
          <a:srcRect/>
          <a:stretch>
            <a:fillRect/>
          </a:stretch>
        </p:blipFill>
        <p:spPr bwMode="auto">
          <a:xfrm>
            <a:off x="1587260" y="4390845"/>
            <a:ext cx="2156604" cy="21566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Why Modules</a:t>
            </a:r>
            <a:endParaRPr lang="en-US" sz="4800" dirty="0"/>
          </a:p>
        </p:txBody>
      </p:sp>
      <p:sp>
        <p:nvSpPr>
          <p:cNvPr id="2" name="Content Placeholder 1"/>
          <p:cNvSpPr>
            <a:spLocks noGrp="1"/>
          </p:cNvSpPr>
          <p:nvPr>
            <p:ph sz="quarter" idx="1"/>
          </p:nvPr>
        </p:nvSpPr>
        <p:spPr/>
        <p:txBody>
          <a:bodyPr>
            <a:normAutofit/>
          </a:bodyPr>
          <a:lstStyle/>
          <a:p>
            <a:r>
              <a:rPr lang="en-US" sz="3200" b="1" dirty="0" smtClean="0"/>
              <a:t>Maintainability</a:t>
            </a:r>
          </a:p>
          <a:p>
            <a:pPr lvl="1"/>
            <a:r>
              <a:rPr lang="en-US" sz="2800" dirty="0" smtClean="0"/>
              <a:t>Updating a single module is much easier when the module is decoupled from other pieces of code.</a:t>
            </a:r>
          </a:p>
          <a:p>
            <a:r>
              <a:rPr lang="en-US" sz="3200" b="1" dirty="0" err="1" smtClean="0"/>
              <a:t>Namespacing</a:t>
            </a:r>
            <a:endParaRPr lang="en-US" sz="3200" b="1" dirty="0" smtClean="0"/>
          </a:p>
          <a:p>
            <a:pPr lvl="1"/>
            <a:r>
              <a:rPr lang="en-US" sz="2800" dirty="0" smtClean="0"/>
              <a:t>Modules allow us to avoid namespace pollution by creating a private space for our variables.</a:t>
            </a:r>
          </a:p>
          <a:p>
            <a:r>
              <a:rPr lang="en-US" sz="3200" b="1" dirty="0" smtClean="0"/>
              <a:t>Reusability</a:t>
            </a:r>
          </a:p>
          <a:p>
            <a:pPr lvl="1"/>
            <a:r>
              <a:rPr lang="en-US" sz="2800" dirty="0" smtClean="0"/>
              <a:t>Let’s be honest here: copy previously written code into new projects.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786" y="731714"/>
            <a:ext cx="6659592" cy="563231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    &lt;head&gt;</a:t>
            </a:r>
          </a:p>
          <a:p>
            <a:r>
              <a:rPr lang="en-US" dirty="0" smtClean="0"/>
              <a:t>        &lt;meta </a:t>
            </a:r>
            <a:r>
              <a:rPr lang="en-US" dirty="0" err="1" smtClean="0"/>
              <a:t>charset</a:t>
            </a:r>
            <a:r>
              <a:rPr lang="en-US" dirty="0" smtClean="0"/>
              <a:t>="utf-8"&gt;</a:t>
            </a:r>
          </a:p>
          <a:p>
            <a:r>
              <a:rPr lang="en-US" dirty="0" smtClean="0"/>
              <a:t>        &lt;title&gt;Backbone.js </a:t>
            </a:r>
            <a:r>
              <a:rPr lang="en-US" dirty="0" err="1" smtClean="0"/>
              <a:t>Todos</a:t>
            </a:r>
            <a:r>
              <a:rPr lang="en-US" dirty="0" smtClean="0"/>
              <a:t>&lt;/title&gt;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="todos.css"/&gt;</a:t>
            </a:r>
          </a:p>
          <a:p>
            <a:r>
              <a:rPr lang="en-US" dirty="0" smtClean="0"/>
              <a:t>    &lt;/head&gt;</a:t>
            </a:r>
          </a:p>
          <a:p>
            <a:endParaRPr lang="en-US" dirty="0" smtClean="0"/>
          </a:p>
          <a:p>
            <a:r>
              <a:rPr lang="en-US" dirty="0" smtClean="0"/>
              <a:t>    &lt;body&gt;</a:t>
            </a:r>
          </a:p>
          <a:p>
            <a:r>
              <a:rPr lang="en-US" dirty="0" smtClean="0"/>
              <a:t>        &lt;script </a:t>
            </a:r>
            <a:r>
              <a:rPr lang="en-US" dirty="0" err="1" smtClean="0"/>
              <a:t>src</a:t>
            </a:r>
            <a:r>
              <a:rPr lang="en-US" dirty="0" smtClean="0"/>
              <a:t>="../../test/vendor/json2.js"&gt;&lt;/script&gt;</a:t>
            </a:r>
          </a:p>
          <a:p>
            <a:r>
              <a:rPr lang="en-US" dirty="0" smtClean="0"/>
              <a:t>        &lt;script </a:t>
            </a:r>
            <a:r>
              <a:rPr lang="en-US" dirty="0" err="1" smtClean="0"/>
              <a:t>src</a:t>
            </a:r>
            <a:r>
              <a:rPr lang="en-US" dirty="0" smtClean="0"/>
              <a:t>="../../test/vendor/jquery.js"&gt;&lt;/script&gt;</a:t>
            </a:r>
          </a:p>
          <a:p>
            <a:r>
              <a:rPr lang="en-US" dirty="0" smtClean="0"/>
              <a:t>        &lt;script </a:t>
            </a:r>
            <a:r>
              <a:rPr lang="en-US" dirty="0" err="1" smtClean="0"/>
              <a:t>src</a:t>
            </a:r>
            <a:r>
              <a:rPr lang="en-US" dirty="0" smtClean="0"/>
              <a:t>="../../test/vendor/underscore.js"&gt;&lt;/script&gt;</a:t>
            </a:r>
          </a:p>
          <a:p>
            <a:r>
              <a:rPr lang="en-US" dirty="0" smtClean="0"/>
              <a:t>        &lt;script </a:t>
            </a:r>
            <a:r>
              <a:rPr lang="en-US" dirty="0" err="1" smtClean="0"/>
              <a:t>src</a:t>
            </a:r>
            <a:r>
              <a:rPr lang="en-US" dirty="0" smtClean="0"/>
              <a:t>="../../backbone.js"&gt;&lt;/script&gt;</a:t>
            </a:r>
          </a:p>
          <a:p>
            <a:r>
              <a:rPr lang="en-US" dirty="0" smtClean="0"/>
              <a:t>        &lt;script </a:t>
            </a:r>
            <a:r>
              <a:rPr lang="en-US" dirty="0" err="1" smtClean="0"/>
              <a:t>src</a:t>
            </a:r>
            <a:r>
              <a:rPr lang="en-US" dirty="0" smtClean="0"/>
              <a:t>="../</a:t>
            </a:r>
            <a:r>
              <a:rPr lang="en-US" dirty="0" err="1" smtClean="0"/>
              <a:t>backbone.localStorage.js</a:t>
            </a:r>
            <a:r>
              <a:rPr lang="en-US" dirty="0" smtClean="0"/>
              <a:t>"&gt;&lt;/script&gt;</a:t>
            </a:r>
          </a:p>
          <a:p>
            <a:r>
              <a:rPr lang="en-US" dirty="0" smtClean="0"/>
              <a:t>        &lt;script </a:t>
            </a:r>
            <a:r>
              <a:rPr lang="en-US" dirty="0" err="1" smtClean="0"/>
              <a:t>src</a:t>
            </a:r>
            <a:r>
              <a:rPr lang="en-US" dirty="0" smtClean="0"/>
              <a:t>="todos.js"&gt;&lt;/script&gt;</a:t>
            </a:r>
          </a:p>
          <a:p>
            <a:r>
              <a:rPr lang="en-US" dirty="0" smtClean="0"/>
              <a:t>    &lt;/body&gt;</a:t>
            </a:r>
          </a:p>
          <a:p>
            <a:endParaRPr lang="en-US" dirty="0" smtClean="0"/>
          </a:p>
          <a:p>
            <a:r>
              <a:rPr lang="en-US" dirty="0" smtClean="0"/>
              <a:t>    &lt;!-- (...) --&gt;</a:t>
            </a:r>
          </a:p>
          <a:p>
            <a:endParaRPr lang="en-US" dirty="0" smtClean="0"/>
          </a:p>
          <a:p>
            <a:r>
              <a:rPr lang="en-US" dirty="0" smtClean="0"/>
              <a:t>&lt;/html&gt;</a:t>
            </a:r>
            <a:endParaRPr lang="en-US" dirty="0"/>
          </a:p>
        </p:txBody>
      </p:sp>
      <p:sp>
        <p:nvSpPr>
          <p:cNvPr id="2" name="Title 1"/>
          <p:cNvSpPr>
            <a:spLocks noGrp="1"/>
          </p:cNvSpPr>
          <p:nvPr>
            <p:ph type="title"/>
          </p:nvPr>
        </p:nvSpPr>
        <p:spPr>
          <a:xfrm>
            <a:off x="931653" y="67602"/>
            <a:ext cx="7772400" cy="760532"/>
          </a:xfrm>
        </p:spPr>
        <p:txBody>
          <a:bodyPr/>
          <a:lstStyle/>
          <a:p>
            <a:r>
              <a:rPr lang="en-US" dirty="0" smtClean="0"/>
              <a:t>JS modules</a:t>
            </a:r>
            <a:endParaRPr lang="en-US" dirty="0"/>
          </a:p>
        </p:txBody>
      </p:sp>
      <p:sp>
        <p:nvSpPr>
          <p:cNvPr id="8" name="Rectangle 7"/>
          <p:cNvSpPr/>
          <p:nvPr/>
        </p:nvSpPr>
        <p:spPr>
          <a:xfrm>
            <a:off x="6927012" y="731714"/>
            <a:ext cx="1777041" cy="4093428"/>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a:spAutoFit/>
          </a:bodyPr>
          <a:lstStyle/>
          <a:p>
            <a:pPr algn="just"/>
            <a:r>
              <a:rPr lang="en-US" sz="2000" dirty="0" smtClean="0"/>
              <a:t>Encapsulation is essential to prevent conflicts and ease development.</a:t>
            </a:r>
          </a:p>
          <a:p>
            <a:pPr algn="just"/>
            <a:endParaRPr lang="en-US" sz="2000" dirty="0" smtClean="0"/>
          </a:p>
          <a:p>
            <a:pPr algn="just"/>
            <a:r>
              <a:rPr lang="en-US" sz="2000" dirty="0" smtClean="0"/>
              <a:t>When it comes to dependencies, in traditional client-side JavaScript development, they are implicit.</a:t>
            </a:r>
            <a:endParaRPr lang="en-US" sz="2000" dirty="0"/>
          </a:p>
        </p:txBody>
      </p:sp>
      <p:sp>
        <p:nvSpPr>
          <p:cNvPr id="9" name="Rectangle 8"/>
          <p:cNvSpPr/>
          <p:nvPr/>
        </p:nvSpPr>
        <p:spPr>
          <a:xfrm>
            <a:off x="2391619" y="6036218"/>
            <a:ext cx="2613216" cy="461665"/>
          </a:xfrm>
          <a:prstGeom prst="rect">
            <a:avLst/>
          </a:prstGeom>
          <a:solidFill>
            <a:srgbClr val="00FFFF"/>
          </a:solidFill>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smtClean="0"/>
              <a:t>Backbone.js example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modules</a:t>
            </a:r>
            <a:endParaRPr lang="en-US" dirty="0"/>
          </a:p>
        </p:txBody>
      </p:sp>
      <p:sp>
        <p:nvSpPr>
          <p:cNvPr id="3" name="Content Placeholder 2"/>
          <p:cNvSpPr>
            <a:spLocks noGrp="1"/>
          </p:cNvSpPr>
          <p:nvPr>
            <p:ph sz="quarter" idx="1"/>
          </p:nvPr>
        </p:nvSpPr>
        <p:spPr/>
        <p:txBody>
          <a:bodyPr/>
          <a:lstStyle/>
          <a:p>
            <a:r>
              <a:rPr lang="en-US" dirty="0" smtClean="0"/>
              <a:t>As JavaScript development gets more and more complex</a:t>
            </a:r>
          </a:p>
          <a:p>
            <a:pPr lvl="1"/>
            <a:r>
              <a:rPr lang="en-US" dirty="0" smtClean="0"/>
              <a:t>Dependency management can get cumbersome.</a:t>
            </a:r>
          </a:p>
          <a:p>
            <a:pPr lvl="1"/>
            <a:r>
              <a:rPr lang="en-US" dirty="0" smtClean="0"/>
              <a:t>Refactoring is also impaired</a:t>
            </a:r>
          </a:p>
          <a:p>
            <a:pPr lvl="2"/>
            <a:r>
              <a:rPr lang="en-US" dirty="0" smtClean="0"/>
              <a:t>Where should newer dependencies be put to maintain proper order of the load chain?</a:t>
            </a:r>
          </a:p>
          <a:p>
            <a:r>
              <a:rPr lang="en-US" dirty="0" smtClean="0"/>
              <a:t>JavaScript module systems attempt to deal with these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modules</a:t>
            </a:r>
            <a:endParaRPr lang="en-US" dirty="0"/>
          </a:p>
        </p:txBody>
      </p:sp>
      <p:sp>
        <p:nvSpPr>
          <p:cNvPr id="3" name="Content Placeholder 2"/>
          <p:cNvSpPr>
            <a:spLocks noGrp="1"/>
          </p:cNvSpPr>
          <p:nvPr>
            <p:ph sz="quarter" idx="1"/>
          </p:nvPr>
        </p:nvSpPr>
        <p:spPr/>
        <p:txBody>
          <a:bodyPr/>
          <a:lstStyle/>
          <a:p>
            <a:r>
              <a:rPr lang="en-US" dirty="0" smtClean="0"/>
              <a:t>This pattern has been in use for quite some time in JavaScript projects </a:t>
            </a:r>
          </a:p>
          <a:p>
            <a:pPr lvl="1"/>
            <a:r>
              <a:rPr lang="en-US" dirty="0" smtClean="0"/>
              <a:t>Deals fairly nicely with the encapsulation matter</a:t>
            </a:r>
          </a:p>
          <a:p>
            <a:pPr lvl="1"/>
            <a:r>
              <a:rPr lang="en-US" dirty="0" smtClean="0"/>
              <a:t>It does not do much about the dependencies issue</a:t>
            </a:r>
          </a:p>
        </p:txBody>
      </p:sp>
      <p:graphicFrame>
        <p:nvGraphicFramePr>
          <p:cNvPr id="4" name="Table 3"/>
          <p:cNvGraphicFramePr>
            <a:graphicFrameLocks noGrp="1"/>
          </p:cNvGraphicFramePr>
          <p:nvPr/>
        </p:nvGraphicFramePr>
        <p:xfrm>
          <a:off x="310550" y="3640343"/>
          <a:ext cx="8376250" cy="2225040"/>
        </p:xfrm>
        <a:graphic>
          <a:graphicData uri="http://schemas.openxmlformats.org/drawingml/2006/table">
            <a:tbl>
              <a:tblPr firstRow="1" bandRow="1">
                <a:tableStyleId>{7DF18680-E054-41AD-8BC1-D1AEF772440D}</a:tableStyleId>
              </a:tblPr>
              <a:tblGrid>
                <a:gridCol w="4088922"/>
                <a:gridCol w="4287328"/>
              </a:tblGrid>
              <a:tr h="370840">
                <a:tc>
                  <a:txBody>
                    <a:bodyPr/>
                    <a:lstStyle/>
                    <a:p>
                      <a:pPr algn="ctr"/>
                      <a:r>
                        <a:rPr lang="en-US" u="sng" dirty="0" smtClean="0"/>
                        <a:t>PROS</a:t>
                      </a:r>
                      <a:endParaRPr lang="en-US" u="sng" dirty="0"/>
                    </a:p>
                  </a:txBody>
                  <a:tcPr/>
                </a:tc>
                <a:tc>
                  <a:txBody>
                    <a:bodyPr/>
                    <a:lstStyle/>
                    <a:p>
                      <a:pPr algn="ctr"/>
                      <a:r>
                        <a:rPr lang="en-US" u="sng" dirty="0" smtClean="0"/>
                        <a:t>CONS</a:t>
                      </a:r>
                      <a:endParaRPr lang="en-US" u="sng" dirty="0"/>
                    </a:p>
                  </a:txBody>
                  <a:tcPr/>
                </a:tc>
              </a:tr>
              <a:tr h="370840">
                <a:tc>
                  <a:txBody>
                    <a:bodyPr/>
                    <a:lstStyle/>
                    <a:p>
                      <a:r>
                        <a:rPr lang="en-US" sz="1800" kern="1200" dirty="0" smtClean="0"/>
                        <a:t>Simple enough to be implemented anywhere</a:t>
                      </a:r>
                      <a:endParaRPr lang="en-US" dirty="0"/>
                    </a:p>
                  </a:txBody>
                  <a:tcPr/>
                </a:tc>
                <a:tc>
                  <a:txBody>
                    <a:bodyPr/>
                    <a:lstStyle/>
                    <a:p>
                      <a:r>
                        <a:rPr lang="en-US" sz="1800" kern="1200" dirty="0" smtClean="0"/>
                        <a:t>No way to programmatically import modules</a:t>
                      </a:r>
                      <a:endParaRPr lang="en-US" dirty="0"/>
                    </a:p>
                  </a:txBody>
                  <a:tcPr/>
                </a:tc>
              </a:tr>
              <a:tr h="370840">
                <a:tc>
                  <a:txBody>
                    <a:bodyPr/>
                    <a:lstStyle/>
                    <a:p>
                      <a:r>
                        <a:rPr lang="en-US" sz="1800" kern="1200" dirty="0" smtClean="0"/>
                        <a:t>Multiple modules can be defined in a single file</a:t>
                      </a:r>
                      <a:endParaRPr lang="en-US" dirty="0"/>
                    </a:p>
                  </a:txBody>
                  <a:tcPr/>
                </a:tc>
                <a:tc>
                  <a:txBody>
                    <a:bodyPr/>
                    <a:lstStyle/>
                    <a:p>
                      <a:r>
                        <a:rPr lang="en-US" sz="1800" kern="1200" dirty="0" smtClean="0"/>
                        <a:t>Dependencies need to be handled manually</a:t>
                      </a:r>
                      <a:endParaRPr lang="en-US" dirty="0"/>
                    </a:p>
                  </a:txBody>
                  <a:tcPr/>
                </a:tc>
              </a:tr>
              <a:tr h="370840">
                <a:tc>
                  <a:txBody>
                    <a:bodyPr/>
                    <a:lstStyle/>
                    <a:p>
                      <a:endParaRPr lang="en-US" dirty="0"/>
                    </a:p>
                  </a:txBody>
                  <a:tcPr/>
                </a:tc>
                <a:tc>
                  <a:txBody>
                    <a:bodyPr/>
                    <a:lstStyle/>
                    <a:p>
                      <a:r>
                        <a:rPr lang="en-US" sz="1800" kern="1200" dirty="0" smtClean="0"/>
                        <a:t>Asynchronous loading of modules is not possible</a:t>
                      </a:r>
                      <a:endParaRPr lang="en-US" dirty="0"/>
                    </a:p>
                  </a:txBody>
                  <a:tcPr/>
                </a:tc>
              </a:tr>
              <a:tr h="370840">
                <a:tc>
                  <a:txBody>
                    <a:bodyPr/>
                    <a:lstStyle/>
                    <a:p>
                      <a:endParaRPr lang="en-US" dirty="0"/>
                    </a:p>
                  </a:txBody>
                  <a:tcPr/>
                </a:tc>
                <a:tc>
                  <a:txBody>
                    <a:bodyPr/>
                    <a:lstStyle/>
                    <a:p>
                      <a:r>
                        <a:rPr lang="en-US" sz="1800" kern="1200" dirty="0" smtClean="0"/>
                        <a:t>Circular dependencies can be troublesome</a:t>
                      </a:r>
                      <a:endParaRPr lang="en-US" dirty="0"/>
                    </a:p>
                  </a:txBody>
                  <a:tcPr/>
                </a:tc>
              </a:tr>
              <a:tr h="370840">
                <a:tc>
                  <a:txBody>
                    <a:bodyPr/>
                    <a:lstStyle/>
                    <a:p>
                      <a:endParaRPr lang="en-US" dirty="0"/>
                    </a:p>
                  </a:txBody>
                  <a:tcPr/>
                </a:tc>
                <a:tc>
                  <a:txBody>
                    <a:bodyPr/>
                    <a:lstStyle/>
                    <a:p>
                      <a:r>
                        <a:rPr lang="en-US" sz="1800" kern="1200" dirty="0" smtClean="0"/>
                        <a:t>Hard to analyze for static code analyzers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Autofit/>
          </a:bodyPr>
          <a:lstStyle/>
          <a:p>
            <a:r>
              <a:rPr lang="en-US" sz="3000" dirty="0" smtClean="0"/>
              <a:t>Synchronous, thus blocking</a:t>
            </a:r>
          </a:p>
          <a:p>
            <a:pPr lvl="1"/>
            <a:r>
              <a:rPr lang="en-US" sz="2800" dirty="0" smtClean="0"/>
              <a:t>Generally understood to be an easier read.</a:t>
            </a:r>
          </a:p>
          <a:p>
            <a:r>
              <a:rPr lang="en-US" dirty="0" smtClean="0"/>
              <a:t>Designed with server development in mind.</a:t>
            </a:r>
          </a:p>
          <a:p>
            <a:r>
              <a:rPr lang="en-US" sz="2800" dirty="0" smtClean="0"/>
              <a:t>The dominant implementation of this standard is in Node.js</a:t>
            </a:r>
          </a:p>
          <a:p>
            <a:pPr lvl="2"/>
            <a:endParaRPr lang="en-US" sz="2400" b="1" dirty="0" smtClean="0"/>
          </a:p>
          <a:p>
            <a:pPr lvl="1"/>
            <a:endParaRPr lang="en-US" sz="2800" dirty="0"/>
          </a:p>
        </p:txBody>
      </p:sp>
      <p:sp>
        <p:nvSpPr>
          <p:cNvPr id="5" name="Rectangle 4"/>
          <p:cNvSpPr/>
          <p:nvPr/>
        </p:nvSpPr>
        <p:spPr>
          <a:xfrm>
            <a:off x="2460229" y="3496235"/>
            <a:ext cx="6271404" cy="30469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fontAlgn="base"/>
            <a:r>
              <a:rPr lang="en-US" sz="2400" dirty="0" err="1" smtClean="0"/>
              <a:t>var</a:t>
            </a:r>
            <a:r>
              <a:rPr lang="en-US" sz="2400" dirty="0" smtClean="0"/>
              <a:t> a = require('module-a');</a:t>
            </a:r>
          </a:p>
          <a:p>
            <a:pPr lvl="1" fontAlgn="base"/>
            <a:r>
              <a:rPr lang="en-US" sz="2400" dirty="0" err="1" smtClean="0"/>
              <a:t>var</a:t>
            </a:r>
            <a:r>
              <a:rPr lang="en-US" sz="2400" dirty="0" smtClean="0"/>
              <a:t> b = require('module-b');</a:t>
            </a:r>
          </a:p>
          <a:p>
            <a:pPr lvl="1" fontAlgn="base"/>
            <a:endParaRPr lang="en-US" sz="2400" dirty="0" smtClean="0"/>
          </a:p>
          <a:p>
            <a:pPr lvl="1" fontAlgn="base"/>
            <a:r>
              <a:rPr lang="en-US" sz="2400" dirty="0" err="1" smtClean="0"/>
              <a:t>module.exports</a:t>
            </a:r>
            <a:r>
              <a:rPr lang="en-US" sz="2400" dirty="0" smtClean="0"/>
              <a:t> = {</a:t>
            </a:r>
          </a:p>
          <a:p>
            <a:pPr lvl="2" fontAlgn="base"/>
            <a:r>
              <a:rPr lang="en-US" sz="2400" dirty="0" err="1" smtClean="0"/>
              <a:t>func</a:t>
            </a:r>
            <a:r>
              <a:rPr lang="en-US" sz="2400" dirty="0" smtClean="0"/>
              <a:t>: function() {...}, </a:t>
            </a:r>
          </a:p>
          <a:p>
            <a:pPr lvl="2" fontAlgn="base"/>
            <a:r>
              <a:rPr lang="en-US" sz="2400" dirty="0" smtClean="0"/>
              <a:t>integer: </a:t>
            </a:r>
            <a:r>
              <a:rPr lang="en-US" sz="2400" dirty="0" err="1" smtClean="0"/>
              <a:t>a.integer</a:t>
            </a:r>
            <a:r>
              <a:rPr lang="en-US" sz="2400" dirty="0" smtClean="0"/>
              <a:t>,</a:t>
            </a:r>
          </a:p>
          <a:p>
            <a:pPr lvl="2" fontAlgn="base"/>
            <a:r>
              <a:rPr lang="en-US" sz="2400" dirty="0" smtClean="0"/>
              <a:t>string: </a:t>
            </a:r>
            <a:r>
              <a:rPr lang="en-US" sz="2400" dirty="0" err="1" smtClean="0"/>
              <a:t>b.string</a:t>
            </a:r>
            <a:r>
              <a:rPr lang="en-US" sz="2400" dirty="0" smtClean="0"/>
              <a:t>;</a:t>
            </a:r>
          </a:p>
          <a:p>
            <a:pPr lvl="1" fontAlgn="base"/>
            <a:r>
              <a:rPr lang="en-US" sz="2400" dirty="0" smtClean="0"/>
              <a:t>};</a:t>
            </a:r>
            <a:endParaRPr lang="en-US" sz="2400" dirty="0"/>
          </a:p>
        </p:txBody>
      </p:sp>
      <p:sp>
        <p:nvSpPr>
          <p:cNvPr id="6" name="Title 5"/>
          <p:cNvSpPr>
            <a:spLocks noGrp="1"/>
          </p:cNvSpPr>
          <p:nvPr>
            <p:ph type="title"/>
          </p:nvPr>
        </p:nvSpPr>
        <p:spPr/>
        <p:txBody>
          <a:bodyPr>
            <a:normAutofit/>
          </a:bodyPr>
          <a:lstStyle/>
          <a:p>
            <a:pPr lvl="0"/>
            <a:r>
              <a:rPr lang="en-US" dirty="0" smtClean="0"/>
              <a:t>Common JS modules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CJS modules</a:t>
            </a:r>
            <a:endParaRPr lang="en-US" dirty="0"/>
          </a:p>
        </p:txBody>
      </p:sp>
      <p:sp>
        <p:nvSpPr>
          <p:cNvPr id="3" name="Content Placeholder 2"/>
          <p:cNvSpPr>
            <a:spLocks noGrp="1"/>
          </p:cNvSpPr>
          <p:nvPr>
            <p:ph sz="quarter" idx="1"/>
          </p:nvPr>
        </p:nvSpPr>
        <p:spPr/>
        <p:txBody>
          <a:bodyPr/>
          <a:lstStyle/>
          <a:p>
            <a:r>
              <a:rPr lang="en-US" dirty="0" err="1" smtClean="0"/>
              <a:t>CommonJS</a:t>
            </a:r>
            <a:r>
              <a:rPr lang="en-US" dirty="0" smtClean="0"/>
              <a:t> is a project that aims to define a series of specifications to help in the development of server-side JavaScript applications.</a:t>
            </a:r>
          </a:p>
          <a:p>
            <a:pPr lvl="1"/>
            <a:r>
              <a:rPr lang="en-US" dirty="0" smtClean="0"/>
              <a:t>One of the areas the </a:t>
            </a:r>
            <a:r>
              <a:rPr lang="en-US" b="1" i="1" dirty="0" err="1" smtClean="0">
                <a:solidFill>
                  <a:srgbClr val="0000CC"/>
                </a:solidFill>
              </a:rPr>
              <a:t>CommonJS</a:t>
            </a:r>
            <a:r>
              <a:rPr lang="en-US" b="1" i="1" dirty="0" smtClean="0">
                <a:solidFill>
                  <a:srgbClr val="0000CC"/>
                </a:solidFill>
              </a:rPr>
              <a:t> team attempts to address are modules</a:t>
            </a:r>
            <a:r>
              <a:rPr lang="en-US" dirty="0" smtClean="0"/>
              <a:t>.</a:t>
            </a:r>
          </a:p>
          <a:p>
            <a:r>
              <a:rPr lang="en-US" dirty="0" smtClean="0"/>
              <a:t>There are abstractions on top of </a:t>
            </a:r>
            <a:r>
              <a:rPr lang="en-US" dirty="0" err="1" smtClean="0"/>
              <a:t>Node.js's</a:t>
            </a:r>
            <a:r>
              <a:rPr lang="en-US" dirty="0" smtClean="0"/>
              <a:t> module system in the form of libraries that bridge the gap between </a:t>
            </a:r>
            <a:r>
              <a:rPr lang="en-US" dirty="0" err="1" smtClean="0"/>
              <a:t>Node.js's</a:t>
            </a:r>
            <a:r>
              <a:rPr lang="en-US" dirty="0" smtClean="0"/>
              <a:t> modules and </a:t>
            </a:r>
            <a:r>
              <a:rPr lang="en-US" dirty="0" err="1" smtClean="0"/>
              <a:t>CommonJS</a:t>
            </a:r>
            <a:r>
              <a:rPr lang="en-US" dirty="0" smtClean="0"/>
              <a:t>.</a:t>
            </a:r>
          </a:p>
          <a:p>
            <a:pPr lvl="1"/>
            <a:endParaRPr lang="en-US" b="1" dirty="0" smtClean="0"/>
          </a:p>
        </p:txBody>
      </p:sp>
      <p:sp>
        <p:nvSpPr>
          <p:cNvPr id="5" name="Rectangle 4"/>
          <p:cNvSpPr/>
          <p:nvPr/>
        </p:nvSpPr>
        <p:spPr>
          <a:xfrm>
            <a:off x="1104183" y="4917053"/>
            <a:ext cx="5071132" cy="584775"/>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1002">
            <a:schemeClr val="lt1"/>
          </a:fillRef>
          <a:effectRef idx="0">
            <a:scrgbClr r="0" g="0" b="0"/>
          </a:effectRef>
          <a:fontRef idx="major"/>
        </p:style>
        <p:txBody>
          <a:bodyPr wrap="none">
            <a:spAutoFit/>
          </a:bodyPr>
          <a:lstStyle/>
          <a:p>
            <a:r>
              <a:rPr lang="en-US" sz="3200" dirty="0" smtClean="0"/>
              <a:t>exports === </a:t>
            </a:r>
            <a:r>
              <a:rPr lang="en-US" sz="3200" dirty="0" err="1" smtClean="0"/>
              <a:t>module.exports</a:t>
            </a:r>
            <a:endParaRPr lang="en-US" sz="3200" dirty="0"/>
          </a:p>
        </p:txBody>
      </p:sp>
      <p:sp>
        <p:nvSpPr>
          <p:cNvPr id="6" name="Rectangle 5"/>
          <p:cNvSpPr/>
          <p:nvPr/>
        </p:nvSpPr>
        <p:spPr>
          <a:xfrm>
            <a:off x="1256583" y="5742320"/>
            <a:ext cx="4307795" cy="584775"/>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1002">
            <a:schemeClr val="lt1"/>
          </a:fillRef>
          <a:effectRef idx="0">
            <a:scrgbClr r="0" g="0" b="0"/>
          </a:effectRef>
          <a:fontRef idx="major"/>
        </p:style>
        <p:txBody>
          <a:bodyPr wrap="square">
            <a:spAutoFit/>
          </a:bodyPr>
          <a:lstStyle/>
          <a:p>
            <a:r>
              <a:rPr lang="en-US" sz="3200" dirty="0" err="1" smtClean="0"/>
              <a:t>module.exports</a:t>
            </a:r>
            <a:endParaRPr lang="en-US" sz="3200" dirty="0"/>
          </a:p>
        </p:txBody>
      </p:sp>
      <p:sp>
        <p:nvSpPr>
          <p:cNvPr id="7" name="TextBox 6"/>
          <p:cNvSpPr txBox="1"/>
          <p:nvPr/>
        </p:nvSpPr>
        <p:spPr>
          <a:xfrm>
            <a:off x="5512619" y="4675511"/>
            <a:ext cx="1873270" cy="461665"/>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400" dirty="0" smtClean="0">
                <a:solidFill>
                  <a:srgbClr val="002060"/>
                </a:solidFill>
              </a:rPr>
              <a:t>True in </a:t>
            </a:r>
            <a:r>
              <a:rPr lang="en-US" sz="2400" dirty="0" err="1" smtClean="0">
                <a:solidFill>
                  <a:srgbClr val="002060"/>
                </a:solidFill>
              </a:rPr>
              <a:t>NodeJs</a:t>
            </a:r>
            <a:endParaRPr lang="en-US" sz="2400" dirty="0">
              <a:solidFill>
                <a:srgbClr val="002060"/>
              </a:solidFill>
            </a:endParaRPr>
          </a:p>
        </p:txBody>
      </p:sp>
      <p:sp>
        <p:nvSpPr>
          <p:cNvPr id="8" name="TextBox 7"/>
          <p:cNvSpPr txBox="1"/>
          <p:nvPr/>
        </p:nvSpPr>
        <p:spPr>
          <a:xfrm>
            <a:off x="4992152" y="5518031"/>
            <a:ext cx="3248710" cy="461665"/>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400" dirty="0" smtClean="0">
                <a:solidFill>
                  <a:srgbClr val="002060"/>
                </a:solidFill>
              </a:rPr>
              <a:t>Not available in </a:t>
            </a:r>
            <a:r>
              <a:rPr lang="en-US" sz="2400" dirty="0" err="1" smtClean="0">
                <a:solidFill>
                  <a:srgbClr val="002060"/>
                </a:solidFill>
              </a:rPr>
              <a:t>CommonJS</a:t>
            </a:r>
            <a:endParaRPr lang="en-US" sz="2400" dirty="0">
              <a:solidFill>
                <a:srgbClr val="00206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41784</TotalTime>
  <Words>1364</Words>
  <Application>Microsoft Macintosh PowerPoint</Application>
  <PresentationFormat>On-screen Show (4:3)</PresentationFormat>
  <Paragraphs>275</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JavaScript</vt:lpstr>
      <vt:lpstr>Modules</vt:lpstr>
      <vt:lpstr>JS modules</vt:lpstr>
      <vt:lpstr>Why Modules</vt:lpstr>
      <vt:lpstr>JS modules</vt:lpstr>
      <vt:lpstr>JS modules</vt:lpstr>
      <vt:lpstr>JS modules</vt:lpstr>
      <vt:lpstr>Common JS modules</vt:lpstr>
      <vt:lpstr>CJS modules</vt:lpstr>
      <vt:lpstr>CJS Modules</vt:lpstr>
      <vt:lpstr>AMD Modules</vt:lpstr>
      <vt:lpstr>AMD Modules</vt:lpstr>
      <vt:lpstr>AMD Modules</vt:lpstr>
      <vt:lpstr>ES6 Modules</vt:lpstr>
      <vt:lpstr>ES6 Modules</vt:lpstr>
      <vt:lpstr>ES6 Modules</vt:lpstr>
      <vt:lpstr>Implementation</vt:lpstr>
      <vt:lpstr>JavaScript</vt:lpstr>
      <vt:lpstr>NodeJS</vt:lpstr>
      <vt:lpstr>NodeJS</vt:lpstr>
      <vt:lpstr>JavaScript</vt:lpstr>
      <vt:lpstr>Task Runner</vt:lpstr>
      <vt:lpstr>Grunt</vt:lpstr>
      <vt:lpstr>Gulp</vt:lpstr>
      <vt:lpstr>JavaScript</vt:lpstr>
      <vt:lpstr>Browserify</vt:lpstr>
      <vt:lpstr>Webpack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Rethinking Best Practices™</dc:title>
  <dc:creator>Pete Hunt</dc:creator>
  <cp:lastModifiedBy>Arun</cp:lastModifiedBy>
  <cp:revision>601</cp:revision>
  <dcterms:created xsi:type="dcterms:W3CDTF">2013-08-22T02:06:41Z</dcterms:created>
  <dcterms:modified xsi:type="dcterms:W3CDTF">2016-12-22T20:18:17Z</dcterms:modified>
</cp:coreProperties>
</file>