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2" r:id="rId16"/>
    <p:sldId id="270" r:id="rId17"/>
    <p:sldId id="271"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A1F9155-68F3-4FB8-9D11-57B9AFE20107}" type="datetimeFigureOut">
              <a:rPr lang="en-US" smtClean="0"/>
              <a:pPr/>
              <a:t>2/22/2017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BFEA26F-BE8E-4B21-85C7-B844F5D46BCE}"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1F9155-68F3-4FB8-9D11-57B9AFE20107}"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A26F-BE8E-4B21-85C7-B844F5D46B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1F9155-68F3-4FB8-9D11-57B9AFE20107}"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A26F-BE8E-4B21-85C7-B844F5D46BCE}"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1F9155-68F3-4FB8-9D11-57B9AFE20107}"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A26F-BE8E-4B21-85C7-B844F5D46BCE}"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7A1F9155-68F3-4FB8-9D11-57B9AFE20107}" type="datetimeFigureOut">
              <a:rPr lang="en-US" smtClean="0"/>
              <a:pPr/>
              <a:t>2/22/2017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BFEA26F-BE8E-4B21-85C7-B844F5D46BCE}"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1F9155-68F3-4FB8-9D11-57B9AFE20107}"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EA26F-BE8E-4B21-85C7-B844F5D46BCE}"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1F9155-68F3-4FB8-9D11-57B9AFE20107}" type="datetimeFigureOut">
              <a:rPr lang="en-US" smtClean="0"/>
              <a:pPr/>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EA26F-BE8E-4B21-85C7-B844F5D46BCE}"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1F9155-68F3-4FB8-9D11-57B9AFE20107}" type="datetimeFigureOut">
              <a:rPr lang="en-US" smtClean="0"/>
              <a:pPr/>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EA26F-BE8E-4B21-85C7-B844F5D46BCE}"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F9155-68F3-4FB8-9D11-57B9AFE20107}" type="datetimeFigureOut">
              <a:rPr lang="en-US" smtClean="0"/>
              <a:pPr/>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EA26F-BE8E-4B21-85C7-B844F5D46BCE}"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1F9155-68F3-4FB8-9D11-57B9AFE20107}"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EA26F-BE8E-4B21-85C7-B844F5D46BCE}"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1F9155-68F3-4FB8-9D11-57B9AFE20107}"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EA26F-BE8E-4B21-85C7-B844F5D46BCE}"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A1F9155-68F3-4FB8-9D11-57B9AFE20107}" type="datetimeFigureOut">
              <a:rPr lang="en-US" smtClean="0"/>
              <a:pPr/>
              <a:t>2/22/2017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BFEA26F-BE8E-4B21-85C7-B844F5D46BCE}"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abblet.com/gist/910365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sometutorials.org/some.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Basics</a:t>
            </a:r>
            <a:endParaRPr lang="en-US" dirty="0"/>
          </a:p>
        </p:txBody>
      </p:sp>
      <p:sp>
        <p:nvSpPr>
          <p:cNvPr id="3" name="Subtitle 2"/>
          <p:cNvSpPr>
            <a:spLocks noGrp="1"/>
          </p:cNvSpPr>
          <p:nvPr>
            <p:ph type="subTitle" idx="1"/>
          </p:nvPr>
        </p:nvSpPr>
        <p:spPr/>
        <p:txBody>
          <a:bodyPr/>
          <a:lstStyle/>
          <a:p>
            <a:r>
              <a:rPr lang="en-US" dirty="0" smtClean="0"/>
              <a:t>Style and format your web site using CSS</a:t>
            </a:r>
            <a:endParaRPr lang="en-US" dirty="0"/>
          </a:p>
        </p:txBody>
      </p:sp>
    </p:spTree>
    <p:extLst>
      <p:ext uri="{BB962C8B-B14F-4D97-AF65-F5344CB8AC3E}">
        <p14:creationId xmlns:p14="http://schemas.microsoft.com/office/powerpoint/2010/main" xmlns="" val="2485444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IDs and Classes to HTML</a:t>
            </a:r>
            <a:endParaRPr lang="en-US" dirty="0"/>
          </a:p>
        </p:txBody>
      </p:sp>
      <p:sp>
        <p:nvSpPr>
          <p:cNvPr id="4" name="TextBox 3"/>
          <p:cNvSpPr txBox="1"/>
          <p:nvPr/>
        </p:nvSpPr>
        <p:spPr>
          <a:xfrm>
            <a:off x="457200" y="1371600"/>
            <a:ext cx="8229600" cy="1569660"/>
          </a:xfrm>
          <a:prstGeom prst="rect">
            <a:avLst/>
          </a:prstGeom>
          <a:noFill/>
        </p:spPr>
        <p:txBody>
          <a:bodyPr wrap="square" rtlCol="0">
            <a:spAutoFit/>
          </a:bodyPr>
          <a:lstStyle/>
          <a:p>
            <a:r>
              <a:rPr lang="en-US" sz="3200" dirty="0">
                <a:solidFill>
                  <a:schemeClr val="bg1">
                    <a:lumMod val="50000"/>
                  </a:schemeClr>
                </a:solidFill>
              </a:rPr>
              <a:t>&lt;p </a:t>
            </a:r>
            <a:r>
              <a:rPr lang="en-US" sz="3200" dirty="0">
                <a:solidFill>
                  <a:srgbClr val="C00000"/>
                </a:solidFill>
              </a:rPr>
              <a:t>id="introduction" class="emphasis"</a:t>
            </a:r>
            <a:r>
              <a:rPr lang="en-US" sz="3200" dirty="0">
                <a:solidFill>
                  <a:schemeClr val="bg1">
                    <a:lumMod val="50000"/>
                  </a:schemeClr>
                </a:solidFill>
              </a:rPr>
              <a:t>&gt;The wolverine, also referred to as glutton, carcajou, skunk bear, or </a:t>
            </a:r>
            <a:r>
              <a:rPr lang="en-US" sz="3200" dirty="0" err="1" smtClean="0">
                <a:solidFill>
                  <a:schemeClr val="bg1">
                    <a:lumMod val="50000"/>
                  </a:schemeClr>
                </a:solidFill>
              </a:rPr>
              <a:t>quickhatch</a:t>
            </a:r>
            <a:r>
              <a:rPr lang="en-US" sz="3200" dirty="0" smtClean="0">
                <a:solidFill>
                  <a:schemeClr val="bg1">
                    <a:lumMod val="50000"/>
                  </a:schemeClr>
                </a:solidFill>
              </a:rPr>
              <a:t>…</a:t>
            </a:r>
            <a:endParaRPr lang="en-US" sz="3200" dirty="0">
              <a:solidFill>
                <a:schemeClr val="bg1">
                  <a:lumMod val="50000"/>
                </a:schemeClr>
              </a:solidFill>
            </a:endParaRPr>
          </a:p>
        </p:txBody>
      </p:sp>
      <p:sp>
        <p:nvSpPr>
          <p:cNvPr id="6" name="TextBox 5"/>
          <p:cNvSpPr txBox="1"/>
          <p:nvPr/>
        </p:nvSpPr>
        <p:spPr>
          <a:xfrm>
            <a:off x="285974" y="4267200"/>
            <a:ext cx="8153400" cy="1569660"/>
          </a:xfrm>
          <a:prstGeom prst="rect">
            <a:avLst/>
          </a:prstGeom>
          <a:noFill/>
        </p:spPr>
        <p:txBody>
          <a:bodyPr wrap="square" rtlCol="0">
            <a:spAutoFit/>
          </a:bodyPr>
          <a:lstStyle/>
          <a:p>
            <a:r>
              <a:rPr lang="en-US" sz="3200" dirty="0">
                <a:solidFill>
                  <a:schemeClr val="bg1">
                    <a:lumMod val="50000"/>
                  </a:schemeClr>
                </a:solidFill>
              </a:rPr>
              <a:t>&lt;p </a:t>
            </a:r>
            <a:r>
              <a:rPr lang="en-US" sz="3200" dirty="0">
                <a:solidFill>
                  <a:srgbClr val="C00000"/>
                </a:solidFill>
              </a:rPr>
              <a:t>class="emphasis"</a:t>
            </a:r>
            <a:r>
              <a:rPr lang="en-US" sz="3200" dirty="0">
                <a:solidFill>
                  <a:schemeClr val="bg1">
                    <a:lumMod val="50000"/>
                  </a:schemeClr>
                </a:solidFill>
              </a:rPr>
              <a:t>&gt;The adult wolverine is about the size of a medium dog, with a length usually ranging </a:t>
            </a:r>
            <a:r>
              <a:rPr lang="en-US" sz="3200" dirty="0" smtClean="0">
                <a:solidFill>
                  <a:schemeClr val="bg1">
                    <a:lumMod val="50000"/>
                  </a:schemeClr>
                </a:solidFill>
              </a:rPr>
              <a:t>from…</a:t>
            </a:r>
            <a:endParaRPr lang="en-US" sz="3200" dirty="0">
              <a:solidFill>
                <a:schemeClr val="bg1">
                  <a:lumMod val="50000"/>
                </a:schemeClr>
              </a:solidFill>
            </a:endParaRPr>
          </a:p>
        </p:txBody>
      </p:sp>
      <p:sp>
        <p:nvSpPr>
          <p:cNvPr id="7" name="TextBox 6"/>
          <p:cNvSpPr txBox="1"/>
          <p:nvPr/>
        </p:nvSpPr>
        <p:spPr>
          <a:xfrm>
            <a:off x="4116452" y="3352800"/>
            <a:ext cx="492443" cy="461665"/>
          </a:xfrm>
          <a:prstGeom prst="rect">
            <a:avLst/>
          </a:prstGeom>
          <a:noFill/>
        </p:spPr>
        <p:txBody>
          <a:bodyPr wrap="none" rtlCol="0">
            <a:spAutoFit/>
          </a:bodyPr>
          <a:lstStyle/>
          <a:p>
            <a:r>
              <a:rPr lang="en-US" sz="2400" dirty="0" smtClean="0"/>
              <a:t>…</a:t>
            </a:r>
            <a:endParaRPr lang="en-US" sz="2400" dirty="0"/>
          </a:p>
        </p:txBody>
      </p:sp>
      <p:sp>
        <p:nvSpPr>
          <p:cNvPr id="3" name="TextBox 2"/>
          <p:cNvSpPr txBox="1"/>
          <p:nvPr/>
        </p:nvSpPr>
        <p:spPr>
          <a:xfrm>
            <a:off x="5867400" y="2590800"/>
            <a:ext cx="2781748" cy="1077218"/>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We’re adding a class and an ID to this paragraph; we want the styles from both to be applied to it.</a:t>
            </a:r>
            <a:endParaRPr lang="en-US" sz="1600" dirty="0">
              <a:solidFill>
                <a:schemeClr val="tx2">
                  <a:lumMod val="60000"/>
                  <a:lumOff val="40000"/>
                </a:schemeClr>
              </a:solidFill>
            </a:endParaRPr>
          </a:p>
        </p:txBody>
      </p:sp>
      <p:cxnSp>
        <p:nvCxnSpPr>
          <p:cNvPr id="8" name="Straight Arrow Connector 7"/>
          <p:cNvCxnSpPr/>
          <p:nvPr/>
        </p:nvCxnSpPr>
        <p:spPr>
          <a:xfrm flipH="1" flipV="1">
            <a:off x="4362673" y="1905000"/>
            <a:ext cx="1504727"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0306" y="3252519"/>
            <a:ext cx="22098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We only want the styles from one class to apply to this paragraph.</a:t>
            </a:r>
            <a:endParaRPr lang="en-US" sz="1600" dirty="0">
              <a:solidFill>
                <a:schemeClr val="tx2">
                  <a:lumMod val="60000"/>
                  <a:lumOff val="40000"/>
                </a:schemeClr>
              </a:solidFill>
            </a:endParaRPr>
          </a:p>
        </p:txBody>
      </p:sp>
      <p:cxnSp>
        <p:nvCxnSpPr>
          <p:cNvPr id="11" name="Straight Arrow Connector 10"/>
          <p:cNvCxnSpPr/>
          <p:nvPr/>
        </p:nvCxnSpPr>
        <p:spPr>
          <a:xfrm>
            <a:off x="2640106" y="3780948"/>
            <a:ext cx="506506" cy="605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71236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Elements in CSS</a:t>
            </a:r>
            <a:endParaRPr lang="en-US" dirty="0"/>
          </a:p>
        </p:txBody>
      </p:sp>
      <p:sp>
        <p:nvSpPr>
          <p:cNvPr id="3" name="Content Placeholder 2"/>
          <p:cNvSpPr>
            <a:spLocks noGrp="1"/>
          </p:cNvSpPr>
          <p:nvPr>
            <p:ph sz="quarter" idx="1"/>
          </p:nvPr>
        </p:nvSpPr>
        <p:spPr/>
        <p:txBody>
          <a:bodyPr/>
          <a:lstStyle/>
          <a:p>
            <a:r>
              <a:rPr lang="en-US" dirty="0" smtClean="0"/>
              <a:t>We’ve added IDs and classes to our HTML file, but we need to define what those IDs and classes will do. </a:t>
            </a:r>
          </a:p>
          <a:p>
            <a:pPr lvl="1"/>
            <a:r>
              <a:rPr lang="en-US" dirty="0" smtClean="0"/>
              <a:t>How will each class or ID change the appearance of that HTML element?</a:t>
            </a:r>
          </a:p>
          <a:p>
            <a:r>
              <a:rPr lang="en-US" dirty="0" smtClean="0"/>
              <a:t>This is where CSS comes in!</a:t>
            </a:r>
          </a:p>
          <a:p>
            <a:pPr lvl="1"/>
            <a:r>
              <a:rPr lang="en-US" dirty="0" smtClean="0"/>
              <a:t>By defining the styles that go with each attribute/class/ID, we have complete control over the look of our content.</a:t>
            </a:r>
          </a:p>
        </p:txBody>
      </p:sp>
    </p:spTree>
    <p:extLst>
      <p:ext uri="{BB962C8B-B14F-4D97-AF65-F5344CB8AC3E}">
        <p14:creationId xmlns:p14="http://schemas.microsoft.com/office/powerpoint/2010/main" xmlns="" val="1628775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2590800"/>
          </a:xfrm>
        </p:spPr>
        <p:txBody>
          <a:bodyPr>
            <a:normAutofit/>
          </a:bodyPr>
          <a:lstStyle/>
          <a:p>
            <a:r>
              <a:rPr lang="en-US" dirty="0" smtClean="0"/>
              <a:t>Let’s create a new CSS document in Notepad.</a:t>
            </a:r>
          </a:p>
          <a:p>
            <a:r>
              <a:rPr lang="en-US" dirty="0" smtClean="0"/>
              <a:t>We’ll begin by defining the “bordered” class that is applied to one of the images.</a:t>
            </a:r>
          </a:p>
          <a:p>
            <a:pPr lvl="1"/>
            <a:r>
              <a:rPr lang="en-US" dirty="0" smtClean="0"/>
              <a:t>CSS uses </a:t>
            </a:r>
            <a:r>
              <a:rPr lang="en-US" dirty="0" smtClean="0">
                <a:solidFill>
                  <a:srgbClr val="C00000"/>
                </a:solidFill>
              </a:rPr>
              <a:t>.</a:t>
            </a:r>
            <a:r>
              <a:rPr lang="en-US" dirty="0" smtClean="0"/>
              <a:t> to identify classes, and </a:t>
            </a:r>
            <a:r>
              <a:rPr lang="en-US" dirty="0" smtClean="0">
                <a:solidFill>
                  <a:srgbClr val="C00000"/>
                </a:solidFill>
              </a:rPr>
              <a:t>#</a:t>
            </a:r>
            <a:r>
              <a:rPr lang="en-US" dirty="0" smtClean="0"/>
              <a:t> to identify IDs. Because our HTML indicates </a:t>
            </a:r>
            <a:r>
              <a:rPr lang="en-US" dirty="0" smtClean="0">
                <a:solidFill>
                  <a:srgbClr val="C00000"/>
                </a:solidFill>
              </a:rPr>
              <a:t>class=“bordered”</a:t>
            </a:r>
            <a:r>
              <a:rPr lang="en-US" dirty="0" smtClean="0"/>
              <a:t> we need to use the matching identifier in our CSS document.</a:t>
            </a:r>
          </a:p>
          <a:p>
            <a:endParaRPr lang="en-US" dirty="0" smtClean="0"/>
          </a:p>
        </p:txBody>
      </p:sp>
      <p:sp>
        <p:nvSpPr>
          <p:cNvPr id="5" name="TextBox 4"/>
          <p:cNvSpPr txBox="1"/>
          <p:nvPr/>
        </p:nvSpPr>
        <p:spPr>
          <a:xfrm>
            <a:off x="529814" y="3810000"/>
            <a:ext cx="7924800" cy="646331"/>
          </a:xfrm>
          <a:prstGeom prst="rect">
            <a:avLst/>
          </a:prstGeom>
          <a:noFill/>
        </p:spPr>
        <p:txBody>
          <a:bodyPr wrap="square" rtlCol="0">
            <a:spAutoFit/>
          </a:bodyPr>
          <a:lstStyle/>
          <a:p>
            <a:r>
              <a:rPr lang="en-US" sz="3600" dirty="0" smtClean="0">
                <a:solidFill>
                  <a:srgbClr val="C00000"/>
                </a:solidFill>
              </a:rPr>
              <a:t>.bordered { }</a:t>
            </a:r>
            <a:endParaRPr lang="en-US" sz="3600" dirty="0">
              <a:solidFill>
                <a:srgbClr val="C00000"/>
              </a:solidFill>
            </a:endParaRPr>
          </a:p>
        </p:txBody>
      </p:sp>
      <p:sp>
        <p:nvSpPr>
          <p:cNvPr id="6" name="TextBox 5"/>
          <p:cNvSpPr txBox="1"/>
          <p:nvPr/>
        </p:nvSpPr>
        <p:spPr>
          <a:xfrm>
            <a:off x="2895600" y="4935967"/>
            <a:ext cx="5559014" cy="646331"/>
          </a:xfrm>
          <a:prstGeom prst="rect">
            <a:avLst/>
          </a:prstGeom>
          <a:solidFill>
            <a:schemeClr val="bg1">
              <a:lumMod val="95000"/>
            </a:schemeClr>
          </a:solidFill>
        </p:spPr>
        <p:txBody>
          <a:bodyPr wrap="square" rtlCol="0">
            <a:spAutoFit/>
          </a:bodyPr>
          <a:lstStyle/>
          <a:p>
            <a:r>
              <a:rPr lang="en-US" dirty="0" smtClean="0"/>
              <a:t>All the styles inside these brackets will be applied to any elements in our HTML file that include </a:t>
            </a:r>
            <a:r>
              <a:rPr lang="en-US" dirty="0" smtClean="0">
                <a:solidFill>
                  <a:srgbClr val="C00000"/>
                </a:solidFill>
              </a:rPr>
              <a:t>class=“bordered”</a:t>
            </a:r>
            <a:r>
              <a:rPr lang="en-US" dirty="0" smtClean="0"/>
              <a:t>.</a:t>
            </a:r>
            <a:endParaRPr lang="en-US" dirty="0"/>
          </a:p>
        </p:txBody>
      </p:sp>
      <p:cxnSp>
        <p:nvCxnSpPr>
          <p:cNvPr id="8" name="Straight Arrow Connector 7"/>
          <p:cNvCxnSpPr>
            <a:stCxn id="6" idx="1"/>
          </p:cNvCxnSpPr>
          <p:nvPr/>
        </p:nvCxnSpPr>
        <p:spPr>
          <a:xfrm flipH="1" flipV="1">
            <a:off x="2819400" y="4456331"/>
            <a:ext cx="76200" cy="802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34874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762000"/>
          </a:xfrm>
        </p:spPr>
        <p:txBody>
          <a:bodyPr/>
          <a:lstStyle/>
          <a:p>
            <a:r>
              <a:rPr lang="en-US" dirty="0" smtClean="0"/>
              <a:t>First, let’s add a simple style to </a:t>
            </a:r>
            <a:r>
              <a:rPr lang="en-US" dirty="0" smtClean="0">
                <a:solidFill>
                  <a:srgbClr val="C00000"/>
                </a:solidFill>
              </a:rPr>
              <a:t>.bordered</a:t>
            </a:r>
            <a:r>
              <a:rPr lang="en-US" dirty="0" smtClean="0"/>
              <a:t>:</a:t>
            </a:r>
            <a:endParaRPr lang="en-US" dirty="0"/>
          </a:p>
        </p:txBody>
      </p:sp>
      <p:sp>
        <p:nvSpPr>
          <p:cNvPr id="4" name="TextBox 3"/>
          <p:cNvSpPr txBox="1"/>
          <p:nvPr/>
        </p:nvSpPr>
        <p:spPr>
          <a:xfrm>
            <a:off x="361277" y="2363993"/>
            <a:ext cx="3505200" cy="1384995"/>
          </a:xfrm>
          <a:prstGeom prst="rect">
            <a:avLst/>
          </a:prstGeom>
          <a:noFill/>
        </p:spPr>
        <p:txBody>
          <a:bodyPr wrap="square" rtlCol="0">
            <a:spAutoFit/>
          </a:bodyPr>
          <a:lstStyle/>
          <a:p>
            <a:r>
              <a:rPr lang="en-US" sz="2800" dirty="0" smtClean="0"/>
              <a:t>.bordered {</a:t>
            </a:r>
          </a:p>
          <a:p>
            <a:r>
              <a:rPr lang="en-US" sz="2800" dirty="0"/>
              <a:t>	</a:t>
            </a:r>
            <a:r>
              <a:rPr lang="en-US" sz="2800" dirty="0" smtClean="0">
                <a:solidFill>
                  <a:srgbClr val="C00000"/>
                </a:solidFill>
              </a:rPr>
              <a:t>width: 300px;</a:t>
            </a:r>
          </a:p>
          <a:p>
            <a:r>
              <a:rPr lang="en-US" sz="2800" dirty="0" smtClean="0"/>
              <a:t>	}</a:t>
            </a:r>
            <a:endParaRPr lang="en-US" sz="2800" dirty="0"/>
          </a:p>
        </p:txBody>
      </p:sp>
      <p:sp>
        <p:nvSpPr>
          <p:cNvPr id="5" name="TextBox 4"/>
          <p:cNvSpPr txBox="1"/>
          <p:nvPr/>
        </p:nvSpPr>
        <p:spPr>
          <a:xfrm>
            <a:off x="4323677" y="2744993"/>
            <a:ext cx="2667000" cy="584775"/>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Each style ends with a semicolon.</a:t>
            </a:r>
            <a:endParaRPr lang="en-US" sz="1600" dirty="0">
              <a:solidFill>
                <a:schemeClr val="tx2">
                  <a:lumMod val="60000"/>
                  <a:lumOff val="40000"/>
                </a:schemeClr>
              </a:solidFill>
            </a:endParaRPr>
          </a:p>
        </p:txBody>
      </p:sp>
      <p:cxnSp>
        <p:nvCxnSpPr>
          <p:cNvPr id="7" name="Straight Arrow Connector 6"/>
          <p:cNvCxnSpPr>
            <a:stCxn id="5" idx="1"/>
          </p:cNvCxnSpPr>
          <p:nvPr/>
        </p:nvCxnSpPr>
        <p:spPr>
          <a:xfrm flipH="1">
            <a:off x="3409277" y="3037381"/>
            <a:ext cx="914400" cy="19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345141" y="4666129"/>
            <a:ext cx="8229600" cy="7620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Now, any HTML element that includes </a:t>
            </a:r>
            <a:r>
              <a:rPr lang="en-US" dirty="0" smtClean="0">
                <a:solidFill>
                  <a:srgbClr val="C00000"/>
                </a:solidFill>
              </a:rPr>
              <a:t>class=“border”</a:t>
            </a:r>
            <a:r>
              <a:rPr lang="en-US" dirty="0" smtClean="0"/>
              <a:t> will be 300 pixels wide.</a:t>
            </a:r>
            <a:endParaRPr lang="en-US" dirty="0"/>
          </a:p>
        </p:txBody>
      </p:sp>
    </p:spTree>
    <p:extLst>
      <p:ext uri="{BB962C8B-B14F-4D97-AF65-F5344CB8AC3E}">
        <p14:creationId xmlns:p14="http://schemas.microsoft.com/office/powerpoint/2010/main" xmlns="" val="2942594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838200"/>
          </a:xfrm>
        </p:spPr>
        <p:txBody>
          <a:bodyPr>
            <a:normAutofit fontScale="92500" lnSpcReduction="10000"/>
          </a:bodyPr>
          <a:lstStyle/>
          <a:p>
            <a:r>
              <a:rPr lang="en-US" dirty="0" smtClean="0"/>
              <a:t>Let’s add a border to that image that has </a:t>
            </a:r>
            <a:r>
              <a:rPr lang="en-US" dirty="0" smtClean="0">
                <a:solidFill>
                  <a:srgbClr val="C00000"/>
                </a:solidFill>
              </a:rPr>
              <a:t>class=“bordered”</a:t>
            </a:r>
            <a:r>
              <a:rPr lang="en-US" dirty="0" smtClean="0"/>
              <a:t>.</a:t>
            </a:r>
          </a:p>
          <a:p>
            <a:pPr lvl="1"/>
            <a:r>
              <a:rPr lang="en-US" dirty="0" smtClean="0"/>
              <a:t>The “border” style requires some additional attributes.</a:t>
            </a:r>
            <a:endParaRPr lang="en-US" dirty="0"/>
          </a:p>
        </p:txBody>
      </p:sp>
      <p:sp>
        <p:nvSpPr>
          <p:cNvPr id="4" name="TextBox 3"/>
          <p:cNvSpPr txBox="1"/>
          <p:nvPr/>
        </p:nvSpPr>
        <p:spPr>
          <a:xfrm>
            <a:off x="447338" y="2418815"/>
            <a:ext cx="5029200" cy="1815882"/>
          </a:xfrm>
          <a:prstGeom prst="rect">
            <a:avLst/>
          </a:prstGeom>
          <a:noFill/>
        </p:spPr>
        <p:txBody>
          <a:bodyPr wrap="square" rtlCol="0">
            <a:spAutoFit/>
          </a:bodyPr>
          <a:lstStyle/>
          <a:p>
            <a:r>
              <a:rPr lang="en-US" sz="2800" dirty="0" smtClean="0"/>
              <a:t>.bordered {</a:t>
            </a:r>
          </a:p>
          <a:p>
            <a:r>
              <a:rPr lang="en-US" sz="2800" dirty="0"/>
              <a:t>	</a:t>
            </a:r>
            <a:r>
              <a:rPr lang="en-US" sz="2800" dirty="0" smtClean="0"/>
              <a:t>width: 300px;</a:t>
            </a:r>
          </a:p>
          <a:p>
            <a:r>
              <a:rPr lang="en-US" sz="2800" dirty="0"/>
              <a:t>	</a:t>
            </a:r>
            <a:r>
              <a:rPr lang="en-US" sz="2800" dirty="0" smtClean="0">
                <a:solidFill>
                  <a:srgbClr val="C00000"/>
                </a:solidFill>
              </a:rPr>
              <a:t>border: 3px solid #000000;</a:t>
            </a:r>
          </a:p>
          <a:p>
            <a:r>
              <a:rPr lang="en-US" sz="2800" dirty="0" smtClean="0"/>
              <a:t>	}</a:t>
            </a:r>
            <a:endParaRPr lang="en-US" sz="2800" dirty="0"/>
          </a:p>
        </p:txBody>
      </p:sp>
      <p:sp>
        <p:nvSpPr>
          <p:cNvPr id="5" name="TextBox 4"/>
          <p:cNvSpPr txBox="1"/>
          <p:nvPr/>
        </p:nvSpPr>
        <p:spPr>
          <a:xfrm>
            <a:off x="589876" y="4672312"/>
            <a:ext cx="20574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Tells the browser “I want a border around this element.”</a:t>
            </a:r>
            <a:endParaRPr lang="en-US" sz="1600" dirty="0">
              <a:solidFill>
                <a:schemeClr val="tx2">
                  <a:lumMod val="60000"/>
                  <a:lumOff val="40000"/>
                </a:schemeClr>
              </a:solidFill>
            </a:endParaRPr>
          </a:p>
        </p:txBody>
      </p:sp>
      <p:sp>
        <p:nvSpPr>
          <p:cNvPr id="6" name="TextBox 5"/>
          <p:cNvSpPr txBox="1"/>
          <p:nvPr/>
        </p:nvSpPr>
        <p:spPr>
          <a:xfrm>
            <a:off x="2448260" y="5457141"/>
            <a:ext cx="12954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The border should be 3 pixels wide.</a:t>
            </a:r>
            <a:endParaRPr lang="en-US" sz="1600" dirty="0">
              <a:solidFill>
                <a:schemeClr val="tx2">
                  <a:lumMod val="60000"/>
                  <a:lumOff val="40000"/>
                </a:schemeClr>
              </a:solidFill>
            </a:endParaRPr>
          </a:p>
        </p:txBody>
      </p:sp>
      <p:sp>
        <p:nvSpPr>
          <p:cNvPr id="7" name="TextBox 6"/>
          <p:cNvSpPr txBox="1"/>
          <p:nvPr/>
        </p:nvSpPr>
        <p:spPr>
          <a:xfrm>
            <a:off x="4018876" y="4573282"/>
            <a:ext cx="1676399" cy="1231106"/>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The border should be solid. </a:t>
            </a:r>
            <a:r>
              <a:rPr lang="en-US" sz="1400" dirty="0" smtClean="0">
                <a:solidFill>
                  <a:schemeClr val="tx2">
                    <a:lumMod val="60000"/>
                    <a:lumOff val="40000"/>
                  </a:schemeClr>
                </a:solidFill>
              </a:rPr>
              <a:t>(Other possible values include dotted and dashed.)</a:t>
            </a:r>
            <a:endParaRPr lang="en-US" sz="1400" dirty="0">
              <a:solidFill>
                <a:schemeClr val="tx2">
                  <a:lumMod val="60000"/>
                  <a:lumOff val="40000"/>
                </a:schemeClr>
              </a:solidFill>
            </a:endParaRPr>
          </a:p>
        </p:txBody>
      </p:sp>
      <p:sp>
        <p:nvSpPr>
          <p:cNvPr id="8" name="TextBox 7"/>
          <p:cNvSpPr txBox="1"/>
          <p:nvPr/>
        </p:nvSpPr>
        <p:spPr>
          <a:xfrm>
            <a:off x="6212539" y="4701601"/>
            <a:ext cx="1752600" cy="1077218"/>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The border should be black (defined by hexadecimal color code).</a:t>
            </a:r>
            <a:endParaRPr lang="en-US" sz="1600" dirty="0">
              <a:solidFill>
                <a:schemeClr val="tx2">
                  <a:lumMod val="60000"/>
                  <a:lumOff val="40000"/>
                </a:schemeClr>
              </a:solidFill>
            </a:endParaRPr>
          </a:p>
        </p:txBody>
      </p:sp>
      <p:cxnSp>
        <p:nvCxnSpPr>
          <p:cNvPr id="11" name="Straight Arrow Connector 10"/>
          <p:cNvCxnSpPr/>
          <p:nvPr/>
        </p:nvCxnSpPr>
        <p:spPr>
          <a:xfrm flipH="1" flipV="1">
            <a:off x="1656676" y="3720675"/>
            <a:ext cx="228600" cy="951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799676" y="3834112"/>
            <a:ext cx="152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714076" y="3720675"/>
            <a:ext cx="762000" cy="799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181600" y="3720675"/>
            <a:ext cx="1275676" cy="980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69302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Colors in CSS</a:t>
            </a:r>
            <a:endParaRPr lang="en-US" dirty="0"/>
          </a:p>
        </p:txBody>
      </p:sp>
      <p:sp>
        <p:nvSpPr>
          <p:cNvPr id="3" name="Content Placeholder 2"/>
          <p:cNvSpPr>
            <a:spLocks noGrp="1"/>
          </p:cNvSpPr>
          <p:nvPr>
            <p:ph sz="quarter" idx="1"/>
          </p:nvPr>
        </p:nvSpPr>
        <p:spPr>
          <a:xfrm>
            <a:off x="457200" y="1219200"/>
            <a:ext cx="8229600" cy="1600200"/>
          </a:xfrm>
        </p:spPr>
        <p:txBody>
          <a:bodyPr>
            <a:normAutofit fontScale="92500" lnSpcReduction="10000"/>
          </a:bodyPr>
          <a:lstStyle/>
          <a:p>
            <a:r>
              <a:rPr lang="en-US" dirty="0" smtClean="0"/>
              <a:t>Though there are standard color names that are supported by all browsers (i.e. green, red, yellow, etc.), colors are often declared in CSS using hexadecimal color codes.</a:t>
            </a:r>
          </a:p>
          <a:p>
            <a:r>
              <a:rPr lang="en-US" dirty="0" smtClean="0"/>
              <a:t>How can I find the hex color code?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2819400"/>
            <a:ext cx="3688575" cy="2514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Oval 3"/>
          <p:cNvSpPr/>
          <p:nvPr/>
        </p:nvSpPr>
        <p:spPr>
          <a:xfrm>
            <a:off x="2667000" y="5029200"/>
            <a:ext cx="8382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029200" y="3276600"/>
            <a:ext cx="3657600" cy="584775"/>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Color picker tool in Photoshop/image editing software.</a:t>
            </a:r>
            <a:endParaRPr lang="en-US" sz="1600" dirty="0">
              <a:solidFill>
                <a:schemeClr val="tx2">
                  <a:lumMod val="60000"/>
                  <a:lumOff val="40000"/>
                </a:schemeClr>
              </a:solidFill>
            </a:endParaRPr>
          </a:p>
        </p:txBody>
      </p:sp>
    </p:spTree>
    <p:extLst>
      <p:ext uri="{BB962C8B-B14F-4D97-AF65-F5344CB8AC3E}">
        <p14:creationId xmlns:p14="http://schemas.microsoft.com/office/powerpoint/2010/main" xmlns="" val="3200193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1066800"/>
          </a:xfrm>
        </p:spPr>
        <p:txBody>
          <a:bodyPr/>
          <a:lstStyle/>
          <a:p>
            <a:r>
              <a:rPr lang="en-US" dirty="0" smtClean="0"/>
              <a:t>We want the image to be on the right side of the page, so we need to add a “float” to the class styles:</a:t>
            </a:r>
            <a:endParaRPr lang="en-US" dirty="0"/>
          </a:p>
        </p:txBody>
      </p:sp>
      <p:sp>
        <p:nvSpPr>
          <p:cNvPr id="4" name="TextBox 3"/>
          <p:cNvSpPr txBox="1"/>
          <p:nvPr/>
        </p:nvSpPr>
        <p:spPr>
          <a:xfrm>
            <a:off x="457200" y="2286000"/>
            <a:ext cx="8229600" cy="2246769"/>
          </a:xfrm>
          <a:prstGeom prst="rect">
            <a:avLst/>
          </a:prstGeom>
          <a:noFill/>
        </p:spPr>
        <p:txBody>
          <a:bodyPr wrap="square" rtlCol="0">
            <a:spAutoFit/>
          </a:bodyPr>
          <a:lstStyle/>
          <a:p>
            <a:r>
              <a:rPr lang="en-US" sz="2800" dirty="0" smtClean="0"/>
              <a:t>.bordered {</a:t>
            </a:r>
          </a:p>
          <a:p>
            <a:r>
              <a:rPr lang="en-US" sz="2800" dirty="0"/>
              <a:t>	</a:t>
            </a:r>
            <a:r>
              <a:rPr lang="en-US" sz="2800" dirty="0" smtClean="0"/>
              <a:t>width: 300px;</a:t>
            </a:r>
          </a:p>
          <a:p>
            <a:r>
              <a:rPr lang="en-US" sz="2800" dirty="0"/>
              <a:t>	</a:t>
            </a:r>
            <a:r>
              <a:rPr lang="en-US" sz="2800" dirty="0" smtClean="0"/>
              <a:t>border: 1px solid #000;</a:t>
            </a:r>
          </a:p>
          <a:p>
            <a:r>
              <a:rPr lang="en-US" sz="2800" dirty="0"/>
              <a:t>	</a:t>
            </a:r>
            <a:r>
              <a:rPr lang="en-US" sz="2800" dirty="0" smtClean="0">
                <a:solidFill>
                  <a:srgbClr val="C00000"/>
                </a:solidFill>
              </a:rPr>
              <a:t>float: right;</a:t>
            </a:r>
          </a:p>
          <a:p>
            <a:r>
              <a:rPr lang="en-US" sz="2800" dirty="0" smtClean="0"/>
              <a:t>	}</a:t>
            </a:r>
            <a:endParaRPr lang="en-US" sz="2800" dirty="0"/>
          </a:p>
        </p:txBody>
      </p:sp>
      <p:sp>
        <p:nvSpPr>
          <p:cNvPr id="5" name="TextBox 4"/>
          <p:cNvSpPr txBox="1"/>
          <p:nvPr/>
        </p:nvSpPr>
        <p:spPr>
          <a:xfrm>
            <a:off x="3733800" y="4724400"/>
            <a:ext cx="3276600" cy="923330"/>
          </a:xfrm>
          <a:prstGeom prst="rect">
            <a:avLst/>
          </a:prstGeom>
          <a:solidFill>
            <a:schemeClr val="bg1">
              <a:lumMod val="95000"/>
            </a:schemeClr>
          </a:solidFill>
        </p:spPr>
        <p:txBody>
          <a:bodyPr wrap="square" rtlCol="0">
            <a:spAutoFit/>
          </a:bodyPr>
          <a:lstStyle/>
          <a:p>
            <a:r>
              <a:rPr lang="en-US" dirty="0" smtClean="0">
                <a:solidFill>
                  <a:schemeClr val="tx2">
                    <a:lumMod val="60000"/>
                    <a:lumOff val="40000"/>
                  </a:schemeClr>
                </a:solidFill>
              </a:rPr>
              <a:t>We could also align the element to the left side of the page using “float: left;”.</a:t>
            </a:r>
            <a:endParaRPr lang="en-US" dirty="0">
              <a:solidFill>
                <a:schemeClr val="tx2">
                  <a:lumMod val="60000"/>
                  <a:lumOff val="40000"/>
                </a:schemeClr>
              </a:solidFill>
            </a:endParaRPr>
          </a:p>
        </p:txBody>
      </p:sp>
      <p:cxnSp>
        <p:nvCxnSpPr>
          <p:cNvPr id="7" name="Straight Arrow Connector 6"/>
          <p:cNvCxnSpPr>
            <a:stCxn id="5" idx="1"/>
          </p:cNvCxnSpPr>
          <p:nvPr/>
        </p:nvCxnSpPr>
        <p:spPr>
          <a:xfrm flipH="1" flipV="1">
            <a:off x="2667000" y="4038600"/>
            <a:ext cx="1066800" cy="1147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66717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2057400"/>
          </a:xfrm>
        </p:spPr>
        <p:txBody>
          <a:bodyPr/>
          <a:lstStyle/>
          <a:p>
            <a:r>
              <a:rPr lang="en-US" dirty="0" smtClean="0"/>
              <a:t>Next, let’s write some styles to apply to our paragraphs. First, we’ll create styles for the ID called “introduction.”</a:t>
            </a:r>
          </a:p>
          <a:p>
            <a:r>
              <a:rPr lang="en-US" dirty="0" smtClean="0"/>
              <a:t>We want this paragraph to stand out from the rest, so </a:t>
            </a:r>
            <a:r>
              <a:rPr lang="en-US" smtClean="0"/>
              <a:t>we’ll make the </a:t>
            </a:r>
            <a:r>
              <a:rPr lang="en-US" dirty="0" smtClean="0"/>
              <a:t>font size bigger and change the color.</a:t>
            </a:r>
            <a:endParaRPr lang="en-US" dirty="0"/>
          </a:p>
        </p:txBody>
      </p:sp>
      <p:sp>
        <p:nvSpPr>
          <p:cNvPr id="4" name="TextBox 3"/>
          <p:cNvSpPr txBox="1"/>
          <p:nvPr/>
        </p:nvSpPr>
        <p:spPr>
          <a:xfrm>
            <a:off x="457200" y="3124200"/>
            <a:ext cx="8229600" cy="1815882"/>
          </a:xfrm>
          <a:prstGeom prst="rect">
            <a:avLst/>
          </a:prstGeom>
          <a:noFill/>
        </p:spPr>
        <p:txBody>
          <a:bodyPr wrap="square" rtlCol="0">
            <a:spAutoFit/>
          </a:bodyPr>
          <a:lstStyle/>
          <a:p>
            <a:r>
              <a:rPr lang="en-US" sz="2800" dirty="0" smtClean="0">
                <a:solidFill>
                  <a:srgbClr val="C00000"/>
                </a:solidFill>
              </a:rPr>
              <a:t>#introduction {</a:t>
            </a:r>
          </a:p>
          <a:p>
            <a:r>
              <a:rPr lang="en-US" sz="2800" dirty="0">
                <a:solidFill>
                  <a:srgbClr val="C00000"/>
                </a:solidFill>
              </a:rPr>
              <a:t>	</a:t>
            </a:r>
            <a:r>
              <a:rPr lang="en-US" sz="2800" dirty="0" smtClean="0">
                <a:solidFill>
                  <a:srgbClr val="C00000"/>
                </a:solidFill>
              </a:rPr>
              <a:t>font-size: 20px;</a:t>
            </a:r>
          </a:p>
          <a:p>
            <a:r>
              <a:rPr lang="en-US" sz="2800" dirty="0">
                <a:solidFill>
                  <a:srgbClr val="C00000"/>
                </a:solidFill>
              </a:rPr>
              <a:t>	</a:t>
            </a:r>
            <a:r>
              <a:rPr lang="en-US" sz="2800" dirty="0" smtClean="0">
                <a:solidFill>
                  <a:srgbClr val="C00000"/>
                </a:solidFill>
              </a:rPr>
              <a:t>color: #4d7123;</a:t>
            </a:r>
          </a:p>
          <a:p>
            <a:r>
              <a:rPr lang="en-US" sz="2800" dirty="0" smtClean="0">
                <a:solidFill>
                  <a:srgbClr val="C00000"/>
                </a:solidFill>
              </a:rPr>
              <a:t>	}</a:t>
            </a:r>
            <a:endParaRPr lang="en-US" sz="2800" dirty="0">
              <a:solidFill>
                <a:srgbClr val="C00000"/>
              </a:solidFill>
            </a:endParaRPr>
          </a:p>
        </p:txBody>
      </p:sp>
    </p:spTree>
    <p:extLst>
      <p:ext uri="{BB962C8B-B14F-4D97-AF65-F5344CB8AC3E}">
        <p14:creationId xmlns:p14="http://schemas.microsoft.com/office/powerpoint/2010/main" xmlns="" val="134990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1371600"/>
          </a:xfrm>
        </p:spPr>
        <p:txBody>
          <a:bodyPr/>
          <a:lstStyle/>
          <a:p>
            <a:r>
              <a:rPr lang="en-US" dirty="0" smtClean="0"/>
              <a:t>We want a few paragraphs to have some additional emphasis, so let’s write an additional class for those styles:</a:t>
            </a:r>
            <a:endParaRPr lang="en-US" dirty="0"/>
          </a:p>
        </p:txBody>
      </p:sp>
      <p:sp>
        <p:nvSpPr>
          <p:cNvPr id="4" name="TextBox 3"/>
          <p:cNvSpPr txBox="1"/>
          <p:nvPr/>
        </p:nvSpPr>
        <p:spPr>
          <a:xfrm>
            <a:off x="609600" y="2667000"/>
            <a:ext cx="3733800" cy="1815882"/>
          </a:xfrm>
          <a:prstGeom prst="rect">
            <a:avLst/>
          </a:prstGeom>
          <a:noFill/>
        </p:spPr>
        <p:txBody>
          <a:bodyPr wrap="square" rtlCol="0">
            <a:spAutoFit/>
          </a:bodyPr>
          <a:lstStyle/>
          <a:p>
            <a:r>
              <a:rPr lang="en-US" sz="2800" dirty="0" smtClean="0">
                <a:solidFill>
                  <a:srgbClr val="C00000"/>
                </a:solidFill>
              </a:rPr>
              <a:t>.emphasis {</a:t>
            </a:r>
          </a:p>
          <a:p>
            <a:r>
              <a:rPr lang="en-US" sz="2800" dirty="0" smtClean="0">
                <a:solidFill>
                  <a:srgbClr val="C00000"/>
                </a:solidFill>
              </a:rPr>
              <a:t>	font-style: italic;</a:t>
            </a:r>
          </a:p>
          <a:p>
            <a:r>
              <a:rPr lang="en-US" sz="2800" dirty="0" smtClean="0">
                <a:solidFill>
                  <a:srgbClr val="C00000"/>
                </a:solidFill>
              </a:rPr>
              <a:t>	font-weight: bold;</a:t>
            </a:r>
          </a:p>
          <a:p>
            <a:r>
              <a:rPr lang="en-US" sz="2800" dirty="0" smtClean="0">
                <a:solidFill>
                  <a:srgbClr val="C00000"/>
                </a:solidFill>
              </a:rPr>
              <a:t>	}</a:t>
            </a:r>
            <a:endParaRPr lang="en-US" sz="2800" dirty="0">
              <a:solidFill>
                <a:srgbClr val="C00000"/>
              </a:solidFill>
            </a:endParaRPr>
          </a:p>
        </p:txBody>
      </p:sp>
      <p:sp>
        <p:nvSpPr>
          <p:cNvPr id="5" name="TextBox 4"/>
          <p:cNvSpPr txBox="1"/>
          <p:nvPr/>
        </p:nvSpPr>
        <p:spPr>
          <a:xfrm>
            <a:off x="4800600" y="2362200"/>
            <a:ext cx="25146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Other font-style options include “underline,” and “normal.”</a:t>
            </a:r>
            <a:endParaRPr lang="en-US" sz="1600" dirty="0">
              <a:solidFill>
                <a:schemeClr val="tx2">
                  <a:lumMod val="60000"/>
                  <a:lumOff val="40000"/>
                </a:schemeClr>
              </a:solidFill>
            </a:endParaRPr>
          </a:p>
        </p:txBody>
      </p:sp>
      <p:sp>
        <p:nvSpPr>
          <p:cNvPr id="6" name="TextBox 5"/>
          <p:cNvSpPr txBox="1"/>
          <p:nvPr/>
        </p:nvSpPr>
        <p:spPr>
          <a:xfrm>
            <a:off x="4800600" y="3574941"/>
            <a:ext cx="2770931"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Other font-weight options include “normal,” “lighter,” or numerical values.</a:t>
            </a:r>
            <a:endParaRPr lang="en-US" sz="1600" dirty="0">
              <a:solidFill>
                <a:schemeClr val="tx2">
                  <a:lumMod val="60000"/>
                  <a:lumOff val="40000"/>
                </a:schemeClr>
              </a:solidFill>
            </a:endParaRPr>
          </a:p>
        </p:txBody>
      </p:sp>
      <p:cxnSp>
        <p:nvCxnSpPr>
          <p:cNvPr id="8" name="Straight Arrow Connector 7"/>
          <p:cNvCxnSpPr/>
          <p:nvPr/>
        </p:nvCxnSpPr>
        <p:spPr>
          <a:xfrm flipH="1">
            <a:off x="3962400" y="2590800"/>
            <a:ext cx="838200" cy="602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038600" y="38862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12925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1752600"/>
          </a:xfrm>
        </p:spPr>
        <p:txBody>
          <a:bodyPr/>
          <a:lstStyle/>
          <a:p>
            <a:r>
              <a:rPr lang="en-US" dirty="0" smtClean="0"/>
              <a:t>We can also apply CSS styles to HTML elements without using classes and IDs. These will apply to any HTML element of that type, unless they are overwritten by classes or IDs.</a:t>
            </a:r>
            <a:endParaRPr lang="en-US" dirty="0"/>
          </a:p>
        </p:txBody>
      </p:sp>
      <p:sp>
        <p:nvSpPr>
          <p:cNvPr id="4" name="TextBox 3"/>
          <p:cNvSpPr txBox="1"/>
          <p:nvPr/>
        </p:nvSpPr>
        <p:spPr>
          <a:xfrm>
            <a:off x="533400" y="3117502"/>
            <a:ext cx="5314725" cy="1384995"/>
          </a:xfrm>
          <a:prstGeom prst="rect">
            <a:avLst/>
          </a:prstGeom>
          <a:noFill/>
        </p:spPr>
        <p:txBody>
          <a:bodyPr wrap="none" rtlCol="0">
            <a:spAutoFit/>
          </a:bodyPr>
          <a:lstStyle/>
          <a:p>
            <a:r>
              <a:rPr lang="en-US" sz="2800" dirty="0" smtClean="0">
                <a:solidFill>
                  <a:srgbClr val="C00000"/>
                </a:solidFill>
              </a:rPr>
              <a:t>h1 {</a:t>
            </a:r>
          </a:p>
          <a:p>
            <a:r>
              <a:rPr lang="en-US" sz="2800" dirty="0" smtClean="0">
                <a:solidFill>
                  <a:srgbClr val="C00000"/>
                </a:solidFill>
              </a:rPr>
              <a:t>	font-family: “Arial”, sans-serif;</a:t>
            </a:r>
          </a:p>
          <a:p>
            <a:pPr lvl="1"/>
            <a:r>
              <a:rPr lang="en-US" sz="2800" dirty="0">
                <a:solidFill>
                  <a:srgbClr val="C00000"/>
                </a:solidFill>
              </a:rPr>
              <a:t>}</a:t>
            </a:r>
          </a:p>
        </p:txBody>
      </p:sp>
      <p:sp>
        <p:nvSpPr>
          <p:cNvPr id="5" name="TextBox 4"/>
          <p:cNvSpPr txBox="1"/>
          <p:nvPr/>
        </p:nvSpPr>
        <p:spPr>
          <a:xfrm>
            <a:off x="1905000" y="5105400"/>
            <a:ext cx="26670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Any &lt;h1&gt; tag on the page will be in Arial unless the &lt;h1&gt; has a </a:t>
            </a:r>
            <a:r>
              <a:rPr lang="en-US" sz="1600" smtClean="0">
                <a:solidFill>
                  <a:schemeClr val="tx2">
                    <a:lumMod val="60000"/>
                    <a:lumOff val="40000"/>
                  </a:schemeClr>
                </a:solidFill>
              </a:rPr>
              <a:t>class that overwrites </a:t>
            </a:r>
            <a:r>
              <a:rPr lang="en-US" sz="1600" dirty="0" smtClean="0">
                <a:solidFill>
                  <a:schemeClr val="tx2">
                    <a:lumMod val="60000"/>
                    <a:lumOff val="40000"/>
                  </a:schemeClr>
                </a:solidFill>
              </a:rPr>
              <a:t>it.</a:t>
            </a:r>
            <a:endParaRPr lang="en-US" sz="1600" dirty="0">
              <a:solidFill>
                <a:schemeClr val="tx2">
                  <a:lumMod val="60000"/>
                  <a:lumOff val="40000"/>
                </a:schemeClr>
              </a:solidFill>
            </a:endParaRPr>
          </a:p>
        </p:txBody>
      </p:sp>
      <p:cxnSp>
        <p:nvCxnSpPr>
          <p:cNvPr id="7" name="Straight Arrow Connector 6"/>
          <p:cNvCxnSpPr/>
          <p:nvPr/>
        </p:nvCxnSpPr>
        <p:spPr>
          <a:xfrm flipH="1" flipV="1">
            <a:off x="914400" y="3581400"/>
            <a:ext cx="1143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90909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CSS?</a:t>
            </a:r>
            <a:endParaRPr lang="en-US" dirty="0"/>
          </a:p>
        </p:txBody>
      </p:sp>
      <p:sp>
        <p:nvSpPr>
          <p:cNvPr id="3" name="Content Placeholder 2"/>
          <p:cNvSpPr>
            <a:spLocks noGrp="1"/>
          </p:cNvSpPr>
          <p:nvPr>
            <p:ph sz="quarter" idx="1"/>
          </p:nvPr>
        </p:nvSpPr>
        <p:spPr/>
        <p:txBody>
          <a:bodyPr/>
          <a:lstStyle/>
          <a:p>
            <a:r>
              <a:rPr lang="en-US" dirty="0" smtClean="0"/>
              <a:t>CSS (Cascading Style Sheets) allows us to apply formatting and styling to the HTML that builds our web pages.</a:t>
            </a:r>
          </a:p>
          <a:p>
            <a:endParaRPr lang="en-US" dirty="0"/>
          </a:p>
          <a:p>
            <a:r>
              <a:rPr lang="en-US" dirty="0" smtClean="0"/>
              <a:t>CSS </a:t>
            </a:r>
            <a:r>
              <a:rPr lang="en-US" smtClean="0"/>
              <a:t>can control </a:t>
            </a:r>
            <a:r>
              <a:rPr lang="en-US" dirty="0" smtClean="0"/>
              <a:t>many elements of our web pages: colors, fonts, alignment, borders, backgrounds, spacing, margins, and much more.</a:t>
            </a:r>
            <a:endParaRPr lang="en-US" dirty="0"/>
          </a:p>
        </p:txBody>
      </p:sp>
    </p:spTree>
    <p:extLst>
      <p:ext uri="{BB962C8B-B14F-4D97-AF65-F5344CB8AC3E}">
        <p14:creationId xmlns:p14="http://schemas.microsoft.com/office/powerpoint/2010/main" xmlns="" val="2096501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Fonts in CSS</a:t>
            </a:r>
            <a:endParaRPr lang="en-US" dirty="0"/>
          </a:p>
        </p:txBody>
      </p:sp>
      <p:sp>
        <p:nvSpPr>
          <p:cNvPr id="3" name="Content Placeholder 2"/>
          <p:cNvSpPr>
            <a:spLocks noGrp="1"/>
          </p:cNvSpPr>
          <p:nvPr>
            <p:ph sz="quarter" idx="1"/>
          </p:nvPr>
        </p:nvSpPr>
        <p:spPr/>
        <p:txBody>
          <a:bodyPr>
            <a:normAutofit fontScale="92500"/>
          </a:bodyPr>
          <a:lstStyle/>
          <a:p>
            <a:r>
              <a:rPr lang="en-US" dirty="0" smtClean="0"/>
              <a:t>Because every computer has a different set of fonts installed by default, we can’t know for sure if our visitors will have a certain font on their computer. </a:t>
            </a:r>
          </a:p>
          <a:p>
            <a:pPr lvl="1"/>
            <a:r>
              <a:rPr lang="en-US" dirty="0" smtClean="0"/>
              <a:t>If we design our site using a certain font, and a visitor doesn’t have that font installed, our site will not look as we intended it to.</a:t>
            </a:r>
          </a:p>
          <a:p>
            <a:r>
              <a:rPr lang="en-US" dirty="0" smtClean="0"/>
              <a:t>Luckily, there is a set of “web safe” fonts that most computers have. Choosing from these fonts will make our site look (almost) the same on any computer.</a:t>
            </a:r>
          </a:p>
          <a:p>
            <a:r>
              <a:rPr lang="en-US" dirty="0" smtClean="0"/>
              <a:t>Web safe fonts include: Times New Roman, Georgia, Arial, Tahoma, Verdana. </a:t>
            </a:r>
          </a:p>
          <a:p>
            <a:pPr lvl="1"/>
            <a:r>
              <a:rPr lang="en-US" dirty="0" smtClean="0"/>
              <a:t>In CSS, the font-family style often includes a list of a few fonts, so that there is a “fallback” option in case the font we specify first isn’t available.</a:t>
            </a:r>
            <a:endParaRPr lang="en-US" dirty="0"/>
          </a:p>
        </p:txBody>
      </p:sp>
    </p:spTree>
    <p:extLst>
      <p:ext uri="{BB962C8B-B14F-4D97-AF65-F5344CB8AC3E}">
        <p14:creationId xmlns:p14="http://schemas.microsoft.com/office/powerpoint/2010/main" xmlns="" val="3667915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1524000"/>
          </a:xfrm>
        </p:spPr>
        <p:txBody>
          <a:bodyPr/>
          <a:lstStyle/>
          <a:p>
            <a:r>
              <a:rPr lang="en-US" dirty="0" smtClean="0"/>
              <a:t>We may want the same styles to apply to more than one element in our site. Combining our styles can help us do this so that we don’t have to duplicate our CSS code:</a:t>
            </a:r>
          </a:p>
        </p:txBody>
      </p:sp>
      <p:sp>
        <p:nvSpPr>
          <p:cNvPr id="4" name="TextBox 3"/>
          <p:cNvSpPr txBox="1"/>
          <p:nvPr/>
        </p:nvSpPr>
        <p:spPr>
          <a:xfrm>
            <a:off x="685799" y="3962400"/>
            <a:ext cx="5414111" cy="1384995"/>
          </a:xfrm>
          <a:prstGeom prst="rect">
            <a:avLst/>
          </a:prstGeom>
          <a:noFill/>
        </p:spPr>
        <p:txBody>
          <a:bodyPr wrap="none" rtlCol="0">
            <a:spAutoFit/>
          </a:bodyPr>
          <a:lstStyle/>
          <a:p>
            <a:r>
              <a:rPr lang="en-US" sz="2800" dirty="0"/>
              <a:t>h</a:t>
            </a:r>
            <a:r>
              <a:rPr lang="en-US" sz="2800" dirty="0" smtClean="0"/>
              <a:t>1</a:t>
            </a:r>
            <a:r>
              <a:rPr lang="en-US" sz="2800" dirty="0" smtClean="0">
                <a:solidFill>
                  <a:srgbClr val="C00000"/>
                </a:solidFill>
              </a:rPr>
              <a:t>, h2 </a:t>
            </a:r>
            <a:r>
              <a:rPr lang="en-US" sz="2800" dirty="0" smtClean="0"/>
              <a:t>{</a:t>
            </a:r>
          </a:p>
          <a:p>
            <a:r>
              <a:rPr lang="en-US" sz="2800" dirty="0" smtClean="0"/>
              <a:t>	font-family:  “Arial”, sans-serif;</a:t>
            </a:r>
          </a:p>
          <a:p>
            <a:r>
              <a:rPr lang="en-US" sz="2800" dirty="0" smtClean="0"/>
              <a:t>	}</a:t>
            </a:r>
            <a:endParaRPr lang="en-US" sz="2800" dirty="0"/>
          </a:p>
        </p:txBody>
      </p:sp>
      <p:sp>
        <p:nvSpPr>
          <p:cNvPr id="7" name="TextBox 6"/>
          <p:cNvSpPr txBox="1"/>
          <p:nvPr/>
        </p:nvSpPr>
        <p:spPr>
          <a:xfrm>
            <a:off x="2514600" y="2904904"/>
            <a:ext cx="2895600" cy="1077218"/>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Adding additional, comma-separated elements, classes, or IDs allows the same styles to be used in more than one place.</a:t>
            </a:r>
          </a:p>
        </p:txBody>
      </p:sp>
      <p:cxnSp>
        <p:nvCxnSpPr>
          <p:cNvPr id="9" name="Straight Arrow Connector 8"/>
          <p:cNvCxnSpPr/>
          <p:nvPr/>
        </p:nvCxnSpPr>
        <p:spPr>
          <a:xfrm flipH="1">
            <a:off x="1524000" y="3200400"/>
            <a:ext cx="990600" cy="781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42523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CSS</a:t>
            </a:r>
            <a:endParaRPr lang="en-US" dirty="0"/>
          </a:p>
        </p:txBody>
      </p:sp>
      <p:sp>
        <p:nvSpPr>
          <p:cNvPr id="3" name="Content Placeholder 2"/>
          <p:cNvSpPr>
            <a:spLocks noGrp="1"/>
          </p:cNvSpPr>
          <p:nvPr>
            <p:ph sz="quarter" idx="1"/>
          </p:nvPr>
        </p:nvSpPr>
        <p:spPr>
          <a:xfrm>
            <a:off x="457200" y="1219200"/>
            <a:ext cx="8229600" cy="5029200"/>
          </a:xfrm>
        </p:spPr>
        <p:txBody>
          <a:bodyPr>
            <a:normAutofit/>
          </a:bodyPr>
          <a:lstStyle/>
          <a:p>
            <a:r>
              <a:rPr lang="en-US" dirty="0" smtClean="0"/>
              <a:t>The possibilities with CSS are endless…this is just scratching the surface</a:t>
            </a:r>
          </a:p>
          <a:p>
            <a:pPr lvl="1"/>
            <a:r>
              <a:rPr lang="en-US" dirty="0" smtClean="0"/>
              <a:t>CSS can: add rollover effects to text and images, change background colors and images, create very intricate page layouts and designs, change element opacity, create gradient colors, control page layout in adaptive/responsive design (new uvu.edu mobile-friendly design), show and hide content,  create animations, and much more!</a:t>
            </a:r>
          </a:p>
        </p:txBody>
      </p:sp>
    </p:spTree>
    <p:extLst>
      <p:ext uri="{BB962C8B-B14F-4D97-AF65-F5344CB8AC3E}">
        <p14:creationId xmlns:p14="http://schemas.microsoft.com/office/powerpoint/2010/main" xmlns="" val="229609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CSS work?</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CSS works in conjunction with HTML.</a:t>
            </a:r>
          </a:p>
          <a:p>
            <a:endParaRPr lang="en-US" dirty="0"/>
          </a:p>
          <a:p>
            <a:r>
              <a:rPr lang="en-US" dirty="0" smtClean="0"/>
              <a:t>An HTML file (or multiple files) links to a CSS file (or multiple CSS files) and when the web browser displays the page, it references the CSS file(s) to determine how to display the content.</a:t>
            </a:r>
          </a:p>
          <a:p>
            <a:endParaRPr lang="en-US" dirty="0"/>
          </a:p>
          <a:p>
            <a:r>
              <a:rPr lang="en-US" dirty="0" smtClean="0"/>
              <a:t>HTML elements are marked with “IDs” and “classes,” which are defined in the CSS file – this is how the browser knows which styles belong where. Each element type (&lt;h1&gt;, &lt;</a:t>
            </a:r>
            <a:r>
              <a:rPr lang="en-US" dirty="0" err="1" smtClean="0"/>
              <a:t>img</a:t>
            </a:r>
            <a:r>
              <a:rPr lang="en-US" dirty="0" smtClean="0"/>
              <a:t>&gt;, &lt;p&gt;, &lt;li&gt;, etc.) can also be styled with CSS.</a:t>
            </a:r>
          </a:p>
          <a:p>
            <a:pPr lvl="1"/>
            <a:r>
              <a:rPr lang="en-US" dirty="0" smtClean="0"/>
              <a:t>IDs and classes are defined by the person writing the code – there are no default IDs and classes.</a:t>
            </a:r>
          </a:p>
          <a:p>
            <a:endParaRPr lang="en-US" dirty="0" smtClean="0"/>
          </a:p>
          <a:p>
            <a:endParaRPr lang="en-US" dirty="0"/>
          </a:p>
        </p:txBody>
      </p:sp>
    </p:spTree>
    <p:extLst>
      <p:ext uri="{BB962C8B-B14F-4D97-AF65-F5344CB8AC3E}">
        <p14:creationId xmlns:p14="http://schemas.microsoft.com/office/powerpoint/2010/main" xmlns="" val="1739560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difference between ID and class?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IDs and classes function the same way – they can both provide the same styling functionality to an HTML element, however…</a:t>
            </a:r>
          </a:p>
          <a:p>
            <a:pPr lvl="1"/>
            <a:r>
              <a:rPr lang="en-US" dirty="0" smtClean="0"/>
              <a:t>IDs are unique;  each element can only have one ID, and that ID can only be on the page once.</a:t>
            </a:r>
          </a:p>
          <a:p>
            <a:pPr lvl="1"/>
            <a:r>
              <a:rPr lang="en-US" dirty="0" smtClean="0"/>
              <a:t>Classes are not unique;  an element can have multiple classes, and multiple elements can have the same class.</a:t>
            </a:r>
          </a:p>
          <a:p>
            <a:pPr lvl="1"/>
            <a:endParaRPr lang="en-US" dirty="0"/>
          </a:p>
          <a:p>
            <a:r>
              <a:rPr lang="en-US" dirty="0" smtClean="0"/>
              <a:t>What does that mean?</a:t>
            </a:r>
          </a:p>
          <a:p>
            <a:pPr lvl="1"/>
            <a:r>
              <a:rPr lang="en-US" dirty="0" smtClean="0"/>
              <a:t>IDs can be used to style elements that are different from anything else on the page.</a:t>
            </a:r>
          </a:p>
          <a:p>
            <a:pPr lvl="1"/>
            <a:r>
              <a:rPr lang="en-US" dirty="0" smtClean="0"/>
              <a:t>Classes can be used to style multiple elements on a single page that have things in common, like font size, color, or style.</a:t>
            </a:r>
          </a:p>
        </p:txBody>
      </p:sp>
    </p:spTree>
    <p:extLst>
      <p:ext uri="{BB962C8B-B14F-4D97-AF65-F5344CB8AC3E}">
        <p14:creationId xmlns:p14="http://schemas.microsoft.com/office/powerpoint/2010/main" xmlns="" val="3411489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does a CSS file look like?</a:t>
            </a:r>
            <a:endParaRPr lang="en-US" dirty="0"/>
          </a:p>
        </p:txBody>
      </p:sp>
      <p:sp>
        <p:nvSpPr>
          <p:cNvPr id="3" name="Content Placeholder 2"/>
          <p:cNvSpPr>
            <a:spLocks noGrp="1"/>
          </p:cNvSpPr>
          <p:nvPr>
            <p:ph sz="quarter" idx="1"/>
          </p:nvPr>
        </p:nvSpPr>
        <p:spPr>
          <a:xfrm>
            <a:off x="457200" y="1219200"/>
            <a:ext cx="8229600" cy="914400"/>
          </a:xfrm>
        </p:spPr>
        <p:txBody>
          <a:bodyPr>
            <a:normAutofit/>
          </a:bodyPr>
          <a:lstStyle/>
          <a:p>
            <a:r>
              <a:rPr lang="en-US" dirty="0" smtClean="0"/>
              <a:t>The styles for each element, ID, or class used on an HTML page are defined in a CSS document.</a:t>
            </a:r>
          </a:p>
        </p:txBody>
      </p:sp>
      <p:sp>
        <p:nvSpPr>
          <p:cNvPr id="4" name="TextBox 3"/>
          <p:cNvSpPr txBox="1"/>
          <p:nvPr/>
        </p:nvSpPr>
        <p:spPr>
          <a:xfrm>
            <a:off x="1371600" y="4326208"/>
            <a:ext cx="2209800" cy="523221"/>
          </a:xfrm>
          <a:prstGeom prst="rect">
            <a:avLst/>
          </a:prstGeom>
          <a:noFill/>
        </p:spPr>
        <p:txBody>
          <a:bodyPr wrap="square" rtlCol="0">
            <a:spAutoFit/>
          </a:bodyPr>
          <a:lstStyle/>
          <a:p>
            <a:r>
              <a:rPr lang="en-US" sz="2800" dirty="0" smtClean="0">
                <a:solidFill>
                  <a:schemeClr val="bg2">
                    <a:lumMod val="50000"/>
                  </a:schemeClr>
                </a:solidFill>
              </a:rPr>
              <a:t>#title {	}</a:t>
            </a:r>
            <a:endParaRPr lang="en-US" sz="2800" dirty="0">
              <a:solidFill>
                <a:schemeClr val="bg2">
                  <a:lumMod val="50000"/>
                </a:schemeClr>
              </a:solidFill>
            </a:endParaRPr>
          </a:p>
        </p:txBody>
      </p:sp>
      <p:sp>
        <p:nvSpPr>
          <p:cNvPr id="5" name="Content Placeholder 2"/>
          <p:cNvSpPr txBox="1">
            <a:spLocks/>
          </p:cNvSpPr>
          <p:nvPr/>
        </p:nvSpPr>
        <p:spPr>
          <a:xfrm>
            <a:off x="429409" y="4977877"/>
            <a:ext cx="8229600" cy="7239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smtClean="0"/>
              <a:t>Classes are declared with a period and the class name; styles for the class are wrapped with curly brackets:</a:t>
            </a:r>
          </a:p>
        </p:txBody>
      </p:sp>
      <p:sp>
        <p:nvSpPr>
          <p:cNvPr id="6" name="TextBox 5"/>
          <p:cNvSpPr txBox="1"/>
          <p:nvPr/>
        </p:nvSpPr>
        <p:spPr>
          <a:xfrm>
            <a:off x="1371600" y="5638800"/>
            <a:ext cx="3068619" cy="523220"/>
          </a:xfrm>
          <a:prstGeom prst="rect">
            <a:avLst/>
          </a:prstGeom>
          <a:noFill/>
        </p:spPr>
        <p:txBody>
          <a:bodyPr wrap="square" rtlCol="0">
            <a:spAutoFit/>
          </a:bodyPr>
          <a:lstStyle/>
          <a:p>
            <a:r>
              <a:rPr lang="en-US" sz="2800" dirty="0" smtClean="0">
                <a:solidFill>
                  <a:schemeClr val="bg2">
                    <a:lumMod val="50000"/>
                  </a:schemeClr>
                </a:solidFill>
              </a:rPr>
              <a:t>.</a:t>
            </a:r>
            <a:r>
              <a:rPr lang="en-US" sz="2800" dirty="0" err="1" smtClean="0">
                <a:solidFill>
                  <a:schemeClr val="bg2">
                    <a:lumMod val="50000"/>
                  </a:schemeClr>
                </a:solidFill>
              </a:rPr>
              <a:t>bodytext</a:t>
            </a:r>
            <a:r>
              <a:rPr lang="en-US" sz="2800" dirty="0" smtClean="0">
                <a:solidFill>
                  <a:schemeClr val="bg2">
                    <a:lumMod val="50000"/>
                  </a:schemeClr>
                </a:solidFill>
              </a:rPr>
              <a:t>  {		}</a:t>
            </a:r>
            <a:endParaRPr lang="en-US" sz="2800" dirty="0">
              <a:solidFill>
                <a:schemeClr val="bg2">
                  <a:lumMod val="50000"/>
                </a:schemeClr>
              </a:solidFill>
            </a:endParaRPr>
          </a:p>
        </p:txBody>
      </p:sp>
      <p:sp>
        <p:nvSpPr>
          <p:cNvPr id="8" name="Content Placeholder 2"/>
          <p:cNvSpPr txBox="1">
            <a:spLocks/>
          </p:cNvSpPr>
          <p:nvPr/>
        </p:nvSpPr>
        <p:spPr>
          <a:xfrm>
            <a:off x="429409" y="3581400"/>
            <a:ext cx="8229600" cy="90422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smtClean="0"/>
              <a:t>IDs are declared with a pound sign and the ID name; styles for the ID are wrapped with curly brackets:</a:t>
            </a:r>
          </a:p>
        </p:txBody>
      </p:sp>
      <p:sp>
        <p:nvSpPr>
          <p:cNvPr id="9" name="Content Placeholder 2"/>
          <p:cNvSpPr txBox="1">
            <a:spLocks/>
          </p:cNvSpPr>
          <p:nvPr/>
        </p:nvSpPr>
        <p:spPr>
          <a:xfrm>
            <a:off x="429409" y="2275820"/>
            <a:ext cx="8229600" cy="68580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smtClean="0"/>
              <a:t>Elements are declared with the element (HTML) tag;  styles for the element are wrapped with curly brackets:</a:t>
            </a:r>
          </a:p>
        </p:txBody>
      </p:sp>
      <p:sp>
        <p:nvSpPr>
          <p:cNvPr id="10" name="TextBox 9"/>
          <p:cNvSpPr txBox="1"/>
          <p:nvPr/>
        </p:nvSpPr>
        <p:spPr>
          <a:xfrm>
            <a:off x="1371600" y="2961620"/>
            <a:ext cx="2209800" cy="523221"/>
          </a:xfrm>
          <a:prstGeom prst="rect">
            <a:avLst/>
          </a:prstGeom>
          <a:noFill/>
        </p:spPr>
        <p:txBody>
          <a:bodyPr wrap="square" rtlCol="0">
            <a:spAutoFit/>
          </a:bodyPr>
          <a:lstStyle/>
          <a:p>
            <a:r>
              <a:rPr lang="en-US" sz="2800" dirty="0">
                <a:solidFill>
                  <a:schemeClr val="bg2">
                    <a:lumMod val="50000"/>
                  </a:schemeClr>
                </a:solidFill>
              </a:rPr>
              <a:t>h</a:t>
            </a:r>
            <a:r>
              <a:rPr lang="en-US" sz="2800" dirty="0" smtClean="0">
                <a:solidFill>
                  <a:schemeClr val="bg2">
                    <a:lumMod val="50000"/>
                  </a:schemeClr>
                </a:solidFill>
              </a:rPr>
              <a:t>1 {</a:t>
            </a:r>
            <a:r>
              <a:rPr lang="en-US" sz="2800" dirty="0">
                <a:solidFill>
                  <a:schemeClr val="bg2">
                    <a:lumMod val="50000"/>
                  </a:schemeClr>
                </a:solidFill>
              </a:rPr>
              <a:t>	</a:t>
            </a:r>
            <a:r>
              <a:rPr lang="en-US" sz="2800" dirty="0" smtClean="0">
                <a:solidFill>
                  <a:schemeClr val="bg2">
                    <a:lumMod val="50000"/>
                  </a:schemeClr>
                </a:solidFill>
              </a:rPr>
              <a:t>	}</a:t>
            </a:r>
            <a:endParaRPr lang="en-US" sz="2800" dirty="0">
              <a:solidFill>
                <a:schemeClr val="bg2">
                  <a:lumMod val="50000"/>
                </a:schemeClr>
              </a:solidFill>
            </a:endParaRPr>
          </a:p>
        </p:txBody>
      </p:sp>
    </p:spTree>
    <p:extLst>
      <p:ext uri="{BB962C8B-B14F-4D97-AF65-F5344CB8AC3E}">
        <p14:creationId xmlns:p14="http://schemas.microsoft.com/office/powerpoint/2010/main" xmlns="" val="687954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 CSS file look like?</a:t>
            </a:r>
            <a:endParaRPr lang="en-US" dirty="0"/>
          </a:p>
        </p:txBody>
      </p:sp>
      <p:sp>
        <p:nvSpPr>
          <p:cNvPr id="3" name="Content Placeholder 2"/>
          <p:cNvSpPr>
            <a:spLocks noGrp="1"/>
          </p:cNvSpPr>
          <p:nvPr>
            <p:ph sz="quarter" idx="1"/>
          </p:nvPr>
        </p:nvSpPr>
        <p:spPr>
          <a:xfrm>
            <a:off x="457200" y="1219200"/>
            <a:ext cx="8229600" cy="1066800"/>
          </a:xfrm>
        </p:spPr>
        <p:txBody>
          <a:bodyPr/>
          <a:lstStyle/>
          <a:p>
            <a:r>
              <a:rPr lang="en-US" dirty="0" smtClean="0"/>
              <a:t>Within each CSS element, styles are added that apply to that particular element/ID/class:</a:t>
            </a:r>
            <a:endParaRPr lang="en-US" dirty="0"/>
          </a:p>
        </p:txBody>
      </p:sp>
      <p:sp>
        <p:nvSpPr>
          <p:cNvPr id="4" name="TextBox 3"/>
          <p:cNvSpPr txBox="1"/>
          <p:nvPr/>
        </p:nvSpPr>
        <p:spPr>
          <a:xfrm>
            <a:off x="914400" y="2286000"/>
            <a:ext cx="6781800" cy="1384995"/>
          </a:xfrm>
          <a:prstGeom prst="rect">
            <a:avLst/>
          </a:prstGeom>
          <a:noFill/>
        </p:spPr>
        <p:txBody>
          <a:bodyPr wrap="square" rtlCol="0">
            <a:spAutoFit/>
          </a:bodyPr>
          <a:lstStyle/>
          <a:p>
            <a:r>
              <a:rPr lang="en-US" sz="2800" dirty="0">
                <a:solidFill>
                  <a:schemeClr val="bg2">
                    <a:lumMod val="50000"/>
                  </a:schemeClr>
                </a:solidFill>
              </a:rPr>
              <a:t>h</a:t>
            </a:r>
            <a:r>
              <a:rPr lang="en-US" sz="2800" dirty="0" smtClean="0">
                <a:solidFill>
                  <a:schemeClr val="bg2">
                    <a:lumMod val="50000"/>
                  </a:schemeClr>
                </a:solidFill>
              </a:rPr>
              <a:t>1 {</a:t>
            </a:r>
          </a:p>
          <a:p>
            <a:r>
              <a:rPr lang="en-US" sz="2800" dirty="0">
                <a:solidFill>
                  <a:schemeClr val="bg2">
                    <a:lumMod val="50000"/>
                  </a:schemeClr>
                </a:solidFill>
              </a:rPr>
              <a:t>	</a:t>
            </a:r>
            <a:r>
              <a:rPr lang="en-US" sz="2800" dirty="0" smtClean="0">
                <a:solidFill>
                  <a:schemeClr val="bg2">
                    <a:lumMod val="50000"/>
                  </a:schemeClr>
                </a:solidFill>
              </a:rPr>
              <a:t>color: green;</a:t>
            </a:r>
          </a:p>
          <a:p>
            <a:r>
              <a:rPr lang="en-US" sz="2800" dirty="0">
                <a:solidFill>
                  <a:schemeClr val="bg2">
                    <a:lumMod val="50000"/>
                  </a:schemeClr>
                </a:solidFill>
              </a:rPr>
              <a:t>}</a:t>
            </a:r>
          </a:p>
        </p:txBody>
      </p:sp>
      <p:sp>
        <p:nvSpPr>
          <p:cNvPr id="6" name="Content Placeholder 2"/>
          <p:cNvSpPr txBox="1">
            <a:spLocks/>
          </p:cNvSpPr>
          <p:nvPr/>
        </p:nvSpPr>
        <p:spPr>
          <a:xfrm>
            <a:off x="457200" y="3811793"/>
            <a:ext cx="8229600" cy="10668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smtClean="0"/>
              <a:t>This style would apply to anything within HTML &lt;h1&gt;&lt;/h1&gt; tags; the text inside the tags would be green.</a:t>
            </a:r>
            <a:endParaRPr lang="en-US" sz="2400" dirty="0"/>
          </a:p>
        </p:txBody>
      </p:sp>
    </p:spTree>
    <p:extLst>
      <p:ext uri="{BB962C8B-B14F-4D97-AF65-F5344CB8AC3E}">
        <p14:creationId xmlns:p14="http://schemas.microsoft.com/office/powerpoint/2010/main" xmlns="" val="3045573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CSS to HTML</a:t>
            </a:r>
            <a:endParaRPr lang="en-US" dirty="0"/>
          </a:p>
        </p:txBody>
      </p:sp>
      <p:sp>
        <p:nvSpPr>
          <p:cNvPr id="3" name="Content Placeholder 2"/>
          <p:cNvSpPr>
            <a:spLocks noGrp="1"/>
          </p:cNvSpPr>
          <p:nvPr>
            <p:ph sz="quarter" idx="1"/>
          </p:nvPr>
        </p:nvSpPr>
        <p:spPr>
          <a:xfrm>
            <a:off x="457200" y="1219200"/>
            <a:ext cx="8229600" cy="1905000"/>
          </a:xfrm>
        </p:spPr>
        <p:txBody>
          <a:bodyPr/>
          <a:lstStyle/>
          <a:p>
            <a:r>
              <a:rPr lang="en-US" dirty="0" smtClean="0"/>
              <a:t>CSS must be used in conjunction with HTML to be effective.  CSS files can be linked to HTML documents with a bit of code in the &lt;head&gt;&lt;/head&gt; tags of an HTML file:</a:t>
            </a:r>
            <a:endParaRPr lang="en-US" dirty="0"/>
          </a:p>
        </p:txBody>
      </p:sp>
      <p:sp>
        <p:nvSpPr>
          <p:cNvPr id="4" name="TextBox 3"/>
          <p:cNvSpPr txBox="1"/>
          <p:nvPr/>
        </p:nvSpPr>
        <p:spPr>
          <a:xfrm>
            <a:off x="762000" y="3048000"/>
            <a:ext cx="7355540" cy="461665"/>
          </a:xfrm>
          <a:prstGeom prst="rect">
            <a:avLst/>
          </a:prstGeom>
          <a:noFill/>
        </p:spPr>
        <p:txBody>
          <a:bodyPr wrap="none" rtlCol="0">
            <a:spAutoFit/>
          </a:bodyPr>
          <a:lstStyle/>
          <a:p>
            <a:r>
              <a:rPr lang="en-US" sz="2400" dirty="0">
                <a:solidFill>
                  <a:schemeClr val="bg2">
                    <a:lumMod val="50000"/>
                  </a:schemeClr>
                </a:solidFill>
              </a:rPr>
              <a:t>&lt;link </a:t>
            </a:r>
            <a:r>
              <a:rPr lang="en-US" sz="2400" dirty="0" err="1">
                <a:solidFill>
                  <a:schemeClr val="bg2">
                    <a:lumMod val="50000"/>
                  </a:schemeClr>
                </a:solidFill>
              </a:rPr>
              <a:t>rel</a:t>
            </a:r>
            <a:r>
              <a:rPr lang="en-US" sz="2400" dirty="0">
                <a:solidFill>
                  <a:schemeClr val="bg2">
                    <a:lumMod val="50000"/>
                  </a:schemeClr>
                </a:solidFill>
              </a:rPr>
              <a:t>="</a:t>
            </a:r>
            <a:r>
              <a:rPr lang="en-US" sz="2400" dirty="0" err="1">
                <a:solidFill>
                  <a:schemeClr val="bg2">
                    <a:lumMod val="50000"/>
                  </a:schemeClr>
                </a:solidFill>
              </a:rPr>
              <a:t>stylesheet</a:t>
            </a:r>
            <a:r>
              <a:rPr lang="en-US" sz="2400" dirty="0">
                <a:solidFill>
                  <a:schemeClr val="bg2">
                    <a:lumMod val="50000"/>
                  </a:schemeClr>
                </a:solidFill>
              </a:rPr>
              <a:t>" type="text/</a:t>
            </a:r>
            <a:r>
              <a:rPr lang="en-US" sz="2400" dirty="0" err="1">
                <a:solidFill>
                  <a:schemeClr val="bg2">
                    <a:lumMod val="50000"/>
                  </a:schemeClr>
                </a:solidFill>
              </a:rPr>
              <a:t>css</a:t>
            </a:r>
            <a:r>
              <a:rPr lang="en-US" sz="2400" dirty="0">
                <a:solidFill>
                  <a:schemeClr val="bg2">
                    <a:lumMod val="50000"/>
                  </a:schemeClr>
                </a:solidFill>
              </a:rPr>
              <a:t>" </a:t>
            </a:r>
            <a:r>
              <a:rPr lang="en-US" sz="2400" dirty="0" err="1">
                <a:solidFill>
                  <a:schemeClr val="bg2">
                    <a:lumMod val="50000"/>
                  </a:schemeClr>
                </a:solidFill>
              </a:rPr>
              <a:t>href</a:t>
            </a:r>
            <a:r>
              <a:rPr lang="en-US" sz="2400" dirty="0" smtClean="0">
                <a:solidFill>
                  <a:schemeClr val="bg2">
                    <a:lumMod val="50000"/>
                  </a:schemeClr>
                </a:solidFill>
              </a:rPr>
              <a:t>=“myfile.css</a:t>
            </a:r>
            <a:r>
              <a:rPr lang="en-US" sz="2400" dirty="0">
                <a:solidFill>
                  <a:schemeClr val="bg2">
                    <a:lumMod val="50000"/>
                  </a:schemeClr>
                </a:solidFill>
              </a:rPr>
              <a:t>" /&gt;</a:t>
            </a:r>
          </a:p>
        </p:txBody>
      </p:sp>
      <p:sp>
        <p:nvSpPr>
          <p:cNvPr id="5" name="Content Placeholder 2"/>
          <p:cNvSpPr txBox="1">
            <a:spLocks/>
          </p:cNvSpPr>
          <p:nvPr/>
        </p:nvSpPr>
        <p:spPr>
          <a:xfrm>
            <a:off x="287318" y="4191000"/>
            <a:ext cx="8229600" cy="1143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CSS can also be written “in line,” within HTML code, but it’s preferable to include an external style sheet:</a:t>
            </a:r>
            <a:endParaRPr lang="en-US" dirty="0"/>
          </a:p>
        </p:txBody>
      </p:sp>
      <p:sp>
        <p:nvSpPr>
          <p:cNvPr id="6" name="TextBox 5"/>
          <p:cNvSpPr txBox="1"/>
          <p:nvPr/>
        </p:nvSpPr>
        <p:spPr>
          <a:xfrm>
            <a:off x="761999" y="5367168"/>
            <a:ext cx="7216847" cy="523220"/>
          </a:xfrm>
          <a:prstGeom prst="rect">
            <a:avLst/>
          </a:prstGeom>
          <a:noFill/>
        </p:spPr>
        <p:txBody>
          <a:bodyPr wrap="none" rtlCol="0">
            <a:spAutoFit/>
          </a:bodyPr>
          <a:lstStyle/>
          <a:p>
            <a:r>
              <a:rPr lang="en-US" sz="2800" strike="sngStrike" dirty="0" smtClean="0">
                <a:solidFill>
                  <a:schemeClr val="bg2">
                    <a:lumMod val="50000"/>
                  </a:schemeClr>
                </a:solidFill>
              </a:rPr>
              <a:t>&lt;p style=“font-size: 14px;”&gt;</a:t>
            </a:r>
            <a:r>
              <a:rPr lang="en-US" sz="2800" strike="sngStrike" dirty="0" err="1" smtClean="0">
                <a:solidFill>
                  <a:schemeClr val="bg2">
                    <a:lumMod val="50000"/>
                  </a:schemeClr>
                </a:solidFill>
              </a:rPr>
              <a:t>Lorem</a:t>
            </a:r>
            <a:r>
              <a:rPr lang="en-US" sz="2800" strike="sngStrike" dirty="0" smtClean="0">
                <a:solidFill>
                  <a:schemeClr val="bg2">
                    <a:lumMod val="50000"/>
                  </a:schemeClr>
                </a:solidFill>
              </a:rPr>
              <a:t> </a:t>
            </a:r>
            <a:r>
              <a:rPr lang="en-US" sz="2800" strike="sngStrike" dirty="0" err="1" smtClean="0">
                <a:solidFill>
                  <a:schemeClr val="bg2">
                    <a:lumMod val="50000"/>
                  </a:schemeClr>
                </a:solidFill>
              </a:rPr>
              <a:t>ipsum</a:t>
            </a:r>
            <a:r>
              <a:rPr lang="en-US" sz="2800" strike="sngStrike" dirty="0" smtClean="0">
                <a:solidFill>
                  <a:schemeClr val="bg2">
                    <a:lumMod val="50000"/>
                  </a:schemeClr>
                </a:solidFill>
              </a:rPr>
              <a:t>…&lt;/p&gt;</a:t>
            </a:r>
            <a:endParaRPr lang="en-US" sz="2800" strike="sngStrike" dirty="0">
              <a:solidFill>
                <a:schemeClr val="bg2">
                  <a:lumMod val="50000"/>
                </a:schemeClr>
              </a:solidFill>
            </a:endParaRPr>
          </a:p>
        </p:txBody>
      </p:sp>
    </p:spTree>
    <p:extLst>
      <p:ext uri="{BB962C8B-B14F-4D97-AF65-F5344CB8AC3E}">
        <p14:creationId xmlns:p14="http://schemas.microsoft.com/office/powerpoint/2010/main" xmlns="" val="254839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write some CSS!</a:t>
            </a:r>
            <a:endParaRPr lang="en-US" dirty="0"/>
          </a:p>
        </p:txBody>
      </p:sp>
      <p:sp>
        <p:nvSpPr>
          <p:cNvPr id="3" name="Content Placeholder 2"/>
          <p:cNvSpPr>
            <a:spLocks noGrp="1"/>
          </p:cNvSpPr>
          <p:nvPr>
            <p:ph sz="quarter" idx="1"/>
          </p:nvPr>
        </p:nvSpPr>
        <p:spPr/>
        <p:txBody>
          <a:bodyPr>
            <a:normAutofit/>
          </a:bodyPr>
          <a:lstStyle/>
          <a:p>
            <a:r>
              <a:rPr lang="en-US" sz="2800" dirty="0" smtClean="0"/>
              <a:t>We’ll work in a web-based editing tool, but CSS can easily be written in text editing software like Notepad.</a:t>
            </a:r>
          </a:p>
          <a:p>
            <a:r>
              <a:rPr lang="en-US" sz="3600" dirty="0"/>
              <a:t>Go to </a:t>
            </a:r>
            <a:r>
              <a:rPr lang="en-US" sz="3600" dirty="0">
                <a:hlinkClick r:id="rId2"/>
              </a:rPr>
              <a:t>http://</a:t>
            </a:r>
            <a:r>
              <a:rPr lang="en-US" sz="3600" dirty="0" smtClean="0">
                <a:hlinkClick r:id="rId2"/>
              </a:rPr>
              <a:t>dabblet.com/gist/9103656</a:t>
            </a:r>
            <a:r>
              <a:rPr lang="en-US" sz="3600" dirty="0" smtClean="0"/>
              <a:t> </a:t>
            </a:r>
          </a:p>
          <a:p>
            <a:pPr lvl="1"/>
            <a:r>
              <a:rPr lang="en-US" sz="2000" i="1" dirty="0" smtClean="0"/>
              <a:t>Online tool for writing and testing your CSS code.</a:t>
            </a:r>
          </a:p>
          <a:p>
            <a:pPr lvl="1"/>
            <a:r>
              <a:rPr lang="en-US" sz="2000" i="1" dirty="0" smtClean="0"/>
              <a:t>This </a:t>
            </a:r>
            <a:r>
              <a:rPr lang="en-US" sz="2000" i="1" dirty="0" smtClean="0"/>
              <a:t>tool references our CSS automatically, so in this case, we don’t need to link our CSS file like we normally </a:t>
            </a:r>
            <a:r>
              <a:rPr lang="en-US" sz="2000" i="1" dirty="0" smtClean="0"/>
              <a:t>do.</a:t>
            </a:r>
            <a:endParaRPr lang="en-US" sz="2000" i="1" dirty="0" smtClean="0"/>
          </a:p>
          <a:p>
            <a:pPr lvl="1"/>
            <a:endParaRPr lang="en-US" sz="2000" i="1" dirty="0" smtClean="0"/>
          </a:p>
          <a:p>
            <a:endParaRPr lang="en-US" sz="2800" dirty="0"/>
          </a:p>
        </p:txBody>
      </p:sp>
    </p:spTree>
    <p:extLst>
      <p:ext uri="{BB962C8B-B14F-4D97-AF65-F5344CB8AC3E}">
        <p14:creationId xmlns:p14="http://schemas.microsoft.com/office/powerpoint/2010/main" xmlns="" val="3615434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IDs and Classes to HTML</a:t>
            </a:r>
            <a:endParaRPr lang="en-US" dirty="0"/>
          </a:p>
        </p:txBody>
      </p:sp>
      <p:sp>
        <p:nvSpPr>
          <p:cNvPr id="3" name="Content Placeholder 2"/>
          <p:cNvSpPr>
            <a:spLocks noGrp="1"/>
          </p:cNvSpPr>
          <p:nvPr>
            <p:ph sz="quarter" idx="1"/>
          </p:nvPr>
        </p:nvSpPr>
        <p:spPr>
          <a:xfrm>
            <a:off x="457200" y="1219200"/>
            <a:ext cx="8229600" cy="609600"/>
          </a:xfrm>
        </p:spPr>
        <p:txBody>
          <a:bodyPr/>
          <a:lstStyle/>
          <a:p>
            <a:r>
              <a:rPr lang="en-US" dirty="0" smtClean="0"/>
              <a:t>First, we need to add our IDs and classes to the HTML:</a:t>
            </a:r>
            <a:endParaRPr lang="en-US" dirty="0"/>
          </a:p>
        </p:txBody>
      </p:sp>
      <p:sp>
        <p:nvSpPr>
          <p:cNvPr id="4" name="TextBox 3"/>
          <p:cNvSpPr txBox="1"/>
          <p:nvPr/>
        </p:nvSpPr>
        <p:spPr>
          <a:xfrm>
            <a:off x="533400" y="1981200"/>
            <a:ext cx="7848600" cy="1815882"/>
          </a:xfrm>
          <a:prstGeom prst="rect">
            <a:avLst/>
          </a:prstGeom>
          <a:noFill/>
        </p:spPr>
        <p:txBody>
          <a:bodyPr wrap="square" rtlCol="0">
            <a:spAutoFit/>
          </a:bodyPr>
          <a:lstStyle/>
          <a:p>
            <a:r>
              <a:rPr lang="en-US" sz="2800" dirty="0" smtClean="0">
                <a:solidFill>
                  <a:schemeClr val="bg1">
                    <a:lumMod val="50000"/>
                  </a:schemeClr>
                </a:solidFill>
              </a:rPr>
              <a:t>&lt;h1&gt;Wolverine&lt;/h1&gt;</a:t>
            </a:r>
          </a:p>
          <a:p>
            <a:endParaRPr lang="en-US" sz="2800" dirty="0">
              <a:solidFill>
                <a:schemeClr val="bg1">
                  <a:lumMod val="50000"/>
                </a:schemeClr>
              </a:solidFill>
            </a:endParaRPr>
          </a:p>
          <a:p>
            <a:r>
              <a:rPr lang="en-US" sz="2800" dirty="0" smtClean="0">
                <a:solidFill>
                  <a:schemeClr val="bg1">
                    <a:lumMod val="50000"/>
                  </a:schemeClr>
                </a:solidFill>
              </a:rPr>
              <a:t>&lt;</a:t>
            </a:r>
            <a:r>
              <a:rPr lang="en-US" sz="2800" dirty="0" err="1" smtClean="0">
                <a:solidFill>
                  <a:schemeClr val="bg1">
                    <a:lumMod val="50000"/>
                  </a:schemeClr>
                </a:solidFill>
              </a:rPr>
              <a:t>img</a:t>
            </a:r>
            <a:r>
              <a:rPr lang="en-US" sz="2800" dirty="0" smtClean="0">
                <a:solidFill>
                  <a:schemeClr val="bg1">
                    <a:lumMod val="50000"/>
                  </a:schemeClr>
                </a:solidFill>
              </a:rPr>
              <a:t> </a:t>
            </a:r>
            <a:r>
              <a:rPr lang="en-US" sz="2800" dirty="0" err="1" smtClean="0">
                <a:solidFill>
                  <a:schemeClr val="bg1">
                    <a:lumMod val="50000"/>
                  </a:schemeClr>
                </a:solidFill>
              </a:rPr>
              <a:t>src</a:t>
            </a:r>
            <a:r>
              <a:rPr lang="en-US" sz="2800" dirty="0" smtClean="0">
                <a:solidFill>
                  <a:schemeClr val="bg1">
                    <a:lumMod val="50000"/>
                  </a:schemeClr>
                </a:solidFill>
              </a:rPr>
              <a:t>=</a:t>
            </a:r>
            <a:r>
              <a:rPr lang="en-US" sz="2800" dirty="0" smtClean="0">
                <a:solidFill>
                  <a:schemeClr val="bg1">
                    <a:lumMod val="50000"/>
                  </a:schemeClr>
                </a:solidFill>
                <a:hlinkClick r:id="rId2"/>
              </a:rPr>
              <a:t>http://www.someTutorials.org/some.jpg</a:t>
            </a:r>
            <a:endParaRPr lang="en-US" sz="2800" dirty="0" smtClean="0">
              <a:solidFill>
                <a:schemeClr val="bg1">
                  <a:lumMod val="50000"/>
                </a:schemeClr>
              </a:solidFill>
            </a:endParaRPr>
          </a:p>
          <a:p>
            <a:r>
              <a:rPr lang="en-US" sz="2800" dirty="0" smtClean="0">
                <a:solidFill>
                  <a:schemeClr val="bg1">
                    <a:lumMod val="50000"/>
                  </a:schemeClr>
                </a:solidFill>
              </a:rPr>
              <a:t>					</a:t>
            </a:r>
            <a:r>
              <a:rPr lang="en-US" sz="2800" dirty="0" smtClean="0">
                <a:solidFill>
                  <a:srgbClr val="C00000"/>
                </a:solidFill>
              </a:rPr>
              <a:t>class=“bordered” </a:t>
            </a:r>
            <a:r>
              <a:rPr lang="en-US" sz="2800" dirty="0" smtClean="0">
                <a:solidFill>
                  <a:schemeClr val="tx2">
                    <a:lumMod val="60000"/>
                    <a:lumOff val="40000"/>
                  </a:schemeClr>
                </a:solidFill>
              </a:rPr>
              <a:t>/&gt;</a:t>
            </a:r>
            <a:endParaRPr lang="en-US" sz="2800" dirty="0">
              <a:solidFill>
                <a:schemeClr val="tx2">
                  <a:lumMod val="60000"/>
                  <a:lumOff val="40000"/>
                </a:schemeClr>
              </a:solidFill>
            </a:endParaRPr>
          </a:p>
        </p:txBody>
      </p:sp>
      <p:sp>
        <p:nvSpPr>
          <p:cNvPr id="5" name="TextBox 4"/>
          <p:cNvSpPr txBox="1"/>
          <p:nvPr/>
        </p:nvSpPr>
        <p:spPr>
          <a:xfrm>
            <a:off x="2743200" y="4419600"/>
            <a:ext cx="2209800" cy="1200329"/>
          </a:xfrm>
          <a:prstGeom prst="rect">
            <a:avLst/>
          </a:prstGeom>
          <a:solidFill>
            <a:schemeClr val="bg1">
              <a:lumMod val="95000"/>
            </a:schemeClr>
          </a:solidFill>
          <a:ln>
            <a:solidFill>
              <a:schemeClr val="accent1"/>
            </a:solidFill>
          </a:ln>
        </p:spPr>
        <p:txBody>
          <a:bodyPr wrap="square" rtlCol="0">
            <a:spAutoFit/>
          </a:bodyPr>
          <a:lstStyle/>
          <a:p>
            <a:r>
              <a:rPr lang="en-US" dirty="0" smtClean="0"/>
              <a:t>This class won’t do anything yet. We’ll define its associated styles in our CSS file.</a:t>
            </a:r>
            <a:endParaRPr lang="en-US" dirty="0"/>
          </a:p>
        </p:txBody>
      </p:sp>
      <p:cxnSp>
        <p:nvCxnSpPr>
          <p:cNvPr id="7" name="Straight Arrow Connector 6"/>
          <p:cNvCxnSpPr>
            <a:stCxn id="5" idx="3"/>
          </p:cNvCxnSpPr>
          <p:nvPr/>
        </p:nvCxnSpPr>
        <p:spPr>
          <a:xfrm flipV="1">
            <a:off x="4953000" y="3733801"/>
            <a:ext cx="1066800" cy="1285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29027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1654</TotalTime>
  <Words>1602</Words>
  <Application>Microsoft Office PowerPoint</Application>
  <PresentationFormat>On-screen Show (4:3)</PresentationFormat>
  <Paragraphs>135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Origin</vt:lpstr>
      <vt:lpstr>CSS Basics</vt:lpstr>
      <vt:lpstr>What is CSS?</vt:lpstr>
      <vt:lpstr>How does CSS work?</vt:lpstr>
      <vt:lpstr>What is the difference between ID and class?</vt:lpstr>
      <vt:lpstr>What does a CSS file look like?</vt:lpstr>
      <vt:lpstr>What does a CSS file look like?</vt:lpstr>
      <vt:lpstr>Adding CSS to HTML</vt:lpstr>
      <vt:lpstr>Let’s write some CSS!</vt:lpstr>
      <vt:lpstr>Adding IDs and Classes to HTML</vt:lpstr>
      <vt:lpstr>Adding IDs and Classes to HTML</vt:lpstr>
      <vt:lpstr>Defining Elements in CSS</vt:lpstr>
      <vt:lpstr>Writing CSS</vt:lpstr>
      <vt:lpstr>Writing CSS</vt:lpstr>
      <vt:lpstr>Writing CSS</vt:lpstr>
      <vt:lpstr>Using Colors in CSS</vt:lpstr>
      <vt:lpstr>Writing CSS</vt:lpstr>
      <vt:lpstr>Writing CSS</vt:lpstr>
      <vt:lpstr>Writing CSS</vt:lpstr>
      <vt:lpstr>Writing CSS</vt:lpstr>
      <vt:lpstr>Using Fonts in CSS</vt:lpstr>
      <vt:lpstr>Writing CSS</vt:lpstr>
      <vt:lpstr>More about CSS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Arun</cp:lastModifiedBy>
  <cp:revision>70</cp:revision>
  <dcterms:created xsi:type="dcterms:W3CDTF">2013-07-11T15:37:53Z</dcterms:created>
  <dcterms:modified xsi:type="dcterms:W3CDTF">2017-02-22T06:39:49Z</dcterms:modified>
</cp:coreProperties>
</file>