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2" r:id="rId3"/>
    <p:sldId id="257" r:id="rId4"/>
    <p:sldId id="259" r:id="rId5"/>
    <p:sldId id="317" r:id="rId6"/>
    <p:sldId id="307" r:id="rId7"/>
    <p:sldId id="308" r:id="rId8"/>
    <p:sldId id="310" r:id="rId9"/>
    <p:sldId id="311" r:id="rId10"/>
    <p:sldId id="312" r:id="rId11"/>
    <p:sldId id="324" r:id="rId12"/>
    <p:sldId id="325" r:id="rId13"/>
    <p:sldId id="326" r:id="rId14"/>
    <p:sldId id="327" r:id="rId15"/>
    <p:sldId id="318" r:id="rId16"/>
    <p:sldId id="260" r:id="rId17"/>
    <p:sldId id="261" r:id="rId18"/>
    <p:sldId id="262" r:id="rId19"/>
    <p:sldId id="300" r:id="rId20"/>
    <p:sldId id="319" r:id="rId21"/>
    <p:sldId id="263" r:id="rId22"/>
    <p:sldId id="264" r:id="rId23"/>
    <p:sldId id="265" r:id="rId24"/>
    <p:sldId id="320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321" r:id="rId33"/>
    <p:sldId id="273" r:id="rId34"/>
    <p:sldId id="274" r:id="rId35"/>
    <p:sldId id="275" r:id="rId36"/>
    <p:sldId id="276" r:id="rId37"/>
    <p:sldId id="322" r:id="rId38"/>
    <p:sldId id="277" r:id="rId39"/>
    <p:sldId id="297" r:id="rId40"/>
    <p:sldId id="278" r:id="rId41"/>
    <p:sldId id="323" r:id="rId42"/>
    <p:sldId id="279" r:id="rId43"/>
    <p:sldId id="280" r:id="rId44"/>
    <p:sldId id="282" r:id="rId45"/>
    <p:sldId id="283" r:id="rId46"/>
    <p:sldId id="284" r:id="rId47"/>
    <p:sldId id="285" r:id="rId48"/>
    <p:sldId id="25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6FF"/>
    <a:srgbClr val="B7FBCC"/>
    <a:srgbClr val="C5EDCF"/>
    <a:srgbClr val="E1F4DC"/>
    <a:srgbClr val="D1EDC9"/>
    <a:srgbClr val="DEF5FA"/>
    <a:srgbClr val="3DC4DF"/>
    <a:srgbClr val="323FBC"/>
    <a:srgbClr val="0044CC"/>
    <a:srgbClr val="FF575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765C4-08F5-44CD-B6D3-12FFABD4A763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2752E-850D-42F7-BB41-AD4E9F0D94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2752E-850D-42F7-BB41-AD4E9F0D941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4AFB-405D-486B-AC1C-37616C96E94C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2A7DB-52AE-4EE1-9FCF-A498966E70A1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DFB1-B7BE-4623-9488-A09A882CA1F4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9295-D333-4054-AD2C-B2338625048B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4C26-A99A-45F1-A563-A8FB3793A1E1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202A-756C-40BB-9A9D-2A6F49734AA7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9995-D335-4FF7-BAB5-5479CAB45B31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AC83-BDE9-4299-BD94-7D76BF015F68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E6AA1-335C-4D06-9458-336D27FC3ED1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C88A-312B-464C-AE53-6D988E70567C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C25A-F894-4210-8EF2-5DDC25BE3BB0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64F50-9010-4112-A86F-3ECC59B32094}" type="datetime1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58501-496E-41C7-8A07-8B83B06639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3124200"/>
          </a:xfrm>
        </p:spPr>
        <p:txBody>
          <a:bodyPr>
            <a:noAutofit/>
          </a:bodyPr>
          <a:lstStyle/>
          <a:p>
            <a:r>
              <a:rPr lang="en-US" sz="540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1447800"/>
            <a:ext cx="5410200" cy="406265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&lt;style&gt;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div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	width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125px;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	height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20px;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	margin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:50px;</a:t>
            </a:r>
            <a:endParaRPr lang="en-US" sz="2000" dirty="0" smtClean="0">
              <a:solidFill>
                <a:srgbClr val="FF0000"/>
              </a:solidFill>
              <a:latin typeface="Century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	padding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20px;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	border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3px solid blue;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	outline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: 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3px solid green;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Century" pitchFamily="18" charset="0"/>
              </a:rPr>
              <a:t>	outline-offset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2000" dirty="0" smtClean="0">
                <a:solidFill>
                  <a:srgbClr val="0156FF"/>
                </a:solidFill>
                <a:latin typeface="Century" pitchFamily="18" charset="0"/>
              </a:rPr>
              <a:t>5px;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20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&lt;div&gt;</a:t>
            </a:r>
            <a:r>
              <a:rPr lang="en-US" sz="20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2000" dirty="0" smtClean="0">
                <a:solidFill>
                  <a:schemeClr val="tx1"/>
                </a:solidFill>
                <a:latin typeface="Century" pitchFamily="18" charset="0"/>
              </a:rPr>
              <a:t> Heights </a:t>
            </a:r>
            <a:r>
              <a:rPr lang="en-US" sz="20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5643418" y="2438400"/>
            <a:ext cx="2586182" cy="990600"/>
            <a:chOff x="5643418" y="2286000"/>
            <a:chExt cx="2586182" cy="990600"/>
          </a:xfrm>
        </p:grpSpPr>
        <p:sp>
          <p:nvSpPr>
            <p:cNvPr id="16" name="Rectangle 15"/>
            <p:cNvSpPr/>
            <p:nvPr/>
          </p:nvSpPr>
          <p:spPr>
            <a:xfrm>
              <a:off x="5643418" y="2286000"/>
              <a:ext cx="2586182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19618" y="2362200"/>
              <a:ext cx="24384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15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48218" y="2590800"/>
              <a:ext cx="1981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latin typeface="Century" pitchFamily="18" charset="0"/>
                </a:rPr>
                <a:t>Techknow</a:t>
              </a:r>
              <a:r>
                <a:rPr lang="en-US" sz="1600" dirty="0" smtClean="0">
                  <a:latin typeface="Century" pitchFamily="18" charset="0"/>
                </a:rPr>
                <a:t> Heights</a:t>
              </a:r>
              <a:endParaRPr lang="en-US" sz="1600" dirty="0">
                <a:latin typeface="Century" pitchFamily="18" charset="0"/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4419600" y="3429000"/>
            <a:ext cx="2362200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14800" y="2743200"/>
            <a:ext cx="16002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7" idx="1"/>
          </p:cNvCxnSpPr>
          <p:nvPr/>
        </p:nvCxnSpPr>
        <p:spPr>
          <a:xfrm flipV="1">
            <a:off x="3733800" y="4375666"/>
            <a:ext cx="1981200" cy="439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4191000"/>
            <a:ext cx="32004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Space b/w border &amp; Outline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Developers can create multiple columns for laying out text</a:t>
            </a:r>
          </a:p>
          <a:p>
            <a:r>
              <a:rPr lang="en-US" dirty="0" smtClean="0">
                <a:latin typeface="Century" pitchFamily="18" charset="0"/>
              </a:rPr>
              <a:t>Multiple column properties: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column-count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column-gap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column-rule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Columns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column-count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Columns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2057400"/>
            <a:ext cx="8153400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.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myColumns</a:t>
            </a:r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{</a:t>
            </a:r>
            <a:endParaRPr lang="en-US" sz="1400" dirty="0" smtClean="0">
              <a:solidFill>
                <a:srgbClr val="FF000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-moz-column-count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Firefox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-webkit-column-count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Safari and Chrome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}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&lt;body&gt;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&lt;div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class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“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myColumns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”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 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 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&lt;/div&gt;&lt;/body&gt;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5486400"/>
            <a:ext cx="38862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 technology. It will keep you updated with best-in-industry trends. </a:t>
            </a:r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95800" y="5486400"/>
            <a:ext cx="38862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itchFamily="18" charset="0"/>
              </a:rPr>
              <a:t>technology. It will keep you updated with best-in-industry trends. </a:t>
            </a:r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5410200"/>
            <a:ext cx="7924800" cy="1295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800" y="5105400"/>
            <a:ext cx="9906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Output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column-gap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Columns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2057400"/>
            <a:ext cx="8153400" cy="224676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.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myColumns</a:t>
            </a:r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{</a:t>
            </a:r>
            <a:endParaRPr lang="en-US" sz="1400" dirty="0" smtClean="0">
              <a:solidFill>
                <a:srgbClr val="FF000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-moz-column-count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Firefox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-webkit-column-count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Safari and Chrome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</a:t>
            </a:r>
          </a:p>
          <a:p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-moz-column-gap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:30px;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 /* Firefox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-webkit-column-gap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:30px;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Safari and Chrome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column-gap: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30px;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486400"/>
            <a:ext cx="38862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 technology. It will keep you updated with best-in-industry trends. </a:t>
            </a:r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419600" y="5486400"/>
            <a:ext cx="38862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itchFamily="18" charset="0"/>
              </a:rPr>
              <a:t>technology. It will keep you updated with best-in-industry trends. </a:t>
            </a:r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381000" y="5410200"/>
            <a:ext cx="7848600" cy="1295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4800" y="5105400"/>
            <a:ext cx="9906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Output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column-rule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Multiple Columns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828799"/>
            <a:ext cx="8153400" cy="3108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.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myColumns</a:t>
            </a:r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{</a:t>
            </a:r>
            <a:endParaRPr lang="en-US" sz="1400" dirty="0" smtClean="0">
              <a:solidFill>
                <a:srgbClr val="FF000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-moz-column-count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	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Firefox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-webkit-column-count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Safari and Chrome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column-count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:2;</a:t>
            </a:r>
          </a:p>
          <a:p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-moz-column-gap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:30px;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Firefox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-webkit-column-gap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:30px;	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Safari and Chrome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column-gap: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30px;</a:t>
            </a:r>
          </a:p>
          <a:p>
            <a:endParaRPr lang="en-US" sz="1400" dirty="0" smtClean="0">
              <a:solidFill>
                <a:srgbClr val="0156FF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-moz-column-rule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:4px outset #411390;	/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* Firefox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-webkit-column-rule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:4px outset #411390;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/* Safari and Chrome */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column-rule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:4px outset #411390;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5486400"/>
            <a:ext cx="38862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 technology. It will keep you updated with best-in-industry trends. </a:t>
            </a:r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5486400"/>
            <a:ext cx="3886200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itchFamily="18" charset="0"/>
              </a:rPr>
              <a:t>technology. It will keep you updated with best-in-industry trends. </a:t>
            </a:r>
            <a:r>
              <a:rPr lang="en-US" sz="1400" dirty="0" err="1" smtClean="0">
                <a:latin typeface="Century" pitchFamily="18" charset="0"/>
              </a:rPr>
              <a:t>TechKnow</a:t>
            </a:r>
            <a:r>
              <a:rPr lang="en-US" sz="1400" dirty="0" smtClean="0"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381000" y="5410200"/>
            <a:ext cx="7848600" cy="129540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4800" y="5105400"/>
            <a:ext cx="9906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Output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3848895" y="6133304"/>
            <a:ext cx="990598" cy="1589"/>
          </a:xfrm>
          <a:prstGeom prst="line">
            <a:avLst/>
          </a:prstGeom>
          <a:ln w="38100">
            <a:solidFill>
              <a:srgbClr val="323F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User Interface</a:t>
            </a:r>
            <a:endParaRPr lang="en-US" dirty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Border</a:t>
            </a:r>
          </a:p>
          <a:p>
            <a:r>
              <a:rPr lang="en-US" dirty="0" smtClean="0">
                <a:latin typeface="Century" pitchFamily="18" charset="0"/>
              </a:rPr>
              <a:t>Background</a:t>
            </a:r>
          </a:p>
          <a:p>
            <a:r>
              <a:rPr lang="en-US" dirty="0" smtClean="0">
                <a:latin typeface="Century" pitchFamily="18" charset="0"/>
              </a:rPr>
              <a:t>Gradient</a:t>
            </a:r>
          </a:p>
          <a:p>
            <a:r>
              <a:rPr lang="en-US" dirty="0" smtClean="0">
                <a:latin typeface="Century" pitchFamily="18" charset="0"/>
              </a:rPr>
              <a:t>Text Effect</a:t>
            </a:r>
          </a:p>
          <a:p>
            <a:r>
              <a:rPr lang="en-US" dirty="0" smtClean="0">
                <a:latin typeface="Century" pitchFamily="18" charset="0"/>
              </a:rPr>
              <a:t>Font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Without using a design program, like Photoshop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Create rounded borders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Add shadow to boxes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Use an image as a border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Borders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border-radius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 shorthand property for setting all the four border-*-radius properties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Supported in IE9+, Firefox, Chrome, Safari, and Opera</a:t>
            </a:r>
          </a:p>
          <a:p>
            <a:r>
              <a:rPr lang="en-US" dirty="0" smtClean="0">
                <a:latin typeface="Century" pitchFamily="18" charset="0"/>
              </a:rPr>
              <a:t>box-shadow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 shorthand property for setting all the border-image-* properties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Supported in IE9+, Firefox, Chrome, Safari 5.1.1, and Opera</a:t>
            </a:r>
          </a:p>
          <a:p>
            <a:r>
              <a:rPr lang="en-US" dirty="0" smtClean="0">
                <a:latin typeface="Century" pitchFamily="18" charset="0"/>
              </a:rPr>
              <a:t>border-image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 shorthand property for setting all the border-image-* properties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Supported in Firefox, Chrome, and Safari 6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Opera supports -o-border-image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Safari 5 supports -</a:t>
            </a:r>
            <a:r>
              <a:rPr lang="en-US" dirty="0" err="1" smtClean="0">
                <a:latin typeface="Century" pitchFamily="18" charset="0"/>
              </a:rPr>
              <a:t>webkit</a:t>
            </a:r>
            <a:r>
              <a:rPr lang="en-US" dirty="0" smtClean="0">
                <a:latin typeface="Century" pitchFamily="18" charset="0"/>
              </a:rPr>
              <a:t>-border-image</a:t>
            </a:r>
          </a:p>
          <a:p>
            <a:pPr lvl="1"/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Border  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border-radius</a:t>
            </a:r>
          </a:p>
          <a:p>
            <a:r>
              <a:rPr lang="en-US" dirty="0" smtClean="0">
                <a:latin typeface="Century" pitchFamily="18" charset="0"/>
              </a:rPr>
              <a:t>box-shadow</a:t>
            </a:r>
          </a:p>
          <a:p>
            <a:endParaRPr lang="en-US" dirty="0" smtClean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Borders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2832080"/>
            <a:ext cx="4648200" cy="341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&lt;div&gt;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Box with rounded corners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&lt;style&gt;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div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border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:2px solid blue;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padding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:10px 20px; 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background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:#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abcabc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width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:200px;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border-radius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:20px;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	box-shadow</a:t>
            </a:r>
            <a:r>
              <a:rPr lang="en-US" dirty="0" smtClean="0">
                <a:solidFill>
                  <a:srgbClr val="0156FF"/>
                </a:solidFill>
              </a:rPr>
              <a:t>: </a:t>
            </a:r>
            <a:r>
              <a:rPr lang="en-US" i="1" dirty="0" smtClean="0">
                <a:solidFill>
                  <a:srgbClr val="0156FF"/>
                </a:solidFill>
              </a:rPr>
              <a:t>5px </a:t>
            </a:r>
            <a:r>
              <a:rPr lang="en-US" i="1" dirty="0" err="1" smtClean="0">
                <a:solidFill>
                  <a:srgbClr val="0156FF"/>
                </a:solidFill>
              </a:rPr>
              <a:t>5px</a:t>
            </a:r>
            <a:r>
              <a:rPr lang="en-US" i="1" dirty="0" smtClean="0">
                <a:solidFill>
                  <a:srgbClr val="0156FF"/>
                </a:solidFill>
              </a:rPr>
              <a:t> </a:t>
            </a:r>
            <a:r>
              <a:rPr lang="en-US" i="1" dirty="0" err="1" smtClean="0">
                <a:solidFill>
                  <a:srgbClr val="0156FF"/>
                </a:solidFill>
              </a:rPr>
              <a:t>5px</a:t>
            </a:r>
            <a:r>
              <a:rPr lang="en-US" i="1" dirty="0" smtClean="0">
                <a:solidFill>
                  <a:srgbClr val="0156FF"/>
                </a:solidFill>
              </a:rPr>
              <a:t> #88abcd;</a:t>
            </a:r>
            <a:endParaRPr lang="en-US" dirty="0" smtClean="0">
              <a:solidFill>
                <a:srgbClr val="0156FF"/>
              </a:solidFill>
              <a:latin typeface="Century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  <a:endParaRPr lang="en-US" dirty="0">
              <a:solidFill>
                <a:srgbClr val="00B050"/>
              </a:solidFill>
              <a:latin typeface="Century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3962400"/>
            <a:ext cx="304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border-image</a:t>
            </a:r>
            <a:r>
              <a:rPr lang="en-US" dirty="0" smtClean="0">
                <a:latin typeface="Century" pitchFamily="18" charset="0"/>
                <a:sym typeface="Wingdings" pitchFamily="2" charset="2"/>
              </a:rPr>
              <a:t>: </a:t>
            </a:r>
            <a:r>
              <a:rPr lang="en-US" dirty="0" err="1" smtClean="0">
                <a:latin typeface="Century" pitchFamily="18" charset="0"/>
                <a:sym typeface="Wingdings" pitchFamily="2" charset="2"/>
              </a:rPr>
              <a:t>url</a:t>
            </a:r>
            <a:r>
              <a:rPr lang="en-US" dirty="0" smtClean="0">
                <a:latin typeface="Century" pitchFamily="18" charset="0"/>
                <a:sym typeface="Wingdings" pitchFamily="2" charset="2"/>
              </a:rPr>
              <a:t> (path) 10% 10% 10% 10% </a:t>
            </a:r>
            <a:r>
              <a:rPr lang="en-US" dirty="0" err="1" smtClean="0">
                <a:latin typeface="Century" pitchFamily="18" charset="0"/>
                <a:sym typeface="Wingdings" pitchFamily="2" charset="2"/>
              </a:rPr>
              <a:t>repeat|round|stretch</a:t>
            </a:r>
            <a:endParaRPr lang="en-US" dirty="0" smtClean="0">
              <a:latin typeface="Century" pitchFamily="18" charset="0"/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BorderImage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2832080"/>
            <a:ext cx="8610600" cy="31393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&lt;div&gt;</a:t>
            </a:r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Box with </a:t>
            </a:r>
            <a:r>
              <a:rPr lang="en-US" dirty="0" err="1" smtClean="0">
                <a:solidFill>
                  <a:schemeClr val="tx1"/>
                </a:solidFill>
                <a:latin typeface="Century" pitchFamily="18" charset="0"/>
              </a:rPr>
              <a:t>imageBorder</a:t>
            </a:r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&lt;style&gt;</a:t>
            </a:r>
            <a:r>
              <a:rPr lang="en-US" dirty="0" smtClean="0">
                <a:latin typeface="Century" pitchFamily="18" charset="0"/>
              </a:rPr>
              <a:t> 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div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border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:2px solid blue;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padding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:10px 20px; 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background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:#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abcabc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width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:200px;</a:t>
            </a:r>
          </a:p>
          <a:p>
            <a:r>
              <a:rPr lang="en-US" dirty="0" smtClean="0">
                <a:latin typeface="Century" pitchFamily="18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entury" pitchFamily="18" charset="0"/>
              </a:rPr>
              <a:t>border-image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: </a:t>
            </a:r>
            <a:r>
              <a:rPr lang="en-US" dirty="0" err="1" smtClean="0">
                <a:solidFill>
                  <a:srgbClr val="0156FF"/>
                </a:solidFill>
                <a:latin typeface="Century" pitchFamily="18" charset="0"/>
              </a:rPr>
              <a:t>url</a:t>
            </a:r>
            <a:r>
              <a:rPr lang="en-US" dirty="0" smtClean="0">
                <a:solidFill>
                  <a:srgbClr val="0156FF"/>
                </a:solidFill>
                <a:latin typeface="Century" pitchFamily="18" charset="0"/>
              </a:rPr>
              <a:t>(border-image.png) 25 30 10 20 repeat stretch;</a:t>
            </a:r>
          </a:p>
          <a:p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  <a:endParaRPr lang="en-US" dirty="0">
              <a:solidFill>
                <a:srgbClr val="00B050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User Interface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Border</a:t>
            </a:r>
          </a:p>
          <a:p>
            <a:r>
              <a:rPr lang="en-US" dirty="0" smtClean="0">
                <a:latin typeface="Century" pitchFamily="18" charset="0"/>
              </a:rPr>
              <a:t>Background</a:t>
            </a:r>
          </a:p>
          <a:p>
            <a:r>
              <a:rPr lang="en-US" dirty="0" smtClean="0">
                <a:latin typeface="Century" pitchFamily="18" charset="0"/>
              </a:rPr>
              <a:t>Gradient</a:t>
            </a:r>
          </a:p>
          <a:p>
            <a:r>
              <a:rPr lang="en-US" dirty="0" smtClean="0">
                <a:latin typeface="Century" pitchFamily="18" charset="0"/>
              </a:rPr>
              <a:t>Text Effect</a:t>
            </a:r>
          </a:p>
          <a:p>
            <a:r>
              <a:rPr lang="en-US" dirty="0" smtClean="0">
                <a:latin typeface="Century" pitchFamily="18" charset="0"/>
              </a:rPr>
              <a:t>Font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User Interface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Border</a:t>
            </a:r>
          </a:p>
          <a:p>
            <a:r>
              <a:rPr lang="en-US" b="1" dirty="0" smtClean="0">
                <a:latin typeface="Century" pitchFamily="18" charset="0"/>
              </a:rPr>
              <a:t>Background</a:t>
            </a:r>
          </a:p>
          <a:p>
            <a:r>
              <a:rPr lang="en-US" dirty="0" smtClean="0">
                <a:latin typeface="Century" pitchFamily="18" charset="0"/>
              </a:rPr>
              <a:t>Gradient</a:t>
            </a:r>
          </a:p>
          <a:p>
            <a:r>
              <a:rPr lang="en-US" dirty="0" smtClean="0">
                <a:latin typeface="Century" pitchFamily="18" charset="0"/>
              </a:rPr>
              <a:t>Text Effect</a:t>
            </a:r>
          </a:p>
          <a:p>
            <a:r>
              <a:rPr lang="en-US" dirty="0" smtClean="0">
                <a:latin typeface="Century" pitchFamily="18" charset="0"/>
              </a:rPr>
              <a:t>Font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Several new background properties to allow greater control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background-origin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Specifies the positioning area of the background images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background-size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Specifies the size of the background images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background-clip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Specifies the painting area of the background images</a:t>
            </a:r>
          </a:p>
          <a:p>
            <a:r>
              <a:rPr lang="en-US" dirty="0" smtClean="0">
                <a:latin typeface="Century" pitchFamily="18" charset="0"/>
              </a:rPr>
              <a:t>Multiple </a:t>
            </a:r>
            <a:r>
              <a:rPr lang="en-US" dirty="0" smtClean="0">
                <a:latin typeface="Century" pitchFamily="18" charset="0"/>
              </a:rPr>
              <a:t>images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Background  Properties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6400800" cy="46166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&lt;style&gt; div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border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:1px solid black;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padding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:35px;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background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:url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(tkhts-logo.png);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endParaRPr lang="en-US" sz="1400" dirty="0" smtClean="0">
              <a:solidFill>
                <a:srgbClr val="0156FF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background-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repeat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:no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-repeat;</a:t>
            </a:r>
          </a:p>
          <a:p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background-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position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:left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#div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background-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origin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:content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-box;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&lt;/style&gt; &lt;div&gt;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&lt;br&gt;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&lt;br&gt;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&lt;br&gt;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  <a:endParaRPr lang="en-US" sz="14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Background  Properties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1447800"/>
            <a:ext cx="41148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uneet\Desktop\tkht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0976" y="2286000"/>
            <a:ext cx="1563624" cy="685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876800" y="1447800"/>
            <a:ext cx="3886200" cy="263149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</a:p>
          <a:p>
            <a:r>
              <a:rPr lang="en-US" sz="11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</a:p>
          <a:p>
            <a:r>
              <a:rPr lang="en-US" sz="11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</a:p>
          <a:p>
            <a:r>
              <a:rPr lang="en-US" sz="11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1600200"/>
            <a:ext cx="6248400" cy="50475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&lt;style&gt; 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div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{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background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:url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(image/tkhts-logo.png);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background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-size:80% 80%;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background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-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repeat:no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-repeat;</a:t>
            </a:r>
          </a:p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}</a:t>
            </a:r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</a:p>
          <a:p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&lt;div&gt;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&lt;br&gt;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&lt;br&gt;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&lt;br&gt;</a:t>
            </a:r>
          </a:p>
          <a:p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Century" pitchFamily="18" charset="0"/>
              </a:rPr>
              <a:t>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  <a:endParaRPr lang="en-US" sz="14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Background  Properties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1447800"/>
            <a:ext cx="3810000" cy="25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uneet\Desktop\tkhts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981200"/>
            <a:ext cx="3657600" cy="14478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724400" y="1447800"/>
            <a:ext cx="3810000" cy="2631490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</a:p>
          <a:p>
            <a:r>
              <a:rPr lang="en-US" sz="11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</a:p>
          <a:p>
            <a:r>
              <a:rPr lang="en-US" sz="11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Education Website</a:t>
            </a:r>
          </a:p>
          <a:p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WWW.TKHTS.COM</a:t>
            </a:r>
          </a:p>
          <a:p>
            <a:r>
              <a:rPr lang="en-US" sz="11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100" dirty="0" smtClean="0">
                <a:solidFill>
                  <a:schemeClr val="tx1"/>
                </a:solidFill>
                <a:latin typeface="Century" pitchFamily="18" charset="0"/>
              </a:rPr>
              <a:t> Heights is a real-time website that connects you to the latest technology. It will keep you updated with best-in-industry trends.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User Interface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Border</a:t>
            </a:r>
          </a:p>
          <a:p>
            <a:r>
              <a:rPr lang="en-US" dirty="0" smtClean="0">
                <a:latin typeface="Century" pitchFamily="18" charset="0"/>
              </a:rPr>
              <a:t>Background</a:t>
            </a:r>
          </a:p>
          <a:p>
            <a:r>
              <a:rPr lang="en-US" b="1" dirty="0" smtClean="0">
                <a:latin typeface="Century" pitchFamily="18" charset="0"/>
              </a:rPr>
              <a:t>Gradient</a:t>
            </a:r>
          </a:p>
          <a:p>
            <a:r>
              <a:rPr lang="en-US" dirty="0" smtClean="0">
                <a:latin typeface="Century" pitchFamily="18" charset="0"/>
              </a:rPr>
              <a:t>Text Effect</a:t>
            </a:r>
          </a:p>
          <a:p>
            <a:r>
              <a:rPr lang="en-US" dirty="0" smtClean="0">
                <a:latin typeface="Century" pitchFamily="18" charset="0"/>
              </a:rPr>
              <a:t>Font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9529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Smooth transitions between two or more colors</a:t>
            </a:r>
          </a:p>
          <a:p>
            <a:r>
              <a:rPr lang="en-US" dirty="0" smtClean="0">
                <a:latin typeface="Century" pitchFamily="18" charset="0"/>
              </a:rPr>
              <a:t>Gradients look better when zoomed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Generated by the browser</a:t>
            </a:r>
          </a:p>
          <a:p>
            <a:r>
              <a:rPr lang="en-US" dirty="0" smtClean="0">
                <a:latin typeface="Century" pitchFamily="18" charset="0"/>
              </a:rPr>
              <a:t>CSS3 defines two types of gradients: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Linear Gradients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(goes down/up/left/right/diagonally)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Radial Gradients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(defined by their center</a:t>
            </a:r>
            <a:r>
              <a:rPr lang="en-US" dirty="0" smtClean="0">
                <a:latin typeface="Century" pitchFamily="18" charset="0"/>
              </a:rPr>
              <a:t>)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Linear Gradients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 at least two color stops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Color stops are the colors you want to render smooth transitions among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Set a starting point and a direction (or an angle) along with the gradient effect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229100"/>
            <a:ext cx="2181225" cy="171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238625"/>
            <a:ext cx="2286000" cy="170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Linear Gradients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28670"/>
            <a:ext cx="8153400" cy="1384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#grad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webkit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-linear-gradient(red, blue, yellow);	/* For Safari */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-o-linear-gradient(red, blue, yellow);		/* For Opera 11.1 to 12.0 */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-linear-gradient(red, blue, yellow);	/* For Firefox 3.6 to 15 */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linear-gradient(red, blue, yellow);		/* Standard syntax (must be last) */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981199"/>
            <a:ext cx="35814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Linear Gradient - Top to Bottom (this is default)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057471"/>
            <a:ext cx="81534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webkit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-linear-gradient(left, red , blue);	/* For Safari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-o-linear-gradient(right, red, blue);		/* For Opera 11.1 to 12.0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-linear-gradient(right, red, blue);		/* For Firefox 3.6 to 15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linear-gradient(to right, red , blue);		/* Standard syntax */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3810000"/>
            <a:ext cx="24384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Linear Gradient - Left to Right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341203"/>
            <a:ext cx="81534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webkit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-linear-gradient(left top, red , blue);	/* For Safari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-o-linear-gradient(bottom right, red, blue);	/* For Opera 11.1 to 12.0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-linear-gradient(bottom right, red, blue);	/* For Firefox 3.6 to 15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linear-gradient(to bottom right, red , blue);	/* Standard syntax */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5093732"/>
            <a:ext cx="22098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Linear Gradient - Diagonal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300663"/>
            <a:ext cx="1271588" cy="947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3985736"/>
            <a:ext cx="12954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400300"/>
            <a:ext cx="1266825" cy="102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Linear Gradients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3400" y="2304871"/>
            <a:ext cx="68580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background: linear-gradient(130deg, red, blue, green); 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" y="2057400"/>
            <a:ext cx="259080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Linear Gradient - Angular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3400" y="5490033"/>
            <a:ext cx="68580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background: repeating-linear-gradient(red, yellow 10%, green 20%);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5242562"/>
            <a:ext cx="259080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Linear Gradient - Repeating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3400" y="3914001"/>
            <a:ext cx="6858000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background: linear-gradient(to right,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rgba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(255,0,0,0), 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rgba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(255,0,0,1));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199" y="3666530"/>
            <a:ext cx="276947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Linear Gradient Transparency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548742"/>
            <a:ext cx="1295400" cy="1175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5090162"/>
            <a:ext cx="1295400" cy="1234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15200" y="1905000"/>
            <a:ext cx="12954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3200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Radial Gradients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Defined by center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Define at least two color stops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Can also specify the gradient's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Center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Shape (circle or ellipse)</a:t>
            </a:r>
          </a:p>
          <a:p>
            <a:pPr lvl="3"/>
            <a:r>
              <a:rPr lang="en-US" b="1" dirty="0" smtClean="0"/>
              <a:t>closest-side</a:t>
            </a:r>
            <a:endParaRPr lang="en-US" dirty="0" smtClean="0"/>
          </a:p>
          <a:p>
            <a:pPr lvl="3"/>
            <a:r>
              <a:rPr lang="en-US" b="1" dirty="0" smtClean="0"/>
              <a:t>farthest-side</a:t>
            </a:r>
            <a:endParaRPr lang="en-US" dirty="0" smtClean="0"/>
          </a:p>
          <a:p>
            <a:pPr lvl="3"/>
            <a:r>
              <a:rPr lang="en-US" b="1" dirty="0" smtClean="0"/>
              <a:t>closest-corner</a:t>
            </a:r>
            <a:endParaRPr lang="en-US" dirty="0" smtClean="0"/>
          </a:p>
          <a:p>
            <a:pPr lvl="3"/>
            <a:r>
              <a:rPr lang="en-US" b="1" dirty="0" smtClean="0"/>
              <a:t>farthest-corner</a:t>
            </a:r>
            <a:endParaRPr lang="en-US" dirty="0" smtClean="0">
              <a:latin typeface="Century" pitchFamily="18" charset="0"/>
            </a:endParaRPr>
          </a:p>
          <a:p>
            <a:pPr lvl="1"/>
            <a:r>
              <a:rPr lang="en-US" dirty="0" smtClean="0">
                <a:latin typeface="Century" pitchFamily="18" charset="0"/>
              </a:rPr>
              <a:t> By default, center is center, shape is ellipse, and size is farthest-corner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853354"/>
            <a:ext cx="2209800" cy="16998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4853354"/>
            <a:ext cx="226506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Cascading Style Sheets 3</a:t>
            </a:r>
          </a:p>
          <a:p>
            <a:r>
              <a:rPr lang="en-US" dirty="0" smtClean="0">
                <a:latin typeface="Century" pitchFamily="18" charset="0"/>
              </a:rPr>
              <a:t>CSS3 is the latest standard for CSS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support is still limited</a:t>
            </a:r>
          </a:p>
          <a:p>
            <a:pPr fontAlgn="base"/>
            <a:r>
              <a:rPr lang="en-US" dirty="0" smtClean="0">
                <a:latin typeface="Century" pitchFamily="18" charset="0"/>
              </a:rPr>
              <a:t>Layout Engine Support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Some of the CSS3 properties still in experimental phase are lead by a prefix:</a:t>
            </a:r>
          </a:p>
          <a:p>
            <a:pPr lvl="2" fontAlgn="base"/>
            <a:r>
              <a:rPr lang="en-US" dirty="0" smtClean="0">
                <a:latin typeface="Century" pitchFamily="18" charset="0"/>
              </a:rPr>
              <a:t>Trident (Microsoft Internet Explorer) : -ms-</a:t>
            </a:r>
          </a:p>
          <a:p>
            <a:pPr lvl="2" fontAlgn="base"/>
            <a:r>
              <a:rPr lang="en-US" dirty="0" smtClean="0">
                <a:latin typeface="Century" pitchFamily="18" charset="0"/>
              </a:rPr>
              <a:t>Gecko (Google Chrome &amp; Safari) : -</a:t>
            </a:r>
            <a:r>
              <a:rPr lang="en-US" dirty="0" err="1" smtClean="0">
                <a:latin typeface="Century" pitchFamily="18" charset="0"/>
              </a:rPr>
              <a:t>webkit</a:t>
            </a:r>
            <a:r>
              <a:rPr lang="en-US" dirty="0" smtClean="0">
                <a:latin typeface="Century" pitchFamily="18" charset="0"/>
              </a:rPr>
              <a:t>-</a:t>
            </a:r>
          </a:p>
          <a:p>
            <a:pPr lvl="2" fontAlgn="base"/>
            <a:r>
              <a:rPr lang="en-US" dirty="0" err="1" smtClean="0">
                <a:latin typeface="Century" pitchFamily="18" charset="0"/>
              </a:rPr>
              <a:t>WebKit</a:t>
            </a:r>
            <a:r>
              <a:rPr lang="en-US" dirty="0" smtClean="0">
                <a:latin typeface="Century" pitchFamily="18" charset="0"/>
              </a:rPr>
              <a:t> (Mozilla Firefox): -</a:t>
            </a:r>
            <a:r>
              <a:rPr lang="en-US" dirty="0" err="1" smtClean="0">
                <a:latin typeface="Century" pitchFamily="18" charset="0"/>
              </a:rPr>
              <a:t>moz</a:t>
            </a:r>
            <a:r>
              <a:rPr lang="en-US" dirty="0" smtClean="0">
                <a:latin typeface="Century" pitchFamily="18" charset="0"/>
              </a:rPr>
              <a:t>-</a:t>
            </a:r>
          </a:p>
          <a:p>
            <a:pPr lvl="1" fontAlgn="base"/>
            <a:r>
              <a:rPr lang="en-US" dirty="0" smtClean="0">
                <a:latin typeface="Century" pitchFamily="18" charset="0"/>
              </a:rPr>
              <a:t>Still wait for all browsers to fully support CSS3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Radial Gradients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28670"/>
            <a:ext cx="8153400" cy="1384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#grad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webkit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-radial-gradient(red, green, blue); /* Safari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-o-radial-gradient(red, green, blue); /* For Opera 11.1 to 12.0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-radial-gradient(red, green, blue); /* For Firefox 3.6 to 15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radial-gradient(red, green, blue); /* Standard syntax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981199"/>
            <a:ext cx="44958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Radial Gradient - Evenly Spaced Color Stops (this is default)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198203"/>
            <a:ext cx="81534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webkit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-radial-gradient(red 5%, green 15%, blue 60%); /* Safari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-o-radial-gradient(red 5%, green 15%, blue 60%); /* For Opera 11.1-12.0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-radial-gradient(red 5%, green 15%, blue 60%); /* For Firefox 3.6-15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radial-gradient(red 5%, green 15%, blue 60%); /* Standard syntax */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3950732"/>
            <a:ext cx="37338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Radial Gradient - Differently Spaced Color Stops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" y="5569803"/>
            <a:ext cx="8153400" cy="8309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webkit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-radial-gradient(circle, red, yellow, green); /* Safari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-o-radial-gradient(circle, red, yellow, green); /* Opera 11.1 to 12.0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-radial-gradient(circle, red, yellow, green); /* Firefox 3.6 to 15 */</a:t>
            </a:r>
            <a:b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radial-gradient(circle, red, yellow, green); /* Standard syntax */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5322332"/>
            <a:ext cx="22098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Linear Gradient - Set Shape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057400"/>
            <a:ext cx="1405117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798332"/>
            <a:ext cx="137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5181600"/>
            <a:ext cx="1417093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Radial Gradients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Gradients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2284274"/>
            <a:ext cx="853440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#grad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height:150px;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width:200px;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webkit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-repeating-radial-gradient(blue, magenta 10%, white 15%);	/* For Safari */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-o-repeating-radial-gradient(blue, magenta 10%, white 15%);		/* For Opera 11.1 to 12.0 */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-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-repeating-radial-gradient(blue, magenta 10%, white 15%);		/* For Firefox 3.6 to 15 */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background: repeating-radial-gradient(blue, magenta 10%, white 15%);		/* Standard syntax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2036803"/>
            <a:ext cx="220980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Radial Gradient - Repeating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67201"/>
            <a:ext cx="2986548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User Interface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Border</a:t>
            </a:r>
          </a:p>
          <a:p>
            <a:r>
              <a:rPr lang="en-US" dirty="0" smtClean="0">
                <a:latin typeface="Century" pitchFamily="18" charset="0"/>
              </a:rPr>
              <a:t>Background</a:t>
            </a:r>
          </a:p>
          <a:p>
            <a:r>
              <a:rPr lang="en-US" dirty="0" smtClean="0">
                <a:latin typeface="Century" pitchFamily="18" charset="0"/>
              </a:rPr>
              <a:t>Gradient</a:t>
            </a:r>
          </a:p>
          <a:p>
            <a:r>
              <a:rPr lang="en-US" b="1" dirty="0" smtClean="0">
                <a:latin typeface="Century" pitchFamily="18" charset="0"/>
              </a:rPr>
              <a:t>Text Effect</a:t>
            </a:r>
          </a:p>
          <a:p>
            <a:r>
              <a:rPr lang="en-US" dirty="0" smtClean="0">
                <a:latin typeface="Century" pitchFamily="18" charset="0"/>
              </a:rPr>
              <a:t>Font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CSS3 contains several new text features like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text-shadow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word-wrap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Text Effects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text-shadow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This property applies shadow to text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Specify:</a:t>
            </a:r>
          </a:p>
          <a:p>
            <a:pPr lvl="2"/>
            <a:r>
              <a:rPr lang="en-US" dirty="0" smtClean="0"/>
              <a:t>Horizontal shadow</a:t>
            </a:r>
          </a:p>
          <a:p>
            <a:pPr lvl="2"/>
            <a:r>
              <a:rPr lang="en-US" dirty="0" smtClean="0"/>
              <a:t>Vertical shadow</a:t>
            </a:r>
          </a:p>
          <a:p>
            <a:pPr lvl="2"/>
            <a:r>
              <a:rPr lang="en-US" dirty="0" smtClean="0"/>
              <a:t>Blur distance</a:t>
            </a:r>
          </a:p>
          <a:p>
            <a:pPr lvl="2"/>
            <a:r>
              <a:rPr lang="en-US" dirty="0" smtClean="0"/>
              <a:t>Color of the shadow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Text Effects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66800" y="4038600"/>
            <a:ext cx="4572000" cy="1815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&lt;style&gt;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h1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text-shadow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: 5px </a:t>
            </a:r>
            <a:r>
              <a:rPr lang="en-US" sz="1600" dirty="0" err="1" smtClean="0">
                <a:solidFill>
                  <a:srgbClr val="0156FF"/>
                </a:solidFill>
                <a:latin typeface="Century" pitchFamily="18" charset="0"/>
              </a:rPr>
              <a:t>5px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 </a:t>
            </a:r>
            <a:r>
              <a:rPr lang="en-US" sz="1600" dirty="0" err="1" smtClean="0">
                <a:solidFill>
                  <a:srgbClr val="0156FF"/>
                </a:solidFill>
                <a:latin typeface="Century" pitchFamily="18" charset="0"/>
              </a:rPr>
              <a:t>5px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 #</a:t>
            </a:r>
            <a:r>
              <a:rPr lang="en-US" sz="1600" dirty="0" err="1" smtClean="0">
                <a:solidFill>
                  <a:srgbClr val="0156FF"/>
                </a:solidFill>
                <a:latin typeface="Century" pitchFamily="18" charset="0"/>
              </a:rPr>
              <a:t>aababa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16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&lt;h1&gt;</a:t>
            </a:r>
            <a:r>
              <a:rPr lang="en-US" sz="16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 Heights!</a:t>
            </a:r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&lt;/h1&gt;</a:t>
            </a:r>
            <a:endParaRPr lang="en-US" sz="1600" dirty="0">
              <a:solidFill>
                <a:srgbClr val="00B050"/>
              </a:solidFill>
              <a:latin typeface="Century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410200"/>
            <a:ext cx="292437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Word Wrapping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long words expand outside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word-wrap property allows to force the text to wrap - even if splitting in the middle of a 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Text Effects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800" y="3072348"/>
            <a:ext cx="6553200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&lt;style&gt; </a:t>
            </a:r>
          </a:p>
          <a:p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p.simpleText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width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:5em;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border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:1px solid #000000;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p.wrapText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width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:5em;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border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:1px solid #000000;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word-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wrap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:break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-word;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&lt;p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class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simpleText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This is a long word: 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TechknowHeights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&lt;/p&gt;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&lt;p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class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wrapText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"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This is a long word: 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&gt;&lt;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br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TechknowHeights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&lt;/p&gt;</a:t>
            </a:r>
            <a:endParaRPr lang="en-US" sz="14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800" y="3276600"/>
            <a:ext cx="1143000" cy="990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00800" y="32766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itchFamily="18" charset="0"/>
              </a:rPr>
              <a:t>This is a long word: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3962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" pitchFamily="18" charset="0"/>
              </a:rPr>
              <a:t>TechknowHeights</a:t>
            </a:r>
            <a:r>
              <a:rPr lang="en-US" sz="1400" dirty="0" smtClean="0">
                <a:latin typeface="Century" pitchFamily="18" charset="0"/>
              </a:rPr>
              <a:t>.</a:t>
            </a:r>
            <a:endParaRPr lang="en-US" sz="1400" dirty="0">
              <a:latin typeface="Century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00800" y="4492822"/>
            <a:ext cx="1143000" cy="12221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00800" y="4492823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entury" pitchFamily="18" charset="0"/>
              </a:rPr>
              <a:t>This is a long word: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5178623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entury" pitchFamily="18" charset="0"/>
              </a:rPr>
              <a:t>TechknowHeights</a:t>
            </a:r>
            <a:r>
              <a:rPr lang="en-US" sz="1400" dirty="0" smtClean="0">
                <a:latin typeface="Century" pitchFamily="18" charset="0"/>
              </a:rPr>
              <a:t>.</a:t>
            </a:r>
            <a:endParaRPr lang="en-US" sz="1400" dirty="0">
              <a:latin typeface="Century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895600" y="3733800"/>
            <a:ext cx="3429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95600" y="4876800"/>
            <a:ext cx="3429000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Text Properties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1295400"/>
            <a:ext cx="92964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latin typeface="Century" pitchFamily="18" charset="0"/>
              </a:rPr>
              <a:t>Property</a:t>
            </a:r>
            <a:r>
              <a:rPr lang="en-US" sz="1400" dirty="0" smtClean="0">
                <a:latin typeface="Century" pitchFamily="18" charset="0"/>
              </a:rPr>
              <a:t>		</a:t>
            </a:r>
            <a:r>
              <a:rPr lang="en-US" u="sng" dirty="0" smtClean="0">
                <a:latin typeface="Century" pitchFamily="18" charset="0"/>
              </a:rPr>
              <a:t>Description</a:t>
            </a:r>
            <a:r>
              <a:rPr lang="en-US" sz="1400" dirty="0" smtClean="0">
                <a:latin typeface="Century" pitchFamily="18" charset="0"/>
              </a:rPr>
              <a:t>				</a:t>
            </a:r>
            <a:r>
              <a:rPr lang="en-US" u="sng" dirty="0" err="1" smtClean="0">
                <a:latin typeface="Century" pitchFamily="18" charset="0"/>
              </a:rPr>
              <a:t>Syntex</a:t>
            </a:r>
            <a:r>
              <a:rPr lang="en-US" sz="1400" dirty="0" smtClean="0">
                <a:latin typeface="Century" pitchFamily="18" charset="0"/>
              </a:rPr>
              <a:t>	</a:t>
            </a:r>
          </a:p>
          <a:p>
            <a:r>
              <a:rPr lang="en-US" sz="1400" dirty="0" smtClean="0">
                <a:latin typeface="Century" pitchFamily="18" charset="0"/>
              </a:rPr>
              <a:t>word-wrap		Allows long, unbreakable words to be broken	</a:t>
            </a:r>
            <a:r>
              <a:rPr lang="en-US" sz="1400" dirty="0" err="1" smtClean="0">
                <a:latin typeface="Century" pitchFamily="18" charset="0"/>
              </a:rPr>
              <a:t>p.test</a:t>
            </a:r>
            <a:r>
              <a:rPr lang="en-US" sz="1400" dirty="0" smtClean="0">
                <a:latin typeface="Century" pitchFamily="18" charset="0"/>
              </a:rPr>
              <a:t> {word-</a:t>
            </a:r>
            <a:r>
              <a:rPr lang="en-US" sz="1400" dirty="0" err="1" smtClean="0">
                <a:latin typeface="Century" pitchFamily="18" charset="0"/>
              </a:rPr>
              <a:t>wrap:break</a:t>
            </a:r>
            <a:r>
              <a:rPr lang="en-US" sz="1400" dirty="0" smtClean="0">
                <a:latin typeface="Century" pitchFamily="18" charset="0"/>
              </a:rPr>
              <a:t>-word;}</a:t>
            </a:r>
          </a:p>
          <a:p>
            <a:r>
              <a:rPr lang="en-US" sz="1400" dirty="0" smtClean="0">
                <a:latin typeface="Century" pitchFamily="18" charset="0"/>
              </a:rPr>
              <a:t>		and wrap to the next line			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text-wrap		Specifies line breaking rules for text		</a:t>
            </a:r>
            <a:r>
              <a:rPr lang="en-US" sz="1400" dirty="0" err="1" smtClean="0">
                <a:solidFill>
                  <a:srgbClr val="C00000"/>
                </a:solidFill>
                <a:latin typeface="Century" pitchFamily="18" charset="0"/>
              </a:rPr>
              <a:t>p.test</a:t>
            </a:r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 {text-</a:t>
            </a:r>
            <a:r>
              <a:rPr lang="en-US" sz="1400" dirty="0" err="1" smtClean="0">
                <a:solidFill>
                  <a:srgbClr val="C00000"/>
                </a:solidFill>
                <a:latin typeface="Century" pitchFamily="18" charset="0"/>
              </a:rPr>
              <a:t>wrap:none</a:t>
            </a:r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latin typeface="Century" pitchFamily="18" charset="0"/>
              </a:rPr>
              <a:t>word-break	Specifies line breaking rules for non-CJK scripts	</a:t>
            </a:r>
            <a:r>
              <a:rPr lang="en-US" sz="1400" dirty="0" err="1" smtClean="0">
                <a:latin typeface="Century" pitchFamily="18" charset="0"/>
              </a:rPr>
              <a:t>p.test</a:t>
            </a:r>
            <a:r>
              <a:rPr lang="en-US" sz="1400" dirty="0" smtClean="0">
                <a:latin typeface="Century" pitchFamily="18" charset="0"/>
              </a:rPr>
              <a:t> {word-</a:t>
            </a:r>
            <a:r>
              <a:rPr lang="en-US" sz="1400" dirty="0" err="1" smtClean="0">
                <a:latin typeface="Century" pitchFamily="18" charset="0"/>
              </a:rPr>
              <a:t>break:break</a:t>
            </a:r>
            <a:r>
              <a:rPr lang="en-US" sz="1400" dirty="0" smtClean="0">
                <a:latin typeface="Century" pitchFamily="18" charset="0"/>
              </a:rPr>
              <a:t>-all;}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text-shadow	Adds shadow to text				h1{text-shadow: 2px </a:t>
            </a:r>
            <a:r>
              <a:rPr lang="en-US" sz="1400" dirty="0" err="1" smtClean="0">
                <a:solidFill>
                  <a:srgbClr val="C00000"/>
                </a:solidFill>
                <a:latin typeface="Century" pitchFamily="18" charset="0"/>
              </a:rPr>
              <a:t>2px</a:t>
            </a:r>
            <a:endParaRPr lang="en-US" sz="1400" dirty="0" smtClean="0">
              <a:solidFill>
                <a:srgbClr val="C0000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							#ff0000;}</a:t>
            </a:r>
          </a:p>
          <a:p>
            <a:r>
              <a:rPr lang="en-US" sz="1400" dirty="0" smtClean="0">
                <a:latin typeface="Century" pitchFamily="18" charset="0"/>
              </a:rPr>
              <a:t>text-overflow	Specifies what should happen when text overflows	</a:t>
            </a:r>
            <a:r>
              <a:rPr lang="en-US" sz="1400" dirty="0" err="1" smtClean="0">
                <a:latin typeface="Century" pitchFamily="18" charset="0"/>
              </a:rPr>
              <a:t>div.test</a:t>
            </a:r>
            <a:r>
              <a:rPr lang="en-US" sz="1400" dirty="0" smtClean="0">
                <a:latin typeface="Century" pitchFamily="18" charset="0"/>
              </a:rPr>
              <a:t>{text-</a:t>
            </a:r>
            <a:r>
              <a:rPr lang="en-US" sz="1400" dirty="0" err="1" smtClean="0">
                <a:latin typeface="Century" pitchFamily="18" charset="0"/>
              </a:rPr>
              <a:t>overflow:ellipsis</a:t>
            </a:r>
            <a:r>
              <a:rPr lang="en-US" sz="1400" dirty="0" smtClean="0"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latin typeface="Century" pitchFamily="18" charset="0"/>
              </a:rPr>
              <a:t>		the containing element			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text-outline	Specifies a text outline			p{text-outline: 2px </a:t>
            </a:r>
            <a:r>
              <a:rPr lang="en-US" sz="1400" dirty="0" err="1" smtClean="0">
                <a:solidFill>
                  <a:srgbClr val="C00000"/>
                </a:solidFill>
                <a:latin typeface="Century" pitchFamily="18" charset="0"/>
              </a:rPr>
              <a:t>2px</a:t>
            </a:r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 #ff0000;}</a:t>
            </a:r>
          </a:p>
          <a:p>
            <a:r>
              <a:rPr lang="en-US" sz="1400" dirty="0" smtClean="0">
                <a:latin typeface="Century" pitchFamily="18" charset="0"/>
              </a:rPr>
              <a:t>text-justify		Specifies the justification method used when	div{text-</a:t>
            </a:r>
            <a:r>
              <a:rPr lang="en-US" sz="1400" dirty="0" err="1" smtClean="0">
                <a:latin typeface="Century" pitchFamily="18" charset="0"/>
              </a:rPr>
              <a:t>align:justify;text</a:t>
            </a:r>
            <a:r>
              <a:rPr lang="en-US" sz="1400" dirty="0" smtClean="0">
                <a:latin typeface="Century" pitchFamily="18" charset="0"/>
              </a:rPr>
              <a:t>-</a:t>
            </a:r>
          </a:p>
          <a:p>
            <a:r>
              <a:rPr lang="en-US" sz="1400" dirty="0" smtClean="0">
                <a:latin typeface="Century" pitchFamily="18" charset="0"/>
              </a:rPr>
              <a:t>		text-align is "justify“				</a:t>
            </a:r>
            <a:r>
              <a:rPr lang="en-US" sz="1400" dirty="0" err="1" smtClean="0">
                <a:latin typeface="Century" pitchFamily="18" charset="0"/>
              </a:rPr>
              <a:t>justify:inter</a:t>
            </a:r>
            <a:r>
              <a:rPr lang="en-US" sz="1400" dirty="0" smtClean="0">
                <a:latin typeface="Century" pitchFamily="18" charset="0"/>
              </a:rPr>
              <a:t>-word;}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text-emphasis	Applies emphasis marks, and the foreground color	p{text-</a:t>
            </a:r>
            <a:r>
              <a:rPr lang="en-US" sz="1400" dirty="0" err="1" smtClean="0">
                <a:solidFill>
                  <a:srgbClr val="C00000"/>
                </a:solidFill>
                <a:latin typeface="Century" pitchFamily="18" charset="0"/>
              </a:rPr>
              <a:t>align:justify;text</a:t>
            </a:r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-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		of the emphasis marks, to the element's text		</a:t>
            </a:r>
            <a:r>
              <a:rPr lang="en-US" sz="1400" dirty="0" err="1" smtClean="0">
                <a:solidFill>
                  <a:srgbClr val="C00000"/>
                </a:solidFill>
                <a:latin typeface="Century" pitchFamily="18" charset="0"/>
              </a:rPr>
              <a:t>justify:inter</a:t>
            </a:r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-word;}</a:t>
            </a:r>
          </a:p>
          <a:p>
            <a:r>
              <a:rPr lang="en-US" sz="1400" dirty="0" smtClean="0">
                <a:latin typeface="Century" pitchFamily="18" charset="0"/>
              </a:rPr>
              <a:t>text-align-last	Describes how the last line of a block or a line right </a:t>
            </a:r>
          </a:p>
          <a:p>
            <a:r>
              <a:rPr lang="en-US" sz="1400" dirty="0" smtClean="0">
                <a:latin typeface="Century" pitchFamily="18" charset="0"/>
              </a:rPr>
              <a:t>		before a forced line break is aligned when text-align</a:t>
            </a:r>
          </a:p>
          <a:p>
            <a:r>
              <a:rPr lang="en-US" sz="1400" dirty="0" smtClean="0">
                <a:latin typeface="Century" pitchFamily="18" charset="0"/>
              </a:rPr>
              <a:t>		is "justify"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hanging-punctuation	Specifies whether a punctuation character may be	p{hanging-</a:t>
            </a:r>
            <a:r>
              <a:rPr lang="en-US" sz="1400" dirty="0" err="1" smtClean="0">
                <a:solidFill>
                  <a:srgbClr val="C00000"/>
                </a:solidFill>
                <a:latin typeface="Century" pitchFamily="18" charset="0"/>
              </a:rPr>
              <a:t>punctuation:first</a:t>
            </a:r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entury" pitchFamily="18" charset="0"/>
              </a:rPr>
              <a:t>		placed outside the line box</a:t>
            </a:r>
          </a:p>
          <a:p>
            <a:r>
              <a:rPr lang="en-US" sz="1400" dirty="0" smtClean="0">
                <a:latin typeface="Century" pitchFamily="18" charset="0"/>
              </a:rPr>
              <a:t>punctuation-trim	Specifies whether a punctuation character should	p{punctuation-</a:t>
            </a:r>
            <a:r>
              <a:rPr lang="en-US" sz="1400" dirty="0" err="1" smtClean="0">
                <a:latin typeface="Century" pitchFamily="18" charset="0"/>
              </a:rPr>
              <a:t>trim:start</a:t>
            </a:r>
            <a:r>
              <a:rPr lang="en-US" sz="1400" dirty="0" smtClean="0"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latin typeface="Century" pitchFamily="18" charset="0"/>
              </a:rPr>
              <a:t>		be trimmed					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601980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5400000" flipV="1">
            <a:off x="-510541" y="3634741"/>
            <a:ext cx="472440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5400000" flipV="1">
            <a:off x="4061459" y="3634742"/>
            <a:ext cx="472440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User Interface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Border</a:t>
            </a:r>
          </a:p>
          <a:p>
            <a:r>
              <a:rPr lang="en-US" dirty="0" smtClean="0">
                <a:latin typeface="Century" pitchFamily="18" charset="0"/>
              </a:rPr>
              <a:t>Background</a:t>
            </a:r>
          </a:p>
          <a:p>
            <a:r>
              <a:rPr lang="en-US" dirty="0" smtClean="0">
                <a:latin typeface="Century" pitchFamily="18" charset="0"/>
              </a:rPr>
              <a:t>Gradient</a:t>
            </a:r>
          </a:p>
          <a:p>
            <a:r>
              <a:rPr lang="en-US" dirty="0" smtClean="0">
                <a:latin typeface="Century" pitchFamily="18" charset="0"/>
              </a:rPr>
              <a:t>Text Effect</a:t>
            </a:r>
          </a:p>
          <a:p>
            <a:r>
              <a:rPr lang="en-US" b="1" dirty="0" smtClean="0">
                <a:latin typeface="Century" pitchFamily="18" charset="0"/>
              </a:rPr>
              <a:t>Font</a:t>
            </a:r>
            <a:endParaRPr lang="en-US" b="1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@font-face Rule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Before CSS3 installed fonts had to be used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Include the font file on web server to be automatically downloaded to the user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Supporting browsers: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WOFF, TTF,  OTF fonts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WOFF , TTF,  OTF , SVG fonts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Chrome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WOFF , TTF,  OTF, SVG fonts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Opera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WOFF , TTF,  OTF , SVG fonts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IE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EOT</a:t>
            </a:r>
          </a:p>
          <a:p>
            <a:pPr lvl="3"/>
            <a:r>
              <a:rPr lang="en-US" dirty="0" smtClean="0">
                <a:latin typeface="Century" pitchFamily="18" charset="0"/>
              </a:rPr>
              <a:t>IE8 and earlier</a:t>
            </a:r>
          </a:p>
          <a:p>
            <a:pPr lvl="4"/>
            <a:r>
              <a:rPr lang="en-US" dirty="0" smtClean="0">
                <a:latin typeface="Century" pitchFamily="18" charset="0"/>
              </a:rPr>
              <a:t>@font-face rule is not supported</a:t>
            </a:r>
          </a:p>
          <a:p>
            <a:pPr lvl="3"/>
            <a:r>
              <a:rPr lang="en-US" dirty="0" smtClean="0">
                <a:latin typeface="Century" pitchFamily="18" charset="0"/>
              </a:rPr>
              <a:t>IE9+</a:t>
            </a:r>
          </a:p>
          <a:p>
            <a:pPr lvl="4"/>
            <a:r>
              <a:rPr lang="en-US" dirty="0" smtClean="0">
                <a:latin typeface="Century" pitchFamily="18" charset="0"/>
              </a:rPr>
              <a:t>WOFF fonts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2419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Less effort and more dynamics: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Example: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Rounded corners and shadows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Text Effects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Animations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2D/3D Transformation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Multiple Column Layout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Box Model</a:t>
            </a:r>
          </a:p>
          <a:p>
            <a:r>
              <a:rPr lang="en-US" dirty="0" smtClean="0">
                <a:latin typeface="Century" pitchFamily="18" charset="0"/>
              </a:rPr>
              <a:t>Easy to apply changes &amp; also decreases the size of a web page (with limited images)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Might not be a problem for a computer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But with mobile Internet usage it might be a factor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56388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Why 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91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To use the font for an HTML element, refer to the name of the font (</a:t>
            </a:r>
            <a:r>
              <a:rPr lang="en-US" dirty="0" err="1" smtClean="0">
                <a:latin typeface="Century" pitchFamily="18" charset="0"/>
              </a:rPr>
              <a:t>myDemoFont</a:t>
            </a:r>
            <a:r>
              <a:rPr lang="en-US" dirty="0" smtClean="0">
                <a:latin typeface="Century" pitchFamily="18" charset="0"/>
              </a:rPr>
              <a:t>) through the font-family property: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7800" y="2286000"/>
            <a:ext cx="5181600" cy="39703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&lt;style&gt; 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	@font-face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{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	font-family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 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myDemoFont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src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: 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url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(fonts/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sansation_light.woff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);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	font-stretch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: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 normal;</a:t>
            </a:r>
            <a:endParaRPr lang="en-US" sz="1400" dirty="0" smtClean="0">
              <a:solidFill>
                <a:srgbClr val="FF000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	font-style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: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 normal;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 @font-face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{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font-family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: 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myDemoFont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src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: 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url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(fonts/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sansation_bold.woff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);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	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font-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weight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bold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	div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{</a:t>
            </a:r>
            <a:endParaRPr lang="en-US" sz="1400" dirty="0" smtClean="0">
              <a:solidFill>
                <a:srgbClr val="FF000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	font-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family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400" dirty="0" err="1" smtClean="0">
                <a:solidFill>
                  <a:srgbClr val="0156FF"/>
                </a:solidFill>
                <a:latin typeface="Century" pitchFamily="18" charset="0"/>
              </a:rPr>
              <a:t>myDemoFont</a:t>
            </a:r>
            <a:r>
              <a:rPr lang="en-US" sz="14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	}</a:t>
            </a:r>
            <a:endParaRPr lang="en-US" sz="14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&lt;div&gt;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&lt;b&gt;CSS3&lt;/b&gt; has introduced new font features.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  <a:endParaRPr lang="en-US" sz="1400" dirty="0">
              <a:solidFill>
                <a:srgbClr val="00B050"/>
              </a:solidFill>
              <a:latin typeface="Century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600" y="2590800"/>
            <a:ext cx="1524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Required-Name for the font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581400"/>
            <a:ext cx="1524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Required - URL of the font file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895600"/>
            <a:ext cx="1905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Optional - How the font should be stretched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4724400"/>
            <a:ext cx="19050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Optional - How the font should be styled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600" y="4186535"/>
            <a:ext cx="16764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Optional - Boldness of the font</a:t>
            </a:r>
            <a:endParaRPr lang="en-US" sz="12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20" name="Straight Arrow Connector 19"/>
          <p:cNvCxnSpPr>
            <a:stCxn id="12" idx="1"/>
          </p:cNvCxnSpPr>
          <p:nvPr/>
        </p:nvCxnSpPr>
        <p:spPr>
          <a:xfrm rot="10800000" flipV="1">
            <a:off x="5562600" y="2821632"/>
            <a:ext cx="1143000" cy="73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1"/>
          </p:cNvCxnSpPr>
          <p:nvPr/>
        </p:nvCxnSpPr>
        <p:spPr>
          <a:xfrm rot="10800000" flipV="1">
            <a:off x="4648200" y="2821632"/>
            <a:ext cx="2057400" cy="1216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1"/>
          </p:cNvCxnSpPr>
          <p:nvPr/>
        </p:nvCxnSpPr>
        <p:spPr>
          <a:xfrm rot="10800000">
            <a:off x="5410200" y="3200401"/>
            <a:ext cx="1295400" cy="6118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1"/>
          </p:cNvCxnSpPr>
          <p:nvPr/>
        </p:nvCxnSpPr>
        <p:spPr>
          <a:xfrm rot="10800000" flipV="1">
            <a:off x="6096000" y="3812232"/>
            <a:ext cx="609600" cy="4549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1"/>
          </p:cNvCxnSpPr>
          <p:nvPr/>
        </p:nvCxnSpPr>
        <p:spPr>
          <a:xfrm rot="10800000">
            <a:off x="4724400" y="3657601"/>
            <a:ext cx="1981200" cy="129763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</p:cNvCxnSpPr>
          <p:nvPr/>
        </p:nvCxnSpPr>
        <p:spPr>
          <a:xfrm>
            <a:off x="1905000" y="4417368"/>
            <a:ext cx="1371600" cy="154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3"/>
          </p:cNvCxnSpPr>
          <p:nvPr/>
        </p:nvCxnSpPr>
        <p:spPr>
          <a:xfrm>
            <a:off x="2133600" y="3126433"/>
            <a:ext cx="1143000" cy="1501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dirty="0" smtClean="0">
                <a:latin typeface="Century" pitchFamily="18" charset="0"/>
              </a:rPr>
              <a:t>User Interface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Border</a:t>
            </a:r>
          </a:p>
          <a:p>
            <a:r>
              <a:rPr lang="en-US" dirty="0" smtClean="0">
                <a:latin typeface="Century" pitchFamily="18" charset="0"/>
              </a:rPr>
              <a:t>Background</a:t>
            </a:r>
          </a:p>
          <a:p>
            <a:r>
              <a:rPr lang="en-US" dirty="0" smtClean="0">
                <a:latin typeface="Century" pitchFamily="18" charset="0"/>
              </a:rPr>
              <a:t>Gradient</a:t>
            </a:r>
          </a:p>
          <a:p>
            <a:r>
              <a:rPr lang="en-US" dirty="0" smtClean="0">
                <a:latin typeface="Century" pitchFamily="18" charset="0"/>
              </a:rPr>
              <a:t>Text Effect</a:t>
            </a:r>
          </a:p>
          <a:p>
            <a:r>
              <a:rPr lang="en-US" dirty="0" smtClean="0">
                <a:latin typeface="Century" pitchFamily="18" charset="0"/>
              </a:rPr>
              <a:t>Font</a:t>
            </a:r>
            <a:endParaRPr lang="en-US" dirty="0">
              <a:latin typeface="Century" pitchFamily="18" charset="0"/>
            </a:endParaRPr>
          </a:p>
          <a:p>
            <a:r>
              <a:rPr lang="en-US" b="1" dirty="0" smtClean="0">
                <a:latin typeface="Century" pitchFamily="18" charset="0"/>
              </a:rPr>
              <a:t>Animation</a:t>
            </a:r>
            <a:endParaRPr lang="en-US" b="1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Transform is an effect that change shape, size and position of the element </a:t>
            </a:r>
          </a:p>
          <a:p>
            <a:r>
              <a:rPr lang="en-US" dirty="0" smtClean="0">
                <a:latin typeface="Century" pitchFamily="18" charset="0"/>
              </a:rPr>
              <a:t>CSS3 Transforms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Scale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Turn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Spin elements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Stretch elements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Transforms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Transforms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allows to format elements using 3D transforms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rotateX</a:t>
            </a:r>
            <a:r>
              <a:rPr lang="en-US" dirty="0" smtClean="0">
                <a:latin typeface="Century" pitchFamily="18" charset="0"/>
              </a:rPr>
              <a:t>()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rotateY</a:t>
            </a:r>
            <a:r>
              <a:rPr lang="en-US" dirty="0" smtClean="0">
                <a:latin typeface="Century" pitchFamily="18" charset="0"/>
              </a:rPr>
              <a:t>()</a:t>
            </a:r>
          </a:p>
          <a:p>
            <a:r>
              <a:rPr lang="en-US" dirty="0" smtClean="0">
                <a:latin typeface="Century" pitchFamily="18" charset="0"/>
              </a:rPr>
              <a:t>Supporting Browsers: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-</a:t>
            </a:r>
            <a:r>
              <a:rPr lang="en-US" dirty="0" err="1" smtClean="0">
                <a:latin typeface="Century" pitchFamily="18" charset="0"/>
              </a:rPr>
              <a:t>webkit</a:t>
            </a:r>
            <a:r>
              <a:rPr lang="en-US" dirty="0" smtClean="0">
                <a:latin typeface="Century" pitchFamily="18" charset="0"/>
              </a:rPr>
              <a:t>- prefix is required for Chrome and Safari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Opera supports only 2D transforms not 3D transforms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Method </a:t>
            </a:r>
            <a:r>
              <a:rPr lang="en-US" dirty="0" err="1" smtClean="0">
                <a:latin typeface="Century" pitchFamily="18" charset="0"/>
              </a:rPr>
              <a:t>rotateX</a:t>
            </a:r>
            <a:r>
              <a:rPr lang="en-US" dirty="0" smtClean="0">
                <a:latin typeface="Century" pitchFamily="18" charset="0"/>
              </a:rPr>
              <a:t>()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Element can be rotated around its X-axis</a:t>
            </a:r>
          </a:p>
          <a:p>
            <a:pPr lvl="1"/>
            <a:endParaRPr lang="en-US" dirty="0" smtClean="0">
              <a:latin typeface="Century" pitchFamily="18" charset="0"/>
            </a:endParaRPr>
          </a:p>
          <a:p>
            <a:pPr lvl="1"/>
            <a:endParaRPr lang="en-US" dirty="0" smtClean="0">
              <a:latin typeface="Century" pitchFamily="18" charset="0"/>
            </a:endParaRPr>
          </a:p>
          <a:p>
            <a:pPr lvl="1">
              <a:buNone/>
            </a:pP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Method </a:t>
            </a:r>
            <a:r>
              <a:rPr lang="en-US" dirty="0" err="1" smtClean="0">
                <a:latin typeface="Century" pitchFamily="18" charset="0"/>
              </a:rPr>
              <a:t>rotateX</a:t>
            </a:r>
            <a:r>
              <a:rPr lang="en-US" dirty="0" smtClean="0">
                <a:latin typeface="Century" pitchFamily="18" charset="0"/>
              </a:rPr>
              <a:t>()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Element can be rotated around its Y-axis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66800" y="2674203"/>
            <a:ext cx="2514600" cy="830997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156FF"/>
                </a:solidFill>
                <a:latin typeface="Century" pitchFamily="18" charset="0"/>
              </a:rPr>
              <a:t>Before Transformation</a:t>
            </a:r>
            <a:endParaRPr lang="en-US" sz="2400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6800" y="5265003"/>
            <a:ext cx="2514600" cy="830997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156FF"/>
                </a:solidFill>
                <a:latin typeface="Century" pitchFamily="18" charset="0"/>
              </a:rPr>
              <a:t>Before Transformation</a:t>
            </a:r>
            <a:endParaRPr lang="en-US" sz="2400" dirty="0">
              <a:solidFill>
                <a:srgbClr val="0156FF"/>
              </a:solidFill>
              <a:latin typeface="Century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3543300" y="32385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886200" y="3089702"/>
            <a:ext cx="3810000" cy="34498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0" y="2674203"/>
            <a:ext cx="2514600" cy="830997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elaxed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156FF"/>
                </a:solidFill>
                <a:latin typeface="Century" pitchFamily="18" charset="0"/>
              </a:rPr>
              <a:t>Transformation along X-axis</a:t>
            </a:r>
            <a:endParaRPr lang="en-US" sz="2400" dirty="0">
              <a:solidFill>
                <a:srgbClr val="0156FF"/>
              </a:solidFill>
              <a:latin typeface="Century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4990702" y="5676503"/>
            <a:ext cx="2057400" cy="79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5181601" y="6553196"/>
            <a:ext cx="1676400" cy="3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00600" y="5410196"/>
            <a:ext cx="2514600" cy="830997"/>
          </a:xfrm>
          <a:prstGeom prst="rect">
            <a:avLst/>
          </a:prstGeom>
          <a:solidFill>
            <a:srgbClr val="CC99FF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ContrastingRightFacing">
              <a:rot lat="0" lon="18963666" rev="213211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156FF"/>
                </a:solidFill>
                <a:latin typeface="Century" pitchFamily="18" charset="0"/>
              </a:rPr>
              <a:t>Transformation along Y-axis</a:t>
            </a:r>
            <a:endParaRPr lang="en-US" sz="2400" dirty="0">
              <a:solidFill>
                <a:srgbClr val="0156FF"/>
              </a:solidFill>
              <a:latin typeface="Century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48600" y="2895600"/>
            <a:ext cx="8382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x-axis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05400" y="4572000"/>
            <a:ext cx="8382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entury" pitchFamily="18" charset="0"/>
              </a:rPr>
              <a:t>y-axis</a:t>
            </a:r>
            <a:endParaRPr lang="en-US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 Transforms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3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Effect to changing from one style to another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No need Flash or </a:t>
            </a:r>
            <a:r>
              <a:rPr lang="en-US" dirty="0" err="1" smtClean="0">
                <a:latin typeface="Century" pitchFamily="18" charset="0"/>
              </a:rPr>
              <a:t>JavaScripts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Specify: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Duration for the effect in </a:t>
            </a:r>
            <a:r>
              <a:rPr lang="en-US" dirty="0" err="1" smtClean="0">
                <a:latin typeface="Century" pitchFamily="18" charset="0"/>
              </a:rPr>
              <a:t>css</a:t>
            </a:r>
            <a:endParaRPr lang="en-US" dirty="0" smtClean="0">
              <a:latin typeface="Century" pitchFamily="18" charset="0"/>
            </a:endParaRPr>
          </a:p>
          <a:p>
            <a:pPr lvl="1"/>
            <a:endParaRPr lang="en-US" dirty="0" smtClean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Transitions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Create animations and replace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Animated images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Flash animations</a:t>
            </a:r>
          </a:p>
          <a:p>
            <a:pPr lvl="1"/>
            <a:r>
              <a:rPr lang="en-US" dirty="0" err="1" smtClean="0">
                <a:latin typeface="Century" pitchFamily="18" charset="0"/>
              </a:rPr>
              <a:t>JavaScripts</a:t>
            </a:r>
            <a:endParaRPr lang="en-US" dirty="0" smtClean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 is created in @</a:t>
            </a:r>
            <a:r>
              <a:rPr lang="en-US" dirty="0" err="1" smtClean="0">
                <a:latin typeface="Century" pitchFamily="18" charset="0"/>
              </a:rPr>
              <a:t>keyframes</a:t>
            </a:r>
            <a:r>
              <a:rPr lang="en-US" dirty="0" smtClean="0">
                <a:latin typeface="Century" pitchFamily="18" charset="0"/>
              </a:rPr>
              <a:t> rule</a:t>
            </a:r>
          </a:p>
          <a:p>
            <a:r>
              <a:rPr lang="en-US" dirty="0" smtClean="0">
                <a:latin typeface="Century" pitchFamily="18" charset="0"/>
              </a:rPr>
              <a:t>Animation lets an element gradually change from one style to another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As many styles developers want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As many times developers want</a:t>
            </a:r>
          </a:p>
          <a:p>
            <a:r>
              <a:rPr lang="en-US" dirty="0" smtClean="0">
                <a:latin typeface="Century" pitchFamily="18" charset="0"/>
              </a:rPr>
              <a:t>"from" and "to” or 0% and 100% (equivalent)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Describes when change will take place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0% is the beginning of the animation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100% is the completion of the animation</a:t>
            </a:r>
          </a:p>
          <a:p>
            <a:r>
              <a:rPr lang="en-US" dirty="0" smtClean="0">
                <a:latin typeface="Century" pitchFamily="18" charset="0"/>
              </a:rPr>
              <a:t>For best browser support, 0% and the 100% selectors should always be 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Specify a CSS style inside the @</a:t>
            </a:r>
            <a:r>
              <a:rPr lang="en-US" dirty="0" err="1" smtClean="0">
                <a:latin typeface="Century" pitchFamily="18" charset="0"/>
              </a:rPr>
              <a:t>keyframes</a:t>
            </a:r>
            <a:r>
              <a:rPr lang="en-US" dirty="0" smtClean="0">
                <a:latin typeface="Century" pitchFamily="18" charset="0"/>
              </a:rPr>
              <a:t> rule and the animation will take place</a:t>
            </a:r>
          </a:p>
          <a:p>
            <a:r>
              <a:rPr lang="en-US" dirty="0" smtClean="0">
                <a:latin typeface="Century" pitchFamily="18" charset="0"/>
              </a:rPr>
              <a:t>Browsers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Earlier than IE10 does not support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-</a:t>
            </a:r>
            <a:r>
              <a:rPr lang="en-US" dirty="0" err="1" smtClean="0">
                <a:latin typeface="Century" pitchFamily="18" charset="0"/>
              </a:rPr>
              <a:t>webkit</a:t>
            </a:r>
            <a:r>
              <a:rPr lang="en-US" dirty="0" smtClean="0">
                <a:latin typeface="Century" pitchFamily="18" charset="0"/>
              </a:rPr>
              <a:t>- prefix is required for Chrome and Safari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Animation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3597057"/>
            <a:ext cx="5638800" cy="31085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div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width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:100px; 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height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:100px;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background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:blue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; 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animation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:myAni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5s;</a:t>
            </a:r>
          </a:p>
          <a:p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-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webkit-animation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:myAni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 5s;   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entury" pitchFamily="18" charset="0"/>
              </a:rPr>
              <a:t>/* Safari and Chrome */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@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keyframes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myAni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from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background:blue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	to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background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:green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@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-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webkit-keyframes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 </a:t>
            </a:r>
            <a:r>
              <a:rPr lang="en-US" sz="1400" dirty="0" err="1" smtClean="0">
                <a:solidFill>
                  <a:srgbClr val="00B050"/>
                </a:solidFill>
                <a:latin typeface="Century" pitchFamily="18" charset="0"/>
              </a:rPr>
              <a:t>myAni</a:t>
            </a:r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latin typeface="Century" pitchFamily="18" charset="0"/>
              </a:rPr>
              <a:t>/* Safari and Chrome */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r>
              <a:rPr lang="en-US" sz="1400" dirty="0" smtClean="0">
                <a:solidFill>
                  <a:srgbClr val="FF0000"/>
                </a:solidFill>
                <a:latin typeface="Century" pitchFamily="18" charset="0"/>
              </a:rPr>
              <a:t>	from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background:blue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entury" pitchFamily="18" charset="0"/>
              </a:rPr>
              <a:t>	to 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  <a:r>
              <a:rPr lang="en-US" sz="1400" dirty="0" err="1" smtClean="0">
                <a:solidFill>
                  <a:srgbClr val="FF0000"/>
                </a:solidFill>
                <a:latin typeface="Century" pitchFamily="18" charset="0"/>
              </a:rPr>
              <a:t>background</a:t>
            </a:r>
            <a:r>
              <a:rPr lang="en-US" sz="1400" dirty="0" err="1" smtClean="0">
                <a:solidFill>
                  <a:schemeClr val="tx1"/>
                </a:solidFill>
                <a:latin typeface="Century" pitchFamily="18" charset="0"/>
              </a:rPr>
              <a:t>:green</a:t>
            </a:r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;}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1600" y="3810000"/>
            <a:ext cx="10668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Animation Name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6400" y="5191780"/>
            <a:ext cx="106680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Animation Duration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352800" y="4038600"/>
            <a:ext cx="1828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733801" y="4724401"/>
            <a:ext cx="1752603" cy="718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010400" y="3733800"/>
            <a:ext cx="1066800" cy="990600"/>
          </a:xfrm>
          <a:prstGeom prst="rect">
            <a:avLst/>
          </a:prstGeom>
          <a:solidFill>
            <a:srgbClr val="015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010400" y="5334000"/>
            <a:ext cx="1066800" cy="990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rved Left Arrow 36"/>
          <p:cNvSpPr/>
          <p:nvPr/>
        </p:nvSpPr>
        <p:spPr>
          <a:xfrm>
            <a:off x="8229600" y="4191000"/>
            <a:ext cx="762000" cy="1676400"/>
          </a:xfrm>
          <a:prstGeom prst="curvedLef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39000" y="480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Within 5 seconds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itchFamily="18" charset="0"/>
              </a:rPr>
              <a:t>New Selectors</a:t>
            </a:r>
          </a:p>
          <a:p>
            <a:r>
              <a:rPr lang="en-US" dirty="0">
                <a:latin typeface="Century" pitchFamily="18" charset="0"/>
              </a:rPr>
              <a:t>New Properties</a:t>
            </a:r>
          </a:p>
          <a:p>
            <a:r>
              <a:rPr lang="en-US" dirty="0">
                <a:latin typeface="Century" pitchFamily="18" charset="0"/>
              </a:rPr>
              <a:t>Animations</a:t>
            </a:r>
          </a:p>
          <a:p>
            <a:r>
              <a:rPr lang="en-US" dirty="0">
                <a:latin typeface="Century" pitchFamily="18" charset="0"/>
              </a:rPr>
              <a:t>2D/3D Transformations</a:t>
            </a:r>
          </a:p>
          <a:p>
            <a:r>
              <a:rPr lang="en-US" dirty="0">
                <a:latin typeface="Century" pitchFamily="18" charset="0"/>
              </a:rPr>
              <a:t>Rounded Corners</a:t>
            </a:r>
          </a:p>
          <a:p>
            <a:r>
              <a:rPr lang="en-US" dirty="0">
                <a:latin typeface="Century" pitchFamily="18" charset="0"/>
              </a:rPr>
              <a:t>Shadow Effects</a:t>
            </a:r>
          </a:p>
          <a:p>
            <a:r>
              <a:rPr lang="en-US" dirty="0">
                <a:latin typeface="Century" pitchFamily="18" charset="0"/>
              </a:rPr>
              <a:t>Downloadable Fonts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Introduction</a:t>
            </a:r>
          </a:p>
          <a:p>
            <a:r>
              <a:rPr lang="en-US" b="1" dirty="0" smtClean="0">
                <a:latin typeface="Century" pitchFamily="18" charset="0"/>
              </a:rPr>
              <a:t>User Interface</a:t>
            </a:r>
            <a:endParaRPr lang="en-US" b="1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Border</a:t>
            </a:r>
          </a:p>
          <a:p>
            <a:r>
              <a:rPr lang="en-US" dirty="0" smtClean="0">
                <a:latin typeface="Century" pitchFamily="18" charset="0"/>
              </a:rPr>
              <a:t>Background</a:t>
            </a:r>
          </a:p>
          <a:p>
            <a:r>
              <a:rPr lang="en-US" dirty="0" smtClean="0">
                <a:latin typeface="Century" pitchFamily="18" charset="0"/>
              </a:rPr>
              <a:t>Gradient</a:t>
            </a:r>
          </a:p>
          <a:p>
            <a:r>
              <a:rPr lang="en-US" dirty="0" smtClean="0">
                <a:latin typeface="Century" pitchFamily="18" charset="0"/>
              </a:rPr>
              <a:t>Text Effect</a:t>
            </a:r>
          </a:p>
          <a:p>
            <a:r>
              <a:rPr lang="en-US" dirty="0" smtClean="0">
                <a:latin typeface="Century" pitchFamily="18" charset="0"/>
              </a:rPr>
              <a:t>Font</a:t>
            </a:r>
            <a:endParaRPr lang="en-US" dirty="0">
              <a:latin typeface="Century" pitchFamily="18" charset="0"/>
            </a:endParaRPr>
          </a:p>
          <a:p>
            <a:r>
              <a:rPr lang="en-US" dirty="0" smtClean="0">
                <a:latin typeface="Century" pitchFamily="18" charset="0"/>
              </a:rPr>
              <a:t>Animation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0" y="-76200"/>
            <a:ext cx="693420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entury" pitchFamily="18" charset="0"/>
              </a:rPr>
              <a:t>Resize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Resizable elements can be created</a:t>
            </a:r>
          </a:p>
          <a:p>
            <a:r>
              <a:rPr lang="en-US" dirty="0" smtClean="0">
                <a:latin typeface="Century" pitchFamily="18" charset="0"/>
              </a:rPr>
              <a:t>box-sizing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Elements can be fitted in a certain way into an area</a:t>
            </a:r>
          </a:p>
          <a:p>
            <a:r>
              <a:rPr lang="en-US" dirty="0" smtClean="0">
                <a:latin typeface="Century" pitchFamily="18" charset="0"/>
              </a:rPr>
              <a:t>outline-offset</a:t>
            </a:r>
          </a:p>
          <a:p>
            <a:pPr lvl="1"/>
            <a:r>
              <a:rPr lang="en-US" dirty="0" smtClean="0"/>
              <a:t>Offsets an outline</a:t>
            </a:r>
          </a:p>
          <a:p>
            <a:pPr lvl="1"/>
            <a:r>
              <a:rPr lang="en-US" dirty="0" smtClean="0"/>
              <a:t>Draws it beyond the border edge</a:t>
            </a:r>
          </a:p>
          <a:p>
            <a:pPr lvl="1"/>
            <a:r>
              <a:rPr lang="en-US" dirty="0" smtClean="0"/>
              <a:t>Outlines differ from borders in two ways:</a:t>
            </a:r>
          </a:p>
          <a:p>
            <a:pPr lvl="2"/>
            <a:r>
              <a:rPr lang="en-US" dirty="0" smtClean="0"/>
              <a:t>Outlines do not take up space</a:t>
            </a:r>
          </a:p>
          <a:p>
            <a:pPr lvl="2"/>
            <a:r>
              <a:rPr lang="en-US" dirty="0" smtClean="0"/>
              <a:t>Outlines may be non-rectangular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entury" pitchFamily="18" charset="0"/>
              </a:rPr>
              <a:t>CSS3 Resize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Resizable elements can be created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Supporting browsers: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Firefox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Safari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Chrome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6800" y="4033897"/>
            <a:ext cx="5486400" cy="1815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entury" pitchFamily="18" charset="0"/>
              </a:rPr>
              <a:t>div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	border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:2px solid;</a:t>
            </a:r>
          </a:p>
          <a:p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	width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:300px;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entury" pitchFamily="18" charset="0"/>
              </a:rPr>
              <a:t>resize</a:t>
            </a:r>
            <a:r>
              <a:rPr lang="en-US" sz="1600" dirty="0" err="1" smtClean="0">
                <a:solidFill>
                  <a:srgbClr val="0156FF"/>
                </a:solidFill>
                <a:latin typeface="Century" pitchFamily="18" charset="0"/>
              </a:rPr>
              <a:t>:both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6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r>
              <a:rPr lang="en-US" sz="1600" dirty="0" err="1" smtClean="0">
                <a:solidFill>
                  <a:srgbClr val="FF0000"/>
                </a:solidFill>
                <a:latin typeface="Century" pitchFamily="18" charset="0"/>
              </a:rPr>
              <a:t>overflow</a:t>
            </a:r>
            <a:r>
              <a:rPr lang="en-US" sz="1600" dirty="0" err="1" smtClean="0">
                <a:solidFill>
                  <a:srgbClr val="0156FF"/>
                </a:solidFill>
                <a:latin typeface="Century" pitchFamily="18" charset="0"/>
              </a:rPr>
              <a:t>:auto</a:t>
            </a:r>
            <a:r>
              <a:rPr lang="en-US" sz="16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1600" dirty="0">
              <a:solidFill>
                <a:schemeClr val="tx1"/>
              </a:solidFill>
              <a:latin typeface="Century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4393049"/>
            <a:ext cx="1447800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smtClean="0">
                <a:solidFill>
                  <a:schemeClr val="tx1"/>
                </a:solidFill>
                <a:latin typeface="Century" pitchFamily="18" charset="0"/>
              </a:rPr>
              <a:t>The size of this element can be changed by the user any time he/she wants</a:t>
            </a:r>
            <a:endParaRPr lang="en-US" sz="1400" dirty="0">
              <a:solidFill>
                <a:schemeClr val="tx1"/>
              </a:solidFill>
              <a:latin typeface="Century" pitchFamily="18" charset="0"/>
            </a:endParaRP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rot="10800000" flipV="1">
            <a:off x="3429000" y="4977824"/>
            <a:ext cx="2133600" cy="203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9600" y="1447800"/>
            <a:ext cx="5410200" cy="4893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&lt;style&gt; 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.container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width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15em;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border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1em solid #112288;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background-color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: 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#2dadda;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opacity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0.8;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12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.box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{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box-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sizing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err="1" smtClean="0">
                <a:solidFill>
                  <a:srgbClr val="0156FF"/>
                </a:solidFill>
                <a:latin typeface="Century" pitchFamily="18" charset="0"/>
              </a:rPr>
              <a:t>border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-box;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-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moz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-box-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sizing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err="1" smtClean="0">
                <a:solidFill>
                  <a:srgbClr val="0156FF"/>
                </a:solidFill>
                <a:latin typeface="Century" pitchFamily="18" charset="0"/>
              </a:rPr>
              <a:t>border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-box; /* Firefox */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width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50%;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border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10px solid #</a:t>
            </a:r>
            <a:r>
              <a:rPr lang="en-US" sz="1200" dirty="0" err="1" smtClean="0">
                <a:solidFill>
                  <a:srgbClr val="0156FF"/>
                </a:solidFill>
                <a:latin typeface="Century" pitchFamily="18" charset="0"/>
              </a:rPr>
              <a:t>aedafb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background-color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: 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#</a:t>
            </a:r>
            <a:r>
              <a:rPr lang="en-US" sz="1200" dirty="0" err="1" smtClean="0">
                <a:solidFill>
                  <a:srgbClr val="0156FF"/>
                </a:solidFill>
                <a:latin typeface="Century" pitchFamily="18" charset="0"/>
              </a:rPr>
              <a:t>aeeccc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	</a:t>
            </a:r>
            <a:r>
              <a:rPr lang="en-US" sz="1200" dirty="0" err="1" smtClean="0">
                <a:solidFill>
                  <a:srgbClr val="FF0000"/>
                </a:solidFill>
                <a:latin typeface="Century" pitchFamily="18" charset="0"/>
              </a:rPr>
              <a:t>float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:</a:t>
            </a:r>
            <a:r>
              <a:rPr lang="en-US" sz="1200" dirty="0" err="1" smtClean="0">
                <a:solidFill>
                  <a:srgbClr val="0156FF"/>
                </a:solidFill>
                <a:latin typeface="Century" pitchFamily="18" charset="0"/>
              </a:rPr>
              <a:t>none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;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}</a:t>
            </a:r>
            <a:endParaRPr lang="en-US" sz="12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&lt;/style&gt;</a:t>
            </a:r>
          </a:p>
          <a:p>
            <a:endParaRPr lang="en-US" sz="1200" dirty="0" smtClean="0">
              <a:solidFill>
                <a:srgbClr val="00B050"/>
              </a:solidFill>
              <a:latin typeface="Century" pitchFamily="18" charset="0"/>
            </a:endParaRP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&lt;div 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class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"container"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	&lt;center&gt;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		&lt;div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 class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"box"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Heights 1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		&lt;div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 class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"box"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Heights 2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		&lt;div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entury" pitchFamily="18" charset="0"/>
              </a:rPr>
              <a:t>class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=</a:t>
            </a:r>
            <a:r>
              <a:rPr lang="en-US" sz="1200" dirty="0" smtClean="0">
                <a:solidFill>
                  <a:srgbClr val="0156FF"/>
                </a:solidFill>
                <a:latin typeface="Century" pitchFamily="18" charset="0"/>
              </a:rPr>
              <a:t>"box"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&gt;</a:t>
            </a:r>
            <a:r>
              <a:rPr lang="en-US" sz="1200" dirty="0" err="1" smtClean="0">
                <a:solidFill>
                  <a:schemeClr val="tx1"/>
                </a:solidFill>
                <a:latin typeface="Century" pitchFamily="18" charset="0"/>
              </a:rPr>
              <a:t>Techknow</a:t>
            </a:r>
            <a:r>
              <a:rPr lang="en-US" sz="1200" dirty="0" smtClean="0">
                <a:solidFill>
                  <a:schemeClr val="tx1"/>
                </a:solidFill>
                <a:latin typeface="Century" pitchFamily="18" charset="0"/>
              </a:rPr>
              <a:t> Heights 3</a:t>
            </a:r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	&lt;/center&gt;</a:t>
            </a:r>
          </a:p>
          <a:p>
            <a:r>
              <a:rPr lang="en-US" sz="1200" dirty="0" smtClean="0">
                <a:solidFill>
                  <a:srgbClr val="00B050"/>
                </a:solidFill>
                <a:latin typeface="Century" pitchFamily="18" charset="0"/>
              </a:rPr>
              <a:t>&lt;/div&gt;</a:t>
            </a:r>
            <a:endParaRPr lang="en-US" sz="1200" dirty="0">
              <a:solidFill>
                <a:srgbClr val="00B050"/>
              </a:solidFill>
              <a:latin typeface="Century" pitchFamily="18" charset="0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6019800" y="3429000"/>
            <a:ext cx="2667000" cy="2057400"/>
            <a:chOff x="533400" y="3048000"/>
            <a:chExt cx="2667000" cy="2057400"/>
          </a:xfrm>
        </p:grpSpPr>
        <p:sp>
          <p:nvSpPr>
            <p:cNvPr id="18" name="Rectangle 17"/>
            <p:cNvSpPr/>
            <p:nvPr/>
          </p:nvSpPr>
          <p:spPr>
            <a:xfrm>
              <a:off x="533400" y="3048000"/>
              <a:ext cx="2667000" cy="2057400"/>
            </a:xfrm>
            <a:prstGeom prst="rect">
              <a:avLst/>
            </a:prstGeom>
            <a:solidFill>
              <a:srgbClr val="323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0" y="3200400"/>
              <a:ext cx="2362200" cy="1752600"/>
            </a:xfrm>
            <a:prstGeom prst="rect">
              <a:avLst/>
            </a:prstGeom>
            <a:solidFill>
              <a:srgbClr val="3DC4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400" y="3200400"/>
              <a:ext cx="1143000" cy="1752600"/>
            </a:xfrm>
            <a:prstGeom prst="rect">
              <a:avLst/>
            </a:prstGeom>
            <a:solidFill>
              <a:srgbClr val="DE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71600" y="3302913"/>
              <a:ext cx="990600" cy="430887"/>
            </a:xfrm>
            <a:prstGeom prst="rect">
              <a:avLst/>
            </a:prstGeom>
            <a:solidFill>
              <a:srgbClr val="B7FB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latin typeface="Century" pitchFamily="18" charset="0"/>
                </a:rPr>
                <a:t>Techknow</a:t>
              </a:r>
              <a:r>
                <a:rPr lang="en-US" sz="1100" dirty="0" smtClean="0">
                  <a:latin typeface="Century" pitchFamily="18" charset="0"/>
                </a:rPr>
                <a:t> Heights 1</a:t>
              </a:r>
              <a:endParaRPr lang="en-US" sz="1100" dirty="0">
                <a:latin typeface="Century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3886200"/>
              <a:ext cx="990600" cy="430887"/>
            </a:xfrm>
            <a:prstGeom prst="rect">
              <a:avLst/>
            </a:prstGeom>
            <a:solidFill>
              <a:srgbClr val="B7FB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latin typeface="Century" pitchFamily="18" charset="0"/>
                </a:rPr>
                <a:t>Techknow</a:t>
              </a:r>
              <a:r>
                <a:rPr lang="en-US" sz="1100" dirty="0" smtClean="0">
                  <a:latin typeface="Century" pitchFamily="18" charset="0"/>
                </a:rPr>
                <a:t> Heights 2</a:t>
              </a:r>
              <a:endParaRPr lang="en-US" sz="1100" dirty="0">
                <a:latin typeface="Century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71600" y="4445913"/>
              <a:ext cx="990600" cy="430887"/>
            </a:xfrm>
            <a:prstGeom prst="rect">
              <a:avLst/>
            </a:prstGeom>
            <a:solidFill>
              <a:srgbClr val="B7FBCC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>
                  <a:latin typeface="Century" pitchFamily="18" charset="0"/>
                </a:rPr>
                <a:t>Techknow</a:t>
              </a:r>
              <a:r>
                <a:rPr lang="en-US" sz="1100" dirty="0" smtClean="0">
                  <a:latin typeface="Century" pitchFamily="18" charset="0"/>
                </a:rPr>
                <a:t> Heights 3</a:t>
              </a:r>
              <a:endParaRPr lang="en-US" sz="1100" dirty="0">
                <a:latin typeface="Century" pitchFamily="18" charset="0"/>
              </a:endParaRP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352800" y="2590800"/>
            <a:ext cx="26670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81400" y="3733800"/>
            <a:ext cx="32004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486400" y="4038600"/>
            <a:ext cx="1447800" cy="129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4648200"/>
            <a:ext cx="1295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38800" y="5181600"/>
            <a:ext cx="13716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7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" pitchFamily="18" charset="0"/>
              </a:rPr>
              <a:t>outline-offset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Offsets an outline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Draws it beyond the border edge</a:t>
            </a:r>
          </a:p>
          <a:p>
            <a:pPr lvl="1"/>
            <a:r>
              <a:rPr lang="en-US" dirty="0" smtClean="0">
                <a:latin typeface="Century" pitchFamily="18" charset="0"/>
              </a:rPr>
              <a:t>Outlines differ from borders in two ways: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Outlines do not take up space</a:t>
            </a:r>
          </a:p>
          <a:p>
            <a:pPr lvl="2"/>
            <a:r>
              <a:rPr lang="en-US" dirty="0" smtClean="0">
                <a:latin typeface="Century" pitchFamily="18" charset="0"/>
              </a:rPr>
              <a:t>Outlines may be </a:t>
            </a:r>
            <a:r>
              <a:rPr lang="en-US" dirty="0" smtClean="0">
                <a:latin typeface="Century" pitchFamily="18" charset="0"/>
              </a:rPr>
              <a:t>non-rectangular</a:t>
            </a:r>
            <a:endParaRPr lang="en-US" dirty="0" smtClean="0">
              <a:latin typeface="Century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49681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58501-496E-41C7-8A07-8B83B06639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0" y="-76200"/>
            <a:ext cx="7010400" cy="1295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6600" dirty="0" smtClean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</a:rPr>
              <a:t> –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User Interface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1918</Words>
  <Application>Microsoft Office PowerPoint</Application>
  <PresentationFormat>On-screen Show (4:3)</PresentationFormat>
  <Paragraphs>653</Paragraphs>
  <Slides>48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CSS3</vt:lpstr>
      <vt:lpstr>Slide 2</vt:lpstr>
      <vt:lpstr>What is CSS3?</vt:lpstr>
      <vt:lpstr>Why CSS3?</vt:lpstr>
      <vt:lpstr>Slide 5</vt:lpstr>
      <vt:lpstr>CSS3 –User Interface</vt:lpstr>
      <vt:lpstr>CSS3 –User Interface</vt:lpstr>
      <vt:lpstr>CSS3 –User Interface</vt:lpstr>
      <vt:lpstr>CSS3 –User Interface</vt:lpstr>
      <vt:lpstr>CSS3 –User Interface</vt:lpstr>
      <vt:lpstr>CSS3 – Multiple Columns</vt:lpstr>
      <vt:lpstr>CSS3 – Multiple Columns</vt:lpstr>
      <vt:lpstr>CSS3 – Multiple Columns</vt:lpstr>
      <vt:lpstr>CSS3 – Multiple Columns</vt:lpstr>
      <vt:lpstr>Slide 15</vt:lpstr>
      <vt:lpstr>CSS3 - Borders</vt:lpstr>
      <vt:lpstr>CSS3 – Border  Properties</vt:lpstr>
      <vt:lpstr>CSS3 – Borders</vt:lpstr>
      <vt:lpstr>CSS3 – BorderImage</vt:lpstr>
      <vt:lpstr>Slide 20</vt:lpstr>
      <vt:lpstr>CSS3 – Background  Properties</vt:lpstr>
      <vt:lpstr>CSS3 – Background  Properties</vt:lpstr>
      <vt:lpstr>CSS3 – Background  Properties</vt:lpstr>
      <vt:lpstr>Slide 24</vt:lpstr>
      <vt:lpstr>CSS3 – Gradients</vt:lpstr>
      <vt:lpstr>CSS3 – Gradients</vt:lpstr>
      <vt:lpstr>CSS3 – Gradients</vt:lpstr>
      <vt:lpstr>CSS3 – Gradients</vt:lpstr>
      <vt:lpstr>CSS3 – Gradients</vt:lpstr>
      <vt:lpstr>CSS3 – Gradients</vt:lpstr>
      <vt:lpstr>CSS3 – Gradients</vt:lpstr>
      <vt:lpstr>Slide 32</vt:lpstr>
      <vt:lpstr>CSS3 – Text Effects</vt:lpstr>
      <vt:lpstr>CSS3 – Text Effects</vt:lpstr>
      <vt:lpstr>CSS3 – Text Effects</vt:lpstr>
      <vt:lpstr>CSS3 – Text Properties</vt:lpstr>
      <vt:lpstr>Slide 37</vt:lpstr>
      <vt:lpstr>CSS3 – Fonts</vt:lpstr>
      <vt:lpstr>CSS3 – Fonts</vt:lpstr>
      <vt:lpstr>CSS3 – Fonts</vt:lpstr>
      <vt:lpstr>Slide 41</vt:lpstr>
      <vt:lpstr>CSS3 – 2D Transforms</vt:lpstr>
      <vt:lpstr>CSS3 – 3D Transforms</vt:lpstr>
      <vt:lpstr>CSS3 – 3D Transforms</vt:lpstr>
      <vt:lpstr>CSS3 – Transitions</vt:lpstr>
      <vt:lpstr>CSS3 – Animation</vt:lpstr>
      <vt:lpstr>CSS3 – Animation</vt:lpstr>
      <vt:lpstr>Slide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Lalit</dc:creator>
  <cp:lastModifiedBy>Arun</cp:lastModifiedBy>
  <cp:revision>698</cp:revision>
  <dcterms:created xsi:type="dcterms:W3CDTF">2013-12-17T05:45:28Z</dcterms:created>
  <dcterms:modified xsi:type="dcterms:W3CDTF">2017-09-06T09:08:42Z</dcterms:modified>
</cp:coreProperties>
</file>