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Default Extension="gif" ContentType="image/gif"/>
  <Default Extension="vml" ContentType="application/vnd.openxmlformats-officedocument.vmlDrawing"/>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5"/>
  </p:notesMasterIdLst>
  <p:sldIdLst>
    <p:sldId id="256" r:id="rId2"/>
    <p:sldId id="400" r:id="rId3"/>
    <p:sldId id="478" r:id="rId4"/>
    <p:sldId id="329" r:id="rId5"/>
    <p:sldId id="475" r:id="rId6"/>
    <p:sldId id="474" r:id="rId7"/>
    <p:sldId id="259" r:id="rId8"/>
    <p:sldId id="408" r:id="rId9"/>
    <p:sldId id="409" r:id="rId10"/>
    <p:sldId id="410" r:id="rId11"/>
    <p:sldId id="476" r:id="rId12"/>
    <p:sldId id="263" r:id="rId13"/>
    <p:sldId id="411" r:id="rId14"/>
    <p:sldId id="447" r:id="rId15"/>
    <p:sldId id="412" r:id="rId16"/>
    <p:sldId id="413" r:id="rId17"/>
    <p:sldId id="495" r:id="rId18"/>
    <p:sldId id="433" r:id="rId19"/>
    <p:sldId id="414" r:id="rId20"/>
    <p:sldId id="415" r:id="rId21"/>
    <p:sldId id="428" r:id="rId22"/>
    <p:sldId id="544" r:id="rId23"/>
    <p:sldId id="416" r:id="rId24"/>
    <p:sldId id="417" r:id="rId25"/>
    <p:sldId id="519" r:id="rId26"/>
    <p:sldId id="520" r:id="rId27"/>
    <p:sldId id="521" r:id="rId28"/>
    <p:sldId id="522" r:id="rId29"/>
    <p:sldId id="523" r:id="rId30"/>
    <p:sldId id="524" r:id="rId31"/>
    <p:sldId id="525" r:id="rId32"/>
    <p:sldId id="526" r:id="rId33"/>
    <p:sldId id="479" r:id="rId34"/>
    <p:sldId id="490" r:id="rId35"/>
    <p:sldId id="516" r:id="rId36"/>
    <p:sldId id="527" r:id="rId37"/>
    <p:sldId id="532" r:id="rId38"/>
    <p:sldId id="533" r:id="rId39"/>
    <p:sldId id="534" r:id="rId40"/>
    <p:sldId id="535" r:id="rId41"/>
    <p:sldId id="536" r:id="rId42"/>
    <p:sldId id="540" r:id="rId43"/>
    <p:sldId id="538" r:id="rId44"/>
    <p:sldId id="541" r:id="rId45"/>
    <p:sldId id="539" r:id="rId46"/>
    <p:sldId id="528" r:id="rId47"/>
    <p:sldId id="529" r:id="rId48"/>
    <p:sldId id="530" r:id="rId49"/>
    <p:sldId id="531" r:id="rId50"/>
    <p:sldId id="545" r:id="rId51"/>
    <p:sldId id="546" r:id="rId52"/>
    <p:sldId id="442" r:id="rId53"/>
    <p:sldId id="449" r:id="rId54"/>
    <p:sldId id="550" r:id="rId55"/>
    <p:sldId id="551" r:id="rId56"/>
    <p:sldId id="453" r:id="rId57"/>
    <p:sldId id="454" r:id="rId58"/>
    <p:sldId id="542" r:id="rId59"/>
    <p:sldId id="547" r:id="rId60"/>
    <p:sldId id="548" r:id="rId61"/>
    <p:sldId id="549" r:id="rId62"/>
    <p:sldId id="481" r:id="rId63"/>
    <p:sldId id="482" r:id="rId64"/>
    <p:sldId id="483" r:id="rId65"/>
    <p:sldId id="484" r:id="rId66"/>
    <p:sldId id="485" r:id="rId67"/>
    <p:sldId id="486" r:id="rId68"/>
    <p:sldId id="499" r:id="rId69"/>
    <p:sldId id="489" r:id="rId70"/>
    <p:sldId id="456" r:id="rId71"/>
    <p:sldId id="457" r:id="rId72"/>
    <p:sldId id="460" r:id="rId73"/>
    <p:sldId id="473" r:id="rId74"/>
    <p:sldId id="348" r:id="rId75"/>
    <p:sldId id="349" r:id="rId76"/>
    <p:sldId id="350" r:id="rId77"/>
    <p:sldId id="351" r:id="rId78"/>
    <p:sldId id="355" r:id="rId79"/>
    <p:sldId id="356" r:id="rId80"/>
    <p:sldId id="477" r:id="rId81"/>
    <p:sldId id="357" r:id="rId82"/>
    <p:sldId id="358" r:id="rId83"/>
    <p:sldId id="359" r:id="rId84"/>
    <p:sldId id="500" r:id="rId85"/>
    <p:sldId id="501" r:id="rId86"/>
    <p:sldId id="502" r:id="rId87"/>
    <p:sldId id="503" r:id="rId88"/>
    <p:sldId id="504" r:id="rId89"/>
    <p:sldId id="505" r:id="rId90"/>
    <p:sldId id="506" r:id="rId91"/>
    <p:sldId id="507" r:id="rId92"/>
    <p:sldId id="508" r:id="rId93"/>
    <p:sldId id="509" r:id="rId94"/>
    <p:sldId id="510" r:id="rId95"/>
    <p:sldId id="511" r:id="rId96"/>
    <p:sldId id="512" r:id="rId97"/>
    <p:sldId id="513" r:id="rId98"/>
    <p:sldId id="514" r:id="rId99"/>
    <p:sldId id="515" r:id="rId100"/>
    <p:sldId id="332" r:id="rId101"/>
    <p:sldId id="333" r:id="rId102"/>
    <p:sldId id="334" r:id="rId103"/>
    <p:sldId id="399" r:id="rId104"/>
    <p:sldId id="291" r:id="rId105"/>
    <p:sldId id="292" r:id="rId106"/>
    <p:sldId id="293" r:id="rId107"/>
    <p:sldId id="294" r:id="rId108"/>
    <p:sldId id="295" r:id="rId109"/>
    <p:sldId id="305" r:id="rId110"/>
    <p:sldId id="327" r:id="rId111"/>
    <p:sldId id="296" r:id="rId112"/>
    <p:sldId id="328" r:id="rId113"/>
    <p:sldId id="297" r:id="rId114"/>
    <p:sldId id="366" r:id="rId115"/>
    <p:sldId id="298" r:id="rId116"/>
    <p:sldId id="307" r:id="rId117"/>
    <p:sldId id="320" r:id="rId118"/>
    <p:sldId id="321" r:id="rId119"/>
    <p:sldId id="299" r:id="rId120"/>
    <p:sldId id="309" r:id="rId121"/>
    <p:sldId id="389" r:id="rId122"/>
    <p:sldId id="390" r:id="rId123"/>
    <p:sldId id="300" r:id="rId124"/>
    <p:sldId id="303" r:id="rId125"/>
    <p:sldId id="318" r:id="rId126"/>
    <p:sldId id="304" r:id="rId127"/>
    <p:sldId id="322" r:id="rId128"/>
    <p:sldId id="319" r:id="rId129"/>
    <p:sldId id="311" r:id="rId130"/>
    <p:sldId id="312" r:id="rId131"/>
    <p:sldId id="313" r:id="rId132"/>
    <p:sldId id="314" r:id="rId133"/>
    <p:sldId id="315" r:id="rId134"/>
    <p:sldId id="316" r:id="rId135"/>
    <p:sldId id="323" r:id="rId136"/>
    <p:sldId id="360" r:id="rId137"/>
    <p:sldId id="361" r:id="rId138"/>
    <p:sldId id="362" r:id="rId139"/>
    <p:sldId id="363" r:id="rId140"/>
    <p:sldId id="364" r:id="rId141"/>
    <p:sldId id="365" r:id="rId142"/>
    <p:sldId id="326" r:id="rId143"/>
    <p:sldId id="324" r:id="rId144"/>
    <p:sldId id="392" r:id="rId145"/>
    <p:sldId id="380" r:id="rId146"/>
    <p:sldId id="381" r:id="rId147"/>
    <p:sldId id="382" r:id="rId148"/>
    <p:sldId id="383" r:id="rId149"/>
    <p:sldId id="384" r:id="rId150"/>
    <p:sldId id="385" r:id="rId151"/>
    <p:sldId id="386" r:id="rId152"/>
    <p:sldId id="387" r:id="rId153"/>
    <p:sldId id="388" r:id="rId154"/>
    <p:sldId id="368" r:id="rId155"/>
    <p:sldId id="369" r:id="rId156"/>
    <p:sldId id="370" r:id="rId157"/>
    <p:sldId id="371" r:id="rId158"/>
    <p:sldId id="372" r:id="rId159"/>
    <p:sldId id="375" r:id="rId160"/>
    <p:sldId id="376" r:id="rId161"/>
    <p:sldId id="377" r:id="rId162"/>
    <p:sldId id="378" r:id="rId163"/>
    <p:sldId id="379" r:id="rId1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00C0"/>
    <a:srgbClr val="015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07"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132"/>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765C4-08F5-44CD-B6D3-12FFABD4A763}" type="datetimeFigureOut">
              <a:rPr lang="en-US" smtClean="0"/>
              <a:pPr/>
              <a:t>2/29/2016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2752E-850D-42F7-BB41-AD4E9F0D94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smtClean="0"/>
              <a:t>var</a:t>
            </a:r>
            <a:r>
              <a:rPr lang="en-IN" dirty="0" smtClean="0"/>
              <a:t> name = "</a:t>
            </a:r>
            <a:r>
              <a:rPr lang="en-IN" dirty="0" err="1" smtClean="0"/>
              <a:t>arun</a:t>
            </a:r>
            <a:endParaRPr lang="en-IN" smtClean="0"/>
          </a:p>
          <a:p>
            <a:r>
              <a:rPr lang="en-IN" smtClean="0"/>
              <a:t>name </a:t>
            </a:r>
            <a:r>
              <a:rPr lang="en-IN" dirty="0" smtClean="0"/>
              <a:t>= </a:t>
            </a:r>
            <a:r>
              <a:rPr lang="en-IN" dirty="0" err="1" smtClean="0"/>
              <a:t>name.split</a:t>
            </a:r>
            <a:r>
              <a:rPr lang="en-IN" dirty="0" smtClean="0"/>
              <a:t>("").sort().join("")</a:t>
            </a:r>
            <a:endParaRPr lang="en-IN"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55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59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60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a:t>
            </a:r>
            <a:r>
              <a:rPr lang="en-US" baseline="0" smtClean="0"/>
              <a:t>Typed example</a:t>
            </a: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61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62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AB11EDD-638B-427E-810E-8B8D1390054B}" type="slidenum">
              <a:rPr lang="en-US"/>
              <a:pPr/>
              <a:t>63</a:t>
            </a:fld>
            <a:endParaRPr lang="en-US"/>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EC28743-A706-41BC-B104-677E21186064}" type="slidenum">
              <a:rPr lang="en-US"/>
              <a:pPr/>
              <a:t>64</a:t>
            </a:fld>
            <a:endParaRPr lang="en-US"/>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65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66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67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68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69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71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72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73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idea is that </a:t>
            </a:r>
            <a:r>
              <a:rPr lang="en-US" dirty="0" smtClean="0"/>
              <a:t>sum</a:t>
            </a:r>
            <a:r>
              <a:rPr lang="en-US" sz="1200" b="0" i="0" kern="1200" dirty="0" smtClean="0">
                <a:solidFill>
                  <a:schemeClr val="tx1"/>
                </a:solidFill>
                <a:latin typeface="+mn-lt"/>
                <a:ea typeface="+mn-ea"/>
                <a:cs typeface="+mn-cs"/>
              </a:rPr>
              <a:t> should return a function which knows </a:t>
            </a:r>
            <a:r>
              <a:rPr lang="en-US" dirty="0" smtClean="0"/>
              <a:t>a</a:t>
            </a:r>
            <a:r>
              <a:rPr lang="en-US" sz="1200" b="0" i="0" kern="1200" dirty="0" smtClean="0">
                <a:solidFill>
                  <a:schemeClr val="tx1"/>
                </a:solidFill>
                <a:latin typeface="+mn-lt"/>
                <a:ea typeface="+mn-ea"/>
                <a:cs typeface="+mn-cs"/>
              </a:rPr>
              <a:t> and will take care about next argument.</a:t>
            </a:r>
          </a:p>
          <a:p>
            <a:pPr fontAlgn="base"/>
            <a:r>
              <a:rPr lang="en-US" sz="1200" b="0" i="0" kern="1200" dirty="0" smtClean="0">
                <a:solidFill>
                  <a:schemeClr val="tx1"/>
                </a:solidFill>
                <a:latin typeface="+mn-lt"/>
                <a:ea typeface="+mn-ea"/>
                <a:cs typeface="+mn-cs"/>
              </a:rPr>
              <a:t>function sum(a)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return function(b) { // takes a from outer </a:t>
            </a:r>
            <a:r>
              <a:rPr lang="en-US" sz="1200" b="0" i="0" kern="1200" dirty="0" err="1" smtClean="0">
                <a:solidFill>
                  <a:schemeClr val="tx1"/>
                </a:solidFill>
                <a:latin typeface="+mn-lt"/>
                <a:ea typeface="+mn-ea"/>
                <a:cs typeface="+mn-cs"/>
              </a:rPr>
              <a:t>LexicalEnvironment</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    return </a:t>
            </a:r>
            <a:r>
              <a:rPr lang="en-US" sz="1200" b="0" i="0" kern="1200" dirty="0" err="1" smtClean="0">
                <a:solidFill>
                  <a:schemeClr val="tx1"/>
                </a:solidFill>
                <a:latin typeface="+mn-lt"/>
                <a:ea typeface="+mn-ea"/>
                <a:cs typeface="+mn-cs"/>
              </a:rPr>
              <a:t>a+b</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alert( sum(1)(2) );</a:t>
            </a:r>
          </a:p>
          <a:p>
            <a:pPr fontAlgn="base"/>
            <a:r>
              <a:rPr lang="en-US" sz="1200" b="0" i="0" kern="1200" dirty="0" smtClean="0">
                <a:solidFill>
                  <a:schemeClr val="tx1"/>
                </a:solidFill>
                <a:latin typeface="+mn-lt"/>
                <a:ea typeface="+mn-ea"/>
                <a:cs typeface="+mn-cs"/>
              </a:rPr>
              <a:t>alert( sum(5)(-1) );</a:t>
            </a:r>
          </a:p>
        </p:txBody>
      </p:sp>
      <p:sp>
        <p:nvSpPr>
          <p:cNvPr id="4" name="Slide Number Placeholder 3"/>
          <p:cNvSpPr>
            <a:spLocks noGrp="1"/>
          </p:cNvSpPr>
          <p:nvPr>
            <p:ph type="sldNum" sz="quarter" idx="10"/>
          </p:nvPr>
        </p:nvSpPr>
        <p:spPr/>
        <p:txBody>
          <a:bodyPr/>
          <a:lstStyle/>
          <a:p>
            <a:fld id="{8EF2752E-850D-42F7-BB41-AD4E9F0D9412}" type="slidenum">
              <a:rPr lang="en-US" smtClean="0"/>
              <a:pPr/>
              <a:t>80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err="1" smtClean="0"/>
              <a:t>Typeof</a:t>
            </a:r>
            <a:r>
              <a:rPr lang="en-US" baseline="0" dirty="0" smtClean="0"/>
              <a:t> to check data defined in variables</a:t>
            </a:r>
          </a:p>
          <a:p>
            <a:pPr marL="228600" indent="-228600">
              <a:buAutoNum type="arabicPeriod"/>
            </a:pPr>
            <a:r>
              <a:rPr lang="en-US" baseline="0" dirty="0" smtClean="0"/>
              <a:t>Null and undefined difference</a:t>
            </a:r>
          </a:p>
          <a:p>
            <a:pPr marL="228600" indent="-228600">
              <a:buAutoNum type="arabicPeriod"/>
            </a:pPr>
            <a:r>
              <a:rPr lang="en-US" dirty="0" smtClean="0"/>
              <a:t>Passed</a:t>
            </a:r>
            <a:r>
              <a:rPr lang="en-US" baseline="0" dirty="0" smtClean="0"/>
              <a:t> by value and passed by reference</a:t>
            </a: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104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Cast examples </a:t>
            </a:r>
            <a:r>
              <a:rPr lang="en-US" dirty="0" err="1" smtClean="0">
                <a:latin typeface="Century" pitchFamily="18" charset="0"/>
              </a:rPr>
              <a:t>toString</a:t>
            </a:r>
            <a:r>
              <a:rPr lang="en-US" dirty="0" smtClean="0">
                <a:latin typeface="Century" pitchFamily="18" charset="0"/>
              </a:rPr>
              <a:t>, </a:t>
            </a:r>
            <a:r>
              <a:rPr lang="en-US" dirty="0" err="1" smtClean="0">
                <a:latin typeface="Century" pitchFamily="18" charset="0"/>
              </a:rPr>
              <a:t>parseFloat</a:t>
            </a:r>
            <a:r>
              <a:rPr lang="en-US" dirty="0" smtClean="0">
                <a:latin typeface="Century" pitchFamily="18" charset="0"/>
              </a:rPr>
              <a:t>, </a:t>
            </a:r>
            <a:r>
              <a:rPr lang="en-US" dirty="0" err="1" smtClean="0">
                <a:latin typeface="Century" pitchFamily="18" charset="0"/>
              </a:rPr>
              <a:t>parseInt</a:t>
            </a:r>
            <a:endParaRPr lang="en-US" dirty="0" smtClean="0">
              <a:latin typeface="Century" pitchFamily="18" charset="0"/>
            </a:endParaRPr>
          </a:p>
          <a:p>
            <a:pPr marL="228600" indent="-228600">
              <a:buAutoNum type="arabicPeriod"/>
            </a:pPr>
            <a:r>
              <a:rPr lang="en-US" dirty="0" smtClean="0">
                <a:latin typeface="Century" pitchFamily="18" charset="0"/>
              </a:rPr>
              <a:t>Dou</a:t>
            </a:r>
            <a:r>
              <a:rPr lang="en-US" baseline="0" dirty="0" smtClean="0">
                <a:latin typeface="Century" pitchFamily="18" charset="0"/>
              </a:rPr>
              <a:t>ble negation example</a:t>
            </a: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105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Anonymous</a:t>
            </a:r>
            <a:r>
              <a:rPr lang="en-US" baseline="0" dirty="0" smtClean="0"/>
              <a:t> Function example</a:t>
            </a: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106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107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Explain</a:t>
            </a:r>
            <a:r>
              <a:rPr lang="en-US" baseline="0" dirty="0" smtClean="0"/>
              <a:t> function literal (four parts)</a:t>
            </a: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108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109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110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111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112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113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114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115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Show 01 Creation</a:t>
            </a: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116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Example</a:t>
            </a:r>
            <a:r>
              <a:rPr lang="en-US" baseline="0" dirty="0" smtClean="0"/>
              <a:t> Static and Instance Method</a:t>
            </a:r>
          </a:p>
          <a:p>
            <a:r>
              <a:rPr lang="en-US" dirty="0" err="1" smtClean="0"/>
              <a:t>Number.method</a:t>
            </a:r>
            <a:r>
              <a:rPr lang="en-US" dirty="0" smtClean="0"/>
              <a:t>('integer', function ( ) {</a:t>
            </a:r>
          </a:p>
          <a:p>
            <a:r>
              <a:rPr lang="en-US" dirty="0" smtClean="0"/>
              <a:t>return Math[this &lt; 0 ? 'ceiling' : 'floor'](this);</a:t>
            </a:r>
          </a:p>
          <a:p>
            <a:r>
              <a:rPr lang="en-US"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118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119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120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121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122</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123</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124</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125</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126</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JavaScript ignores spaces, tabs, and newlines </a:t>
            </a: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12</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128</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129</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130</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131</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132</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133</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134</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In JavaScript, all local variables and functions are properties of the special internal object, </a:t>
            </a:r>
            <a:r>
              <a:rPr lang="en-IN" sz="1200" b="0" i="0" kern="1200" dirty="0" err="1" smtClean="0">
                <a:solidFill>
                  <a:schemeClr val="tx1"/>
                </a:solidFill>
                <a:latin typeface="+mn-lt"/>
                <a:ea typeface="+mn-ea"/>
                <a:cs typeface="+mn-cs"/>
              </a:rPr>
              <a:t>called</a:t>
            </a:r>
            <a:r>
              <a:rPr lang="en-IN" dirty="0" err="1" smtClean="0"/>
              <a:t>LexicalEnvironment</a:t>
            </a:r>
            <a:r>
              <a:rPr lang="en-IN" sz="1200" b="0" i="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135</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idea is that </a:t>
            </a:r>
            <a:r>
              <a:rPr lang="en-US" dirty="0" smtClean="0"/>
              <a:t>sum</a:t>
            </a:r>
            <a:r>
              <a:rPr lang="en-US" sz="1200" b="0" i="0" kern="1200" dirty="0" smtClean="0">
                <a:solidFill>
                  <a:schemeClr val="tx1"/>
                </a:solidFill>
                <a:latin typeface="+mn-lt"/>
                <a:ea typeface="+mn-ea"/>
                <a:cs typeface="+mn-cs"/>
              </a:rPr>
              <a:t> should return a function which knows </a:t>
            </a:r>
            <a:r>
              <a:rPr lang="en-US" dirty="0" smtClean="0"/>
              <a:t>a</a:t>
            </a:r>
            <a:r>
              <a:rPr lang="en-US" sz="1200" b="0" i="0" kern="1200" dirty="0" smtClean="0">
                <a:solidFill>
                  <a:schemeClr val="tx1"/>
                </a:solidFill>
                <a:latin typeface="+mn-lt"/>
                <a:ea typeface="+mn-ea"/>
                <a:cs typeface="+mn-cs"/>
              </a:rPr>
              <a:t> and will take care about next argument.</a:t>
            </a:r>
          </a:p>
          <a:p>
            <a:pPr fontAlgn="base"/>
            <a:r>
              <a:rPr lang="en-US" sz="1200" b="0" i="0" kern="1200" dirty="0" smtClean="0">
                <a:solidFill>
                  <a:schemeClr val="tx1"/>
                </a:solidFill>
                <a:latin typeface="+mn-lt"/>
                <a:ea typeface="+mn-ea"/>
                <a:cs typeface="+mn-cs"/>
              </a:rPr>
              <a:t>function sum(a)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return function(b) { // takes a from outer </a:t>
            </a:r>
            <a:r>
              <a:rPr lang="en-US" sz="1200" b="0" i="0" kern="1200" dirty="0" err="1" smtClean="0">
                <a:solidFill>
                  <a:schemeClr val="tx1"/>
                </a:solidFill>
                <a:latin typeface="+mn-lt"/>
                <a:ea typeface="+mn-ea"/>
                <a:cs typeface="+mn-cs"/>
              </a:rPr>
              <a:t>LexicalEnvironment</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    return </a:t>
            </a:r>
            <a:r>
              <a:rPr lang="en-US" sz="1200" b="0" i="0" kern="1200" dirty="0" err="1" smtClean="0">
                <a:solidFill>
                  <a:schemeClr val="tx1"/>
                </a:solidFill>
                <a:latin typeface="+mn-lt"/>
                <a:ea typeface="+mn-ea"/>
                <a:cs typeface="+mn-cs"/>
              </a:rPr>
              <a:t>a+b</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alert( sum(1)(2) );</a:t>
            </a:r>
          </a:p>
          <a:p>
            <a:pPr fontAlgn="base"/>
            <a:r>
              <a:rPr lang="en-US" sz="1200" b="0" i="0" kern="1200" dirty="0" smtClean="0">
                <a:solidFill>
                  <a:schemeClr val="tx1"/>
                </a:solidFill>
                <a:latin typeface="+mn-lt"/>
                <a:ea typeface="+mn-ea"/>
                <a:cs typeface="+mn-cs"/>
              </a:rPr>
              <a:t>alert( sum(5)(-1) );</a:t>
            </a:r>
          </a:p>
        </p:txBody>
      </p:sp>
      <p:sp>
        <p:nvSpPr>
          <p:cNvPr id="4" name="Slide Number Placeholder 3"/>
          <p:cNvSpPr>
            <a:spLocks noGrp="1"/>
          </p:cNvSpPr>
          <p:nvPr>
            <p:ph type="sldNum" sz="quarter" idx="10"/>
          </p:nvPr>
        </p:nvSpPr>
        <p:spPr/>
        <p:txBody>
          <a:bodyPr/>
          <a:lstStyle/>
          <a:p>
            <a:fld id="{8EF2752E-850D-42F7-BB41-AD4E9F0D9412}" type="slidenum">
              <a:rPr lang="en-US" smtClean="0"/>
              <a:pPr/>
              <a:t>136</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when a variable is not found in the local </a:t>
            </a:r>
            <a:r>
              <a:rPr lang="en-US" dirty="0" err="1" smtClean="0"/>
              <a:t>LexicalEnvironment</a:t>
            </a:r>
            <a:r>
              <a:rPr lang="en-US" sz="1200" b="0" i="0" kern="1200" dirty="0" smtClean="0">
                <a:solidFill>
                  <a:schemeClr val="tx1"/>
                </a:solidFill>
                <a:latin typeface="+mn-lt"/>
                <a:ea typeface="+mn-ea"/>
                <a:cs typeface="+mn-cs"/>
              </a:rPr>
              <a:t>, it is searched outside</a:t>
            </a: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137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IN" sz="1200" b="0" i="0" kern="1200" dirty="0" smtClean="0">
                <a:solidFill>
                  <a:schemeClr val="tx1"/>
                </a:solidFill>
                <a:latin typeface="+mn-lt"/>
                <a:ea typeface="+mn-ea"/>
                <a:cs typeface="+mn-cs"/>
              </a:rPr>
              <a:t>in JavaScript strings can be literals or objects</a:t>
            </a:r>
          </a:p>
          <a:p>
            <a:r>
              <a:rPr lang="en-IN" sz="1200" kern="1200" dirty="0" smtClean="0">
                <a:solidFill>
                  <a:schemeClr val="tx1"/>
                </a:solidFill>
                <a:latin typeface="+mn-lt"/>
                <a:ea typeface="+mn-ea"/>
                <a:cs typeface="+mn-cs"/>
              </a:rPr>
              <a:t>function </a:t>
            </a:r>
            <a:r>
              <a:rPr lang="en-IN" sz="1200" kern="1200" dirty="0" err="1" smtClean="0">
                <a:solidFill>
                  <a:schemeClr val="tx1"/>
                </a:solidFill>
                <a:latin typeface="+mn-lt"/>
                <a:ea typeface="+mn-ea"/>
                <a:cs typeface="+mn-cs"/>
              </a:rPr>
              <a:t>isString</a:t>
            </a:r>
            <a:r>
              <a:rPr lang="en-IN" sz="1200" kern="1200" dirty="0" smtClean="0">
                <a:solidFill>
                  <a:schemeClr val="tx1"/>
                </a:solidFill>
                <a:latin typeface="+mn-lt"/>
                <a:ea typeface="+mn-ea"/>
                <a:cs typeface="+mn-cs"/>
              </a:rPr>
              <a:t>(s) { return </a:t>
            </a:r>
            <a:r>
              <a:rPr lang="en-IN" sz="1200" kern="1200" dirty="0" err="1" smtClean="0">
                <a:solidFill>
                  <a:schemeClr val="tx1"/>
                </a:solidFill>
                <a:latin typeface="+mn-lt"/>
                <a:ea typeface="+mn-ea"/>
                <a:cs typeface="+mn-cs"/>
              </a:rPr>
              <a:t>typeof</a:t>
            </a:r>
            <a:r>
              <a:rPr lang="en-IN" sz="1200" kern="1200" dirty="0" smtClean="0">
                <a:solidFill>
                  <a:schemeClr val="tx1"/>
                </a:solidFill>
                <a:latin typeface="+mn-lt"/>
                <a:ea typeface="+mn-ea"/>
                <a:cs typeface="+mn-cs"/>
              </a:rPr>
              <a:t>(s) === 'string' || s </a:t>
            </a:r>
            <a:r>
              <a:rPr lang="en-IN" sz="1200" kern="1200" dirty="0" err="1" smtClean="0">
                <a:solidFill>
                  <a:schemeClr val="tx1"/>
                </a:solidFill>
                <a:latin typeface="+mn-lt"/>
                <a:ea typeface="+mn-ea"/>
                <a:cs typeface="+mn-cs"/>
              </a:rPr>
              <a:t>instanceof</a:t>
            </a:r>
            <a:r>
              <a:rPr lang="en-IN" sz="1200" kern="1200" dirty="0" smtClean="0">
                <a:solidFill>
                  <a:schemeClr val="tx1"/>
                </a:solidFill>
                <a:latin typeface="+mn-lt"/>
                <a:ea typeface="+mn-ea"/>
                <a:cs typeface="+mn-cs"/>
              </a:rPr>
              <a:t> String; }</a:t>
            </a:r>
            <a:endParaRPr lang="en-IN"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Literals are a different kind of object than objects created from within </a:t>
            </a:r>
            <a:r>
              <a:rPr lang="en-IN" sz="1200" b="0" i="0" kern="1200" dirty="0" err="1" smtClean="0">
                <a:solidFill>
                  <a:schemeClr val="tx1"/>
                </a:solidFill>
                <a:latin typeface="+mn-lt"/>
                <a:ea typeface="+mn-ea"/>
                <a:cs typeface="+mn-cs"/>
              </a:rPr>
              <a:t>Javascript</a:t>
            </a:r>
            <a:r>
              <a:rPr lang="en-IN" sz="1200" b="0" i="0" kern="1200" dirty="0" smtClean="0">
                <a:solidFill>
                  <a:schemeClr val="tx1"/>
                </a:solidFill>
                <a:latin typeface="+mn-lt"/>
                <a:ea typeface="+mn-ea"/>
                <a:cs typeface="+mn-cs"/>
              </a:rPr>
              <a:t>.</a:t>
            </a:r>
          </a:p>
          <a:p>
            <a:r>
              <a:rPr lang="en-IN" sz="1200" kern="1200" dirty="0" err="1" smtClean="0">
                <a:solidFill>
                  <a:schemeClr val="tx1"/>
                </a:solidFill>
                <a:latin typeface="+mn-lt"/>
                <a:ea typeface="+mn-ea"/>
                <a:cs typeface="+mn-cs"/>
              </a:rPr>
              <a:t>var</a:t>
            </a:r>
            <a:r>
              <a:rPr lang="en-IN" sz="1200" kern="1200" dirty="0" smtClean="0">
                <a:solidFill>
                  <a:schemeClr val="tx1"/>
                </a:solidFill>
                <a:latin typeface="+mn-lt"/>
                <a:ea typeface="+mn-ea"/>
                <a:cs typeface="+mn-cs"/>
              </a:rPr>
              <a:t> color1 = new String("green"); </a:t>
            </a:r>
          </a:p>
          <a:p>
            <a:r>
              <a:rPr lang="en-IN" sz="1200" kern="1200" dirty="0" smtClean="0">
                <a:solidFill>
                  <a:schemeClr val="tx1"/>
                </a:solidFill>
                <a:latin typeface="+mn-lt"/>
                <a:ea typeface="+mn-ea"/>
                <a:cs typeface="+mn-cs"/>
              </a:rPr>
              <a:t>color1 </a:t>
            </a:r>
            <a:r>
              <a:rPr lang="en-IN" sz="1200" kern="1200" dirty="0" err="1" smtClean="0">
                <a:solidFill>
                  <a:schemeClr val="tx1"/>
                </a:solidFill>
                <a:latin typeface="+mn-lt"/>
                <a:ea typeface="+mn-ea"/>
                <a:cs typeface="+mn-cs"/>
              </a:rPr>
              <a:t>instanceof</a:t>
            </a:r>
            <a:r>
              <a:rPr lang="en-IN" sz="1200" kern="1200" dirty="0" smtClean="0">
                <a:solidFill>
                  <a:schemeClr val="tx1"/>
                </a:solidFill>
                <a:latin typeface="+mn-lt"/>
                <a:ea typeface="+mn-ea"/>
                <a:cs typeface="+mn-cs"/>
              </a:rPr>
              <a:t> String; // returns true </a:t>
            </a:r>
          </a:p>
          <a:p>
            <a:r>
              <a:rPr lang="en-IN" sz="1200" kern="1200" dirty="0" err="1" smtClean="0">
                <a:solidFill>
                  <a:schemeClr val="tx1"/>
                </a:solidFill>
                <a:latin typeface="+mn-lt"/>
                <a:ea typeface="+mn-ea"/>
                <a:cs typeface="+mn-cs"/>
              </a:rPr>
              <a:t>var</a:t>
            </a:r>
            <a:r>
              <a:rPr lang="en-IN" sz="1200" kern="1200" dirty="0" smtClean="0">
                <a:solidFill>
                  <a:schemeClr val="tx1"/>
                </a:solidFill>
                <a:latin typeface="+mn-lt"/>
                <a:ea typeface="+mn-ea"/>
                <a:cs typeface="+mn-cs"/>
              </a:rPr>
              <a:t> color2 = "coral"; </a:t>
            </a:r>
          </a:p>
          <a:p>
            <a:r>
              <a:rPr lang="en-IN" sz="1200" kern="1200" dirty="0" smtClean="0">
                <a:solidFill>
                  <a:schemeClr val="tx1"/>
                </a:solidFill>
                <a:latin typeface="+mn-lt"/>
                <a:ea typeface="+mn-ea"/>
                <a:cs typeface="+mn-cs"/>
              </a:rPr>
              <a:t>color2 </a:t>
            </a:r>
            <a:r>
              <a:rPr lang="en-IN" sz="1200" kern="1200" dirty="0" err="1" smtClean="0">
                <a:solidFill>
                  <a:schemeClr val="tx1"/>
                </a:solidFill>
                <a:latin typeface="+mn-lt"/>
                <a:ea typeface="+mn-ea"/>
                <a:cs typeface="+mn-cs"/>
              </a:rPr>
              <a:t>instanceof</a:t>
            </a:r>
            <a:r>
              <a:rPr lang="en-IN" sz="1200" kern="1200" dirty="0" smtClean="0">
                <a:solidFill>
                  <a:schemeClr val="tx1"/>
                </a:solidFill>
                <a:latin typeface="+mn-lt"/>
                <a:ea typeface="+mn-ea"/>
                <a:cs typeface="+mn-cs"/>
              </a:rPr>
              <a:t> String; // returns false </a:t>
            </a:r>
          </a:p>
          <a:p>
            <a:r>
              <a:rPr lang="en-IN" sz="1200" kern="1200" dirty="0" smtClean="0">
                <a:solidFill>
                  <a:schemeClr val="tx1"/>
                </a:solidFill>
                <a:latin typeface="+mn-lt"/>
                <a:ea typeface="+mn-ea"/>
                <a:cs typeface="+mn-cs"/>
              </a:rPr>
              <a:t>(color2 is not a String object)</a:t>
            </a:r>
          </a:p>
          <a:p>
            <a:r>
              <a:rPr lang="en-IN" sz="1200" b="0" i="0" kern="1200" dirty="0" smtClean="0">
                <a:solidFill>
                  <a:schemeClr val="tx1"/>
                </a:solidFill>
                <a:latin typeface="+mn-lt"/>
                <a:ea typeface="+mn-ea"/>
                <a:cs typeface="+mn-cs"/>
              </a:rPr>
              <a:t>I can't find any way to construct literal types with code, perhaps it's not possible. </a:t>
            </a:r>
          </a:p>
          <a:p>
            <a:r>
              <a:rPr lang="en-IN" sz="1200" b="0" i="0" kern="1200" dirty="0" smtClean="0">
                <a:solidFill>
                  <a:schemeClr val="tx1"/>
                </a:solidFill>
                <a:latin typeface="+mn-lt"/>
                <a:ea typeface="+mn-ea"/>
                <a:cs typeface="+mn-cs"/>
              </a:rPr>
              <a:t>This is probably why people use </a:t>
            </a:r>
            <a:r>
              <a:rPr lang="en-IN" sz="1200" b="0" i="0" kern="1200" dirty="0" err="1" smtClean="0">
                <a:solidFill>
                  <a:schemeClr val="tx1"/>
                </a:solidFill>
                <a:latin typeface="+mn-lt"/>
                <a:ea typeface="+mn-ea"/>
                <a:cs typeface="+mn-cs"/>
              </a:rPr>
              <a:t>typeof</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foo</a:t>
            </a:r>
            <a:r>
              <a:rPr lang="en-IN" sz="1200" b="0" i="0" kern="1200" dirty="0" smtClean="0">
                <a:solidFill>
                  <a:schemeClr val="tx1"/>
                </a:solidFill>
                <a:latin typeface="+mn-lt"/>
                <a:ea typeface="+mn-ea"/>
                <a:cs typeface="+mn-cs"/>
              </a:rPr>
              <a:t>" === "string" instead of </a:t>
            </a:r>
            <a:r>
              <a:rPr lang="en-IN" sz="1200" b="0" i="0" kern="1200" dirty="0" err="1" smtClean="0">
                <a:solidFill>
                  <a:schemeClr val="tx1"/>
                </a:solidFill>
                <a:latin typeface="+mn-lt"/>
                <a:ea typeface="+mn-ea"/>
                <a:cs typeface="+mn-cs"/>
              </a:rPr>
              <a:t>instanceof</a:t>
            </a:r>
            <a:r>
              <a:rPr lang="en-IN" sz="1200" b="0" i="0" kern="1200" dirty="0" smtClean="0">
                <a:solidFill>
                  <a:schemeClr val="tx1"/>
                </a:solidFill>
                <a:latin typeface="+mn-lt"/>
                <a:ea typeface="+mn-ea"/>
                <a:cs typeface="+mn-cs"/>
              </a:rPr>
              <a:t>.</a:t>
            </a:r>
          </a:p>
          <a:p>
            <a:r>
              <a:rPr lang="en-IN" sz="1200" b="0" i="0" kern="1200" dirty="0" smtClean="0">
                <a:solidFill>
                  <a:schemeClr val="tx1"/>
                </a:solidFill>
                <a:latin typeface="+mn-lt"/>
                <a:ea typeface="+mn-ea"/>
                <a:cs typeface="+mn-cs"/>
              </a:rPr>
              <a:t>An easy way to remember things like this is asking yourself "I wonder what would be sane and easy to learn"? Whatever the answer is, </a:t>
            </a:r>
            <a:r>
              <a:rPr lang="en-IN" sz="1200" b="0" i="0" kern="1200" dirty="0" err="1" smtClean="0">
                <a:solidFill>
                  <a:schemeClr val="tx1"/>
                </a:solidFill>
                <a:latin typeface="+mn-lt"/>
                <a:ea typeface="+mn-ea"/>
                <a:cs typeface="+mn-cs"/>
              </a:rPr>
              <a:t>Javascript</a:t>
            </a:r>
            <a:r>
              <a:rPr lang="en-IN" sz="1200" b="0" i="0" kern="1200" dirty="0" smtClean="0">
                <a:solidFill>
                  <a:schemeClr val="tx1"/>
                </a:solidFill>
                <a:latin typeface="+mn-lt"/>
                <a:ea typeface="+mn-ea"/>
                <a:cs typeface="+mn-cs"/>
              </a:rPr>
              <a:t> does the other thing.</a:t>
            </a:r>
          </a:p>
          <a:p>
            <a:endParaRPr lang="en-US" dirty="0" smtClean="0"/>
          </a:p>
          <a:p>
            <a:endParaRPr lang="en-US" dirty="0" smtClean="0"/>
          </a:p>
          <a:p>
            <a:r>
              <a:rPr lang="en-IN" dirty="0" smtClean="0"/>
              <a:t>function </a:t>
            </a:r>
            <a:r>
              <a:rPr lang="en-IN" dirty="0" err="1" smtClean="0"/>
              <a:t>classOf</a:t>
            </a:r>
            <a:r>
              <a:rPr lang="en-IN" dirty="0" smtClean="0"/>
              <a:t>(value) {</a:t>
            </a:r>
          </a:p>
          <a:p>
            <a:r>
              <a:rPr lang="en-IN" dirty="0" smtClean="0"/>
              <a:t>    return </a:t>
            </a:r>
            <a:r>
              <a:rPr lang="en-IN" dirty="0" err="1" smtClean="0"/>
              <a:t>Object.prototype.toString.call</a:t>
            </a:r>
            <a:r>
              <a:rPr lang="en-IN" dirty="0" smtClean="0"/>
              <a:t>(value);</a:t>
            </a:r>
          </a:p>
          <a:p>
            <a:r>
              <a:rPr lang="en-IN" dirty="0" smtClean="0"/>
              <a:t>}</a:t>
            </a:r>
          </a:p>
          <a:p>
            <a:endParaRPr lang="en-IN" dirty="0" smtClean="0"/>
          </a:p>
          <a:p>
            <a:r>
              <a:rPr lang="en-IN" dirty="0" smtClean="0"/>
              <a:t>console.log(</a:t>
            </a:r>
            <a:r>
              <a:rPr lang="en-IN" dirty="0" err="1" smtClean="0"/>
              <a:t>classOf</a:t>
            </a:r>
            <a:r>
              <a:rPr lang="en-IN" dirty="0" smtClean="0"/>
              <a:t>(true));              // [object Boolean]</a:t>
            </a:r>
          </a:p>
          <a:p>
            <a:r>
              <a:rPr lang="en-IN" dirty="0" smtClean="0"/>
              <a:t>console.log(</a:t>
            </a:r>
            <a:r>
              <a:rPr lang="en-IN" dirty="0" err="1" smtClean="0"/>
              <a:t>classOf</a:t>
            </a:r>
            <a:r>
              <a:rPr lang="en-IN" dirty="0" smtClean="0"/>
              <a:t>(0));                 // [object Number]</a:t>
            </a:r>
          </a:p>
          <a:p>
            <a:r>
              <a:rPr lang="en-IN" dirty="0" smtClean="0"/>
              <a:t>console.log(</a:t>
            </a:r>
            <a:r>
              <a:rPr lang="en-IN" dirty="0" err="1" smtClean="0"/>
              <a:t>classOf</a:t>
            </a:r>
            <a:r>
              <a:rPr lang="en-IN" dirty="0" smtClean="0"/>
              <a:t>(""));                // [object String]</a:t>
            </a:r>
          </a:p>
          <a:p>
            <a:r>
              <a:rPr lang="en-IN" dirty="0" smtClean="0"/>
              <a:t>console.log(</a:t>
            </a:r>
            <a:r>
              <a:rPr lang="en-IN" dirty="0" err="1" smtClean="0"/>
              <a:t>classOf</a:t>
            </a:r>
            <a:r>
              <a:rPr lang="en-IN" dirty="0" smtClean="0"/>
              <a:t>(new Boolean(true))); // [object Boolean]</a:t>
            </a:r>
          </a:p>
          <a:p>
            <a:r>
              <a:rPr lang="en-IN" dirty="0" smtClean="0"/>
              <a:t>console.log(</a:t>
            </a:r>
            <a:r>
              <a:rPr lang="en-IN" dirty="0" err="1" smtClean="0"/>
              <a:t>classOf</a:t>
            </a:r>
            <a:r>
              <a:rPr lang="en-IN" dirty="0" smtClean="0"/>
              <a:t>(new Number(0)));     // [object Number]</a:t>
            </a:r>
          </a:p>
          <a:p>
            <a:r>
              <a:rPr lang="en-IN" dirty="0" smtClean="0"/>
              <a:t>console.log(</a:t>
            </a:r>
            <a:r>
              <a:rPr lang="en-IN" dirty="0" err="1" smtClean="0"/>
              <a:t>classOf</a:t>
            </a:r>
            <a:r>
              <a:rPr lang="en-IN" dirty="0" smtClean="0"/>
              <a:t>(new String("")));    // [object String]</a:t>
            </a:r>
          </a:p>
          <a:p>
            <a:endParaRPr lang="en-US" dirty="0" smtClean="0"/>
          </a:p>
          <a:p>
            <a:r>
              <a:rPr lang="en-IN" dirty="0" smtClean="0"/>
              <a:t>function </a:t>
            </a:r>
            <a:r>
              <a:rPr lang="en-IN" dirty="0" err="1" smtClean="0"/>
              <a:t>typeOf</a:t>
            </a:r>
            <a:r>
              <a:rPr lang="en-IN" dirty="0" smtClean="0"/>
              <a:t>(value) {</a:t>
            </a:r>
          </a:p>
          <a:p>
            <a:r>
              <a:rPr lang="en-IN" dirty="0" smtClean="0"/>
              <a:t>    return </a:t>
            </a:r>
            <a:r>
              <a:rPr lang="en-IN" dirty="0" err="1" smtClean="0"/>
              <a:t>Object.prototype.toString.call</a:t>
            </a:r>
            <a:r>
              <a:rPr lang="en-IN" dirty="0" smtClean="0"/>
              <a:t>(value).slice(8, -1);</a:t>
            </a:r>
          </a:p>
          <a:p>
            <a:r>
              <a:rPr lang="en-IN" dirty="0" smtClean="0"/>
              <a:t>}</a:t>
            </a:r>
          </a:p>
          <a:p>
            <a:endParaRPr lang="en-IN" dirty="0" smtClean="0"/>
          </a:p>
          <a:p>
            <a:r>
              <a:rPr lang="en-IN" dirty="0" smtClean="0"/>
              <a:t>console.log(</a:t>
            </a:r>
            <a:r>
              <a:rPr lang="en-IN" dirty="0" err="1" smtClean="0"/>
              <a:t>typeOf</a:t>
            </a:r>
            <a:r>
              <a:rPr lang="en-IN" dirty="0" smtClean="0"/>
              <a:t>(true));              // Boolean</a:t>
            </a:r>
          </a:p>
          <a:p>
            <a:r>
              <a:rPr lang="en-IN" dirty="0" smtClean="0"/>
              <a:t>console.log(</a:t>
            </a:r>
            <a:r>
              <a:rPr lang="en-IN" dirty="0" err="1" smtClean="0"/>
              <a:t>typeOf</a:t>
            </a:r>
            <a:r>
              <a:rPr lang="en-IN" dirty="0" smtClean="0"/>
              <a:t>(0));                 // Number</a:t>
            </a:r>
          </a:p>
          <a:p>
            <a:r>
              <a:rPr lang="en-IN" dirty="0" smtClean="0"/>
              <a:t>console.log(</a:t>
            </a:r>
            <a:r>
              <a:rPr lang="en-IN" dirty="0" err="1" smtClean="0"/>
              <a:t>typeOf</a:t>
            </a:r>
            <a:r>
              <a:rPr lang="en-IN" dirty="0" smtClean="0"/>
              <a:t>(""));                // String</a:t>
            </a:r>
          </a:p>
          <a:p>
            <a:r>
              <a:rPr lang="en-IN" dirty="0" smtClean="0"/>
              <a:t>console.log(</a:t>
            </a:r>
            <a:r>
              <a:rPr lang="en-IN" dirty="0" err="1" smtClean="0"/>
              <a:t>typeOf</a:t>
            </a:r>
            <a:r>
              <a:rPr lang="en-IN" dirty="0" smtClean="0"/>
              <a:t>(new Boolean(true))); // Boolean</a:t>
            </a:r>
          </a:p>
          <a:p>
            <a:r>
              <a:rPr lang="en-IN" dirty="0" smtClean="0"/>
              <a:t>console.log(</a:t>
            </a:r>
            <a:r>
              <a:rPr lang="en-IN" dirty="0" err="1" smtClean="0"/>
              <a:t>typeOf</a:t>
            </a:r>
            <a:r>
              <a:rPr lang="en-IN" dirty="0" smtClean="0"/>
              <a:t>(new Number(0)));     // Number</a:t>
            </a:r>
          </a:p>
          <a:p>
            <a:r>
              <a:rPr lang="en-IN" dirty="0" smtClean="0"/>
              <a:t>console.log(</a:t>
            </a:r>
            <a:r>
              <a:rPr lang="en-IN" dirty="0" err="1" smtClean="0"/>
              <a:t>typeOf</a:t>
            </a:r>
            <a:r>
              <a:rPr lang="en-IN" dirty="0" smtClean="0"/>
              <a:t>(new String("")));    // String</a:t>
            </a:r>
          </a:p>
          <a:p>
            <a:endParaRPr lang="en-IN"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34</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138</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dirty="0" err="1" smtClean="0">
                <a:latin typeface="Century" pitchFamily="18" charset="0"/>
              </a:rPr>
              <a:t>var</a:t>
            </a:r>
            <a:r>
              <a:rPr lang="en-US" sz="1200" dirty="0" smtClean="0">
                <a:latin typeface="Century" pitchFamily="18" charset="0"/>
              </a:rPr>
              <a:t> army = </a:t>
            </a:r>
            <a:r>
              <a:rPr lang="en-US" sz="1200" dirty="0" err="1" smtClean="0">
                <a:latin typeface="Century" pitchFamily="18" charset="0"/>
              </a:rPr>
              <a:t>makeArmy</a:t>
            </a:r>
            <a:r>
              <a:rPr lang="en-US" sz="1200" dirty="0" smtClean="0">
                <a:latin typeface="Century" pitchFamily="18" charset="0"/>
              </a:rPr>
              <a:t>();</a:t>
            </a:r>
          </a:p>
          <a:p>
            <a:pPr fontAlgn="base"/>
            <a:r>
              <a:rPr lang="en-US" sz="1200" dirty="0" err="1" smtClean="0">
                <a:latin typeface="Century" pitchFamily="18" charset="0"/>
              </a:rPr>
              <a:t>var</a:t>
            </a:r>
            <a:r>
              <a:rPr lang="en-US" sz="1200" dirty="0" smtClean="0">
                <a:latin typeface="Century" pitchFamily="18" charset="0"/>
              </a:rPr>
              <a:t> shooter = army[0] // first shooter</a:t>
            </a:r>
          </a:p>
          <a:p>
            <a:pPr fontAlgn="base"/>
            <a:r>
              <a:rPr lang="en-US" sz="1200" dirty="0" smtClean="0">
                <a:latin typeface="Century" pitchFamily="18" charset="0"/>
              </a:rPr>
              <a:t>shooter() // alerts 10, should be 0</a:t>
            </a:r>
          </a:p>
          <a:p>
            <a:pPr fontAlgn="base"/>
            <a:r>
              <a:rPr lang="en-US" sz="1200" dirty="0" smtClean="0">
                <a:latin typeface="Century" pitchFamily="18" charset="0"/>
              </a:rPr>
              <a:t>shooter = army[5] // 5th shooter</a:t>
            </a:r>
          </a:p>
          <a:p>
            <a:pPr fontAlgn="base"/>
            <a:r>
              <a:rPr lang="en-US" sz="1200" dirty="0" smtClean="0">
                <a:latin typeface="Century" pitchFamily="18" charset="0"/>
              </a:rPr>
              <a:t>shooter() // alerts 10, should be 5</a:t>
            </a:r>
          </a:p>
          <a:p>
            <a:pPr fontAlgn="base"/>
            <a:r>
              <a:rPr lang="en-US" sz="1200" dirty="0" smtClean="0">
                <a:latin typeface="Century" pitchFamily="18" charset="0"/>
              </a:rPr>
              <a:t>// all shooters alert same: 10 instead of 1,2,3...10.</a:t>
            </a:r>
            <a:endParaRPr lang="en-US" sz="1200" dirty="0">
              <a:latin typeface="Century" pitchFamily="18" charset="0"/>
            </a:endParaRPr>
          </a:p>
        </p:txBody>
      </p:sp>
      <p:sp>
        <p:nvSpPr>
          <p:cNvPr id="4" name="Slide Number Placeholder 3"/>
          <p:cNvSpPr>
            <a:spLocks noGrp="1"/>
          </p:cNvSpPr>
          <p:nvPr>
            <p:ph type="sldNum" sz="quarter" idx="10"/>
          </p:nvPr>
        </p:nvSpPr>
        <p:spPr/>
        <p:txBody>
          <a:bodyPr/>
          <a:lstStyle/>
          <a:p>
            <a:fld id="{8EF2752E-850D-42F7-BB41-AD4E9F0D9412}" type="slidenum">
              <a:rPr lang="en-US" smtClean="0"/>
              <a:pPr/>
              <a:t>139</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The </a:t>
            </a:r>
            <a:r>
              <a:rPr lang="en-US" dirty="0" smtClean="0"/>
              <a:t>(function(</a:t>
            </a:r>
            <a:r>
              <a:rPr lang="en-US" dirty="0" err="1" smtClean="0"/>
              <a:t>i</a:t>
            </a:r>
            <a:r>
              <a:rPr lang="en-US" dirty="0" smtClean="0"/>
              <a:t>) { ... </a:t>
            </a:r>
            <a:r>
              <a:rPr lang="en-US" smtClean="0"/>
              <a:t>})</a:t>
            </a:r>
            <a:r>
              <a:rPr lang="en-US" sz="1200" b="0" i="0" kern="1200" smtClean="0">
                <a:solidFill>
                  <a:schemeClr val="tx1"/>
                </a:solidFill>
                <a:latin typeface="+mn-lt"/>
                <a:ea typeface="+mn-ea"/>
                <a:cs typeface="+mn-cs"/>
              </a:rPr>
              <a:t> definition is wrapped into brackets to make sure the interpreter treats that as expression</a:t>
            </a:r>
            <a:endParaRPr lang="en-US" sz="1200" dirty="0">
              <a:latin typeface="Century" pitchFamily="18" charset="0"/>
            </a:endParaRPr>
          </a:p>
        </p:txBody>
      </p:sp>
      <p:sp>
        <p:nvSpPr>
          <p:cNvPr id="4" name="Slide Number Placeholder 3"/>
          <p:cNvSpPr>
            <a:spLocks noGrp="1"/>
          </p:cNvSpPr>
          <p:nvPr>
            <p:ph type="sldNum" sz="quarter" idx="10"/>
          </p:nvPr>
        </p:nvSpPr>
        <p:spPr/>
        <p:txBody>
          <a:bodyPr/>
          <a:lstStyle/>
          <a:p>
            <a:fld id="{8EF2752E-850D-42F7-BB41-AD4E9F0D9412}" type="slidenum">
              <a:rPr lang="en-US" smtClean="0"/>
              <a:pPr/>
              <a:t>140</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144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145</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146</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147</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148</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149</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150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36</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151</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152</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153</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154</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155</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156</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157</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158</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159</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160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45</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161</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162</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163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DOM</a:t>
            </a:r>
            <a:r>
              <a:rPr lang="en-US" baseline="0" dirty="0" smtClean="0"/>
              <a:t> Parsing Example</a:t>
            </a:r>
          </a:p>
          <a:p>
            <a:pPr marL="228600" indent="-228600">
              <a:buAutoNum type="arabicPeriod"/>
            </a:pPr>
            <a:r>
              <a:rPr lang="en-US" dirty="0" smtClean="0"/>
              <a:t>Object Oriented</a:t>
            </a:r>
            <a:r>
              <a:rPr lang="en-US" baseline="0" dirty="0" smtClean="0"/>
              <a:t> </a:t>
            </a:r>
            <a:r>
              <a:rPr lang="en-US" baseline="0" dirty="0" err="1" smtClean="0"/>
              <a:t>vs</a:t>
            </a:r>
            <a:r>
              <a:rPr lang="en-US" baseline="0" dirty="0" smtClean="0"/>
              <a:t> Functional Programming Example</a:t>
            </a:r>
          </a:p>
          <a:p>
            <a:pPr marL="228600" indent="-228600">
              <a:buAutoNum type="arabicPeriod"/>
            </a:pPr>
            <a:r>
              <a:rPr lang="en-US" baseline="0" dirty="0" smtClean="0"/>
              <a:t>Dynamic Language example</a:t>
            </a:r>
          </a:p>
          <a:p>
            <a:pPr marL="228600" indent="-228600">
              <a:buAutoNum type="arabicPeriod"/>
            </a:pPr>
            <a:r>
              <a:rPr lang="en-US" baseline="0" dirty="0" err="1" smtClean="0"/>
              <a:t>Loosly</a:t>
            </a:r>
            <a:r>
              <a:rPr lang="en-US" baseline="0" dirty="0" smtClean="0"/>
              <a:t> Typed example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564AFB-405D-486B-AC1C-37616C96E94C}" type="datetime1">
              <a:rPr lang="en-US" smtClean="0"/>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8501-496E-41C7-8A07-8B83B06639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2A7DB-52AE-4EE1-9FCF-A498966E70A1}" type="datetime1">
              <a:rPr lang="en-US" smtClean="0"/>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8501-496E-41C7-8A07-8B83B06639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DDFB1-B7BE-4623-9488-A09A882CA1F4}" type="datetime1">
              <a:rPr lang="en-US" smtClean="0"/>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8501-496E-41C7-8A07-8B83B06639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E9295-D333-4054-AD2C-B2338625048B}" type="datetime1">
              <a:rPr lang="en-US" smtClean="0"/>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8501-496E-41C7-8A07-8B83B06639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734C26-A99A-45F1-A563-A8FB3793A1E1}" type="datetime1">
              <a:rPr lang="en-US" smtClean="0"/>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8501-496E-41C7-8A07-8B83B06639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76202A-756C-40BB-9A9D-2A6F49734AA7}" type="datetime1">
              <a:rPr lang="en-US" smtClean="0"/>
              <a:pPr/>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58501-496E-41C7-8A07-8B83B06639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659995-D335-4FF7-BAB5-5479CAB45B31}" type="datetime1">
              <a:rPr lang="en-US" smtClean="0"/>
              <a:pPr/>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58501-496E-41C7-8A07-8B83B06639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F7AC83-BDE9-4299-BD94-7D76BF015F68}" type="datetime1">
              <a:rPr lang="en-US" smtClean="0"/>
              <a:pPr/>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58501-496E-41C7-8A07-8B83B06639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E6AA1-335C-4D06-9458-336D27FC3ED1}" type="datetime1">
              <a:rPr lang="en-US" smtClean="0"/>
              <a:pPr/>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58501-496E-41C7-8A07-8B83B06639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FCC88A-312B-464C-AE53-6D988E70567C}" type="datetime1">
              <a:rPr lang="en-US" smtClean="0"/>
              <a:pPr/>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58501-496E-41C7-8A07-8B83B06639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1CC25A-F894-4210-8EF2-5DDC25BE3BB0}" type="datetime1">
              <a:rPr lang="en-US" smtClean="0"/>
              <a:pPr/>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58501-496E-41C7-8A07-8B83B06639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64F50-9010-4112-A86F-3ECC59B32094}" type="datetime1">
              <a:rPr lang="en-US" smtClean="0"/>
              <a:pPr/>
              <a:t>2/29/2016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58501-496E-41C7-8A07-8B83B06639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file:///F:\Arun\Hewitt\What%20is%20JavaScript.wmv" TargetMode="Externa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905000"/>
            <a:ext cx="9144000" cy="3124200"/>
          </a:xfrm>
        </p:spPr>
        <p:txBody>
          <a:bodyPr>
            <a:noAutofit/>
          </a:bodyPr>
          <a:lstStyle/>
          <a:p>
            <a:r>
              <a:rPr lang="en-US" sz="5400" dirty="0" smtClean="0">
                <a:solidFill>
                  <a:schemeClr val="accent1">
                    <a:lumMod val="75000"/>
                  </a:schemeClr>
                </a:solidFill>
              </a:rPr>
              <a:t>JavaScript</a:t>
            </a:r>
            <a:endParaRPr lang="en-US" sz="3600" dirty="0">
              <a:solidFill>
                <a:schemeClr val="bg1">
                  <a:lumMod val="50000"/>
                </a:schemeClr>
              </a:solidFill>
            </a:endParaRPr>
          </a:p>
        </p:txBody>
      </p:sp>
      <p:grpSp>
        <p:nvGrpSpPr>
          <p:cNvPr id="6" name="Group 14"/>
          <p:cNvGrpSpPr/>
          <p:nvPr/>
        </p:nvGrpSpPr>
        <p:grpSpPr>
          <a:xfrm>
            <a:off x="7010400" y="76200"/>
            <a:ext cx="2046512" cy="838200"/>
            <a:chOff x="6858000" y="121622"/>
            <a:chExt cx="2198912" cy="826532"/>
          </a:xfrm>
        </p:grpSpPr>
        <p:sp>
          <p:nvSpPr>
            <p:cNvPr id="7" name="TextBox 6"/>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8" name="TextBox 7"/>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sp>
        <p:nvSpPr>
          <p:cNvPr id="9" name="Slide Number Placeholder 8"/>
          <p:cNvSpPr>
            <a:spLocks noGrp="1"/>
          </p:cNvSpPr>
          <p:nvPr>
            <p:ph type="sldNum" sz="quarter" idx="12"/>
          </p:nvPr>
        </p:nvSpPr>
        <p:spPr/>
        <p:txBody>
          <a:bodyPr/>
          <a:lstStyle/>
          <a:p>
            <a:fld id="{2E358501-496E-41C7-8A07-8B83B06639EC}"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External Vs Inline JavaScript</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10</a:t>
            </a:fld>
            <a:endParaRPr lang="en-US"/>
          </a:p>
        </p:txBody>
      </p:sp>
      <p:sp>
        <p:nvSpPr>
          <p:cNvPr id="12" name="Content Placeholder 2"/>
          <p:cNvSpPr>
            <a:spLocks noGrp="1"/>
          </p:cNvSpPr>
          <p:nvPr>
            <p:ph sz="half" idx="1"/>
          </p:nvPr>
        </p:nvSpPr>
        <p:spPr>
          <a:xfrm>
            <a:off x="533400" y="1371600"/>
            <a:ext cx="7783016" cy="5334000"/>
          </a:xfrm>
        </p:spPr>
        <p:txBody>
          <a:bodyPr>
            <a:normAutofit fontScale="55000" lnSpcReduction="20000"/>
          </a:bodyPr>
          <a:lstStyle/>
          <a:p>
            <a:pPr algn="just"/>
            <a:r>
              <a:rPr lang="en-US" dirty="0" smtClean="0">
                <a:solidFill>
                  <a:srgbClr val="1700C0"/>
                </a:solidFill>
              </a:rPr>
              <a:t>Using an external JavaScript </a:t>
            </a:r>
            <a:r>
              <a:rPr lang="en-US" dirty="0" smtClean="0"/>
              <a:t>(and not an inline </a:t>
            </a:r>
            <a:r>
              <a:rPr lang="en-US" dirty="0" err="1" smtClean="0"/>
              <a:t>javascript</a:t>
            </a:r>
            <a:r>
              <a:rPr lang="en-US" dirty="0" smtClean="0"/>
              <a:t>) provides the following advantages.</a:t>
            </a:r>
          </a:p>
          <a:p>
            <a:pPr lvl="1" algn="just"/>
            <a:r>
              <a:rPr lang="en-US" dirty="0" smtClean="0">
                <a:solidFill>
                  <a:srgbClr val="1700C0"/>
                </a:solidFill>
              </a:rPr>
              <a:t>Increases Performance</a:t>
            </a:r>
            <a:r>
              <a:rPr lang="en-US" dirty="0" smtClean="0"/>
              <a:t> of the webpages</a:t>
            </a:r>
          </a:p>
          <a:p>
            <a:pPr lvl="1" algn="just"/>
            <a:r>
              <a:rPr lang="en-US" dirty="0" smtClean="0">
                <a:solidFill>
                  <a:srgbClr val="1700C0"/>
                </a:solidFill>
              </a:rPr>
              <a:t>Promotes Reusability</a:t>
            </a:r>
            <a:r>
              <a:rPr lang="en-US" dirty="0" smtClean="0"/>
              <a:t>.</a:t>
            </a:r>
            <a:endParaRPr lang="en-US" dirty="0"/>
          </a:p>
          <a:p>
            <a:pPr algn="just"/>
            <a:endParaRPr lang="en-US" dirty="0" smtClean="0"/>
          </a:p>
          <a:p>
            <a:pPr algn="just"/>
            <a:r>
              <a:rPr lang="en-US" dirty="0"/>
              <a:t>Using </a:t>
            </a:r>
            <a:r>
              <a:rPr lang="en-US" dirty="0">
                <a:solidFill>
                  <a:srgbClr val="1700C0"/>
                </a:solidFill>
              </a:rPr>
              <a:t>external</a:t>
            </a:r>
            <a:r>
              <a:rPr lang="en-US" dirty="0"/>
              <a:t> files in the real world generally produces faster pages because the JavaScript and CSS files are </a:t>
            </a:r>
            <a:r>
              <a:rPr lang="en-US" b="1" dirty="0">
                <a:solidFill>
                  <a:srgbClr val="1700C0"/>
                </a:solidFill>
              </a:rPr>
              <a:t>cached by the browser</a:t>
            </a:r>
            <a:r>
              <a:rPr lang="en-US" dirty="0" smtClean="0">
                <a:solidFill>
                  <a:srgbClr val="1700C0"/>
                </a:solidFill>
              </a:rPr>
              <a:t>.</a:t>
            </a:r>
          </a:p>
          <a:p>
            <a:pPr algn="just"/>
            <a:endParaRPr lang="en-US" dirty="0" smtClean="0"/>
          </a:p>
          <a:p>
            <a:pPr algn="just"/>
            <a:r>
              <a:rPr lang="en-US" dirty="0" smtClean="0"/>
              <a:t>JavaScript </a:t>
            </a:r>
            <a:r>
              <a:rPr lang="en-US" dirty="0"/>
              <a:t>and CSS that are inlined in HTML documents get downloaded every time the HTML document is requested. This </a:t>
            </a:r>
            <a:r>
              <a:rPr lang="en-US" dirty="0">
                <a:solidFill>
                  <a:srgbClr val="1700C0"/>
                </a:solidFill>
              </a:rPr>
              <a:t>reduces the number of HTTP requests</a:t>
            </a:r>
            <a:r>
              <a:rPr lang="en-US" dirty="0"/>
              <a:t> that are needed, but</a:t>
            </a:r>
            <a:r>
              <a:rPr lang="en-US" b="1" dirty="0"/>
              <a:t> </a:t>
            </a:r>
            <a:r>
              <a:rPr lang="en-US" b="1" dirty="0">
                <a:solidFill>
                  <a:srgbClr val="1700C0"/>
                </a:solidFill>
              </a:rPr>
              <a:t>increases the size of the HTML</a:t>
            </a:r>
            <a:r>
              <a:rPr lang="en-US" dirty="0">
                <a:solidFill>
                  <a:srgbClr val="1700C0"/>
                </a:solidFill>
              </a:rPr>
              <a:t> </a:t>
            </a:r>
            <a:r>
              <a:rPr lang="en-US" dirty="0"/>
              <a:t>document</a:t>
            </a:r>
            <a:r>
              <a:rPr lang="en-US" dirty="0" smtClean="0"/>
              <a:t>.</a:t>
            </a:r>
          </a:p>
          <a:p>
            <a:pPr algn="just"/>
            <a:endParaRPr lang="en-US" dirty="0" smtClean="0"/>
          </a:p>
          <a:p>
            <a:pPr algn="just"/>
            <a:r>
              <a:rPr lang="en-US" dirty="0" smtClean="0"/>
              <a:t>On </a:t>
            </a:r>
            <a:r>
              <a:rPr lang="en-US" dirty="0"/>
              <a:t>the other hand, if the JavaScript and CSS are in external files cached by the browser, the </a:t>
            </a:r>
            <a:r>
              <a:rPr lang="en-US" dirty="0">
                <a:solidFill>
                  <a:srgbClr val="1700C0"/>
                </a:solidFill>
              </a:rPr>
              <a:t>size of the HTML document is reduced without increasing the number of HTTP requests</a:t>
            </a:r>
            <a:r>
              <a:rPr lang="en-US" dirty="0"/>
              <a:t>.</a:t>
            </a:r>
            <a:endParaRPr lang="en-US" dirty="0" smtClean="0"/>
          </a:p>
          <a:p>
            <a:pPr algn="just"/>
            <a:endParaRPr lang="en-US" dirty="0" smtClean="0"/>
          </a:p>
          <a:p>
            <a:pPr algn="just"/>
            <a:r>
              <a:rPr lang="en-US" dirty="0" smtClean="0"/>
              <a:t>If we have </a:t>
            </a:r>
            <a:r>
              <a:rPr lang="en-US" dirty="0" smtClean="0">
                <a:solidFill>
                  <a:srgbClr val="1700C0"/>
                </a:solidFill>
              </a:rPr>
              <a:t>external </a:t>
            </a:r>
            <a:r>
              <a:rPr lang="en-US" dirty="0" err="1" smtClean="0">
                <a:solidFill>
                  <a:srgbClr val="1700C0"/>
                </a:solidFill>
              </a:rPr>
              <a:t>Javascript</a:t>
            </a:r>
            <a:r>
              <a:rPr lang="en-US" dirty="0" smtClean="0">
                <a:solidFill>
                  <a:srgbClr val="1700C0"/>
                </a:solidFill>
              </a:rPr>
              <a:t>, the </a:t>
            </a:r>
            <a:r>
              <a:rPr lang="en-US" b="1" dirty="0" smtClean="0">
                <a:solidFill>
                  <a:srgbClr val="1700C0"/>
                </a:solidFill>
              </a:rPr>
              <a:t>same can be used across different web pages</a:t>
            </a:r>
            <a:r>
              <a:rPr lang="en-US" dirty="0" smtClean="0">
                <a:solidFill>
                  <a:srgbClr val="1700C0"/>
                </a:solidFill>
              </a:rPr>
              <a:t> </a:t>
            </a:r>
            <a:r>
              <a:rPr lang="en-US" dirty="0" smtClean="0"/>
              <a:t>by including that script in the HTML document and specifying the </a:t>
            </a:r>
            <a:r>
              <a:rPr lang="en-US" dirty="0" err="1" smtClean="0"/>
              <a:t>src</a:t>
            </a:r>
            <a:r>
              <a:rPr lang="en-US" dirty="0" smtClean="0"/>
              <a:t> attribute.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JavaScript</a:t>
            </a:r>
            <a:endParaRPr lang="en-US">
              <a:solidFill>
                <a:schemeClr val="tx1"/>
              </a:solidFill>
            </a:endParaRPr>
          </a:p>
        </p:txBody>
      </p:sp>
      <p:sp>
        <p:nvSpPr>
          <p:cNvPr id="5" name="Slide Number Placeholder 4"/>
          <p:cNvSpPr>
            <a:spLocks noGrp="1"/>
          </p:cNvSpPr>
          <p:nvPr>
            <p:ph type="sldNum" sz="quarter" idx="11"/>
          </p:nvPr>
        </p:nvSpPr>
        <p:spPr/>
        <p:txBody>
          <a:bodyPr/>
          <a:lstStyle/>
          <a:p>
            <a:fld id="{8C0843FF-A7EE-432F-9F2B-6392344DBF63}" type="slidenum">
              <a:rPr lang="en-US"/>
              <a:pPr/>
              <a:t>100</a:t>
            </a:fld>
            <a:endParaRPr lang="en-US"/>
          </a:p>
        </p:txBody>
      </p:sp>
      <p:sp>
        <p:nvSpPr>
          <p:cNvPr id="87043" name="Rectangle 3"/>
          <p:cNvSpPr>
            <a:spLocks noGrp="1" noChangeArrowheads="1"/>
          </p:cNvSpPr>
          <p:nvPr>
            <p:ph type="body" idx="1"/>
          </p:nvPr>
        </p:nvSpPr>
        <p:spPr/>
        <p:txBody>
          <a:bodyPr/>
          <a:lstStyle/>
          <a:p>
            <a:pPr>
              <a:lnSpc>
                <a:spcPct val="90000"/>
              </a:lnSpc>
            </a:pPr>
            <a:r>
              <a:rPr lang="en-US"/>
              <a:t>JavaScript is interpreted while Java is compiled</a:t>
            </a:r>
          </a:p>
          <a:p>
            <a:pPr lvl="1">
              <a:lnSpc>
                <a:spcPct val="90000"/>
              </a:lnSpc>
            </a:pPr>
            <a:r>
              <a:rPr lang="en-US"/>
              <a:t>But server-side JavaScript is compiled</a:t>
            </a:r>
          </a:p>
          <a:p>
            <a:pPr>
              <a:lnSpc>
                <a:spcPct val="90000"/>
              </a:lnSpc>
            </a:pPr>
            <a:r>
              <a:rPr lang="en-US"/>
              <a:t>JavaScript is object-based while Java is object-oriented</a:t>
            </a:r>
          </a:p>
          <a:p>
            <a:pPr lvl="1">
              <a:lnSpc>
                <a:spcPct val="90000"/>
              </a:lnSpc>
            </a:pPr>
            <a:r>
              <a:rPr lang="en-US"/>
              <a:t>Object-based languages can utilize pre-defined objects, but you are limited in terms of creating your own objects</a:t>
            </a:r>
          </a:p>
        </p:txBody>
      </p:sp>
      <p:grpSp>
        <p:nvGrpSpPr>
          <p:cNvPr id="7" name="Group 4"/>
          <p:cNvGrpSpPr/>
          <p:nvPr/>
        </p:nvGrpSpPr>
        <p:grpSpPr>
          <a:xfrm>
            <a:off x="0" y="304800"/>
            <a:ext cx="9144000" cy="1219200"/>
            <a:chOff x="0" y="228600"/>
            <a:chExt cx="9144000" cy="1219200"/>
          </a:xfrm>
        </p:grpSpPr>
        <p:sp>
          <p:nvSpPr>
            <p:cNvPr id="8" name="Rectangle 7"/>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9" name="Group 14"/>
            <p:cNvGrpSpPr/>
            <p:nvPr/>
          </p:nvGrpSpPr>
          <p:grpSpPr>
            <a:xfrm>
              <a:off x="7010400" y="228600"/>
              <a:ext cx="2046512" cy="838200"/>
              <a:chOff x="6858000" y="121622"/>
              <a:chExt cx="2198912" cy="826532"/>
            </a:xfrm>
          </p:grpSpPr>
          <p:sp>
            <p:nvSpPr>
              <p:cNvPr id="10" name="TextBox 9"/>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1" name="TextBox 10"/>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2"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 </a:t>
            </a:r>
            <a:r>
              <a:rPr lang="en-US" sz="5400" dirty="0" err="1" smtClean="0">
                <a:solidFill>
                  <a:schemeClr val="accent1">
                    <a:lumMod val="75000"/>
                  </a:schemeClr>
                </a:solidFill>
              </a:rPr>
              <a:t>vs</a:t>
            </a:r>
            <a:r>
              <a:rPr lang="en-US" sz="5400" dirty="0" smtClean="0">
                <a:solidFill>
                  <a:schemeClr val="accent1">
                    <a:lumMod val="75000"/>
                  </a:schemeClr>
                </a:solidFill>
              </a:rPr>
              <a:t> Java</a:t>
            </a:r>
            <a:endParaRPr lang="en-US" sz="54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JavaScript</a:t>
            </a:r>
            <a:endParaRPr lang="en-US">
              <a:solidFill>
                <a:schemeClr val="tx1"/>
              </a:solidFill>
            </a:endParaRPr>
          </a:p>
        </p:txBody>
      </p:sp>
      <p:sp>
        <p:nvSpPr>
          <p:cNvPr id="5" name="Slide Number Placeholder 4"/>
          <p:cNvSpPr>
            <a:spLocks noGrp="1"/>
          </p:cNvSpPr>
          <p:nvPr>
            <p:ph type="sldNum" sz="quarter" idx="11"/>
          </p:nvPr>
        </p:nvSpPr>
        <p:spPr/>
        <p:txBody>
          <a:bodyPr/>
          <a:lstStyle/>
          <a:p>
            <a:fld id="{043212EC-1B10-497A-A74B-1E7F9973A56F}" type="slidenum">
              <a:rPr lang="en-US"/>
              <a:pPr/>
              <a:t>101</a:t>
            </a:fld>
            <a:endParaRPr lang="en-US"/>
          </a:p>
        </p:txBody>
      </p:sp>
      <p:sp>
        <p:nvSpPr>
          <p:cNvPr id="88067" name="Rectangle 3"/>
          <p:cNvSpPr>
            <a:spLocks noGrp="1" noChangeArrowheads="1"/>
          </p:cNvSpPr>
          <p:nvPr>
            <p:ph type="body" idx="1"/>
          </p:nvPr>
        </p:nvSpPr>
        <p:spPr/>
        <p:txBody>
          <a:bodyPr/>
          <a:lstStyle/>
          <a:p>
            <a:pPr>
              <a:lnSpc>
                <a:spcPct val="90000"/>
              </a:lnSpc>
            </a:pPr>
            <a:r>
              <a:rPr lang="en-US"/>
              <a:t>JavaScript has loose data typing, while Java has strong data typing</a:t>
            </a:r>
          </a:p>
          <a:p>
            <a:pPr lvl="1">
              <a:lnSpc>
                <a:spcPct val="90000"/>
              </a:lnSpc>
            </a:pPr>
            <a:r>
              <a:rPr lang="en-US"/>
              <a:t>Loose data typing means that a variable can hold any kind of data</a:t>
            </a:r>
          </a:p>
          <a:p>
            <a:pPr>
              <a:lnSpc>
                <a:spcPct val="90000"/>
              </a:lnSpc>
            </a:pPr>
            <a:r>
              <a:rPr lang="en-US"/>
              <a:t>JavaScript code is embedded in an HTML document while Java applets are stand-alone applications that can be accessed from HTML</a:t>
            </a:r>
          </a:p>
        </p:txBody>
      </p:sp>
      <p:grpSp>
        <p:nvGrpSpPr>
          <p:cNvPr id="13" name="Group 4"/>
          <p:cNvGrpSpPr/>
          <p:nvPr/>
        </p:nvGrpSpPr>
        <p:grpSpPr>
          <a:xfrm>
            <a:off x="0" y="304800"/>
            <a:ext cx="9144000" cy="1219200"/>
            <a:chOff x="0" y="228600"/>
            <a:chExt cx="9144000" cy="1219200"/>
          </a:xfrm>
        </p:grpSpPr>
        <p:sp>
          <p:nvSpPr>
            <p:cNvPr id="14" name="Rectangle 13"/>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15" name="Group 14"/>
            <p:cNvGrpSpPr/>
            <p:nvPr/>
          </p:nvGrpSpPr>
          <p:grpSpPr>
            <a:xfrm>
              <a:off x="7010400" y="228600"/>
              <a:ext cx="2046512" cy="838200"/>
              <a:chOff x="6858000" y="121622"/>
              <a:chExt cx="2198912" cy="826532"/>
            </a:xfrm>
          </p:grpSpPr>
          <p:sp>
            <p:nvSpPr>
              <p:cNvPr id="16" name="TextBox 15"/>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7" name="TextBox 16"/>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8"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 </a:t>
            </a:r>
            <a:r>
              <a:rPr lang="en-US" sz="5400" dirty="0" err="1" smtClean="0">
                <a:solidFill>
                  <a:schemeClr val="accent1">
                    <a:lumMod val="75000"/>
                  </a:schemeClr>
                </a:solidFill>
              </a:rPr>
              <a:t>vs</a:t>
            </a:r>
            <a:r>
              <a:rPr lang="en-US" sz="5400" dirty="0" smtClean="0">
                <a:solidFill>
                  <a:schemeClr val="accent1">
                    <a:lumMod val="75000"/>
                  </a:schemeClr>
                </a:solidFill>
              </a:rPr>
              <a:t> Java</a:t>
            </a:r>
            <a:endParaRPr lang="en-US" sz="54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JavaScript</a:t>
            </a:r>
            <a:endParaRPr lang="en-US">
              <a:solidFill>
                <a:schemeClr val="tx1"/>
              </a:solidFill>
            </a:endParaRPr>
          </a:p>
        </p:txBody>
      </p:sp>
      <p:sp>
        <p:nvSpPr>
          <p:cNvPr id="5" name="Slide Number Placeholder 4"/>
          <p:cNvSpPr>
            <a:spLocks noGrp="1"/>
          </p:cNvSpPr>
          <p:nvPr>
            <p:ph type="sldNum" sz="quarter" idx="11"/>
          </p:nvPr>
        </p:nvSpPr>
        <p:spPr/>
        <p:txBody>
          <a:bodyPr/>
          <a:lstStyle/>
          <a:p>
            <a:fld id="{B9B716BC-5CD6-4F60-ADEF-A48B701B6942}" type="slidenum">
              <a:rPr lang="en-US"/>
              <a:pPr/>
              <a:t>102</a:t>
            </a:fld>
            <a:endParaRPr lang="en-US"/>
          </a:p>
        </p:txBody>
      </p:sp>
      <p:sp>
        <p:nvSpPr>
          <p:cNvPr id="89091" name="Rectangle 3"/>
          <p:cNvSpPr>
            <a:spLocks noGrp="1" noChangeArrowheads="1"/>
          </p:cNvSpPr>
          <p:nvPr>
            <p:ph type="body" idx="1"/>
          </p:nvPr>
        </p:nvSpPr>
        <p:spPr/>
        <p:txBody>
          <a:bodyPr/>
          <a:lstStyle/>
          <a:p>
            <a:r>
              <a:rPr lang="en-US"/>
              <a:t>JavaScript has dynamic binding, while Java has static binding</a:t>
            </a:r>
          </a:p>
          <a:p>
            <a:pPr lvl="1"/>
            <a:r>
              <a:rPr lang="en-US"/>
              <a:t>Names bound at runtime</a:t>
            </a:r>
          </a:p>
          <a:p>
            <a:r>
              <a:rPr lang="en-US"/>
              <a:t>JavaScript can access browser objects and functionality, while Java cannot</a:t>
            </a:r>
          </a:p>
        </p:txBody>
      </p:sp>
      <p:grpSp>
        <p:nvGrpSpPr>
          <p:cNvPr id="7" name="Group 4"/>
          <p:cNvGrpSpPr/>
          <p:nvPr/>
        </p:nvGrpSpPr>
        <p:grpSpPr>
          <a:xfrm>
            <a:off x="0" y="304800"/>
            <a:ext cx="9144000" cy="1219200"/>
            <a:chOff x="0" y="228600"/>
            <a:chExt cx="9144000" cy="1219200"/>
          </a:xfrm>
        </p:grpSpPr>
        <p:sp>
          <p:nvSpPr>
            <p:cNvPr id="8" name="Rectangle 7"/>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9" name="Group 14"/>
            <p:cNvGrpSpPr/>
            <p:nvPr/>
          </p:nvGrpSpPr>
          <p:grpSpPr>
            <a:xfrm>
              <a:off x="7010400" y="228600"/>
              <a:ext cx="2046512" cy="838200"/>
              <a:chOff x="6858000" y="121622"/>
              <a:chExt cx="2198912" cy="826532"/>
            </a:xfrm>
          </p:grpSpPr>
          <p:sp>
            <p:nvSpPr>
              <p:cNvPr id="10" name="TextBox 9"/>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1" name="TextBox 10"/>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2"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 </a:t>
            </a:r>
            <a:r>
              <a:rPr lang="en-US" sz="5400" dirty="0" err="1" smtClean="0">
                <a:solidFill>
                  <a:schemeClr val="accent1">
                    <a:lumMod val="75000"/>
                  </a:schemeClr>
                </a:solidFill>
              </a:rPr>
              <a:t>vs</a:t>
            </a:r>
            <a:r>
              <a:rPr lang="en-US" sz="5400" dirty="0" smtClean="0">
                <a:solidFill>
                  <a:schemeClr val="accent1">
                    <a:lumMod val="75000"/>
                  </a:schemeClr>
                </a:solidFill>
              </a:rPr>
              <a:t> Java</a:t>
            </a:r>
            <a:endParaRPr lang="en-US" sz="54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571999"/>
          </a:xfrm>
        </p:spPr>
        <p:txBody>
          <a:bodyPr>
            <a:normAutofit/>
          </a:bodyPr>
          <a:lstStyle/>
          <a:p>
            <a:r>
              <a:rPr lang="en-US" dirty="0" smtClean="0">
                <a:latin typeface="Century" pitchFamily="18" charset="0"/>
              </a:rPr>
              <a:t>Flexibility of JavaScript</a:t>
            </a:r>
          </a:p>
          <a:p>
            <a:endParaRPr lang="en-US" dirty="0" smtClean="0">
              <a:latin typeface="Century" pitchFamily="18" charset="0"/>
            </a:endParaRPr>
          </a:p>
          <a:p>
            <a:r>
              <a:rPr lang="en-US" dirty="0" smtClean="0">
                <a:latin typeface="Century" pitchFamily="18" charset="0"/>
              </a:rPr>
              <a:t>Loosely Typed Language</a:t>
            </a:r>
          </a:p>
          <a:p>
            <a:endParaRPr lang="en-US" u="sng" dirty="0" smtClean="0">
              <a:latin typeface="Century" pitchFamily="18" charset="0"/>
            </a:endParaRPr>
          </a:p>
          <a:p>
            <a:r>
              <a:rPr lang="en-US" dirty="0" smtClean="0">
                <a:latin typeface="Century" pitchFamily="18" charset="0"/>
              </a:rPr>
              <a:t>Functions as First-Class Objects</a:t>
            </a:r>
          </a:p>
          <a:p>
            <a:endParaRPr lang="en-US" dirty="0" smtClean="0">
              <a:latin typeface="Century" pitchFamily="18" charset="0"/>
            </a:endParaRPr>
          </a:p>
          <a:p>
            <a:r>
              <a:rPr lang="en-US" dirty="0" smtClean="0">
                <a:latin typeface="Century" pitchFamily="18" charset="0"/>
              </a:rPr>
              <a:t>Object Mutability</a:t>
            </a:r>
          </a:p>
        </p:txBody>
      </p:sp>
      <p:sp>
        <p:nvSpPr>
          <p:cNvPr id="4" name="Title 3"/>
          <p:cNvSpPr>
            <a:spLocks noGrp="1"/>
          </p:cNvSpPr>
          <p:nvPr>
            <p:ph type="title"/>
          </p:nvPr>
        </p:nvSpPr>
        <p:spPr>
          <a:xfrm>
            <a:off x="0" y="-76200"/>
            <a:ext cx="6477000" cy="1295400"/>
          </a:xfrm>
        </p:spPr>
        <p:txBody>
          <a:bodyPr>
            <a:noAutofit/>
          </a:bodyPr>
          <a:lstStyle/>
          <a:p>
            <a:pPr algn="l"/>
            <a:r>
              <a:rPr lang="en-US" sz="5400" dirty="0" smtClean="0">
                <a:solidFill>
                  <a:schemeClr val="accent1">
                    <a:lumMod val="75000"/>
                  </a:schemeClr>
                </a:solidFill>
              </a:rPr>
              <a:t>Expressive JavaScript</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952999"/>
          </a:xfrm>
        </p:spPr>
        <p:txBody>
          <a:bodyPr>
            <a:normAutofit fontScale="85000" lnSpcReduction="10000"/>
          </a:bodyPr>
          <a:lstStyle/>
          <a:p>
            <a:r>
              <a:rPr lang="en-US" dirty="0" smtClean="0">
                <a:latin typeface="Century" pitchFamily="18" charset="0"/>
              </a:rPr>
              <a:t>Do not declare a type when defining a variable</a:t>
            </a:r>
          </a:p>
          <a:p>
            <a:r>
              <a:rPr lang="en-US" dirty="0" smtClean="0">
                <a:latin typeface="Century" pitchFamily="18" charset="0"/>
              </a:rPr>
              <a:t>Different types depending on data it contains</a:t>
            </a:r>
          </a:p>
          <a:p>
            <a:r>
              <a:rPr lang="en-US" dirty="0" smtClean="0">
                <a:latin typeface="Century" pitchFamily="18" charset="0"/>
              </a:rPr>
              <a:t>Three primitive types:</a:t>
            </a:r>
          </a:p>
          <a:p>
            <a:pPr lvl="1"/>
            <a:r>
              <a:rPr lang="en-US" dirty="0" smtClean="0">
                <a:latin typeface="Century" pitchFamily="18" charset="0"/>
              </a:rPr>
              <a:t>Booleans, Numbers, and Strings</a:t>
            </a:r>
          </a:p>
          <a:p>
            <a:pPr lvl="1"/>
            <a:r>
              <a:rPr lang="en-US" dirty="0" smtClean="0">
                <a:latin typeface="Century" pitchFamily="18" charset="0"/>
              </a:rPr>
              <a:t>Treats float and integer as same</a:t>
            </a:r>
          </a:p>
          <a:p>
            <a:r>
              <a:rPr lang="en-US" dirty="0" smtClean="0">
                <a:latin typeface="Century" pitchFamily="18" charset="0"/>
              </a:rPr>
              <a:t>Functions contain executable code</a:t>
            </a:r>
          </a:p>
          <a:p>
            <a:r>
              <a:rPr lang="en-US" dirty="0" smtClean="0">
                <a:latin typeface="Century" pitchFamily="18" charset="0"/>
              </a:rPr>
              <a:t>Objects are composite data types</a:t>
            </a:r>
          </a:p>
          <a:p>
            <a:r>
              <a:rPr lang="en-US" dirty="0" smtClean="0">
                <a:latin typeface="Century" pitchFamily="18" charset="0"/>
              </a:rPr>
              <a:t>Null and Undefined </a:t>
            </a:r>
            <a:r>
              <a:rPr lang="en-US" dirty="0" err="1" smtClean="0">
                <a:latin typeface="Century" pitchFamily="18" charset="0"/>
              </a:rPr>
              <a:t>datatypes</a:t>
            </a:r>
            <a:endParaRPr lang="en-US" dirty="0" smtClean="0">
              <a:latin typeface="Century" pitchFamily="18" charset="0"/>
            </a:endParaRPr>
          </a:p>
          <a:p>
            <a:r>
              <a:rPr lang="en-US" dirty="0" smtClean="0">
                <a:latin typeface="Century" pitchFamily="18" charset="0"/>
              </a:rPr>
              <a:t>Primitive </a:t>
            </a:r>
            <a:r>
              <a:rPr lang="en-US" dirty="0" err="1" smtClean="0">
                <a:latin typeface="Century" pitchFamily="18" charset="0"/>
              </a:rPr>
              <a:t>datatypes</a:t>
            </a:r>
            <a:r>
              <a:rPr lang="en-US" dirty="0" smtClean="0">
                <a:latin typeface="Century" pitchFamily="18" charset="0"/>
              </a:rPr>
              <a:t> are passed by value</a:t>
            </a:r>
          </a:p>
          <a:p>
            <a:r>
              <a:rPr lang="en-US" dirty="0" smtClean="0">
                <a:latin typeface="Century" pitchFamily="18" charset="0"/>
              </a:rPr>
              <a:t>Other </a:t>
            </a:r>
            <a:r>
              <a:rPr lang="en-US" dirty="0" err="1" smtClean="0">
                <a:latin typeface="Century" pitchFamily="18" charset="0"/>
              </a:rPr>
              <a:t>datatypes</a:t>
            </a:r>
            <a:r>
              <a:rPr lang="en-US" dirty="0" smtClean="0">
                <a:latin typeface="Century" pitchFamily="18" charset="0"/>
              </a:rPr>
              <a:t> are passed by reference</a:t>
            </a:r>
            <a:endParaRPr lang="en-US"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5400" dirty="0" smtClean="0">
                <a:solidFill>
                  <a:schemeClr val="accent1">
                    <a:lumMod val="75000"/>
                  </a:schemeClr>
                </a:solidFill>
              </a:rPr>
              <a:t>Loosely Type Language</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571999"/>
          </a:xfrm>
        </p:spPr>
        <p:txBody>
          <a:bodyPr>
            <a:normAutofit lnSpcReduction="10000"/>
          </a:bodyPr>
          <a:lstStyle/>
          <a:p>
            <a:r>
              <a:rPr lang="en-US" dirty="0" smtClean="0">
                <a:latin typeface="Century" pitchFamily="18" charset="0"/>
              </a:rPr>
              <a:t>Primitive data types can also be cast from one type to another</a:t>
            </a:r>
          </a:p>
          <a:p>
            <a:pPr lvl="1"/>
            <a:r>
              <a:rPr lang="en-US" dirty="0" err="1" smtClean="0">
                <a:latin typeface="Century" pitchFamily="18" charset="0"/>
              </a:rPr>
              <a:t>toString</a:t>
            </a:r>
            <a:r>
              <a:rPr lang="en-US" dirty="0" smtClean="0">
                <a:latin typeface="Century" pitchFamily="18" charset="0"/>
              </a:rPr>
              <a:t>, </a:t>
            </a:r>
            <a:r>
              <a:rPr lang="en-US" dirty="0" err="1" smtClean="0">
                <a:latin typeface="Century" pitchFamily="18" charset="0"/>
              </a:rPr>
              <a:t>parseFloat</a:t>
            </a:r>
            <a:r>
              <a:rPr lang="en-US" dirty="0" smtClean="0">
                <a:latin typeface="Century" pitchFamily="18" charset="0"/>
              </a:rPr>
              <a:t>, </a:t>
            </a:r>
            <a:r>
              <a:rPr lang="en-US" dirty="0" err="1" smtClean="0">
                <a:latin typeface="Century" pitchFamily="18" charset="0"/>
              </a:rPr>
              <a:t>parseInt</a:t>
            </a:r>
            <a:endParaRPr lang="en-US" dirty="0" smtClean="0">
              <a:latin typeface="Century" pitchFamily="18" charset="0"/>
            </a:endParaRPr>
          </a:p>
          <a:p>
            <a:r>
              <a:rPr lang="en-US" dirty="0" smtClean="0">
                <a:latin typeface="Century" pitchFamily="18" charset="0"/>
              </a:rPr>
              <a:t>Double negation casts a string or a number to a </a:t>
            </a:r>
            <a:r>
              <a:rPr lang="en-US" dirty="0" err="1" smtClean="0">
                <a:latin typeface="Century" pitchFamily="18" charset="0"/>
              </a:rPr>
              <a:t>boolean</a:t>
            </a:r>
            <a:endParaRPr lang="en-US" dirty="0" smtClean="0">
              <a:latin typeface="Century" pitchFamily="18" charset="0"/>
            </a:endParaRPr>
          </a:p>
          <a:p>
            <a:pPr lvl="1"/>
            <a:r>
              <a:rPr lang="en-US" dirty="0" err="1" smtClean="0">
                <a:latin typeface="Century" pitchFamily="18" charset="0"/>
              </a:rPr>
              <a:t>var</a:t>
            </a:r>
            <a:r>
              <a:rPr lang="en-US" dirty="0" smtClean="0">
                <a:latin typeface="Century" pitchFamily="18" charset="0"/>
              </a:rPr>
              <a:t> </a:t>
            </a:r>
            <a:r>
              <a:rPr lang="en-US" dirty="0" err="1" smtClean="0">
                <a:latin typeface="Century" pitchFamily="18" charset="0"/>
              </a:rPr>
              <a:t>bool</a:t>
            </a:r>
            <a:r>
              <a:rPr lang="en-US" dirty="0" smtClean="0">
                <a:latin typeface="Century" pitchFamily="18" charset="0"/>
              </a:rPr>
              <a:t> = !!num;</a:t>
            </a:r>
          </a:p>
          <a:p>
            <a:r>
              <a:rPr lang="en-US" dirty="0" smtClean="0">
                <a:latin typeface="Century" pitchFamily="18" charset="0"/>
              </a:rPr>
              <a:t>Loosely typed variables provide a great deal of flexibility  as JavaScript converts type itself.</a:t>
            </a:r>
            <a:endParaRPr lang="en-US"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5400" dirty="0" smtClean="0">
                <a:solidFill>
                  <a:schemeClr val="accent1">
                    <a:lumMod val="75000"/>
                  </a:schemeClr>
                </a:solidFill>
              </a:rPr>
              <a:t>Loosely Type Language</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952999"/>
          </a:xfrm>
        </p:spPr>
        <p:txBody>
          <a:bodyPr>
            <a:normAutofit fontScale="92500" lnSpcReduction="20000"/>
          </a:bodyPr>
          <a:lstStyle/>
          <a:p>
            <a:r>
              <a:rPr lang="en-US" dirty="0" smtClean="0">
                <a:latin typeface="Century" pitchFamily="18" charset="0"/>
              </a:rPr>
              <a:t>Can be stored in variables, passed</a:t>
            </a:r>
          </a:p>
          <a:p>
            <a:pPr lvl="1"/>
            <a:r>
              <a:rPr lang="en-US" dirty="0" smtClean="0">
                <a:latin typeface="Century" pitchFamily="18" charset="0"/>
              </a:rPr>
              <a:t>Into other functions as arguments</a:t>
            </a:r>
          </a:p>
          <a:p>
            <a:pPr lvl="1"/>
            <a:r>
              <a:rPr lang="en-US" dirty="0" smtClean="0">
                <a:latin typeface="Century" pitchFamily="18" charset="0"/>
              </a:rPr>
              <a:t>out of functions as return values, and constructed at run-time</a:t>
            </a:r>
          </a:p>
          <a:p>
            <a:r>
              <a:rPr lang="en-US" dirty="0" smtClean="0">
                <a:latin typeface="Century" pitchFamily="18" charset="0"/>
              </a:rPr>
              <a:t>Provide a great deal of flexibility and expressiveness when dealing with functions</a:t>
            </a:r>
          </a:p>
          <a:p>
            <a:r>
              <a:rPr lang="en-US" dirty="0" smtClean="0">
                <a:latin typeface="Century" pitchFamily="18" charset="0"/>
              </a:rPr>
              <a:t>Create anonymous functions</a:t>
            </a:r>
          </a:p>
          <a:p>
            <a:pPr lvl="1"/>
            <a:r>
              <a:rPr lang="en-US" dirty="0" smtClean="0">
                <a:latin typeface="Century" pitchFamily="18" charset="0"/>
              </a:rPr>
              <a:t>Create functions using the function(){ ... } syntax</a:t>
            </a:r>
          </a:p>
          <a:p>
            <a:pPr lvl="1"/>
            <a:r>
              <a:rPr lang="en-US" dirty="0" smtClean="0">
                <a:latin typeface="Century" pitchFamily="18" charset="0"/>
              </a:rPr>
              <a:t>Without name, but they can be assigned to variables</a:t>
            </a:r>
          </a:p>
          <a:p>
            <a:endParaRPr lang="en-US" dirty="0">
              <a:latin typeface="Century" pitchFamily="18" charset="0"/>
            </a:endParaRPr>
          </a:p>
        </p:txBody>
      </p:sp>
      <p:sp>
        <p:nvSpPr>
          <p:cNvPr id="4" name="Title 3"/>
          <p:cNvSpPr>
            <a:spLocks noGrp="1"/>
          </p:cNvSpPr>
          <p:nvPr>
            <p:ph type="title"/>
          </p:nvPr>
        </p:nvSpPr>
        <p:spPr>
          <a:xfrm>
            <a:off x="0" y="-76200"/>
            <a:ext cx="7162800" cy="1295400"/>
          </a:xfrm>
        </p:spPr>
        <p:txBody>
          <a:bodyPr>
            <a:noAutofit/>
          </a:bodyPr>
          <a:lstStyle/>
          <a:p>
            <a:pPr algn="l"/>
            <a:r>
              <a:rPr lang="en-US" sz="4800" dirty="0" smtClean="0">
                <a:solidFill>
                  <a:schemeClr val="accent1">
                    <a:lumMod val="75000"/>
                  </a:schemeClr>
                </a:solidFill>
              </a:rPr>
              <a:t>Functions as </a:t>
            </a:r>
            <a:br>
              <a:rPr lang="en-US" sz="4800" dirty="0" smtClean="0">
                <a:solidFill>
                  <a:schemeClr val="accent1">
                    <a:lumMod val="75000"/>
                  </a:schemeClr>
                </a:solidFill>
              </a:rPr>
            </a:br>
            <a:r>
              <a:rPr lang="en-US" sz="4800" dirty="0" smtClean="0">
                <a:solidFill>
                  <a:schemeClr val="accent1">
                    <a:lumMod val="75000"/>
                  </a:schemeClr>
                </a:solidFill>
              </a:rPr>
              <a:t>First-Class Objects</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5029199"/>
          </a:xfrm>
        </p:spPr>
        <p:txBody>
          <a:bodyPr>
            <a:normAutofit/>
          </a:bodyPr>
          <a:lstStyle/>
          <a:p>
            <a:r>
              <a:rPr lang="en-US" dirty="0" smtClean="0">
                <a:latin typeface="Century" pitchFamily="18" charset="0"/>
              </a:rPr>
              <a:t>Everything is an object</a:t>
            </a:r>
          </a:p>
          <a:p>
            <a:pPr lvl="1"/>
            <a:r>
              <a:rPr lang="en-US" dirty="0" smtClean="0">
                <a:latin typeface="Century" pitchFamily="18" charset="0"/>
              </a:rPr>
              <a:t>Except for the three primitive </a:t>
            </a:r>
            <a:r>
              <a:rPr lang="en-US" dirty="0" err="1" smtClean="0">
                <a:latin typeface="Century" pitchFamily="18" charset="0"/>
              </a:rPr>
              <a:t>datatypes</a:t>
            </a:r>
            <a:endParaRPr lang="en-US" dirty="0" smtClean="0">
              <a:latin typeface="Century" pitchFamily="18" charset="0"/>
            </a:endParaRPr>
          </a:p>
          <a:p>
            <a:r>
              <a:rPr lang="en-US" dirty="0" smtClean="0">
                <a:latin typeface="Century" pitchFamily="18" charset="0"/>
              </a:rPr>
              <a:t>All objects are mutable</a:t>
            </a:r>
          </a:p>
          <a:p>
            <a:r>
              <a:rPr lang="en-US" dirty="0" smtClean="0">
                <a:latin typeface="Century" pitchFamily="18" charset="0"/>
              </a:rPr>
              <a:t>Modify classes</a:t>
            </a:r>
          </a:p>
          <a:p>
            <a:pPr lvl="1"/>
            <a:r>
              <a:rPr lang="en-US" dirty="0" smtClean="0">
                <a:latin typeface="Century" pitchFamily="18" charset="0"/>
              </a:rPr>
              <a:t>After they have been defined</a:t>
            </a:r>
          </a:p>
          <a:p>
            <a:pPr lvl="1"/>
            <a:r>
              <a:rPr lang="en-US" dirty="0" smtClean="0">
                <a:latin typeface="Century" pitchFamily="18" charset="0"/>
              </a:rPr>
              <a:t>Objects after they have been instantiated</a:t>
            </a:r>
          </a:p>
          <a:p>
            <a:r>
              <a:rPr lang="en-US" dirty="0" smtClean="0">
                <a:latin typeface="Century" pitchFamily="18" charset="0"/>
              </a:rPr>
              <a:t>Reflection</a:t>
            </a:r>
          </a:p>
          <a:p>
            <a:pPr lvl="1"/>
            <a:r>
              <a:rPr lang="en-US" dirty="0" smtClean="0">
                <a:latin typeface="Century" pitchFamily="18" charset="0"/>
              </a:rPr>
              <a:t>Examine any object at run-time to see what attributes and methods it contains</a:t>
            </a:r>
            <a:endParaRPr lang="en-US"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Mutability of Object</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190999"/>
          </a:xfrm>
        </p:spPr>
        <p:txBody>
          <a:bodyPr>
            <a:normAutofit/>
          </a:bodyPr>
          <a:lstStyle/>
          <a:p>
            <a:r>
              <a:rPr lang="en-US" dirty="0" smtClean="0">
                <a:latin typeface="Century" pitchFamily="18" charset="0"/>
              </a:rPr>
              <a:t>Invoking a function suspends the current execution and passes control &amp; parameters to other function</a:t>
            </a:r>
          </a:p>
          <a:p>
            <a:pPr lvl="1"/>
            <a:r>
              <a:rPr lang="en-US" dirty="0" smtClean="0">
                <a:latin typeface="Century" pitchFamily="18" charset="0"/>
              </a:rPr>
              <a:t>Two additional parameters: this and arguments</a:t>
            </a:r>
          </a:p>
          <a:p>
            <a:r>
              <a:rPr lang="en-US" dirty="0" smtClean="0">
                <a:latin typeface="Century" pitchFamily="18" charset="0"/>
              </a:rPr>
              <a:t>No runtime error with mismatch number of arguments and the number of parameters</a:t>
            </a:r>
            <a:endParaRPr lang="en-US"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Invocation Patterns</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p:spPr>
        <p:txBody>
          <a:bodyPr>
            <a:normAutofit/>
          </a:bodyPr>
          <a:lstStyle/>
          <a:p>
            <a:r>
              <a:rPr lang="en-US" dirty="0" smtClean="0">
                <a:latin typeface="Century" pitchFamily="18" charset="0"/>
              </a:rPr>
              <a:t>Method Invocation Pattern</a:t>
            </a:r>
          </a:p>
          <a:p>
            <a:pPr lvl="1"/>
            <a:r>
              <a:rPr lang="en-US" sz="2400" dirty="0" smtClean="0">
                <a:latin typeface="Century" pitchFamily="18" charset="0"/>
              </a:rPr>
              <a:t>‘this’ is </a:t>
            </a:r>
            <a:r>
              <a:rPr lang="en-US" dirty="0" smtClean="0">
                <a:latin typeface="Century" pitchFamily="18" charset="0"/>
              </a:rPr>
              <a:t>bound to object with invocation of method</a:t>
            </a:r>
          </a:p>
          <a:p>
            <a:r>
              <a:rPr lang="en-US" dirty="0" smtClean="0">
                <a:latin typeface="Century" pitchFamily="18" charset="0"/>
              </a:rPr>
              <a:t>Function Invocation Pattern</a:t>
            </a:r>
          </a:p>
          <a:p>
            <a:pPr lvl="1"/>
            <a:r>
              <a:rPr lang="en-US" dirty="0" smtClean="0">
                <a:latin typeface="Century" pitchFamily="18" charset="0"/>
              </a:rPr>
              <a:t>Function is not the property of object</a:t>
            </a:r>
          </a:p>
          <a:p>
            <a:pPr lvl="1"/>
            <a:r>
              <a:rPr lang="en-US" dirty="0" smtClean="0">
                <a:latin typeface="Century" pitchFamily="18" charset="0"/>
              </a:rPr>
              <a:t>‘this’ is bound to the global object</a:t>
            </a:r>
          </a:p>
          <a:p>
            <a:pPr lvl="1"/>
            <a:r>
              <a:rPr lang="en-US" dirty="0" smtClean="0">
                <a:latin typeface="Century" pitchFamily="18" charset="0"/>
              </a:rPr>
              <a:t>Inner function do not share the access</a:t>
            </a: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Invocation Patterns</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Content Delivery Networks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11</a:t>
            </a:fld>
            <a:endParaRPr lang="en-US"/>
          </a:p>
        </p:txBody>
      </p:sp>
      <p:sp>
        <p:nvSpPr>
          <p:cNvPr id="12" name="Content Placeholder 2"/>
          <p:cNvSpPr>
            <a:spLocks noGrp="1"/>
          </p:cNvSpPr>
          <p:nvPr>
            <p:ph sz="half" idx="1"/>
          </p:nvPr>
        </p:nvSpPr>
        <p:spPr>
          <a:xfrm>
            <a:off x="533400" y="1371600"/>
            <a:ext cx="7783016" cy="5334000"/>
          </a:xfrm>
        </p:spPr>
        <p:txBody>
          <a:bodyPr>
            <a:normAutofit fontScale="62500" lnSpcReduction="20000"/>
          </a:bodyPr>
          <a:lstStyle/>
          <a:p>
            <a:pPr algn="just"/>
            <a:r>
              <a:rPr lang="en-US" dirty="0" smtClean="0"/>
              <a:t>Advantages</a:t>
            </a:r>
          </a:p>
          <a:p>
            <a:pPr lvl="1" algn="just"/>
            <a:r>
              <a:rPr lang="en-US" dirty="0" smtClean="0"/>
              <a:t>Sites like Google usually have better serves</a:t>
            </a:r>
          </a:p>
          <a:p>
            <a:pPr lvl="1" algn="just"/>
            <a:endParaRPr lang="en-US" dirty="0" smtClean="0"/>
          </a:p>
          <a:p>
            <a:pPr lvl="1" algn="just"/>
            <a:r>
              <a:rPr lang="en-US" dirty="0" smtClean="0"/>
              <a:t>Browsers can download a certain number of assets per web sites</a:t>
            </a:r>
          </a:p>
          <a:p>
            <a:pPr lvl="1" algn="just"/>
            <a:endParaRPr lang="en-US" dirty="0" smtClean="0"/>
          </a:p>
          <a:p>
            <a:pPr lvl="1" algn="just"/>
            <a:r>
              <a:rPr lang="en-US" dirty="0" smtClean="0"/>
              <a:t>Someone is maintaining these files for us and often can automatically move to latest version</a:t>
            </a:r>
          </a:p>
          <a:p>
            <a:pPr lvl="1" algn="just"/>
            <a:endParaRPr lang="en-US" dirty="0" smtClean="0"/>
          </a:p>
          <a:p>
            <a:pPr lvl="1" algn="just"/>
            <a:r>
              <a:rPr lang="en-US" dirty="0" smtClean="0"/>
              <a:t>Browser skips </a:t>
            </a:r>
            <a:r>
              <a:rPr lang="en-US" dirty="0" err="1" smtClean="0"/>
              <a:t>recache</a:t>
            </a:r>
            <a:r>
              <a:rPr lang="en-US" dirty="0" smtClean="0"/>
              <a:t> if the link is same</a:t>
            </a:r>
          </a:p>
          <a:p>
            <a:pPr lvl="1" algn="just"/>
            <a:endParaRPr lang="en-US" dirty="0" smtClean="0"/>
          </a:p>
          <a:p>
            <a:pPr algn="just"/>
            <a:r>
              <a:rPr lang="en-US" dirty="0" smtClean="0"/>
              <a:t>Disadvantages</a:t>
            </a:r>
          </a:p>
          <a:p>
            <a:pPr lvl="1" algn="just"/>
            <a:r>
              <a:rPr lang="en-US" dirty="0" smtClean="0"/>
              <a:t>Can be disaster if host is having some problem (network, performance)</a:t>
            </a:r>
          </a:p>
          <a:p>
            <a:pPr lvl="1" algn="just"/>
            <a:endParaRPr lang="en-US" dirty="0" smtClean="0"/>
          </a:p>
          <a:p>
            <a:pPr lvl="1" algn="just"/>
            <a:r>
              <a:rPr lang="en-US" dirty="0" smtClean="0"/>
              <a:t>CDN is out of the business</a:t>
            </a:r>
          </a:p>
          <a:p>
            <a:pPr lvl="1" algn="just"/>
            <a:endParaRPr lang="en-US" dirty="0" smtClean="0"/>
          </a:p>
          <a:p>
            <a:pPr lvl="1" algn="just"/>
            <a:r>
              <a:rPr lang="en-US" dirty="0" smtClean="0"/>
              <a:t>Should be online</a:t>
            </a:r>
          </a:p>
          <a:p>
            <a:pPr lvl="1" algn="just"/>
            <a:endParaRPr lang="en-US" dirty="0" smtClean="0"/>
          </a:p>
          <a:p>
            <a:pPr lvl="1" algn="just"/>
            <a:r>
              <a:rPr lang="en-US" dirty="0" smtClean="0"/>
              <a:t>You can not change/modify the files</a:t>
            </a:r>
          </a:p>
          <a:p>
            <a:pPr lvl="1" algn="just"/>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p:spPr>
        <p:txBody>
          <a:bodyPr>
            <a:normAutofit/>
          </a:bodyPr>
          <a:lstStyle/>
          <a:p>
            <a:r>
              <a:rPr lang="en-US" dirty="0" smtClean="0">
                <a:latin typeface="Century" pitchFamily="18" charset="0"/>
              </a:rPr>
              <a:t>Constructor Invocation Pattern</a:t>
            </a:r>
          </a:p>
          <a:p>
            <a:pPr lvl="1"/>
            <a:r>
              <a:rPr lang="en-US" dirty="0" smtClean="0">
                <a:latin typeface="Century" pitchFamily="18" charset="0"/>
              </a:rPr>
              <a:t>Functions intended to be used with the new prefix are called constructors</a:t>
            </a:r>
          </a:p>
          <a:p>
            <a:r>
              <a:rPr lang="en-US" dirty="0" smtClean="0">
                <a:latin typeface="Century" pitchFamily="18" charset="0"/>
              </a:rPr>
              <a:t>Apply Invocation Pattern</a:t>
            </a:r>
          </a:p>
          <a:p>
            <a:pPr lvl="1"/>
            <a:r>
              <a:rPr lang="en-US" sz="2400" dirty="0" smtClean="0">
                <a:latin typeface="Century" pitchFamily="18" charset="0"/>
              </a:rPr>
              <a:t>Apply </a:t>
            </a:r>
            <a:r>
              <a:rPr lang="en-US" dirty="0" smtClean="0">
                <a:latin typeface="Century" pitchFamily="18" charset="0"/>
              </a:rPr>
              <a:t>method lets us construct an array of arguments to use to invoke a function</a:t>
            </a:r>
          </a:p>
          <a:p>
            <a:pPr lvl="1"/>
            <a:r>
              <a:rPr lang="en-US" dirty="0" smtClean="0">
                <a:latin typeface="Century" pitchFamily="18" charset="0"/>
              </a:rPr>
              <a:t>It also lets us choose the value of </a:t>
            </a:r>
            <a:r>
              <a:rPr lang="en-US" sz="2400" dirty="0" smtClean="0">
                <a:latin typeface="Century" pitchFamily="18" charset="0"/>
              </a:rPr>
              <a:t>this</a:t>
            </a:r>
            <a:endParaRPr lang="en-US"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Invocation Patterns</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00599"/>
          </a:xfrm>
        </p:spPr>
        <p:txBody>
          <a:bodyPr>
            <a:normAutofit/>
          </a:bodyPr>
          <a:lstStyle/>
          <a:p>
            <a:r>
              <a:rPr lang="en-US" dirty="0" smtClean="0">
                <a:latin typeface="Century" pitchFamily="18" charset="0"/>
              </a:rPr>
              <a:t>Arguments array</a:t>
            </a:r>
          </a:p>
          <a:p>
            <a:pPr lvl="1"/>
            <a:r>
              <a:rPr lang="en-US" dirty="0" smtClean="0">
                <a:latin typeface="Century" pitchFamily="18" charset="0"/>
              </a:rPr>
              <a:t>Function gets access to all of the arguments that were supplied</a:t>
            </a:r>
          </a:p>
          <a:p>
            <a:pPr lvl="1"/>
            <a:r>
              <a:rPr lang="en-US" dirty="0" smtClean="0">
                <a:latin typeface="Century" pitchFamily="18" charset="0"/>
              </a:rPr>
              <a:t>Because of a design error, </a:t>
            </a:r>
            <a:r>
              <a:rPr lang="en-US" sz="2400" dirty="0" smtClean="0">
                <a:latin typeface="Century" pitchFamily="18" charset="0"/>
              </a:rPr>
              <a:t>arguments </a:t>
            </a:r>
            <a:r>
              <a:rPr lang="en-US" dirty="0" smtClean="0">
                <a:latin typeface="Century" pitchFamily="18" charset="0"/>
              </a:rPr>
              <a:t>is not really an array but array-like object</a:t>
            </a:r>
          </a:p>
          <a:p>
            <a:pPr lvl="1"/>
            <a:r>
              <a:rPr lang="en-US" sz="2400" dirty="0" smtClean="0">
                <a:latin typeface="Century" pitchFamily="18" charset="0"/>
              </a:rPr>
              <a:t>Arguments </a:t>
            </a:r>
            <a:r>
              <a:rPr lang="en-US" dirty="0" smtClean="0">
                <a:latin typeface="Century" pitchFamily="18" charset="0"/>
              </a:rPr>
              <a:t>have a </a:t>
            </a:r>
            <a:r>
              <a:rPr lang="en-US" sz="2400" dirty="0" smtClean="0">
                <a:latin typeface="Century" pitchFamily="18" charset="0"/>
              </a:rPr>
              <a:t>length </a:t>
            </a:r>
            <a:r>
              <a:rPr lang="en-US" dirty="0" smtClean="0">
                <a:latin typeface="Century" pitchFamily="18" charset="0"/>
              </a:rPr>
              <a:t>property but lacks all of the array methods</a:t>
            </a: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Arguments</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00599"/>
          </a:xfrm>
        </p:spPr>
        <p:txBody>
          <a:bodyPr>
            <a:normAutofit/>
          </a:bodyPr>
          <a:lstStyle/>
          <a:p>
            <a:r>
              <a:rPr lang="en-US" dirty="0" smtClean="0">
                <a:latin typeface="Century" pitchFamily="18" charset="0"/>
              </a:rPr>
              <a:t>Return</a:t>
            </a:r>
          </a:p>
          <a:p>
            <a:pPr lvl="1"/>
            <a:r>
              <a:rPr lang="en-US" dirty="0" smtClean="0">
                <a:latin typeface="Century" pitchFamily="18" charset="0"/>
              </a:rPr>
              <a:t>The return statement can be used to return early without executing the remaining statements</a:t>
            </a:r>
          </a:p>
          <a:p>
            <a:pPr lvl="1"/>
            <a:r>
              <a:rPr lang="en-US" dirty="0" smtClean="0">
                <a:latin typeface="Century" pitchFamily="18" charset="0"/>
              </a:rPr>
              <a:t>Function always returns a value. If the return value is not specified, then undefined is returned</a:t>
            </a:r>
          </a:p>
          <a:p>
            <a:pPr lvl="1"/>
            <a:r>
              <a:rPr lang="en-US" dirty="0" smtClean="0">
                <a:latin typeface="Century" pitchFamily="18" charset="0"/>
              </a:rPr>
              <a:t>If function was invoked with the new prefix and the return value is not an object, then this (the new object) is returned instead</a:t>
            </a:r>
            <a:endParaRPr lang="en-US"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Return</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5029199"/>
          </a:xfrm>
        </p:spPr>
        <p:txBody>
          <a:bodyPr>
            <a:normAutofit fontScale="92500" lnSpcReduction="10000"/>
          </a:bodyPr>
          <a:lstStyle/>
          <a:p>
            <a:r>
              <a:rPr lang="en-US" dirty="0" smtClean="0">
                <a:latin typeface="Century" pitchFamily="18" charset="0"/>
              </a:rPr>
              <a:t>Exceptions are unusual mishaps that interfere normal flow of a program</a:t>
            </a:r>
          </a:p>
          <a:p>
            <a:r>
              <a:rPr lang="en-US" dirty="0" smtClean="0">
                <a:latin typeface="Century" pitchFamily="18" charset="0"/>
              </a:rPr>
              <a:t>When mishap is detected program should throw an exception</a:t>
            </a:r>
          </a:p>
          <a:p>
            <a:r>
              <a:rPr lang="en-US" dirty="0" smtClean="0">
                <a:latin typeface="Century" pitchFamily="18" charset="0"/>
              </a:rPr>
              <a:t>The throw statement interrupts execution of the function</a:t>
            </a:r>
          </a:p>
          <a:p>
            <a:pPr lvl="1"/>
            <a:r>
              <a:rPr lang="en-US" dirty="0" smtClean="0">
                <a:latin typeface="Century" pitchFamily="18" charset="0"/>
              </a:rPr>
              <a:t>Exception object contains a name (type of the exception) and a message</a:t>
            </a:r>
          </a:p>
          <a:p>
            <a:pPr lvl="1"/>
            <a:r>
              <a:rPr lang="en-US" dirty="0" smtClean="0">
                <a:latin typeface="Century" pitchFamily="18" charset="0"/>
              </a:rPr>
              <a:t>If an exception is thrown within a try block, control will go to its catch clause</a:t>
            </a:r>
          </a:p>
          <a:p>
            <a:pPr lvl="1"/>
            <a:r>
              <a:rPr lang="en-US" dirty="0" smtClean="0">
                <a:latin typeface="Century" pitchFamily="18" charset="0"/>
              </a:rPr>
              <a:t>Other properties can be added</a:t>
            </a:r>
            <a:endParaRPr lang="en-US"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Exception</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5029199"/>
          </a:xfrm>
        </p:spPr>
        <p:txBody>
          <a:bodyPr>
            <a:normAutofit lnSpcReduction="10000"/>
          </a:bodyPr>
          <a:lstStyle/>
          <a:p>
            <a:r>
              <a:rPr lang="en-IN" dirty="0" smtClean="0"/>
              <a:t>Are there built-in exception types (like </a:t>
            </a:r>
            <a:r>
              <a:rPr lang="en-IN" dirty="0" err="1" smtClean="0"/>
              <a:t>NullPointerException</a:t>
            </a:r>
            <a:r>
              <a:rPr lang="en-IN" dirty="0" smtClean="0"/>
              <a:t>)?</a:t>
            </a:r>
          </a:p>
          <a:p>
            <a:r>
              <a:rPr lang="en-IN" dirty="0" err="1" smtClean="0"/>
              <a:t>ECMAScript</a:t>
            </a:r>
            <a:r>
              <a:rPr lang="en-IN" dirty="0" smtClean="0"/>
              <a:t> defines some standard error classes: Error and its subtypes </a:t>
            </a:r>
            <a:r>
              <a:rPr lang="en-IN" dirty="0" err="1" smtClean="0"/>
              <a:t>EvalError</a:t>
            </a:r>
            <a:r>
              <a:rPr lang="en-IN" dirty="0" smtClean="0"/>
              <a:t>, </a:t>
            </a:r>
            <a:r>
              <a:rPr lang="en-IN" dirty="0" err="1" smtClean="0"/>
              <a:t>RangeError</a:t>
            </a:r>
            <a:r>
              <a:rPr lang="en-IN" dirty="0" smtClean="0"/>
              <a:t>, </a:t>
            </a:r>
            <a:r>
              <a:rPr lang="en-IN" dirty="0" err="1" smtClean="0"/>
              <a:t>ReferenceError</a:t>
            </a:r>
            <a:r>
              <a:rPr lang="en-IN" dirty="0" smtClean="0"/>
              <a:t>, </a:t>
            </a:r>
            <a:r>
              <a:rPr lang="en-IN" dirty="0" err="1" smtClean="0"/>
              <a:t>SyntaxError</a:t>
            </a:r>
            <a:r>
              <a:rPr lang="en-IN" dirty="0" smtClean="0"/>
              <a:t>, </a:t>
            </a:r>
            <a:r>
              <a:rPr lang="en-IN" dirty="0" err="1" smtClean="0"/>
              <a:t>TypeError</a:t>
            </a:r>
            <a:r>
              <a:rPr lang="en-IN" dirty="0" smtClean="0"/>
              <a:t>, </a:t>
            </a:r>
            <a:r>
              <a:rPr lang="en-IN" dirty="0" err="1" smtClean="0"/>
              <a:t>URIError</a:t>
            </a:r>
            <a:r>
              <a:rPr lang="en-IN" dirty="0" smtClean="0"/>
              <a:t>.</a:t>
            </a:r>
          </a:p>
          <a:p>
            <a:r>
              <a:rPr lang="en-IN" dirty="0" err="1" smtClean="0"/>
              <a:t>HIowever</a:t>
            </a:r>
            <a:r>
              <a:rPr lang="en-IN" dirty="0" smtClean="0"/>
              <a:t> there are browser implementation issues</a:t>
            </a:r>
          </a:p>
          <a:p>
            <a:r>
              <a:rPr lang="en-IN" sz="2600" dirty="0" smtClean="0"/>
              <a:t>try { </a:t>
            </a:r>
            <a:r>
              <a:rPr lang="en-IN" sz="2600" dirty="0" err="1" smtClean="0"/>
              <a:t>nonexistentvar</a:t>
            </a:r>
            <a:r>
              <a:rPr lang="en-IN" sz="2600" dirty="0" smtClean="0"/>
              <a:t>; }</a:t>
            </a:r>
          </a:p>
          <a:p>
            <a:pPr>
              <a:buNone/>
            </a:pPr>
            <a:r>
              <a:rPr lang="en-IN" sz="2600" dirty="0" smtClean="0"/>
              <a:t> // gives </a:t>
            </a:r>
            <a:r>
              <a:rPr lang="en-IN" sz="2600" dirty="0" err="1" smtClean="0"/>
              <a:t>TypeError</a:t>
            </a:r>
            <a:r>
              <a:rPr lang="en-IN" sz="2600" dirty="0" smtClean="0"/>
              <a:t> under IE instead of </a:t>
            </a:r>
            <a:r>
              <a:rPr lang="en-IN" sz="2600" dirty="0" err="1" smtClean="0"/>
              <a:t>ReferenceError</a:t>
            </a:r>
            <a:r>
              <a:rPr lang="en-IN" sz="2600" dirty="0" smtClean="0"/>
              <a:t>. </a:t>
            </a:r>
            <a:endParaRPr lang="en-US" sz="2600"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Exception</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5029199"/>
          </a:xfrm>
        </p:spPr>
        <p:txBody>
          <a:bodyPr>
            <a:normAutofit fontScale="92500" lnSpcReduction="10000"/>
          </a:bodyPr>
          <a:lstStyle/>
          <a:p>
            <a:r>
              <a:rPr lang="en-US" dirty="0" smtClean="0">
                <a:latin typeface="Century" pitchFamily="18" charset="0"/>
              </a:rPr>
              <a:t>Scope controls the visibility and lifetimes of variables and parameters</a:t>
            </a:r>
          </a:p>
          <a:p>
            <a:r>
              <a:rPr lang="en-US" dirty="0" smtClean="0">
                <a:latin typeface="Century" pitchFamily="18" charset="0"/>
              </a:rPr>
              <a:t>Reduces naming collisions and provides automatic memory management</a:t>
            </a:r>
          </a:p>
          <a:p>
            <a:r>
              <a:rPr lang="en-US" dirty="0" smtClean="0">
                <a:latin typeface="Century" pitchFamily="18" charset="0"/>
              </a:rPr>
              <a:t>JavaScript does not have block scope even though its block syntax suggests that it does</a:t>
            </a:r>
          </a:p>
          <a:p>
            <a:pPr lvl="1"/>
            <a:r>
              <a:rPr lang="en-US" dirty="0" smtClean="0">
                <a:latin typeface="Century" pitchFamily="18" charset="0"/>
              </a:rPr>
              <a:t>This confusion can be a source of errors</a:t>
            </a:r>
          </a:p>
          <a:p>
            <a:r>
              <a:rPr lang="en-US" dirty="0" smtClean="0">
                <a:latin typeface="Century" pitchFamily="18" charset="0"/>
              </a:rPr>
              <a:t>JavaScript does have function scope</a:t>
            </a:r>
          </a:p>
          <a:p>
            <a:pPr lvl="1"/>
            <a:r>
              <a:rPr lang="en-US" dirty="0" smtClean="0">
                <a:latin typeface="Century" pitchFamily="18" charset="0"/>
              </a:rPr>
              <a:t>Parameters and variables defined in a function are not visible outside of the function</a:t>
            </a:r>
            <a:endParaRPr lang="en-US"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Scope</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115</a:t>
            </a:fld>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724399"/>
          </a:xfrm>
        </p:spPr>
        <p:txBody>
          <a:bodyPr>
            <a:normAutofit lnSpcReduction="10000"/>
          </a:bodyPr>
          <a:lstStyle/>
          <a:p>
            <a:r>
              <a:rPr lang="en-US" dirty="0" smtClean="0">
                <a:latin typeface="Century" pitchFamily="18" charset="0"/>
              </a:rPr>
              <a:t>Scope is the environment that the function executes in</a:t>
            </a:r>
          </a:p>
          <a:p>
            <a:r>
              <a:rPr lang="en-US" dirty="0" smtClean="0">
                <a:latin typeface="Century" pitchFamily="18" charset="0"/>
              </a:rPr>
              <a:t>Default scope for executing functions is Window object</a:t>
            </a:r>
          </a:p>
          <a:p>
            <a:pPr lvl="1"/>
            <a:r>
              <a:rPr lang="en-US" dirty="0" smtClean="0">
                <a:latin typeface="Century" pitchFamily="18" charset="0"/>
              </a:rPr>
              <a:t>Browser level object that represents the  page window or tab these days</a:t>
            </a:r>
          </a:p>
          <a:p>
            <a:r>
              <a:rPr lang="en-US" dirty="0" smtClean="0">
                <a:latin typeface="Century" pitchFamily="18" charset="0"/>
              </a:rPr>
              <a:t>Always runtime</a:t>
            </a:r>
          </a:p>
          <a:p>
            <a:pPr lvl="1"/>
            <a:r>
              <a:rPr lang="en-US" dirty="0" smtClean="0">
                <a:latin typeface="Century" pitchFamily="18" charset="0"/>
              </a:rPr>
              <a:t>This means that the scope of a function is always the context in which it executes, not the context in which it was defined</a:t>
            </a: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Scope</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733799"/>
          </a:xfrm>
        </p:spPr>
        <p:txBody>
          <a:bodyPr>
            <a:normAutofit/>
          </a:bodyPr>
          <a:lstStyle/>
          <a:p>
            <a:r>
              <a:rPr lang="en-US" dirty="0" smtClean="0"/>
              <a:t>JavaScript allows the basic types of the language to be </a:t>
            </a:r>
            <a:r>
              <a:rPr lang="en-US" i="1" dirty="0" smtClean="0"/>
              <a:t>augmented</a:t>
            </a:r>
          </a:p>
          <a:p>
            <a:r>
              <a:rPr lang="en-US" dirty="0" smtClean="0"/>
              <a:t>Adding a method to </a:t>
            </a:r>
            <a:r>
              <a:rPr lang="en-US" dirty="0" err="1" smtClean="0"/>
              <a:t>Object.prototype</a:t>
            </a:r>
            <a:r>
              <a:rPr lang="en-US" dirty="0" smtClean="0"/>
              <a:t> makes that method available to all objects. </a:t>
            </a:r>
          </a:p>
          <a:p>
            <a:r>
              <a:rPr lang="en-US" dirty="0" smtClean="0"/>
              <a:t>Works for functions, arrays, strings, numbers, regular </a:t>
            </a:r>
            <a:r>
              <a:rPr lang="en-US" dirty="0" err="1" smtClean="0"/>
              <a:t>expressions,and</a:t>
            </a:r>
            <a:r>
              <a:rPr lang="en-US" dirty="0" smtClean="0"/>
              <a:t> </a:t>
            </a:r>
            <a:r>
              <a:rPr lang="en-US" dirty="0" err="1" smtClean="0"/>
              <a:t>booleans</a:t>
            </a:r>
            <a:r>
              <a:rPr lang="en-US" dirty="0" smtClean="0"/>
              <a:t>.</a:t>
            </a:r>
          </a:p>
          <a:p>
            <a:endParaRPr lang="en-US" dirty="0" smtClean="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Augmenting Types</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117</a:t>
            </a:fld>
            <a:endParaRPr lang="en-US"/>
          </a:p>
        </p:txBody>
      </p:sp>
      <p:sp>
        <p:nvSpPr>
          <p:cNvPr id="11" name="TextBox 10"/>
          <p:cNvSpPr txBox="1"/>
          <p:nvPr/>
        </p:nvSpPr>
        <p:spPr>
          <a:xfrm>
            <a:off x="1066800" y="5410200"/>
            <a:ext cx="7010400" cy="1015663"/>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err="1" smtClean="0">
                <a:solidFill>
                  <a:schemeClr val="tx1"/>
                </a:solidFill>
                <a:latin typeface="Century" pitchFamily="18" charset="0"/>
              </a:rPr>
              <a:t>Number.method</a:t>
            </a:r>
            <a:r>
              <a:rPr lang="en-US" sz="2000" dirty="0" smtClean="0">
                <a:solidFill>
                  <a:schemeClr val="tx1"/>
                </a:solidFill>
                <a:latin typeface="Century" pitchFamily="18" charset="0"/>
              </a:rPr>
              <a:t>('integer', function ( ) {</a:t>
            </a:r>
          </a:p>
          <a:p>
            <a:r>
              <a:rPr lang="en-US" sz="2000" dirty="0" smtClean="0">
                <a:solidFill>
                  <a:schemeClr val="tx1"/>
                </a:solidFill>
                <a:latin typeface="Century" pitchFamily="18" charset="0"/>
              </a:rPr>
              <a:t>	return Math[this &lt; 0 ? 'ceiling' : 'floor'](this);</a:t>
            </a:r>
          </a:p>
          <a:p>
            <a:r>
              <a:rPr lang="en-US" sz="2000" dirty="0" smtClean="0">
                <a:solidFill>
                  <a:schemeClr val="tx1"/>
                </a:solidFill>
                <a:latin typeface="Century" pitchFamily="18" charset="0"/>
              </a:rPr>
              <a:t>});</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Recursion</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118</a:t>
            </a:fld>
            <a:endParaRPr lang="en-US"/>
          </a:p>
        </p:txBody>
      </p:sp>
      <p:pic>
        <p:nvPicPr>
          <p:cNvPr id="64514" name="Picture 2" descr="File:Screenshot Recursion via vlc.png"/>
          <p:cNvPicPr>
            <a:picLocks noChangeAspect="1" noChangeArrowheads="1"/>
          </p:cNvPicPr>
          <p:nvPr/>
        </p:nvPicPr>
        <p:blipFill>
          <a:blip r:embed="rId3" cstate="print"/>
          <a:srcRect/>
          <a:stretch>
            <a:fillRect/>
          </a:stretch>
        </p:blipFill>
        <p:spPr bwMode="auto">
          <a:xfrm>
            <a:off x="914400" y="1295400"/>
            <a:ext cx="7143750" cy="5562600"/>
          </a:xfrm>
          <a:prstGeom prst="rect">
            <a:avLst/>
          </a:prstGeom>
          <a:noFill/>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05000"/>
            <a:ext cx="8229600" cy="4038599"/>
          </a:xfrm>
        </p:spPr>
        <p:txBody>
          <a:bodyPr>
            <a:normAutofit/>
          </a:bodyPr>
          <a:lstStyle/>
          <a:p>
            <a:r>
              <a:rPr lang="en-US" dirty="0" smtClean="0">
                <a:latin typeface="Century" pitchFamily="18" charset="0"/>
              </a:rPr>
              <a:t>Closures are functions that refer to independent variables</a:t>
            </a:r>
          </a:p>
          <a:p>
            <a:endParaRPr lang="en-US" dirty="0" smtClean="0">
              <a:latin typeface="Century" pitchFamily="18" charset="0"/>
            </a:endParaRPr>
          </a:p>
          <a:p>
            <a:r>
              <a:rPr lang="en-US" dirty="0" smtClean="0">
                <a:latin typeface="Century" pitchFamily="18" charset="0"/>
              </a:rPr>
              <a:t>Function defined in the closure 'remembers' the environment in which it was created in</a:t>
            </a: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Closure</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First JavaScript</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12</a:t>
            </a:fld>
            <a:endParaRPr lang="en-US"/>
          </a:p>
        </p:txBody>
      </p:sp>
      <p:sp>
        <p:nvSpPr>
          <p:cNvPr id="18" name="TextBox 17"/>
          <p:cNvSpPr txBox="1"/>
          <p:nvPr/>
        </p:nvSpPr>
        <p:spPr>
          <a:xfrm>
            <a:off x="457200" y="1447800"/>
            <a:ext cx="8229600" cy="2677656"/>
          </a:xfrm>
          <a:prstGeom prst="rect">
            <a:avLst/>
          </a:prstGeom>
          <a:solidFill>
            <a:schemeClr val="tx2">
              <a:lumMod val="20000"/>
              <a:lumOff val="8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400" dirty="0" smtClean="0">
                <a:solidFill>
                  <a:schemeClr val="tx1"/>
                </a:solidFill>
                <a:latin typeface="Century" pitchFamily="18" charset="0"/>
              </a:rPr>
              <a:t>&lt;body&gt; </a:t>
            </a:r>
          </a:p>
          <a:p>
            <a:r>
              <a:rPr lang="en-US" sz="2400" dirty="0" smtClean="0">
                <a:solidFill>
                  <a:schemeClr val="tx1"/>
                </a:solidFill>
                <a:latin typeface="Century" pitchFamily="18" charset="0"/>
              </a:rPr>
              <a:t>&lt;script language="</a:t>
            </a:r>
            <a:r>
              <a:rPr lang="en-US" sz="2400" dirty="0" err="1" smtClean="0">
                <a:solidFill>
                  <a:schemeClr val="tx1"/>
                </a:solidFill>
                <a:latin typeface="Century" pitchFamily="18" charset="0"/>
              </a:rPr>
              <a:t>javascript</a:t>
            </a:r>
            <a:r>
              <a:rPr lang="en-US" sz="2400" dirty="0" smtClean="0">
                <a:solidFill>
                  <a:schemeClr val="tx1"/>
                </a:solidFill>
                <a:latin typeface="Century" pitchFamily="18" charset="0"/>
              </a:rPr>
              <a:t>" type="text/</a:t>
            </a:r>
            <a:r>
              <a:rPr lang="en-US" sz="2400" dirty="0" err="1" smtClean="0">
                <a:solidFill>
                  <a:schemeClr val="tx1"/>
                </a:solidFill>
                <a:latin typeface="Century" pitchFamily="18" charset="0"/>
              </a:rPr>
              <a:t>javascript</a:t>
            </a:r>
            <a:r>
              <a:rPr lang="en-US" sz="2400" dirty="0" smtClean="0">
                <a:solidFill>
                  <a:schemeClr val="tx1"/>
                </a:solidFill>
                <a:latin typeface="Century" pitchFamily="18" charset="0"/>
              </a:rPr>
              <a:t>"&gt; </a:t>
            </a:r>
          </a:p>
          <a:p>
            <a:r>
              <a:rPr lang="en-US" sz="2400" dirty="0" smtClean="0">
                <a:solidFill>
                  <a:schemeClr val="tx1"/>
                </a:solidFill>
                <a:latin typeface="Century" pitchFamily="18" charset="0"/>
              </a:rPr>
              <a:t>	&lt;!-- </a:t>
            </a:r>
          </a:p>
          <a:p>
            <a:r>
              <a:rPr lang="en-US" sz="2400" dirty="0" smtClean="0">
                <a:solidFill>
                  <a:schemeClr val="tx1"/>
                </a:solidFill>
                <a:latin typeface="Century" pitchFamily="18" charset="0"/>
              </a:rPr>
              <a:t>		</a:t>
            </a:r>
            <a:r>
              <a:rPr lang="en-US" sz="2400" dirty="0" err="1" smtClean="0">
                <a:solidFill>
                  <a:schemeClr val="tx1"/>
                </a:solidFill>
                <a:latin typeface="Century" pitchFamily="18" charset="0"/>
              </a:rPr>
              <a:t>document.write</a:t>
            </a:r>
            <a:r>
              <a:rPr lang="en-US" sz="2400" dirty="0" smtClean="0">
                <a:solidFill>
                  <a:schemeClr val="tx1"/>
                </a:solidFill>
                <a:latin typeface="Century" pitchFamily="18" charset="0"/>
              </a:rPr>
              <a:t>("Hello World!") ;</a:t>
            </a:r>
          </a:p>
          <a:p>
            <a:r>
              <a:rPr lang="en-US" sz="2400" dirty="0" smtClean="0">
                <a:solidFill>
                  <a:schemeClr val="tx1"/>
                </a:solidFill>
                <a:latin typeface="Century" pitchFamily="18" charset="0"/>
              </a:rPr>
              <a:t>	//--&gt; </a:t>
            </a:r>
          </a:p>
          <a:p>
            <a:r>
              <a:rPr lang="en-US" sz="2400" dirty="0" smtClean="0">
                <a:solidFill>
                  <a:schemeClr val="tx1"/>
                </a:solidFill>
                <a:latin typeface="Century" pitchFamily="18" charset="0"/>
              </a:rPr>
              <a:t>&lt;/script&gt;</a:t>
            </a:r>
          </a:p>
          <a:p>
            <a:r>
              <a:rPr lang="en-US" sz="2400" dirty="0" smtClean="0">
                <a:solidFill>
                  <a:schemeClr val="tx1"/>
                </a:solidFill>
                <a:latin typeface="Century" pitchFamily="18" charset="0"/>
              </a:rPr>
              <a:t>&lt;/body&gt;</a:t>
            </a:r>
          </a:p>
        </p:txBody>
      </p:sp>
      <p:sp>
        <p:nvSpPr>
          <p:cNvPr id="11" name="TextBox 10"/>
          <p:cNvSpPr txBox="1"/>
          <p:nvPr/>
        </p:nvSpPr>
        <p:spPr>
          <a:xfrm>
            <a:off x="457200" y="4385608"/>
            <a:ext cx="8229600" cy="1938992"/>
          </a:xfrm>
          <a:prstGeom prst="rect">
            <a:avLst/>
          </a:prstGeom>
          <a:solidFill>
            <a:schemeClr val="tx2">
              <a:lumMod val="20000"/>
              <a:lumOff val="8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400" dirty="0" smtClean="0">
                <a:solidFill>
                  <a:schemeClr val="tx1"/>
                </a:solidFill>
                <a:latin typeface="Century" pitchFamily="18" charset="0"/>
              </a:rPr>
              <a:t>&lt;body&gt; </a:t>
            </a:r>
          </a:p>
          <a:p>
            <a:r>
              <a:rPr lang="en-US" sz="2400" dirty="0" smtClean="0">
                <a:solidFill>
                  <a:schemeClr val="tx1"/>
                </a:solidFill>
                <a:latin typeface="Century" pitchFamily="18" charset="0"/>
              </a:rPr>
              <a:t>&lt;script type="text/</a:t>
            </a:r>
            <a:r>
              <a:rPr lang="en-US" sz="2400" dirty="0" err="1" smtClean="0">
                <a:solidFill>
                  <a:schemeClr val="tx1"/>
                </a:solidFill>
                <a:latin typeface="Century" pitchFamily="18" charset="0"/>
              </a:rPr>
              <a:t>javascript</a:t>
            </a:r>
            <a:r>
              <a:rPr lang="en-US" sz="2400" dirty="0" smtClean="0">
                <a:solidFill>
                  <a:schemeClr val="tx1"/>
                </a:solidFill>
                <a:latin typeface="Century" pitchFamily="18" charset="0"/>
              </a:rPr>
              <a:t>"&gt; 		</a:t>
            </a:r>
            <a:r>
              <a:rPr lang="en-US" sz="2400" dirty="0" err="1" smtClean="0">
                <a:solidFill>
                  <a:schemeClr val="tx1"/>
                </a:solidFill>
                <a:latin typeface="Century" pitchFamily="18" charset="0"/>
              </a:rPr>
              <a:t>document.write</a:t>
            </a:r>
            <a:r>
              <a:rPr lang="en-US" sz="2400" dirty="0" smtClean="0">
                <a:solidFill>
                  <a:schemeClr val="tx1"/>
                </a:solidFill>
                <a:latin typeface="Century" pitchFamily="18" charset="0"/>
              </a:rPr>
              <a:t>("Hello World!") ;</a:t>
            </a:r>
          </a:p>
          <a:p>
            <a:r>
              <a:rPr lang="en-US" sz="2400" dirty="0" smtClean="0">
                <a:solidFill>
                  <a:schemeClr val="tx1"/>
                </a:solidFill>
                <a:latin typeface="Century" pitchFamily="18" charset="0"/>
              </a:rPr>
              <a:t>&lt;/script&gt;</a:t>
            </a:r>
          </a:p>
          <a:p>
            <a:r>
              <a:rPr lang="en-US" sz="2400" dirty="0" smtClean="0">
                <a:solidFill>
                  <a:schemeClr val="tx1"/>
                </a:solidFill>
                <a:latin typeface="Century" pitchFamily="18" charset="0"/>
              </a:rPr>
              <a:t>&lt;/body&gt;</a:t>
            </a:r>
          </a:p>
        </p:txBody>
      </p:sp>
      <p:sp>
        <p:nvSpPr>
          <p:cNvPr id="12" name="TextBox 11"/>
          <p:cNvSpPr txBox="1"/>
          <p:nvPr/>
        </p:nvSpPr>
        <p:spPr>
          <a:xfrm>
            <a:off x="6781800" y="3733800"/>
            <a:ext cx="1905000" cy="369332"/>
          </a:xfrm>
          <a:prstGeom prst="rect">
            <a:avLst/>
          </a:prstGeom>
          <a:solidFill>
            <a:schemeClr val="accent2">
              <a:lumMod val="20000"/>
              <a:lumOff val="8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solidFill>
                  <a:schemeClr val="tx1"/>
                </a:solidFill>
                <a:latin typeface="Century" pitchFamily="18" charset="0"/>
              </a:rPr>
              <a:t>Older Browsers</a:t>
            </a:r>
            <a:endParaRPr lang="en-US" dirty="0">
              <a:solidFill>
                <a:schemeClr val="tx1"/>
              </a:solidFill>
              <a:latin typeface="Century" pitchFamily="18" charset="0"/>
            </a:endParaRPr>
          </a:p>
        </p:txBody>
      </p:sp>
      <p:sp>
        <p:nvSpPr>
          <p:cNvPr id="13" name="TextBox 12"/>
          <p:cNvSpPr txBox="1"/>
          <p:nvPr/>
        </p:nvSpPr>
        <p:spPr>
          <a:xfrm>
            <a:off x="6629400" y="5955268"/>
            <a:ext cx="2057400" cy="369332"/>
          </a:xfrm>
          <a:prstGeom prst="rect">
            <a:avLst/>
          </a:prstGeom>
          <a:solidFill>
            <a:schemeClr val="accent2">
              <a:lumMod val="20000"/>
              <a:lumOff val="8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solidFill>
                  <a:schemeClr val="tx1"/>
                </a:solidFill>
                <a:latin typeface="Century" pitchFamily="18" charset="0"/>
              </a:rPr>
              <a:t>Modern Browsers</a:t>
            </a:r>
            <a:endParaRPr lang="en-US" dirty="0">
              <a:solidFill>
                <a:schemeClr val="tx1"/>
              </a:solidFill>
              <a:latin typeface="Century"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648199"/>
          </a:xfrm>
        </p:spPr>
        <p:txBody>
          <a:bodyPr>
            <a:normAutofit lnSpcReduction="10000"/>
          </a:bodyPr>
          <a:lstStyle/>
          <a:p>
            <a:r>
              <a:rPr lang="en-US" dirty="0" smtClean="0">
                <a:latin typeface="Century" pitchFamily="18" charset="0"/>
              </a:rPr>
              <a:t>Closures are especially useful in AJAX code</a:t>
            </a:r>
          </a:p>
          <a:p>
            <a:r>
              <a:rPr lang="en-US" dirty="0" smtClean="0">
                <a:latin typeface="Century" pitchFamily="18" charset="0"/>
              </a:rPr>
              <a:t>More often than not, you'll find yourself passing a function to the AJAX library to run after a particular server call is finished</a:t>
            </a:r>
          </a:p>
          <a:p>
            <a:r>
              <a:rPr lang="en-US" dirty="0" smtClean="0">
                <a:latin typeface="Century" pitchFamily="18" charset="0"/>
              </a:rPr>
              <a:t>Closures are a great way to use</a:t>
            </a:r>
          </a:p>
          <a:p>
            <a:pPr lvl="1"/>
            <a:r>
              <a:rPr lang="en-US" dirty="0" smtClean="0">
                <a:latin typeface="Century" pitchFamily="18" charset="0"/>
              </a:rPr>
              <a:t>If you need function to have access to any special data that you don't want to give the library</a:t>
            </a:r>
            <a:endParaRPr lang="en-US"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Closure</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609599"/>
          </a:xfrm>
        </p:spPr>
        <p:txBody>
          <a:bodyPr>
            <a:normAutofit/>
          </a:bodyPr>
          <a:lstStyle/>
          <a:p>
            <a:r>
              <a:rPr lang="en-IN" b="1" dirty="0" smtClean="0"/>
              <a:t>Event handlers in a loop</a:t>
            </a: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Closure – Use Cases</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121</a:t>
            </a:fld>
            <a:endParaRPr lang="en-US"/>
          </a:p>
        </p:txBody>
      </p:sp>
      <p:sp>
        <p:nvSpPr>
          <p:cNvPr id="11" name="TextBox 10"/>
          <p:cNvSpPr txBox="1"/>
          <p:nvPr/>
        </p:nvSpPr>
        <p:spPr>
          <a:xfrm>
            <a:off x="228600" y="2286000"/>
            <a:ext cx="6477000" cy="1631216"/>
          </a:xfrm>
          <a:prstGeom prst="rect">
            <a:avLst/>
          </a:prstGeom>
          <a:solidFill>
            <a:schemeClr val="tx2">
              <a:lumMod val="20000"/>
              <a:lumOff val="80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IN" sz="2000" b="1" dirty="0" smtClean="0">
                <a:solidFill>
                  <a:schemeClr val="tx1"/>
                </a:solidFill>
              </a:rPr>
              <a:t>for</a:t>
            </a:r>
            <a:r>
              <a:rPr lang="en-IN" sz="2000" dirty="0" smtClean="0">
                <a:solidFill>
                  <a:schemeClr val="tx1"/>
                </a:solidFill>
              </a:rPr>
              <a:t> (</a:t>
            </a:r>
            <a:r>
              <a:rPr lang="en-IN" sz="2000" b="1" dirty="0" err="1" smtClean="0">
                <a:solidFill>
                  <a:schemeClr val="tx1"/>
                </a:solidFill>
              </a:rPr>
              <a:t>var</a:t>
            </a:r>
            <a:r>
              <a:rPr lang="en-IN" sz="2000" dirty="0" smtClean="0">
                <a:solidFill>
                  <a:schemeClr val="tx1"/>
                </a:solidFill>
              </a:rPr>
              <a:t> </a:t>
            </a:r>
            <a:r>
              <a:rPr lang="en-IN" sz="2000" dirty="0" err="1" smtClean="0">
                <a:solidFill>
                  <a:schemeClr val="tx1"/>
                </a:solidFill>
              </a:rPr>
              <a:t>i</a:t>
            </a:r>
            <a:r>
              <a:rPr lang="en-IN" sz="2000" dirty="0" smtClean="0">
                <a:solidFill>
                  <a:schemeClr val="tx1"/>
                </a:solidFill>
              </a:rPr>
              <a:t> = 0; </a:t>
            </a:r>
            <a:r>
              <a:rPr lang="en-IN" sz="2000" dirty="0" err="1" smtClean="0">
                <a:solidFill>
                  <a:schemeClr val="tx1"/>
                </a:solidFill>
              </a:rPr>
              <a:t>i</a:t>
            </a:r>
            <a:r>
              <a:rPr lang="en-IN" sz="2000" dirty="0" smtClean="0">
                <a:solidFill>
                  <a:schemeClr val="tx1"/>
                </a:solidFill>
              </a:rPr>
              <a:t> &lt; 10; </a:t>
            </a:r>
            <a:r>
              <a:rPr lang="en-IN" sz="2000" dirty="0" err="1" smtClean="0">
                <a:solidFill>
                  <a:schemeClr val="tx1"/>
                </a:solidFill>
              </a:rPr>
              <a:t>i</a:t>
            </a:r>
            <a:r>
              <a:rPr lang="en-IN" sz="2000" dirty="0" smtClean="0">
                <a:solidFill>
                  <a:schemeClr val="tx1"/>
                </a:solidFill>
              </a:rPr>
              <a:t>++) </a:t>
            </a:r>
            <a:r>
              <a:rPr lang="en-IN" sz="2000" b="1" dirty="0" smtClean="0">
                <a:solidFill>
                  <a:schemeClr val="tx1"/>
                </a:solidFill>
              </a:rPr>
              <a:t>{</a:t>
            </a:r>
            <a:endParaRPr lang="en-IN" sz="2000" dirty="0" smtClean="0">
              <a:solidFill>
                <a:schemeClr val="tx1"/>
              </a:solidFill>
            </a:endParaRPr>
          </a:p>
          <a:p>
            <a:r>
              <a:rPr lang="en-IN" sz="2000" dirty="0" smtClean="0">
                <a:solidFill>
                  <a:schemeClr val="tx1"/>
                </a:solidFill>
              </a:rPr>
              <a:t>  </a:t>
            </a:r>
            <a:r>
              <a:rPr lang="en-IN" sz="2000" dirty="0" err="1" smtClean="0">
                <a:solidFill>
                  <a:schemeClr val="tx1"/>
                </a:solidFill>
              </a:rPr>
              <a:t>document.getElementById</a:t>
            </a:r>
            <a:r>
              <a:rPr lang="en-IN" sz="2000" dirty="0" smtClean="0">
                <a:solidFill>
                  <a:schemeClr val="tx1"/>
                </a:solidFill>
              </a:rPr>
              <a:t>('box' + </a:t>
            </a:r>
            <a:r>
              <a:rPr lang="en-IN" sz="2000" dirty="0" err="1" smtClean="0">
                <a:solidFill>
                  <a:schemeClr val="tx1"/>
                </a:solidFill>
              </a:rPr>
              <a:t>i</a:t>
            </a:r>
            <a:r>
              <a:rPr lang="en-IN" sz="2000" dirty="0" smtClean="0">
                <a:solidFill>
                  <a:schemeClr val="tx1"/>
                </a:solidFill>
              </a:rPr>
              <a:t>).</a:t>
            </a:r>
            <a:r>
              <a:rPr lang="en-IN" sz="2000" dirty="0" err="1" smtClean="0">
                <a:solidFill>
                  <a:schemeClr val="tx1"/>
                </a:solidFill>
              </a:rPr>
              <a:t>onclick</a:t>
            </a:r>
            <a:r>
              <a:rPr lang="en-IN" sz="2000" dirty="0" smtClean="0">
                <a:solidFill>
                  <a:schemeClr val="tx1"/>
                </a:solidFill>
              </a:rPr>
              <a:t> = </a:t>
            </a:r>
            <a:r>
              <a:rPr lang="en-IN" sz="2000" b="1" dirty="0" smtClean="0">
                <a:solidFill>
                  <a:schemeClr val="tx1"/>
                </a:solidFill>
              </a:rPr>
              <a:t>function</a:t>
            </a:r>
            <a:r>
              <a:rPr lang="en-IN" sz="2000" dirty="0" smtClean="0">
                <a:solidFill>
                  <a:schemeClr val="tx1"/>
                </a:solidFill>
              </a:rPr>
              <a:t>() </a:t>
            </a:r>
            <a:r>
              <a:rPr lang="en-IN" sz="2000" b="1" dirty="0" smtClean="0">
                <a:solidFill>
                  <a:schemeClr val="tx1"/>
                </a:solidFill>
              </a:rPr>
              <a:t>{</a:t>
            </a:r>
            <a:endParaRPr lang="en-IN" sz="2000" dirty="0" smtClean="0">
              <a:solidFill>
                <a:schemeClr val="tx1"/>
              </a:solidFill>
            </a:endParaRPr>
          </a:p>
          <a:p>
            <a:r>
              <a:rPr lang="en-IN" sz="2000" dirty="0" smtClean="0">
                <a:solidFill>
                  <a:schemeClr val="tx1"/>
                </a:solidFill>
              </a:rPr>
              <a:t>    alert('You clicked on box #' + </a:t>
            </a:r>
            <a:r>
              <a:rPr lang="en-IN" sz="2000" dirty="0" err="1" smtClean="0">
                <a:solidFill>
                  <a:schemeClr val="tx1"/>
                </a:solidFill>
              </a:rPr>
              <a:t>i</a:t>
            </a:r>
            <a:r>
              <a:rPr lang="en-IN" sz="2000" dirty="0" smtClean="0">
                <a:solidFill>
                  <a:schemeClr val="tx1"/>
                </a:solidFill>
              </a:rPr>
              <a:t>);</a:t>
            </a:r>
          </a:p>
          <a:p>
            <a:r>
              <a:rPr lang="en-IN" sz="2000" dirty="0" smtClean="0">
                <a:solidFill>
                  <a:schemeClr val="tx1"/>
                </a:solidFill>
              </a:rPr>
              <a:t>  </a:t>
            </a:r>
            <a:r>
              <a:rPr lang="en-IN" sz="2000" b="1" dirty="0" smtClean="0">
                <a:solidFill>
                  <a:schemeClr val="tx1"/>
                </a:solidFill>
              </a:rPr>
              <a:t>}</a:t>
            </a:r>
            <a:r>
              <a:rPr lang="en-IN" sz="2000" dirty="0" smtClean="0">
                <a:solidFill>
                  <a:schemeClr val="tx1"/>
                </a:solidFill>
              </a:rPr>
              <a:t>;</a:t>
            </a:r>
          </a:p>
          <a:p>
            <a:r>
              <a:rPr lang="en-IN" sz="2000" b="1" dirty="0" smtClean="0">
                <a:solidFill>
                  <a:schemeClr val="tx1"/>
                </a:solidFill>
              </a:rPr>
              <a:t>}</a:t>
            </a:r>
            <a:endParaRPr lang="en-IN" sz="2000" dirty="0">
              <a:solidFill>
                <a:schemeClr val="tx1"/>
              </a:solidFill>
            </a:endParaRPr>
          </a:p>
        </p:txBody>
      </p:sp>
      <p:sp>
        <p:nvSpPr>
          <p:cNvPr id="12" name="TextBox 11"/>
          <p:cNvSpPr txBox="1"/>
          <p:nvPr/>
        </p:nvSpPr>
        <p:spPr>
          <a:xfrm>
            <a:off x="2362200" y="4114800"/>
            <a:ext cx="6477000" cy="2554545"/>
          </a:xfrm>
          <a:prstGeom prst="rect">
            <a:avLst/>
          </a:prstGeom>
          <a:solidFill>
            <a:schemeClr val="tx2">
              <a:lumMod val="20000"/>
              <a:lumOff val="80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IN" sz="2000" b="1" dirty="0" smtClean="0">
                <a:solidFill>
                  <a:schemeClr val="tx1"/>
                </a:solidFill>
              </a:rPr>
              <a:t>for</a:t>
            </a:r>
            <a:r>
              <a:rPr lang="en-IN" sz="2000" dirty="0" smtClean="0">
                <a:solidFill>
                  <a:schemeClr val="tx1"/>
                </a:solidFill>
              </a:rPr>
              <a:t> (</a:t>
            </a:r>
            <a:r>
              <a:rPr lang="en-IN" sz="2000" b="1" dirty="0" err="1" smtClean="0">
                <a:solidFill>
                  <a:schemeClr val="tx1"/>
                </a:solidFill>
              </a:rPr>
              <a:t>var</a:t>
            </a:r>
            <a:r>
              <a:rPr lang="en-IN" sz="2000" dirty="0" smtClean="0">
                <a:solidFill>
                  <a:schemeClr val="tx1"/>
                </a:solidFill>
              </a:rPr>
              <a:t> </a:t>
            </a:r>
            <a:r>
              <a:rPr lang="en-IN" sz="2000" dirty="0" err="1" smtClean="0">
                <a:solidFill>
                  <a:schemeClr val="tx1"/>
                </a:solidFill>
              </a:rPr>
              <a:t>i</a:t>
            </a:r>
            <a:r>
              <a:rPr lang="en-IN" sz="2000" dirty="0" smtClean="0">
                <a:solidFill>
                  <a:schemeClr val="tx1"/>
                </a:solidFill>
              </a:rPr>
              <a:t> = 0; </a:t>
            </a:r>
            <a:r>
              <a:rPr lang="en-IN" sz="2000" dirty="0" err="1" smtClean="0">
                <a:solidFill>
                  <a:schemeClr val="tx1"/>
                </a:solidFill>
              </a:rPr>
              <a:t>i</a:t>
            </a:r>
            <a:r>
              <a:rPr lang="en-IN" sz="2000" dirty="0" smtClean="0">
                <a:solidFill>
                  <a:schemeClr val="tx1"/>
                </a:solidFill>
              </a:rPr>
              <a:t> &lt; 10; </a:t>
            </a:r>
            <a:r>
              <a:rPr lang="en-IN" sz="2000" dirty="0" err="1" smtClean="0">
                <a:solidFill>
                  <a:schemeClr val="tx1"/>
                </a:solidFill>
              </a:rPr>
              <a:t>i</a:t>
            </a:r>
            <a:r>
              <a:rPr lang="en-IN" sz="2000" dirty="0" smtClean="0">
                <a:solidFill>
                  <a:schemeClr val="tx1"/>
                </a:solidFill>
              </a:rPr>
              <a:t>++) </a:t>
            </a:r>
            <a:r>
              <a:rPr lang="en-IN" sz="2000" b="1" dirty="0" smtClean="0">
                <a:solidFill>
                  <a:schemeClr val="tx1"/>
                </a:solidFill>
              </a:rPr>
              <a:t>{</a:t>
            </a:r>
            <a:endParaRPr lang="en-IN" sz="2000" dirty="0" smtClean="0">
              <a:solidFill>
                <a:schemeClr val="tx1"/>
              </a:solidFill>
            </a:endParaRPr>
          </a:p>
          <a:p>
            <a:r>
              <a:rPr lang="en-IN" sz="2000" dirty="0" smtClean="0">
                <a:solidFill>
                  <a:schemeClr val="tx1"/>
                </a:solidFill>
              </a:rPr>
              <a:t>  </a:t>
            </a:r>
            <a:r>
              <a:rPr lang="en-IN" sz="2000" dirty="0" err="1" smtClean="0">
                <a:solidFill>
                  <a:schemeClr val="tx1"/>
                </a:solidFill>
              </a:rPr>
              <a:t>document.getElementById</a:t>
            </a:r>
            <a:r>
              <a:rPr lang="en-IN" sz="2000" dirty="0" smtClean="0">
                <a:solidFill>
                  <a:schemeClr val="tx1"/>
                </a:solidFill>
              </a:rPr>
              <a:t>('box' + </a:t>
            </a:r>
            <a:r>
              <a:rPr lang="en-IN" sz="2000" dirty="0" err="1" smtClean="0">
                <a:solidFill>
                  <a:schemeClr val="tx1"/>
                </a:solidFill>
              </a:rPr>
              <a:t>i</a:t>
            </a:r>
            <a:r>
              <a:rPr lang="en-IN" sz="2000" dirty="0" smtClean="0">
                <a:solidFill>
                  <a:schemeClr val="tx1"/>
                </a:solidFill>
              </a:rPr>
              <a:t>).</a:t>
            </a:r>
            <a:r>
              <a:rPr lang="en-IN" sz="2000" dirty="0" err="1" smtClean="0">
                <a:solidFill>
                  <a:schemeClr val="tx1"/>
                </a:solidFill>
              </a:rPr>
              <a:t>onclick</a:t>
            </a:r>
            <a:r>
              <a:rPr lang="en-IN" sz="2000" dirty="0" smtClean="0">
                <a:solidFill>
                  <a:schemeClr val="tx1"/>
                </a:solidFill>
              </a:rPr>
              <a:t> = (</a:t>
            </a:r>
            <a:r>
              <a:rPr lang="en-IN" sz="2000" b="1" dirty="0" smtClean="0">
                <a:solidFill>
                  <a:schemeClr val="tx1"/>
                </a:solidFill>
              </a:rPr>
              <a:t>function</a:t>
            </a:r>
            <a:r>
              <a:rPr lang="en-IN" sz="2000" dirty="0" smtClean="0">
                <a:solidFill>
                  <a:schemeClr val="tx1"/>
                </a:solidFill>
              </a:rPr>
              <a:t>(index)</a:t>
            </a:r>
            <a:r>
              <a:rPr lang="en-IN" sz="2000" b="1" dirty="0" smtClean="0">
                <a:solidFill>
                  <a:schemeClr val="tx1"/>
                </a:solidFill>
              </a:rPr>
              <a:t>{</a:t>
            </a:r>
            <a:endParaRPr lang="en-IN" sz="2000" dirty="0" smtClean="0">
              <a:solidFill>
                <a:schemeClr val="tx1"/>
              </a:solidFill>
            </a:endParaRPr>
          </a:p>
          <a:p>
            <a:r>
              <a:rPr lang="en-IN" sz="2000" dirty="0" smtClean="0">
                <a:solidFill>
                  <a:schemeClr val="tx1"/>
                </a:solidFill>
              </a:rPr>
              <a:t>    </a:t>
            </a:r>
            <a:r>
              <a:rPr lang="en-IN" sz="2000" b="1" dirty="0" smtClean="0">
                <a:solidFill>
                  <a:schemeClr val="tx1"/>
                </a:solidFill>
              </a:rPr>
              <a:t>return</a:t>
            </a:r>
            <a:r>
              <a:rPr lang="en-IN" sz="2000" dirty="0" smtClean="0">
                <a:solidFill>
                  <a:schemeClr val="tx1"/>
                </a:solidFill>
              </a:rPr>
              <a:t> </a:t>
            </a:r>
            <a:r>
              <a:rPr lang="en-IN" sz="2000" b="1" dirty="0" smtClean="0">
                <a:solidFill>
                  <a:schemeClr val="tx1"/>
                </a:solidFill>
              </a:rPr>
              <a:t>function</a:t>
            </a:r>
            <a:r>
              <a:rPr lang="en-IN" sz="2000" dirty="0" smtClean="0">
                <a:solidFill>
                  <a:schemeClr val="tx1"/>
                </a:solidFill>
              </a:rPr>
              <a:t>() </a:t>
            </a:r>
            <a:r>
              <a:rPr lang="en-IN" sz="2000" b="1" dirty="0" smtClean="0">
                <a:solidFill>
                  <a:schemeClr val="tx1"/>
                </a:solidFill>
              </a:rPr>
              <a:t>{</a:t>
            </a:r>
            <a:endParaRPr lang="en-IN" sz="2000" dirty="0" smtClean="0">
              <a:solidFill>
                <a:schemeClr val="tx1"/>
              </a:solidFill>
            </a:endParaRPr>
          </a:p>
          <a:p>
            <a:r>
              <a:rPr lang="en-IN" sz="2000" dirty="0" smtClean="0">
                <a:solidFill>
                  <a:schemeClr val="tx1"/>
                </a:solidFill>
              </a:rPr>
              <a:t>      alert('You clicked on box #' + index);</a:t>
            </a:r>
          </a:p>
          <a:p>
            <a:r>
              <a:rPr lang="en-IN" sz="2000" dirty="0" smtClean="0">
                <a:solidFill>
                  <a:schemeClr val="tx1"/>
                </a:solidFill>
              </a:rPr>
              <a:t>    </a:t>
            </a:r>
            <a:r>
              <a:rPr lang="en-IN" sz="2000" b="1" dirty="0" smtClean="0">
                <a:solidFill>
                  <a:schemeClr val="tx1"/>
                </a:solidFill>
              </a:rPr>
              <a:t>}</a:t>
            </a:r>
            <a:r>
              <a:rPr lang="en-IN" sz="2000" dirty="0" smtClean="0">
                <a:solidFill>
                  <a:schemeClr val="tx1"/>
                </a:solidFill>
              </a:rPr>
              <a:t>;</a:t>
            </a:r>
          </a:p>
          <a:p>
            <a:r>
              <a:rPr lang="en-IN" sz="2000" dirty="0" smtClean="0">
                <a:solidFill>
                  <a:schemeClr val="tx1"/>
                </a:solidFill>
              </a:rPr>
              <a:t>  </a:t>
            </a:r>
            <a:r>
              <a:rPr lang="en-IN" sz="2000" b="1" dirty="0" smtClean="0">
                <a:solidFill>
                  <a:schemeClr val="tx1"/>
                </a:solidFill>
              </a:rPr>
              <a:t>}</a:t>
            </a:r>
            <a:r>
              <a:rPr lang="en-IN" sz="2000" dirty="0" smtClean="0">
                <a:solidFill>
                  <a:schemeClr val="tx1"/>
                </a:solidFill>
              </a:rPr>
              <a:t>)(</a:t>
            </a:r>
            <a:r>
              <a:rPr lang="en-IN" sz="2000" dirty="0" err="1" smtClean="0">
                <a:solidFill>
                  <a:schemeClr val="tx1"/>
                </a:solidFill>
              </a:rPr>
              <a:t>i</a:t>
            </a:r>
            <a:r>
              <a:rPr lang="en-IN" sz="2000" dirty="0" smtClean="0">
                <a:solidFill>
                  <a:schemeClr val="tx1"/>
                </a:solidFill>
              </a:rPr>
              <a:t>);</a:t>
            </a:r>
          </a:p>
          <a:p>
            <a:r>
              <a:rPr lang="en-IN" sz="2000" b="1" dirty="0" smtClean="0">
                <a:solidFill>
                  <a:schemeClr val="tx1"/>
                </a:solidFill>
              </a:rPr>
              <a:t>}</a:t>
            </a:r>
            <a:endParaRPr lang="en-IN"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609599"/>
          </a:xfrm>
        </p:spPr>
        <p:txBody>
          <a:bodyPr>
            <a:normAutofit/>
          </a:bodyPr>
          <a:lstStyle/>
          <a:p>
            <a:r>
              <a:rPr lang="en-US" b="1" dirty="0" smtClean="0"/>
              <a:t>Private Variables and Giving a Unique ID</a:t>
            </a:r>
            <a:endParaRPr lang="en-IN" b="1" dirty="0" smtClean="0"/>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Closure – Use Cases</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122</a:t>
            </a:fld>
            <a:endParaRPr lang="en-US"/>
          </a:p>
        </p:txBody>
      </p:sp>
      <p:sp>
        <p:nvSpPr>
          <p:cNvPr id="11" name="TextBox 10"/>
          <p:cNvSpPr txBox="1"/>
          <p:nvPr/>
        </p:nvSpPr>
        <p:spPr>
          <a:xfrm>
            <a:off x="1752600" y="2895600"/>
            <a:ext cx="4800600" cy="2862322"/>
          </a:xfrm>
          <a:prstGeom prst="rect">
            <a:avLst/>
          </a:prstGeom>
          <a:solidFill>
            <a:schemeClr val="tx2">
              <a:lumMod val="20000"/>
              <a:lumOff val="80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IN" sz="2000" b="1" dirty="0" err="1" smtClean="0">
                <a:solidFill>
                  <a:schemeClr val="tx1"/>
                </a:solidFill>
              </a:rPr>
              <a:t>var</a:t>
            </a:r>
            <a:r>
              <a:rPr lang="en-IN" sz="2000" dirty="0" smtClean="0">
                <a:solidFill>
                  <a:schemeClr val="tx1"/>
                </a:solidFill>
              </a:rPr>
              <a:t> </a:t>
            </a:r>
            <a:r>
              <a:rPr lang="en-IN" sz="2000" dirty="0" err="1" smtClean="0">
                <a:solidFill>
                  <a:schemeClr val="tx1"/>
                </a:solidFill>
              </a:rPr>
              <a:t>getUniqueId</a:t>
            </a:r>
            <a:r>
              <a:rPr lang="en-IN" sz="2000" dirty="0" smtClean="0">
                <a:solidFill>
                  <a:schemeClr val="tx1"/>
                </a:solidFill>
              </a:rPr>
              <a:t> = (</a:t>
            </a:r>
            <a:r>
              <a:rPr lang="en-IN" sz="2000" b="1" dirty="0" smtClean="0">
                <a:solidFill>
                  <a:schemeClr val="tx1"/>
                </a:solidFill>
              </a:rPr>
              <a:t>function</a:t>
            </a:r>
            <a:r>
              <a:rPr lang="en-IN" sz="2000" dirty="0" smtClean="0">
                <a:solidFill>
                  <a:schemeClr val="tx1"/>
                </a:solidFill>
              </a:rPr>
              <a:t>()</a:t>
            </a:r>
            <a:r>
              <a:rPr lang="en-IN" sz="2000" b="1" dirty="0" smtClean="0">
                <a:solidFill>
                  <a:schemeClr val="tx1"/>
                </a:solidFill>
              </a:rPr>
              <a:t>{</a:t>
            </a:r>
            <a:endParaRPr lang="en-IN" sz="2000" dirty="0" smtClean="0">
              <a:solidFill>
                <a:schemeClr val="tx1"/>
              </a:solidFill>
            </a:endParaRPr>
          </a:p>
          <a:p>
            <a:r>
              <a:rPr lang="en-IN" sz="2000" dirty="0" smtClean="0">
                <a:solidFill>
                  <a:schemeClr val="tx1"/>
                </a:solidFill>
              </a:rPr>
              <a:t>  </a:t>
            </a:r>
            <a:r>
              <a:rPr lang="en-IN" sz="2000" b="1" dirty="0" err="1" smtClean="0">
                <a:solidFill>
                  <a:schemeClr val="tx1"/>
                </a:solidFill>
              </a:rPr>
              <a:t>var</a:t>
            </a:r>
            <a:r>
              <a:rPr lang="en-IN" sz="2000" dirty="0" smtClean="0">
                <a:solidFill>
                  <a:schemeClr val="tx1"/>
                </a:solidFill>
              </a:rPr>
              <a:t> id = 0;</a:t>
            </a:r>
          </a:p>
          <a:p>
            <a:r>
              <a:rPr lang="en-IN" sz="2000" dirty="0" smtClean="0">
                <a:solidFill>
                  <a:schemeClr val="tx1"/>
                </a:solidFill>
              </a:rPr>
              <a:t>  </a:t>
            </a:r>
            <a:r>
              <a:rPr lang="en-IN" sz="2000" b="1" dirty="0" smtClean="0">
                <a:solidFill>
                  <a:schemeClr val="tx1"/>
                </a:solidFill>
              </a:rPr>
              <a:t>return</a:t>
            </a:r>
            <a:r>
              <a:rPr lang="en-IN" sz="2000" dirty="0" smtClean="0">
                <a:solidFill>
                  <a:schemeClr val="tx1"/>
                </a:solidFill>
              </a:rPr>
              <a:t> </a:t>
            </a:r>
            <a:r>
              <a:rPr lang="en-IN" sz="2000" b="1" dirty="0" smtClean="0">
                <a:solidFill>
                  <a:schemeClr val="tx1"/>
                </a:solidFill>
              </a:rPr>
              <a:t>function</a:t>
            </a:r>
            <a:r>
              <a:rPr lang="en-IN" sz="2000" dirty="0" smtClean="0">
                <a:solidFill>
                  <a:schemeClr val="tx1"/>
                </a:solidFill>
              </a:rPr>
              <a:t>(element) </a:t>
            </a:r>
            <a:r>
              <a:rPr lang="en-IN" sz="2000" b="1" dirty="0" smtClean="0">
                <a:solidFill>
                  <a:schemeClr val="tx1"/>
                </a:solidFill>
              </a:rPr>
              <a:t>{</a:t>
            </a:r>
            <a:endParaRPr lang="en-IN" sz="2000" dirty="0" smtClean="0">
              <a:solidFill>
                <a:schemeClr val="tx1"/>
              </a:solidFill>
            </a:endParaRPr>
          </a:p>
          <a:p>
            <a:r>
              <a:rPr lang="en-IN" sz="2000" dirty="0" smtClean="0">
                <a:solidFill>
                  <a:schemeClr val="tx1"/>
                </a:solidFill>
              </a:rPr>
              <a:t>    </a:t>
            </a:r>
            <a:r>
              <a:rPr lang="en-IN" sz="2000" b="1" dirty="0" smtClean="0">
                <a:solidFill>
                  <a:schemeClr val="tx1"/>
                </a:solidFill>
              </a:rPr>
              <a:t>if</a:t>
            </a:r>
            <a:r>
              <a:rPr lang="en-IN" sz="2000" dirty="0" smtClean="0">
                <a:solidFill>
                  <a:schemeClr val="tx1"/>
                </a:solidFill>
              </a:rPr>
              <a:t> (!element.id) </a:t>
            </a:r>
            <a:r>
              <a:rPr lang="en-IN" sz="2000" b="1" dirty="0" smtClean="0">
                <a:solidFill>
                  <a:schemeClr val="tx1"/>
                </a:solidFill>
              </a:rPr>
              <a:t>{</a:t>
            </a:r>
            <a:endParaRPr lang="en-IN" sz="2000" dirty="0" smtClean="0">
              <a:solidFill>
                <a:schemeClr val="tx1"/>
              </a:solidFill>
            </a:endParaRPr>
          </a:p>
          <a:p>
            <a:r>
              <a:rPr lang="en-IN" sz="2000" dirty="0" smtClean="0">
                <a:solidFill>
                  <a:schemeClr val="tx1"/>
                </a:solidFill>
              </a:rPr>
              <a:t>      element.id = 'generated-</a:t>
            </a:r>
            <a:r>
              <a:rPr lang="en-IN" sz="2000" dirty="0" err="1" smtClean="0">
                <a:solidFill>
                  <a:schemeClr val="tx1"/>
                </a:solidFill>
              </a:rPr>
              <a:t>uid</a:t>
            </a:r>
            <a:r>
              <a:rPr lang="en-IN" sz="2000" dirty="0" smtClean="0">
                <a:solidFill>
                  <a:schemeClr val="tx1"/>
                </a:solidFill>
              </a:rPr>
              <a:t>-' + id++;</a:t>
            </a:r>
          </a:p>
          <a:p>
            <a:r>
              <a:rPr lang="en-IN" sz="2000" dirty="0" smtClean="0">
                <a:solidFill>
                  <a:schemeClr val="tx1"/>
                </a:solidFill>
              </a:rPr>
              <a:t>    </a:t>
            </a:r>
            <a:r>
              <a:rPr lang="en-IN" sz="2000" b="1" dirty="0" smtClean="0">
                <a:solidFill>
                  <a:schemeClr val="tx1"/>
                </a:solidFill>
              </a:rPr>
              <a:t>}</a:t>
            </a:r>
            <a:endParaRPr lang="en-IN" sz="2000" dirty="0" smtClean="0">
              <a:solidFill>
                <a:schemeClr val="tx1"/>
              </a:solidFill>
            </a:endParaRPr>
          </a:p>
          <a:p>
            <a:r>
              <a:rPr lang="en-IN" sz="2000" dirty="0" smtClean="0">
                <a:solidFill>
                  <a:schemeClr val="tx1"/>
                </a:solidFill>
              </a:rPr>
              <a:t>    </a:t>
            </a:r>
            <a:r>
              <a:rPr lang="en-IN" sz="2000" b="1" dirty="0" smtClean="0">
                <a:solidFill>
                  <a:schemeClr val="tx1"/>
                </a:solidFill>
              </a:rPr>
              <a:t>return</a:t>
            </a:r>
            <a:r>
              <a:rPr lang="en-IN" sz="2000" dirty="0" smtClean="0">
                <a:solidFill>
                  <a:schemeClr val="tx1"/>
                </a:solidFill>
              </a:rPr>
              <a:t> element.id;</a:t>
            </a:r>
          </a:p>
          <a:p>
            <a:r>
              <a:rPr lang="en-IN" sz="2000" dirty="0" smtClean="0">
                <a:solidFill>
                  <a:schemeClr val="tx1"/>
                </a:solidFill>
              </a:rPr>
              <a:t>  </a:t>
            </a:r>
            <a:r>
              <a:rPr lang="en-IN" sz="2000" b="1" dirty="0" smtClean="0">
                <a:solidFill>
                  <a:schemeClr val="tx1"/>
                </a:solidFill>
              </a:rPr>
              <a:t>}</a:t>
            </a:r>
            <a:r>
              <a:rPr lang="en-IN" sz="2000" dirty="0" smtClean="0">
                <a:solidFill>
                  <a:schemeClr val="tx1"/>
                </a:solidFill>
              </a:rPr>
              <a:t>;</a:t>
            </a:r>
          </a:p>
          <a:p>
            <a:r>
              <a:rPr lang="en-IN" sz="2000" b="1" dirty="0" smtClean="0">
                <a:solidFill>
                  <a:schemeClr val="tx1"/>
                </a:solidFill>
              </a:rPr>
              <a:t>}</a:t>
            </a:r>
            <a:r>
              <a:rPr lang="en-IN" sz="2000" dirty="0" smtClean="0">
                <a:solidFill>
                  <a:schemeClr val="tx1"/>
                </a:solidFill>
              </a:rPr>
              <a:t>)();</a:t>
            </a:r>
            <a:endParaRPr lang="en-IN"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505199"/>
          </a:xfrm>
        </p:spPr>
        <p:txBody>
          <a:bodyPr>
            <a:normAutofit fontScale="92500"/>
          </a:bodyPr>
          <a:lstStyle/>
          <a:p>
            <a:r>
              <a:rPr lang="en-US" dirty="0" smtClean="0">
                <a:latin typeface="Century" pitchFamily="18" charset="0"/>
              </a:rPr>
              <a:t>A callback function is a function that is passed to another function as parameter</a:t>
            </a:r>
          </a:p>
          <a:p>
            <a:r>
              <a:rPr lang="en-US" dirty="0" smtClean="0">
                <a:latin typeface="Century" pitchFamily="18" charset="0"/>
              </a:rPr>
              <a:t>Callback function is called inside other Function</a:t>
            </a:r>
          </a:p>
          <a:p>
            <a:r>
              <a:rPr lang="en-US" dirty="0" smtClean="0">
                <a:latin typeface="Century" pitchFamily="18" charset="0"/>
              </a:rPr>
              <a:t>A callback function is essentially a pattern</a:t>
            </a:r>
          </a:p>
          <a:p>
            <a:pPr lvl="1"/>
            <a:r>
              <a:rPr lang="en-US" dirty="0" smtClean="0">
                <a:latin typeface="Century" pitchFamily="18" charset="0"/>
              </a:rPr>
              <a:t>Use of a callback function is also known as a callback pattern</a:t>
            </a:r>
            <a:endParaRPr lang="en-US"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Callback</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123</a:t>
            </a:fld>
            <a:endParaRPr lang="en-US"/>
          </a:p>
        </p:txBody>
      </p:sp>
      <p:sp>
        <p:nvSpPr>
          <p:cNvPr id="11" name="TextBox 10"/>
          <p:cNvSpPr txBox="1"/>
          <p:nvPr/>
        </p:nvSpPr>
        <p:spPr>
          <a:xfrm>
            <a:off x="228600" y="5181600"/>
            <a:ext cx="8458200" cy="369332"/>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err="1" smtClean="0">
                <a:solidFill>
                  <a:schemeClr val="tx1"/>
                </a:solidFill>
                <a:latin typeface="Century" pitchFamily="18" charset="0"/>
              </a:rPr>
              <a:t>document.getElementById</a:t>
            </a:r>
            <a:r>
              <a:rPr lang="en-US" dirty="0" smtClean="0">
                <a:solidFill>
                  <a:schemeClr val="tx1"/>
                </a:solidFill>
                <a:latin typeface="Century" pitchFamily="18" charset="0"/>
              </a:rPr>
              <a:t>(“id”).</a:t>
            </a:r>
            <a:r>
              <a:rPr lang="en-US" dirty="0" err="1" smtClean="0">
                <a:solidFill>
                  <a:schemeClr val="tx1"/>
                </a:solidFill>
                <a:latin typeface="Century" pitchFamily="18" charset="0"/>
              </a:rPr>
              <a:t>onclick</a:t>
            </a:r>
            <a:r>
              <a:rPr lang="en-US" dirty="0" smtClean="0">
                <a:solidFill>
                  <a:schemeClr val="tx1"/>
                </a:solidFill>
                <a:latin typeface="Century" pitchFamily="18" charset="0"/>
              </a:rPr>
              <a:t>(function() { alert("</a:t>
            </a:r>
            <a:r>
              <a:rPr lang="en-US" dirty="0" err="1" smtClean="0">
                <a:solidFill>
                  <a:schemeClr val="tx1"/>
                </a:solidFill>
                <a:latin typeface="Century" pitchFamily="18" charset="0"/>
              </a:rPr>
              <a:t>Btn</a:t>
            </a:r>
            <a:r>
              <a:rPr lang="en-US" dirty="0" smtClean="0">
                <a:solidFill>
                  <a:schemeClr val="tx1"/>
                </a:solidFill>
                <a:latin typeface="Century" pitchFamily="18" charset="0"/>
              </a:rPr>
              <a:t> 1 Clicked"); });</a:t>
            </a:r>
            <a:endParaRPr lang="en-US" dirty="0">
              <a:solidFill>
                <a:schemeClr val="tx1"/>
              </a:solidFill>
              <a:latin typeface="Century" pitchFamily="18"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267199"/>
          </a:xfrm>
        </p:spPr>
        <p:txBody>
          <a:bodyPr>
            <a:normAutofit fontScale="85000" lnSpcReduction="10000"/>
          </a:bodyPr>
          <a:lstStyle/>
          <a:p>
            <a:r>
              <a:rPr lang="en-US" dirty="0" smtClean="0">
                <a:latin typeface="Century" pitchFamily="18" charset="0"/>
              </a:rPr>
              <a:t>Currying is a useful technique</a:t>
            </a:r>
          </a:p>
          <a:p>
            <a:pPr lvl="1"/>
            <a:r>
              <a:rPr lang="en-US" dirty="0" smtClean="0">
                <a:latin typeface="Century" pitchFamily="18" charset="0"/>
              </a:rPr>
              <a:t>Partially evaluate functions</a:t>
            </a:r>
          </a:p>
          <a:p>
            <a:r>
              <a:rPr lang="en-US" dirty="0" smtClean="0">
                <a:latin typeface="Century" pitchFamily="18" charset="0"/>
              </a:rPr>
              <a:t>Currying is a technique mostly known from functional programming languages</a:t>
            </a:r>
          </a:p>
          <a:p>
            <a:r>
              <a:rPr lang="en-US" dirty="0" smtClean="0">
                <a:latin typeface="Century" pitchFamily="18" charset="0"/>
              </a:rPr>
              <a:t>In theory it is a little bit more complicated</a:t>
            </a:r>
          </a:p>
          <a:p>
            <a:pPr lvl="1"/>
            <a:r>
              <a:rPr lang="en-US" dirty="0" smtClean="0">
                <a:latin typeface="Century" pitchFamily="18" charset="0"/>
              </a:rPr>
              <a:t>The practical realization of currying is quite simple</a:t>
            </a:r>
          </a:p>
          <a:p>
            <a:r>
              <a:rPr lang="en-US" dirty="0" smtClean="0">
                <a:latin typeface="Century" pitchFamily="18" charset="0"/>
              </a:rPr>
              <a:t>It is a transformation process which takes a function with multiple arguments as input and outputs a new function providing same behavior but lesser arguments</a:t>
            </a: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Curry</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267199"/>
          </a:xfrm>
        </p:spPr>
        <p:txBody>
          <a:bodyPr>
            <a:normAutofit/>
          </a:bodyPr>
          <a:lstStyle/>
          <a:p>
            <a:r>
              <a:rPr lang="en-US" dirty="0" smtClean="0"/>
              <a:t>JavaScript does not have a curry method, but we can fix that by augmenting </a:t>
            </a:r>
            <a:r>
              <a:rPr lang="en-US" dirty="0" err="1" smtClean="0"/>
              <a:t>Function.prototype</a:t>
            </a:r>
            <a:endParaRPr lang="en-US" dirty="0" smtClean="0"/>
          </a:p>
          <a:p>
            <a:r>
              <a:rPr lang="en-US" dirty="0" smtClean="0">
                <a:latin typeface="Century" pitchFamily="18" charset="0"/>
              </a:rPr>
              <a:t>The curry function </a:t>
            </a:r>
            <a:r>
              <a:rPr lang="en-US" b="1" dirty="0" smtClean="0">
                <a:latin typeface="Century" pitchFamily="18" charset="0"/>
              </a:rPr>
              <a:t>does not exist in native JavaScript.</a:t>
            </a:r>
          </a:p>
          <a:p>
            <a:r>
              <a:rPr lang="en-IN" dirty="0" smtClean="0"/>
              <a:t>C</a:t>
            </a:r>
            <a:r>
              <a:rPr lang="en-IN" smtClean="0"/>
              <a:t>urry </a:t>
            </a:r>
            <a:r>
              <a:rPr lang="en-IN" dirty="0" smtClean="0"/>
              <a:t>method works by creating a closure that holds that original function and the arguments to curry</a:t>
            </a:r>
            <a:endParaRPr lang="en-US" dirty="0" smtClean="0">
              <a:latin typeface="Century" pitchFamily="18" charset="0"/>
            </a:endParaRPr>
          </a:p>
          <a:p>
            <a:endParaRPr lang="en-US" dirty="0" smtClean="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Curry</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505199"/>
          </a:xfrm>
        </p:spPr>
        <p:txBody>
          <a:bodyPr>
            <a:normAutofit/>
          </a:bodyPr>
          <a:lstStyle/>
          <a:p>
            <a:r>
              <a:rPr lang="en-US" dirty="0" smtClean="0">
                <a:latin typeface="Century" pitchFamily="18" charset="0"/>
              </a:rPr>
              <a:t>Functions can use objects to remember the results of previous operations</a:t>
            </a:r>
          </a:p>
          <a:p>
            <a:r>
              <a:rPr lang="en-US" dirty="0" smtClean="0">
                <a:latin typeface="Century" pitchFamily="18" charset="0"/>
              </a:rPr>
              <a:t>Making possible to avoid unnecessary work</a:t>
            </a:r>
          </a:p>
          <a:p>
            <a:r>
              <a:rPr lang="en-US" dirty="0" smtClean="0">
                <a:latin typeface="Century" pitchFamily="18" charset="0"/>
              </a:rPr>
              <a:t>JavaScript’s objects and arrays are very convenient for this</a:t>
            </a:r>
            <a:endParaRPr lang="en-US" dirty="0">
              <a:latin typeface="Century" pitchFamily="18" charset="0"/>
            </a:endParaRPr>
          </a:p>
        </p:txBody>
      </p:sp>
      <p:sp>
        <p:nvSpPr>
          <p:cNvPr id="4" name="Title 3"/>
          <p:cNvSpPr>
            <a:spLocks noGrp="1"/>
          </p:cNvSpPr>
          <p:nvPr>
            <p:ph type="title"/>
          </p:nvPr>
        </p:nvSpPr>
        <p:spPr>
          <a:xfrm>
            <a:off x="0" y="-76200"/>
            <a:ext cx="6781800" cy="1295400"/>
          </a:xfrm>
        </p:spPr>
        <p:txBody>
          <a:bodyPr>
            <a:noAutofit/>
          </a:bodyPr>
          <a:lstStyle/>
          <a:p>
            <a:pPr algn="l"/>
            <a:r>
              <a:rPr lang="en-US" sz="4800" dirty="0" err="1" smtClean="0">
                <a:solidFill>
                  <a:schemeClr val="accent1">
                    <a:lumMod val="75000"/>
                  </a:schemeClr>
                </a:solidFill>
              </a:rPr>
              <a:t>Memoization</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3962399"/>
          </a:xfrm>
        </p:spPr>
        <p:txBody>
          <a:bodyPr>
            <a:normAutofit lnSpcReduction="10000"/>
          </a:bodyPr>
          <a:lstStyle/>
          <a:p>
            <a:r>
              <a:rPr lang="en-US" dirty="0" smtClean="0">
                <a:latin typeface="Century" pitchFamily="18" charset="0"/>
              </a:rPr>
              <a:t>Creating Object</a:t>
            </a:r>
          </a:p>
          <a:p>
            <a:r>
              <a:rPr lang="en-US" dirty="0" smtClean="0">
                <a:latin typeface="Century" pitchFamily="18" charset="0"/>
              </a:rPr>
              <a:t>Accessing Data</a:t>
            </a:r>
          </a:p>
          <a:p>
            <a:r>
              <a:rPr lang="en-US" dirty="0" smtClean="0">
                <a:latin typeface="Century" pitchFamily="18" charset="0"/>
              </a:rPr>
              <a:t>Function as objects</a:t>
            </a:r>
          </a:p>
          <a:p>
            <a:r>
              <a:rPr lang="en-US" dirty="0" smtClean="0">
                <a:latin typeface="Century" pitchFamily="18" charset="0"/>
              </a:rPr>
              <a:t>Using this</a:t>
            </a:r>
          </a:p>
          <a:p>
            <a:r>
              <a:rPr lang="en-US" dirty="0" smtClean="0">
                <a:latin typeface="Century" pitchFamily="18" charset="0"/>
              </a:rPr>
              <a:t>More Details Scope and resolution at runtime</a:t>
            </a:r>
          </a:p>
          <a:p>
            <a:r>
              <a:rPr lang="en-US" dirty="0" smtClean="0">
                <a:latin typeface="Century" pitchFamily="18" charset="0"/>
              </a:rPr>
              <a:t>Prototype &amp; Closure</a:t>
            </a:r>
          </a:p>
        </p:txBody>
      </p:sp>
      <p:sp>
        <p:nvSpPr>
          <p:cNvPr id="4" name="Title 3"/>
          <p:cNvSpPr>
            <a:spLocks noGrp="1"/>
          </p:cNvSpPr>
          <p:nvPr>
            <p:ph type="title"/>
          </p:nvPr>
        </p:nvSpPr>
        <p:spPr>
          <a:xfrm>
            <a:off x="0" y="-76200"/>
            <a:ext cx="6781800" cy="1295400"/>
          </a:xfrm>
        </p:spPr>
        <p:txBody>
          <a:bodyPr>
            <a:noAutofit/>
          </a:bodyPr>
          <a:lstStyle/>
          <a:p>
            <a:pPr algn="l"/>
            <a:r>
              <a:rPr lang="en-US" dirty="0" smtClean="0">
                <a:solidFill>
                  <a:schemeClr val="accent1">
                    <a:lumMod val="75000"/>
                  </a:schemeClr>
                </a:solidFill>
              </a:rPr>
              <a:t>Object, Functions, Scope 			Revisited</a:t>
            </a:r>
            <a:endParaRPr lang="en-US"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419599"/>
          </a:xfrm>
        </p:spPr>
        <p:txBody>
          <a:bodyPr>
            <a:normAutofit/>
          </a:bodyPr>
          <a:lstStyle/>
          <a:p>
            <a:r>
              <a:rPr lang="en-US" dirty="0" smtClean="0">
                <a:latin typeface="Century" pitchFamily="18" charset="0"/>
              </a:rPr>
              <a:t>Most ‘Object Oriented' languages today use class based inheritance</a:t>
            </a:r>
          </a:p>
          <a:p>
            <a:endParaRPr lang="en-US" dirty="0" smtClean="0">
              <a:latin typeface="Century" pitchFamily="18" charset="0"/>
            </a:endParaRPr>
          </a:p>
          <a:p>
            <a:r>
              <a:rPr lang="en-US" dirty="0" smtClean="0">
                <a:latin typeface="Century" pitchFamily="18" charset="0"/>
              </a:rPr>
              <a:t>JavaScript uses prototypes</a:t>
            </a:r>
          </a:p>
          <a:p>
            <a:endParaRPr lang="en-US" dirty="0" smtClean="0">
              <a:latin typeface="Century" pitchFamily="18" charset="0"/>
            </a:endParaRPr>
          </a:p>
          <a:p>
            <a:r>
              <a:rPr lang="en-US" dirty="0" smtClean="0">
                <a:latin typeface="Century" pitchFamily="18" charset="0"/>
              </a:rPr>
              <a:t>There is no class construct here still very powerful language</a:t>
            </a:r>
          </a:p>
        </p:txBody>
      </p:sp>
      <p:sp>
        <p:nvSpPr>
          <p:cNvPr id="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Prototype</a:t>
            </a:r>
            <a:endParaRPr lang="en-US" sz="48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724399"/>
          </a:xfrm>
        </p:spPr>
        <p:txBody>
          <a:bodyPr>
            <a:normAutofit/>
          </a:bodyPr>
          <a:lstStyle/>
          <a:p>
            <a:r>
              <a:rPr lang="en-US" dirty="0" smtClean="0">
                <a:latin typeface="Century" pitchFamily="18" charset="0"/>
              </a:rPr>
              <a:t>In most languages, there are classes and objects. Classes inherit from other classes</a:t>
            </a:r>
          </a:p>
          <a:p>
            <a:r>
              <a:rPr lang="en-US" dirty="0" smtClean="0">
                <a:latin typeface="Century" pitchFamily="18" charset="0"/>
              </a:rPr>
              <a:t>In JavaScript, the inheritance is prototype-based. </a:t>
            </a:r>
          </a:p>
          <a:p>
            <a:r>
              <a:rPr lang="en-US" dirty="0" smtClean="0">
                <a:latin typeface="Century" pitchFamily="18" charset="0"/>
              </a:rPr>
              <a:t>There are no classes. </a:t>
            </a:r>
          </a:p>
          <a:p>
            <a:r>
              <a:rPr lang="en-US" dirty="0" smtClean="0">
                <a:latin typeface="Century" pitchFamily="18" charset="0"/>
              </a:rPr>
              <a:t>An object inherits from another object</a:t>
            </a:r>
          </a:p>
        </p:txBody>
      </p:sp>
      <p:sp>
        <p:nvSpPr>
          <p:cNvPr id="4" name="Title 3"/>
          <p:cNvSpPr>
            <a:spLocks noGrp="1"/>
          </p:cNvSpPr>
          <p:nvPr>
            <p:ph type="title"/>
          </p:nvPr>
        </p:nvSpPr>
        <p:spPr>
          <a:xfrm>
            <a:off x="0" y="-76200"/>
            <a:ext cx="6781800" cy="1295400"/>
          </a:xfrm>
        </p:spPr>
        <p:txBody>
          <a:bodyPr>
            <a:noAutofit/>
          </a:bodyPr>
          <a:lstStyle/>
          <a:p>
            <a:pPr algn="l"/>
            <a:r>
              <a:rPr lang="en-US" dirty="0" smtClean="0">
                <a:solidFill>
                  <a:schemeClr val="accent1">
                    <a:lumMod val="75000"/>
                  </a:schemeClr>
                </a:solidFill>
              </a:rPr>
              <a:t>Inheritance in JavaScript</a:t>
            </a:r>
            <a:endParaRPr lang="en-US"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Where to place JavaScript</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13</a:t>
            </a:fld>
            <a:endParaRPr lang="en-US"/>
          </a:p>
        </p:txBody>
      </p:sp>
      <p:sp>
        <p:nvSpPr>
          <p:cNvPr id="13" name="Content Placeholder 2"/>
          <p:cNvSpPr>
            <a:spLocks noGrp="1"/>
          </p:cNvSpPr>
          <p:nvPr>
            <p:ph sz="half" idx="1"/>
          </p:nvPr>
        </p:nvSpPr>
        <p:spPr>
          <a:xfrm>
            <a:off x="533400" y="1371600"/>
            <a:ext cx="7783016" cy="5181600"/>
          </a:xfrm>
        </p:spPr>
        <p:txBody>
          <a:bodyPr>
            <a:normAutofit fontScale="55000" lnSpcReduction="20000"/>
          </a:bodyPr>
          <a:lstStyle/>
          <a:p>
            <a:pPr algn="just"/>
            <a:r>
              <a:rPr lang="en-US" dirty="0" smtClean="0"/>
              <a:t>The</a:t>
            </a:r>
            <a:r>
              <a:rPr lang="en-US" dirty="0"/>
              <a:t> HTTP/1.1 specification suggests that browsers download no more than two components in parallel per hostname. If you serve your images from multiple hostnames, you can get more than two downloads to occur in parallel. </a:t>
            </a:r>
            <a:endParaRPr lang="en-US" dirty="0" smtClean="0"/>
          </a:p>
          <a:p>
            <a:pPr algn="just"/>
            <a:endParaRPr lang="en-US" dirty="0"/>
          </a:p>
          <a:p>
            <a:pPr algn="just"/>
            <a:r>
              <a:rPr lang="en-US" dirty="0"/>
              <a:t>The problem caused by scripts is that they block parallel downloads.</a:t>
            </a:r>
          </a:p>
          <a:p>
            <a:pPr algn="just"/>
            <a:endParaRPr lang="en-US" dirty="0" smtClean="0"/>
          </a:p>
          <a:p>
            <a:pPr algn="just"/>
            <a:r>
              <a:rPr lang="en-US" dirty="0" smtClean="0"/>
              <a:t>This effectively means, While </a:t>
            </a:r>
            <a:r>
              <a:rPr lang="en-US" dirty="0"/>
              <a:t>a script is </a:t>
            </a:r>
            <a:r>
              <a:rPr lang="en-US" dirty="0" smtClean="0"/>
              <a:t>downloading, </a:t>
            </a:r>
            <a:r>
              <a:rPr lang="en-US" dirty="0"/>
              <a:t>the browser won't start any other downloads, even on different hostnames.</a:t>
            </a:r>
            <a:endParaRPr lang="en-US" dirty="0" smtClean="0"/>
          </a:p>
          <a:p>
            <a:pPr algn="just"/>
            <a:endParaRPr lang="en-US" dirty="0" smtClean="0"/>
          </a:p>
          <a:p>
            <a:pPr algn="just"/>
            <a:r>
              <a:rPr lang="en-US" dirty="0" smtClean="0"/>
              <a:t>So if we place the scripts anywhere in the webpage (except at the bottom) and the script takes a very long time to execute, it will result in the following two scenarios.</a:t>
            </a:r>
          </a:p>
          <a:p>
            <a:pPr algn="just"/>
            <a:endParaRPr lang="en-US" dirty="0" smtClean="0"/>
          </a:p>
          <a:p>
            <a:pPr lvl="1" algn="just"/>
            <a:r>
              <a:rPr lang="en-US" sz="2900" dirty="0" smtClean="0"/>
              <a:t>Everything </a:t>
            </a:r>
            <a:r>
              <a:rPr lang="en-US" sz="2900" dirty="0"/>
              <a:t>below the script won't render until the script is loaded</a:t>
            </a:r>
            <a:r>
              <a:rPr lang="en-US" sz="2900" dirty="0" smtClean="0"/>
              <a:t>.</a:t>
            </a:r>
            <a:endParaRPr lang="en-US" sz="2900" dirty="0"/>
          </a:p>
          <a:p>
            <a:pPr lvl="1" algn="just"/>
            <a:r>
              <a:rPr lang="en-US" sz="2900" dirty="0"/>
              <a:t>All components below the script don't start downloading until the script is done</a:t>
            </a:r>
            <a:endParaRPr lang="en-US" sz="2900" dirty="0" smtClean="0"/>
          </a:p>
          <a:p>
            <a:pPr marL="0" indent="0" algn="just">
              <a:buNone/>
            </a:pPr>
            <a:endParaRPr lang="en-US" dirty="0"/>
          </a:p>
          <a:p>
            <a:pPr algn="just"/>
            <a:r>
              <a:rPr lang="en-US" dirty="0" smtClean="0"/>
              <a:t>So placing the script at the bottom of the web page, would effectively remove such scenarios from occurring.</a:t>
            </a:r>
          </a:p>
          <a:p>
            <a:pPr marL="0" indent="0">
              <a:buNone/>
            </a:pPr>
            <a:endParaRPr lang="en-US" dirty="0"/>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6781800" cy="1295400"/>
          </a:xfrm>
        </p:spPr>
        <p:txBody>
          <a:bodyPr>
            <a:noAutofit/>
          </a:bodyPr>
          <a:lstStyle/>
          <a:p>
            <a:pPr algn="l"/>
            <a:r>
              <a:rPr lang="en-US" dirty="0" smtClean="0">
                <a:solidFill>
                  <a:schemeClr val="accent1">
                    <a:lumMod val="75000"/>
                  </a:schemeClr>
                </a:solidFill>
              </a:rPr>
              <a:t>Prototypal Inheritance</a:t>
            </a:r>
            <a:endParaRPr lang="en-US"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130</a:t>
            </a:fld>
            <a:endParaRPr lang="en-US"/>
          </a:p>
        </p:txBody>
      </p:sp>
      <p:pic>
        <p:nvPicPr>
          <p:cNvPr id="1026" name="Picture 2" descr="C:\Users\puneet\Downloads\proto4.png"/>
          <p:cNvPicPr>
            <a:picLocks noChangeAspect="1" noChangeArrowheads="1"/>
          </p:cNvPicPr>
          <p:nvPr/>
        </p:nvPicPr>
        <p:blipFill>
          <a:blip r:embed="rId3" cstate="print"/>
          <a:srcRect/>
          <a:stretch>
            <a:fillRect/>
          </a:stretch>
        </p:blipFill>
        <p:spPr bwMode="auto">
          <a:xfrm>
            <a:off x="914400" y="1892754"/>
            <a:ext cx="3886200" cy="4279446"/>
          </a:xfrm>
          <a:prstGeom prst="rect">
            <a:avLst/>
          </a:prstGeom>
          <a:noFill/>
        </p:spPr>
      </p:pic>
      <p:sp>
        <p:nvSpPr>
          <p:cNvPr id="12" name="TextBox 11"/>
          <p:cNvSpPr txBox="1"/>
          <p:nvPr/>
        </p:nvSpPr>
        <p:spPr>
          <a:xfrm>
            <a:off x="5486400" y="3459540"/>
            <a:ext cx="3124200" cy="1569660"/>
          </a:xfrm>
          <a:prstGeom prst="rect">
            <a:avLst/>
          </a:prstGeom>
          <a:solidFill>
            <a:schemeClr val="accent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just"/>
            <a:r>
              <a:rPr lang="en-US" sz="2400" dirty="0" smtClean="0">
                <a:solidFill>
                  <a:schemeClr val="tx1"/>
                </a:solidFill>
                <a:latin typeface="Century" pitchFamily="18" charset="0"/>
              </a:rPr>
              <a:t>If the property is found in rabbit, then __proto__ is not checked</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7200" y="1600201"/>
            <a:ext cx="8229600" cy="4952999"/>
          </a:xfrm>
        </p:spPr>
        <p:txBody>
          <a:bodyPr>
            <a:normAutofit lnSpcReduction="10000"/>
          </a:bodyPr>
          <a:lstStyle/>
          <a:p>
            <a:r>
              <a:rPr lang="en-US" dirty="0" smtClean="0">
                <a:latin typeface="Century" pitchFamily="18" charset="0"/>
              </a:rPr>
              <a:t>Reading looks up, writing doesn't</a:t>
            </a:r>
          </a:p>
          <a:p>
            <a:pPr lvl="1"/>
            <a:r>
              <a:rPr lang="en-US" dirty="0" smtClean="0">
                <a:latin typeface="Century" pitchFamily="18" charset="0"/>
              </a:rPr>
              <a:t>When a property is read, like </a:t>
            </a:r>
            <a:r>
              <a:rPr lang="en-US" dirty="0" err="1" smtClean="0">
                <a:latin typeface="Century" pitchFamily="18" charset="0"/>
              </a:rPr>
              <a:t>this.prop</a:t>
            </a:r>
            <a:r>
              <a:rPr lang="en-US" dirty="0" smtClean="0">
                <a:latin typeface="Century" pitchFamily="18" charset="0"/>
              </a:rPr>
              <a:t>, the interpreter looks it in the prototype.</a:t>
            </a:r>
          </a:p>
          <a:p>
            <a:r>
              <a:rPr lang="en-US" dirty="0" smtClean="0">
                <a:latin typeface="Century" pitchFamily="18" charset="0"/>
              </a:rPr>
              <a:t>When a property is assigned</a:t>
            </a:r>
          </a:p>
          <a:p>
            <a:pPr lvl="1">
              <a:buNone/>
            </a:pPr>
            <a:r>
              <a:rPr lang="en-US" dirty="0" smtClean="0">
                <a:latin typeface="Century" pitchFamily="18" charset="0"/>
              </a:rPr>
              <a:t>			like </a:t>
            </a:r>
            <a:r>
              <a:rPr lang="en-US" dirty="0" err="1" smtClean="0">
                <a:latin typeface="Century" pitchFamily="18" charset="0"/>
              </a:rPr>
              <a:t>this.prop</a:t>
            </a:r>
            <a:r>
              <a:rPr lang="en-US" dirty="0" smtClean="0">
                <a:latin typeface="Century" pitchFamily="18" charset="0"/>
              </a:rPr>
              <a:t> = value</a:t>
            </a:r>
          </a:p>
          <a:p>
            <a:pPr lvl="1">
              <a:buNone/>
            </a:pPr>
            <a:r>
              <a:rPr lang="en-US" dirty="0" smtClean="0">
                <a:latin typeface="Century" pitchFamily="18" charset="0"/>
              </a:rPr>
              <a:t>Then there is no reason to search</a:t>
            </a:r>
          </a:p>
          <a:p>
            <a:pPr lvl="1">
              <a:buNone/>
            </a:pPr>
            <a:r>
              <a:rPr lang="en-US" dirty="0" smtClean="0">
                <a:latin typeface="Century" pitchFamily="18" charset="0"/>
              </a:rPr>
              <a:t>Property is written directly into the object</a:t>
            </a:r>
          </a:p>
          <a:p>
            <a:r>
              <a:rPr lang="en-US" dirty="0" smtClean="0">
                <a:latin typeface="Century" pitchFamily="18" charset="0"/>
              </a:rPr>
              <a:t>Same with delete </a:t>
            </a:r>
            <a:r>
              <a:rPr lang="en-US" dirty="0" err="1" smtClean="0">
                <a:latin typeface="Century" pitchFamily="18" charset="0"/>
              </a:rPr>
              <a:t>obj.prop</a:t>
            </a:r>
            <a:endParaRPr lang="en-US" dirty="0" smtClean="0">
              <a:latin typeface="Century" pitchFamily="18" charset="0"/>
            </a:endParaRPr>
          </a:p>
          <a:p>
            <a:pPr lvl="1"/>
            <a:r>
              <a:rPr lang="en-US" dirty="0" smtClean="0">
                <a:latin typeface="Century" pitchFamily="18" charset="0"/>
              </a:rPr>
              <a:t>It only deletes the property on object itself, and leave it intact if it is in the prototype</a:t>
            </a:r>
            <a:endParaRPr lang="en-US" dirty="0">
              <a:latin typeface="Century" pitchFamily="18" charset="0"/>
            </a:endParaRPr>
          </a:p>
        </p:txBody>
      </p:sp>
      <p:sp>
        <p:nvSpPr>
          <p:cNvPr id="10" name="Slide Number Placeholder 9"/>
          <p:cNvSpPr>
            <a:spLocks noGrp="1"/>
          </p:cNvSpPr>
          <p:nvPr>
            <p:ph type="sldNum" sz="quarter" idx="12"/>
          </p:nvPr>
        </p:nvSpPr>
        <p:spPr/>
        <p:txBody>
          <a:bodyPr/>
          <a:lstStyle/>
          <a:p>
            <a:fld id="{2E358501-496E-41C7-8A07-8B83B06639EC}" type="slidenum">
              <a:rPr lang="en-US" smtClean="0"/>
              <a:pPr/>
              <a:t>131</a:t>
            </a:fld>
            <a:endParaRPr lang="en-US"/>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4" name="Title 3"/>
          <p:cNvSpPr>
            <a:spLocks noGrp="1"/>
          </p:cNvSpPr>
          <p:nvPr>
            <p:ph type="title"/>
          </p:nvPr>
        </p:nvSpPr>
        <p:spPr>
          <a:xfrm>
            <a:off x="0" y="-76200"/>
            <a:ext cx="6781800" cy="1295400"/>
          </a:xfrm>
        </p:spPr>
        <p:txBody>
          <a:bodyPr>
            <a:noAutofit/>
          </a:bodyPr>
          <a:lstStyle/>
          <a:p>
            <a:pPr algn="l"/>
            <a:r>
              <a:rPr lang="en-US" dirty="0" smtClean="0">
                <a:solidFill>
                  <a:schemeClr val="accent1">
                    <a:lumMod val="75000"/>
                  </a:schemeClr>
                </a:solidFill>
              </a:rPr>
              <a:t>Prototypal Inheritance</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E358501-496E-41C7-8A07-8B83B06639EC}" type="slidenum">
              <a:rPr lang="en-US" smtClean="0"/>
              <a:pPr/>
              <a:t>132</a:t>
            </a:fld>
            <a:endParaRPr lang="en-US"/>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4" name="Title 3"/>
          <p:cNvSpPr>
            <a:spLocks noGrp="1"/>
          </p:cNvSpPr>
          <p:nvPr>
            <p:ph type="title"/>
          </p:nvPr>
        </p:nvSpPr>
        <p:spPr>
          <a:xfrm>
            <a:off x="0" y="-76200"/>
            <a:ext cx="6781800" cy="1295400"/>
          </a:xfrm>
        </p:spPr>
        <p:txBody>
          <a:bodyPr>
            <a:noAutofit/>
          </a:bodyPr>
          <a:lstStyle/>
          <a:p>
            <a:pPr algn="l"/>
            <a:r>
              <a:rPr lang="en-US" sz="4000" dirty="0" err="1" smtClean="0">
                <a:solidFill>
                  <a:schemeClr val="accent1">
                    <a:lumMod val="75000"/>
                  </a:schemeClr>
                </a:solidFill>
              </a:rPr>
              <a:t>Object.create</a:t>
            </a:r>
            <a:r>
              <a:rPr lang="en-US" sz="4000" dirty="0" smtClean="0">
                <a:solidFill>
                  <a:schemeClr val="accent1">
                    <a:lumMod val="75000"/>
                  </a:schemeClr>
                </a:solidFill>
              </a:rPr>
              <a:t>, </a:t>
            </a:r>
            <a:r>
              <a:rPr lang="en-US" sz="4000" dirty="0" err="1" smtClean="0">
                <a:solidFill>
                  <a:schemeClr val="accent1">
                    <a:lumMod val="75000"/>
                  </a:schemeClr>
                </a:solidFill>
              </a:rPr>
              <a:t>Object.getProtorypeOf</a:t>
            </a:r>
            <a:endParaRPr lang="en-US" sz="4000" dirty="0">
              <a:solidFill>
                <a:schemeClr val="accent1">
                  <a:lumMod val="75000"/>
                </a:schemeClr>
              </a:solidFill>
            </a:endParaRPr>
          </a:p>
        </p:txBody>
      </p:sp>
      <p:pic>
        <p:nvPicPr>
          <p:cNvPr id="2050" name="Picture 2" descr="C:\Users\puneet\Downloads\proto5.png"/>
          <p:cNvPicPr>
            <a:picLocks noChangeAspect="1" noChangeArrowheads="1"/>
          </p:cNvPicPr>
          <p:nvPr/>
        </p:nvPicPr>
        <p:blipFill>
          <a:blip r:embed="rId3" cstate="print"/>
          <a:srcRect/>
          <a:stretch>
            <a:fillRect/>
          </a:stretch>
        </p:blipFill>
        <p:spPr bwMode="auto">
          <a:xfrm>
            <a:off x="806116" y="2209800"/>
            <a:ext cx="3537284" cy="3200400"/>
          </a:xfrm>
          <a:prstGeom prst="rect">
            <a:avLst/>
          </a:prstGeom>
          <a:noFill/>
        </p:spPr>
      </p:pic>
      <p:sp>
        <p:nvSpPr>
          <p:cNvPr id="15" name="TextBox 14"/>
          <p:cNvSpPr txBox="1"/>
          <p:nvPr/>
        </p:nvSpPr>
        <p:spPr>
          <a:xfrm>
            <a:off x="5486400" y="3459540"/>
            <a:ext cx="3124200" cy="1200329"/>
          </a:xfrm>
          <a:prstGeom prst="rect">
            <a:avLst/>
          </a:prstGeom>
          <a:solidFill>
            <a:schemeClr val="accent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smtClean="0">
                <a:solidFill>
                  <a:schemeClr val="tx1"/>
                </a:solidFill>
                <a:latin typeface="Century" pitchFamily="18" charset="0"/>
              </a:rPr>
              <a:t>Once the rabbit is created, we can add properties to it</a:t>
            </a:r>
            <a:endParaRPr lang="en-US" sz="2400" dirty="0">
              <a:solidFill>
                <a:schemeClr val="tx1"/>
              </a:solidFill>
              <a:latin typeface="Century" pitchFamily="18"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E358501-496E-41C7-8A07-8B83B06639EC}" type="slidenum">
              <a:rPr lang="en-US" smtClean="0"/>
              <a:pPr/>
              <a:t>133</a:t>
            </a:fld>
            <a:endParaRPr lang="en-US"/>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4" name="Title 3"/>
          <p:cNvSpPr>
            <a:spLocks noGrp="1"/>
          </p:cNvSpPr>
          <p:nvPr>
            <p:ph type="title"/>
          </p:nvPr>
        </p:nvSpPr>
        <p:spPr>
          <a:xfrm>
            <a:off x="0" y="-76200"/>
            <a:ext cx="6781800" cy="1295400"/>
          </a:xfrm>
        </p:spPr>
        <p:txBody>
          <a:bodyPr>
            <a:noAutofit/>
          </a:bodyPr>
          <a:lstStyle/>
          <a:p>
            <a:pPr algn="l"/>
            <a:r>
              <a:rPr lang="en-US" sz="4000" dirty="0" smtClean="0">
                <a:solidFill>
                  <a:schemeClr val="accent1">
                    <a:lumMod val="75000"/>
                  </a:schemeClr>
                </a:solidFill>
              </a:rPr>
              <a:t>The Prototype</a:t>
            </a:r>
            <a:endParaRPr lang="en-US" sz="4000" dirty="0">
              <a:solidFill>
                <a:schemeClr val="accent1">
                  <a:lumMod val="75000"/>
                </a:schemeClr>
              </a:solidFill>
            </a:endParaRPr>
          </a:p>
        </p:txBody>
      </p:sp>
      <p:sp>
        <p:nvSpPr>
          <p:cNvPr id="12" name="Content Placeholder 10"/>
          <p:cNvSpPr>
            <a:spLocks noGrp="1"/>
          </p:cNvSpPr>
          <p:nvPr>
            <p:ph idx="1"/>
          </p:nvPr>
        </p:nvSpPr>
        <p:spPr>
          <a:xfrm>
            <a:off x="457200" y="1600201"/>
            <a:ext cx="8229600" cy="4190999"/>
          </a:xfrm>
        </p:spPr>
        <p:txBody>
          <a:bodyPr>
            <a:normAutofit lnSpcReduction="10000"/>
          </a:bodyPr>
          <a:lstStyle/>
          <a:p>
            <a:r>
              <a:rPr lang="en-US" dirty="0" smtClean="0">
                <a:latin typeface="Century" pitchFamily="18" charset="0"/>
              </a:rPr>
              <a:t>There is a good and </a:t>
            </a:r>
            <a:r>
              <a:rPr lang="en-US" dirty="0" err="1" smtClean="0">
                <a:latin typeface="Century" pitchFamily="18" charset="0"/>
              </a:rPr>
              <a:t>crossbrowser</a:t>
            </a:r>
            <a:r>
              <a:rPr lang="en-US" dirty="0" smtClean="0">
                <a:latin typeface="Century" pitchFamily="18" charset="0"/>
              </a:rPr>
              <a:t> way of setting __proto__</a:t>
            </a:r>
          </a:p>
          <a:p>
            <a:r>
              <a:rPr lang="en-US" b="1" dirty="0" smtClean="0">
                <a:latin typeface="Century" pitchFamily="18" charset="0"/>
              </a:rPr>
              <a:t>The code </a:t>
            </a:r>
          </a:p>
          <a:p>
            <a:pPr lvl="1"/>
            <a:r>
              <a:rPr lang="en-US" b="1" dirty="0" err="1" smtClean="0">
                <a:latin typeface="Century" pitchFamily="18" charset="0"/>
              </a:rPr>
              <a:t>Rabbit.prototype</a:t>
            </a:r>
            <a:r>
              <a:rPr lang="en-US" b="1" dirty="0" smtClean="0">
                <a:latin typeface="Century" pitchFamily="18" charset="0"/>
              </a:rPr>
              <a:t> = animal </a:t>
            </a:r>
          </a:p>
          <a:p>
            <a:endParaRPr lang="en-US" b="1" dirty="0" smtClean="0">
              <a:latin typeface="Century" pitchFamily="18" charset="0"/>
            </a:endParaRPr>
          </a:p>
          <a:p>
            <a:r>
              <a:rPr lang="en-US" b="1" dirty="0" smtClean="0">
                <a:latin typeface="Century" pitchFamily="18" charset="0"/>
              </a:rPr>
              <a:t>literally means the following:</a:t>
            </a:r>
            <a:br>
              <a:rPr lang="en-US" b="1" dirty="0" smtClean="0">
                <a:latin typeface="Century" pitchFamily="18" charset="0"/>
              </a:rPr>
            </a:br>
            <a:r>
              <a:rPr lang="en-US" b="1" dirty="0" smtClean="0">
                <a:latin typeface="Century" pitchFamily="18" charset="0"/>
              </a:rPr>
              <a:t>”set __proto__ = animal for all objects created by new Rabbit”</a:t>
            </a:r>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E358501-496E-41C7-8A07-8B83B06639EC}" type="slidenum">
              <a:rPr lang="en-US" smtClean="0"/>
              <a:pPr/>
              <a:t>134</a:t>
            </a:fld>
            <a:endParaRPr lang="en-US"/>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4"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The Prototype</a:t>
            </a:r>
            <a:endParaRPr lang="en-US" sz="4800" dirty="0">
              <a:solidFill>
                <a:schemeClr val="accent1">
                  <a:lumMod val="75000"/>
                </a:schemeClr>
              </a:solidFill>
            </a:endParaRPr>
          </a:p>
        </p:txBody>
      </p:sp>
      <p:sp>
        <p:nvSpPr>
          <p:cNvPr id="13" name="TextBox 12"/>
          <p:cNvSpPr txBox="1"/>
          <p:nvPr/>
        </p:nvSpPr>
        <p:spPr>
          <a:xfrm>
            <a:off x="152400" y="1457980"/>
            <a:ext cx="6477000" cy="523220"/>
          </a:xfrm>
          <a:prstGeom prst="rect">
            <a:avLst/>
          </a:prstGeom>
          <a:solidFill>
            <a:schemeClr val="accent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800" dirty="0" smtClean="0">
                <a:solidFill>
                  <a:schemeClr val="tx1"/>
                </a:solidFill>
                <a:latin typeface="Century" pitchFamily="18" charset="0"/>
              </a:rPr>
              <a:t>What is the result of the code? Why?</a:t>
            </a:r>
            <a:endParaRPr lang="en-US" sz="2800" dirty="0">
              <a:solidFill>
                <a:schemeClr val="tx1"/>
              </a:solidFill>
              <a:latin typeface="Century" pitchFamily="18" charset="0"/>
            </a:endParaRPr>
          </a:p>
        </p:txBody>
      </p:sp>
      <p:sp>
        <p:nvSpPr>
          <p:cNvPr id="15" name="TextBox 14"/>
          <p:cNvSpPr txBox="1"/>
          <p:nvPr/>
        </p:nvSpPr>
        <p:spPr>
          <a:xfrm>
            <a:off x="152400" y="2133600"/>
            <a:ext cx="6477000" cy="3170099"/>
          </a:xfrm>
          <a:prstGeom prst="rect">
            <a:avLst/>
          </a:prstGeom>
          <a:solidFill>
            <a:schemeClr val="tx2">
              <a:lumMod val="20000"/>
              <a:lumOff val="80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fontAlgn="base"/>
            <a:r>
              <a:rPr lang="en-US" sz="2000" dirty="0" smtClean="0">
                <a:solidFill>
                  <a:srgbClr val="0156FF"/>
                </a:solidFill>
                <a:latin typeface="Century" pitchFamily="18" charset="0"/>
              </a:rPr>
              <a:t>function</a:t>
            </a:r>
            <a:r>
              <a:rPr lang="en-US" sz="2000" dirty="0" smtClean="0">
                <a:solidFill>
                  <a:schemeClr val="tx1"/>
                </a:solidFill>
                <a:latin typeface="Century" pitchFamily="18" charset="0"/>
              </a:rPr>
              <a:t> Rabbit(name) {</a:t>
            </a:r>
          </a:p>
          <a:p>
            <a:pPr fontAlgn="base"/>
            <a:r>
              <a:rPr lang="en-US" sz="2000" dirty="0" smtClean="0">
                <a:solidFill>
                  <a:srgbClr val="0156FF"/>
                </a:solidFill>
                <a:latin typeface="Century" pitchFamily="18" charset="0"/>
              </a:rPr>
              <a:t>this</a:t>
            </a:r>
            <a:r>
              <a:rPr lang="en-US" sz="2000" dirty="0" smtClean="0">
                <a:solidFill>
                  <a:schemeClr val="tx1"/>
                </a:solidFill>
                <a:latin typeface="Century" pitchFamily="18" charset="0"/>
              </a:rPr>
              <a:t>.</a:t>
            </a:r>
            <a:r>
              <a:rPr lang="en-US" sz="2000" dirty="0" smtClean="0">
                <a:solidFill>
                  <a:srgbClr val="FF0000"/>
                </a:solidFill>
                <a:latin typeface="Century" pitchFamily="18" charset="0"/>
              </a:rPr>
              <a:t>name</a:t>
            </a:r>
            <a:r>
              <a:rPr lang="en-US" sz="2000" dirty="0" smtClean="0">
                <a:solidFill>
                  <a:schemeClr val="tx1"/>
                </a:solidFill>
                <a:latin typeface="Century" pitchFamily="18" charset="0"/>
              </a:rPr>
              <a:t> = name</a:t>
            </a:r>
          </a:p>
          <a:p>
            <a:pPr fontAlgn="base"/>
            <a:r>
              <a:rPr lang="en-US" sz="2000" dirty="0" smtClean="0">
                <a:solidFill>
                  <a:schemeClr val="tx1"/>
                </a:solidFill>
                <a:latin typeface="Century" pitchFamily="18" charset="0"/>
              </a:rPr>
              <a:t>}</a:t>
            </a:r>
          </a:p>
          <a:p>
            <a:pPr fontAlgn="base"/>
            <a:r>
              <a:rPr lang="en-US" sz="2000" dirty="0" smtClean="0">
                <a:solidFill>
                  <a:schemeClr val="tx1"/>
                </a:solidFill>
                <a:latin typeface="Century" pitchFamily="18" charset="0"/>
              </a:rPr>
              <a:t> </a:t>
            </a:r>
          </a:p>
          <a:p>
            <a:pPr fontAlgn="base"/>
            <a:r>
              <a:rPr lang="en-US" sz="2000" dirty="0" err="1" smtClean="0">
                <a:solidFill>
                  <a:srgbClr val="0156FF"/>
                </a:solidFill>
                <a:latin typeface="Century" pitchFamily="18" charset="0"/>
              </a:rPr>
              <a:t>var</a:t>
            </a:r>
            <a:r>
              <a:rPr lang="en-US" sz="2000" dirty="0" smtClean="0">
                <a:solidFill>
                  <a:schemeClr val="tx1"/>
                </a:solidFill>
                <a:latin typeface="Century" pitchFamily="18" charset="0"/>
              </a:rPr>
              <a:t> </a:t>
            </a:r>
            <a:r>
              <a:rPr lang="en-US" sz="2000" dirty="0" smtClean="0">
                <a:solidFill>
                  <a:srgbClr val="FF0000"/>
                </a:solidFill>
                <a:latin typeface="Century" pitchFamily="18" charset="0"/>
              </a:rPr>
              <a:t>john</a:t>
            </a:r>
            <a:r>
              <a:rPr lang="en-US" sz="2000" dirty="0" smtClean="0">
                <a:solidFill>
                  <a:schemeClr val="tx1"/>
                </a:solidFill>
                <a:latin typeface="Century" pitchFamily="18" charset="0"/>
              </a:rPr>
              <a:t> = </a:t>
            </a:r>
            <a:r>
              <a:rPr lang="en-US" sz="2000" dirty="0" smtClean="0">
                <a:solidFill>
                  <a:srgbClr val="0156FF"/>
                </a:solidFill>
                <a:latin typeface="Century" pitchFamily="18" charset="0"/>
              </a:rPr>
              <a:t>new</a:t>
            </a:r>
            <a:r>
              <a:rPr lang="en-US" sz="2000" dirty="0" smtClean="0">
                <a:solidFill>
                  <a:schemeClr val="tx1"/>
                </a:solidFill>
                <a:latin typeface="Century" pitchFamily="18" charset="0"/>
              </a:rPr>
              <a:t> Rabbit(</a:t>
            </a:r>
            <a:r>
              <a:rPr lang="en-US" sz="2000" dirty="0" smtClean="0">
                <a:solidFill>
                  <a:srgbClr val="00B050"/>
                </a:solidFill>
                <a:latin typeface="Century" pitchFamily="18" charset="0"/>
              </a:rPr>
              <a:t>'John'</a:t>
            </a:r>
            <a:r>
              <a:rPr lang="en-US" sz="2000" dirty="0" smtClean="0">
                <a:solidFill>
                  <a:schemeClr val="tx1"/>
                </a:solidFill>
                <a:latin typeface="Century" pitchFamily="18" charset="0"/>
              </a:rPr>
              <a:t>)</a:t>
            </a:r>
          </a:p>
          <a:p>
            <a:pPr fontAlgn="base"/>
            <a:r>
              <a:rPr lang="en-US" sz="2000" dirty="0" smtClean="0">
                <a:solidFill>
                  <a:schemeClr val="tx1"/>
                </a:solidFill>
                <a:latin typeface="Century" pitchFamily="18" charset="0"/>
              </a:rPr>
              <a:t> </a:t>
            </a:r>
          </a:p>
          <a:p>
            <a:pPr fontAlgn="base"/>
            <a:r>
              <a:rPr lang="en-US" sz="2000" dirty="0" err="1" smtClean="0">
                <a:solidFill>
                  <a:srgbClr val="0156FF"/>
                </a:solidFill>
                <a:latin typeface="Century" pitchFamily="18" charset="0"/>
              </a:rPr>
              <a:t>var</a:t>
            </a:r>
            <a:r>
              <a:rPr lang="en-US" sz="2000" dirty="0" smtClean="0">
                <a:solidFill>
                  <a:schemeClr val="tx1"/>
                </a:solidFill>
                <a:latin typeface="Century" pitchFamily="18" charset="0"/>
              </a:rPr>
              <a:t> </a:t>
            </a:r>
            <a:r>
              <a:rPr lang="en-US" sz="2000" dirty="0" smtClean="0">
                <a:solidFill>
                  <a:srgbClr val="FF0000"/>
                </a:solidFill>
                <a:latin typeface="Century" pitchFamily="18" charset="0"/>
              </a:rPr>
              <a:t>animal</a:t>
            </a:r>
            <a:r>
              <a:rPr lang="en-US" sz="2000" dirty="0" smtClean="0">
                <a:solidFill>
                  <a:schemeClr val="tx1"/>
                </a:solidFill>
                <a:latin typeface="Century" pitchFamily="18" charset="0"/>
              </a:rPr>
              <a:t> = { </a:t>
            </a:r>
            <a:r>
              <a:rPr lang="en-US" sz="2000" dirty="0" smtClean="0">
                <a:solidFill>
                  <a:srgbClr val="FF0000"/>
                </a:solidFill>
                <a:latin typeface="Century" pitchFamily="18" charset="0"/>
              </a:rPr>
              <a:t>eats</a:t>
            </a:r>
            <a:r>
              <a:rPr lang="en-US" sz="2000" dirty="0" smtClean="0">
                <a:solidFill>
                  <a:schemeClr val="tx1"/>
                </a:solidFill>
                <a:latin typeface="Century" pitchFamily="18" charset="0"/>
              </a:rPr>
              <a:t>: </a:t>
            </a:r>
            <a:r>
              <a:rPr lang="en-US" sz="2000" dirty="0" smtClean="0">
                <a:solidFill>
                  <a:srgbClr val="0156FF"/>
                </a:solidFill>
                <a:latin typeface="Century" pitchFamily="18" charset="0"/>
              </a:rPr>
              <a:t>true</a:t>
            </a:r>
            <a:r>
              <a:rPr lang="en-US" sz="2000" dirty="0" smtClean="0">
                <a:solidFill>
                  <a:schemeClr val="tx1"/>
                </a:solidFill>
                <a:latin typeface="Century" pitchFamily="18" charset="0"/>
              </a:rPr>
              <a:t> }</a:t>
            </a:r>
          </a:p>
          <a:p>
            <a:pPr fontAlgn="base"/>
            <a:r>
              <a:rPr lang="en-US" sz="2000" dirty="0" err="1" smtClean="0">
                <a:solidFill>
                  <a:schemeClr val="tx1"/>
                </a:solidFill>
                <a:latin typeface="Century" pitchFamily="18" charset="0"/>
              </a:rPr>
              <a:t>Rabbit.</a:t>
            </a:r>
            <a:r>
              <a:rPr lang="en-US" sz="2000" dirty="0" err="1" smtClean="0">
                <a:solidFill>
                  <a:srgbClr val="FF0000"/>
                </a:solidFill>
                <a:latin typeface="Century" pitchFamily="18" charset="0"/>
              </a:rPr>
              <a:t>prototype</a:t>
            </a:r>
            <a:r>
              <a:rPr lang="en-US" sz="2000" dirty="0" smtClean="0">
                <a:solidFill>
                  <a:schemeClr val="tx1"/>
                </a:solidFill>
                <a:latin typeface="Century" pitchFamily="18" charset="0"/>
              </a:rPr>
              <a:t> = animal</a:t>
            </a:r>
          </a:p>
          <a:p>
            <a:pPr fontAlgn="base"/>
            <a:r>
              <a:rPr lang="en-US" sz="2000" dirty="0" smtClean="0">
                <a:solidFill>
                  <a:schemeClr val="tx1"/>
                </a:solidFill>
                <a:latin typeface="Century" pitchFamily="18" charset="0"/>
              </a:rPr>
              <a:t> </a:t>
            </a:r>
          </a:p>
          <a:p>
            <a:pPr fontAlgn="base"/>
            <a:r>
              <a:rPr lang="en-US" sz="2000" dirty="0" smtClean="0">
                <a:solidFill>
                  <a:schemeClr val="tx1"/>
                </a:solidFill>
                <a:latin typeface="Century" pitchFamily="18" charset="0"/>
              </a:rPr>
              <a:t>alert(</a:t>
            </a:r>
            <a:r>
              <a:rPr lang="en-US" sz="2000" dirty="0" err="1" smtClean="0">
                <a:solidFill>
                  <a:srgbClr val="FF0000"/>
                </a:solidFill>
                <a:latin typeface="Century" pitchFamily="18" charset="0"/>
              </a:rPr>
              <a:t>john.eats</a:t>
            </a:r>
            <a:r>
              <a:rPr lang="en-US" sz="2000" dirty="0" smtClean="0">
                <a:solidFill>
                  <a:schemeClr val="tx1"/>
                </a:solidFill>
                <a:latin typeface="Century" pitchFamily="18" charset="0"/>
              </a:rPr>
              <a:t>)</a:t>
            </a:r>
            <a:endParaRPr lang="en-US" sz="2000" dirty="0">
              <a:solidFill>
                <a:schemeClr val="tx1"/>
              </a:solidFill>
              <a:latin typeface="Century" pitchFamily="18" charset="0"/>
            </a:endParaRPr>
          </a:p>
        </p:txBody>
      </p:sp>
      <p:sp>
        <p:nvSpPr>
          <p:cNvPr id="16" name="TextBox 15"/>
          <p:cNvSpPr txBox="1"/>
          <p:nvPr/>
        </p:nvSpPr>
        <p:spPr>
          <a:xfrm>
            <a:off x="2286000" y="5638800"/>
            <a:ext cx="4953000" cy="830997"/>
          </a:xfrm>
          <a:prstGeom prst="rect">
            <a:avLst/>
          </a:prstGeom>
          <a:solidFill>
            <a:schemeClr val="accent3">
              <a:lumMod val="60000"/>
              <a:lumOff val="4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just"/>
            <a:r>
              <a:rPr lang="en-US" sz="2400" i="1" dirty="0" smtClean="0">
                <a:solidFill>
                  <a:schemeClr val="tx1"/>
                </a:solidFill>
                <a:latin typeface="Century" pitchFamily="18" charset="0"/>
              </a:rPr>
              <a:t>Changing the prototype has no effect on already-created objects</a:t>
            </a:r>
            <a:endParaRPr lang="en-US" sz="2400" i="1" dirty="0">
              <a:solidFill>
                <a:schemeClr val="tx1"/>
              </a:solidFill>
              <a:latin typeface="Century" pitchFamily="18" charset="0"/>
            </a:endParaRPr>
          </a:p>
        </p:txBody>
      </p:sp>
      <p:sp>
        <p:nvSpPr>
          <p:cNvPr id="17" name="TextBox 16"/>
          <p:cNvSpPr txBox="1"/>
          <p:nvPr/>
        </p:nvSpPr>
        <p:spPr>
          <a:xfrm>
            <a:off x="228600" y="5862935"/>
            <a:ext cx="1600200" cy="461665"/>
          </a:xfrm>
          <a:prstGeom prst="rect">
            <a:avLst/>
          </a:prstGeom>
          <a:noFill/>
        </p:spPr>
        <p:txBody>
          <a:bodyPr wrap="square" rtlCol="0">
            <a:spAutoFit/>
          </a:bodyPr>
          <a:lstStyle/>
          <a:p>
            <a:r>
              <a:rPr lang="en-US" sz="2400" dirty="0" smtClean="0">
                <a:latin typeface="Century" pitchFamily="18" charset="0"/>
              </a:rPr>
              <a:t>Output:</a:t>
            </a:r>
            <a:endParaRPr lang="en-US" sz="2400" dirty="0">
              <a:latin typeface="Century"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20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2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0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3" grpId="0" animBg="1"/>
      <p:bldP spid="15" grpId="0" animBg="1"/>
      <p:bldP spid="16" grpId="0" animBg="1"/>
      <p:bldP spid="17"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135</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sz="4000" dirty="0" smtClean="0">
                <a:solidFill>
                  <a:schemeClr val="accent1">
                    <a:lumMod val="75000"/>
                  </a:schemeClr>
                </a:solidFill>
              </a:rPr>
              <a:t>Initialization of Function &amp; Variables - Detailed</a:t>
            </a:r>
            <a:endParaRPr lang="en-US" sz="4000" dirty="0">
              <a:solidFill>
                <a:schemeClr val="accent1">
                  <a:lumMod val="75000"/>
                </a:schemeClr>
              </a:solidFill>
            </a:endParaRPr>
          </a:p>
        </p:txBody>
      </p:sp>
      <p:sp>
        <p:nvSpPr>
          <p:cNvPr id="17" name="Content Placeholder 10"/>
          <p:cNvSpPr>
            <a:spLocks noGrp="1"/>
          </p:cNvSpPr>
          <p:nvPr>
            <p:ph idx="1"/>
          </p:nvPr>
        </p:nvSpPr>
        <p:spPr>
          <a:xfrm>
            <a:off x="457200" y="1600201"/>
            <a:ext cx="8229600" cy="4724399"/>
          </a:xfrm>
        </p:spPr>
        <p:txBody>
          <a:bodyPr>
            <a:normAutofit/>
          </a:bodyPr>
          <a:lstStyle/>
          <a:p>
            <a:pPr marL="514350" indent="-514350"/>
            <a:r>
              <a:rPr lang="en-US" dirty="0" smtClean="0">
                <a:latin typeface="Century" pitchFamily="18" charset="0"/>
              </a:rPr>
              <a:t>Function Declarations become ready-to-use functions</a:t>
            </a:r>
          </a:p>
          <a:p>
            <a:pPr marL="914400" lvl="1" indent="-514350"/>
            <a:r>
              <a:rPr lang="en-US" dirty="0" smtClean="0">
                <a:latin typeface="Century" pitchFamily="18" charset="0"/>
              </a:rPr>
              <a:t>Call a function before declaration</a:t>
            </a:r>
          </a:p>
          <a:p>
            <a:pPr marL="514350" indent="-514350"/>
            <a:r>
              <a:rPr lang="en-US" dirty="0" smtClean="0">
                <a:latin typeface="Century" pitchFamily="18" charset="0"/>
              </a:rPr>
              <a:t>Variables start as undefined</a:t>
            </a:r>
          </a:p>
          <a:p>
            <a:pPr marL="514350" indent="-514350"/>
            <a:r>
              <a:rPr lang="en-US" dirty="0" smtClean="0">
                <a:latin typeface="Century" pitchFamily="18" charset="0"/>
              </a:rPr>
              <a:t>All assignments happen later, when the execution reaches them</a:t>
            </a:r>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136</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dirty="0" smtClean="0">
                <a:solidFill>
                  <a:schemeClr val="accent1">
                    <a:lumMod val="75000"/>
                  </a:schemeClr>
                </a:solidFill>
              </a:rPr>
              <a:t>Scopes &amp; Closure - Detailed</a:t>
            </a:r>
            <a:endParaRPr lang="en-US" dirty="0">
              <a:solidFill>
                <a:schemeClr val="accent1">
                  <a:lumMod val="75000"/>
                </a:schemeClr>
              </a:solidFill>
            </a:endParaRPr>
          </a:p>
        </p:txBody>
      </p:sp>
      <p:sp>
        <p:nvSpPr>
          <p:cNvPr id="17" name="Content Placeholder 10"/>
          <p:cNvSpPr>
            <a:spLocks noGrp="1"/>
          </p:cNvSpPr>
          <p:nvPr>
            <p:ph idx="1"/>
          </p:nvPr>
        </p:nvSpPr>
        <p:spPr>
          <a:xfrm>
            <a:off x="457200" y="1371600"/>
            <a:ext cx="8229600" cy="1142999"/>
          </a:xfrm>
        </p:spPr>
        <p:txBody>
          <a:bodyPr>
            <a:normAutofit fontScale="85000" lnSpcReduction="20000"/>
          </a:bodyPr>
          <a:lstStyle/>
          <a:p>
            <a:r>
              <a:rPr lang="en-US" dirty="0" smtClean="0">
                <a:latin typeface="Century" pitchFamily="18" charset="0"/>
              </a:rPr>
              <a:t>Nested functions</a:t>
            </a:r>
          </a:p>
          <a:p>
            <a:pPr lvl="1"/>
            <a:r>
              <a:rPr lang="en-US" dirty="0" smtClean="0">
                <a:latin typeface="Century" pitchFamily="18" charset="0"/>
              </a:rPr>
              <a:t>a chain of </a:t>
            </a:r>
            <a:r>
              <a:rPr lang="en-US" dirty="0" err="1" smtClean="0">
                <a:latin typeface="Century" pitchFamily="18" charset="0"/>
              </a:rPr>
              <a:t>LexicalEnvironments</a:t>
            </a:r>
            <a:r>
              <a:rPr lang="en-US" dirty="0" smtClean="0">
                <a:latin typeface="Century" pitchFamily="18" charset="0"/>
              </a:rPr>
              <a:t> which can also be called a scope chain</a:t>
            </a:r>
            <a:endParaRPr lang="en-US" dirty="0">
              <a:latin typeface="Century" pitchFamily="18" charset="0"/>
            </a:endParaRPr>
          </a:p>
        </p:txBody>
      </p:sp>
      <p:sp>
        <p:nvSpPr>
          <p:cNvPr id="15" name="TextBox 14"/>
          <p:cNvSpPr txBox="1"/>
          <p:nvPr/>
        </p:nvSpPr>
        <p:spPr>
          <a:xfrm>
            <a:off x="152400" y="2438400"/>
            <a:ext cx="3810000" cy="2585323"/>
          </a:xfrm>
          <a:prstGeom prst="rect">
            <a:avLst/>
          </a:prstGeom>
          <a:solidFill>
            <a:schemeClr val="accent3">
              <a:lumMod val="40000"/>
              <a:lumOff val="60000"/>
            </a:schemeClr>
          </a:solidFill>
          <a:ln>
            <a:solidFill>
              <a:schemeClr val="accent3">
                <a:lumMod val="50000"/>
              </a:schemeClr>
            </a:solidFill>
          </a:ln>
        </p:spPr>
        <p:txBody>
          <a:bodyPr wrap="square" rtlCol="0">
            <a:spAutoFit/>
          </a:bodyPr>
          <a:lstStyle/>
          <a:p>
            <a:pPr fontAlgn="base"/>
            <a:r>
              <a:rPr lang="en-US" dirty="0" err="1" smtClean="0"/>
              <a:t>var</a:t>
            </a:r>
            <a:r>
              <a:rPr lang="en-US" dirty="0" smtClean="0"/>
              <a:t> a = 1;</a:t>
            </a:r>
          </a:p>
          <a:p>
            <a:pPr fontAlgn="base"/>
            <a:r>
              <a:rPr lang="en-US" dirty="0" smtClean="0"/>
              <a:t>	function f() {</a:t>
            </a:r>
          </a:p>
          <a:p>
            <a:pPr fontAlgn="base"/>
            <a:r>
              <a:rPr lang="en-US" dirty="0" smtClean="0"/>
              <a:t>		function g() {</a:t>
            </a:r>
          </a:p>
          <a:p>
            <a:pPr fontAlgn="base"/>
            <a:r>
              <a:rPr lang="en-US" dirty="0" smtClean="0"/>
              <a:t>			alert(a);</a:t>
            </a:r>
          </a:p>
          <a:p>
            <a:pPr fontAlgn="base"/>
            <a:r>
              <a:rPr lang="en-US" dirty="0" smtClean="0"/>
              <a:t>		} </a:t>
            </a:r>
          </a:p>
          <a:p>
            <a:pPr fontAlgn="base"/>
            <a:r>
              <a:rPr lang="en-US" dirty="0" smtClean="0"/>
              <a:t>		return g ;</a:t>
            </a:r>
          </a:p>
          <a:p>
            <a:pPr fontAlgn="base"/>
            <a:r>
              <a:rPr lang="en-US" dirty="0" smtClean="0"/>
              <a:t>	}</a:t>
            </a:r>
          </a:p>
          <a:p>
            <a:pPr fontAlgn="base"/>
            <a:r>
              <a:rPr lang="en-US" dirty="0" err="1" smtClean="0"/>
              <a:t>var</a:t>
            </a:r>
            <a:r>
              <a:rPr lang="en-US" dirty="0" smtClean="0"/>
              <a:t> </a:t>
            </a:r>
            <a:r>
              <a:rPr lang="en-US" dirty="0" err="1" smtClean="0"/>
              <a:t>func</a:t>
            </a:r>
            <a:r>
              <a:rPr lang="en-US" dirty="0" smtClean="0"/>
              <a:t> = f();</a:t>
            </a:r>
          </a:p>
          <a:p>
            <a:pPr fontAlgn="base"/>
            <a:r>
              <a:rPr lang="en-US" dirty="0" err="1" smtClean="0"/>
              <a:t>func</a:t>
            </a:r>
            <a:r>
              <a:rPr lang="en-US" dirty="0" smtClean="0"/>
              <a:t>();	// 1</a:t>
            </a:r>
            <a:endParaRPr lang="en-US" dirty="0"/>
          </a:p>
        </p:txBody>
      </p:sp>
      <p:sp>
        <p:nvSpPr>
          <p:cNvPr id="29" name="TextBox 28"/>
          <p:cNvSpPr txBox="1"/>
          <p:nvPr/>
        </p:nvSpPr>
        <p:spPr>
          <a:xfrm>
            <a:off x="4038600" y="2438400"/>
            <a:ext cx="4953000" cy="2585323"/>
          </a:xfrm>
          <a:prstGeom prst="rect">
            <a:avLst/>
          </a:prstGeom>
          <a:solidFill>
            <a:schemeClr val="accent3">
              <a:lumMod val="40000"/>
              <a:lumOff val="60000"/>
            </a:schemeClr>
          </a:solidFill>
          <a:ln>
            <a:solidFill>
              <a:schemeClr val="accent3">
                <a:lumMod val="50000"/>
              </a:schemeClr>
            </a:solidFill>
          </a:ln>
        </p:spPr>
        <p:txBody>
          <a:bodyPr wrap="square" rtlCol="0">
            <a:spAutoFit/>
          </a:bodyPr>
          <a:lstStyle/>
          <a:p>
            <a:pPr fontAlgn="base"/>
            <a:r>
              <a:rPr lang="en-US" dirty="0" smtClean="0"/>
              <a:t>// </a:t>
            </a:r>
            <a:r>
              <a:rPr lang="en-US" dirty="0" err="1" smtClean="0"/>
              <a:t>LexicalEnvironment</a:t>
            </a:r>
            <a:r>
              <a:rPr lang="en-US" dirty="0" smtClean="0"/>
              <a:t> = window = {a:1, f: function}</a:t>
            </a:r>
          </a:p>
          <a:p>
            <a:pPr fontAlgn="base"/>
            <a:r>
              <a:rPr lang="en-US" dirty="0" smtClean="0"/>
              <a:t>	</a:t>
            </a:r>
            <a:r>
              <a:rPr lang="en-US" dirty="0" err="1" smtClean="0"/>
              <a:t>var</a:t>
            </a:r>
            <a:r>
              <a:rPr lang="en-US" dirty="0" smtClean="0"/>
              <a:t> a = 1;</a:t>
            </a:r>
          </a:p>
          <a:p>
            <a:pPr fontAlgn="base"/>
            <a:r>
              <a:rPr lang="en-US" dirty="0" smtClean="0"/>
              <a:t>	function f() {</a:t>
            </a:r>
          </a:p>
          <a:p>
            <a:pPr fontAlgn="base"/>
            <a:r>
              <a:rPr lang="en-US" dirty="0" smtClean="0"/>
              <a:t>// </a:t>
            </a:r>
            <a:r>
              <a:rPr lang="en-US" dirty="0" err="1" smtClean="0"/>
              <a:t>LexicalEnvironment</a:t>
            </a:r>
            <a:r>
              <a:rPr lang="en-US" dirty="0" smtClean="0"/>
              <a:t> = {g:function}</a:t>
            </a:r>
          </a:p>
          <a:p>
            <a:pPr fontAlgn="base"/>
            <a:r>
              <a:rPr lang="en-US" dirty="0" smtClean="0"/>
              <a:t>		function g() {</a:t>
            </a:r>
          </a:p>
          <a:p>
            <a:pPr fontAlgn="base"/>
            <a:r>
              <a:rPr lang="en-US" dirty="0" smtClean="0"/>
              <a:t>// </a:t>
            </a:r>
            <a:r>
              <a:rPr lang="en-US" dirty="0" err="1" smtClean="0"/>
              <a:t>LexicalEnvironment</a:t>
            </a:r>
            <a:r>
              <a:rPr lang="en-US" dirty="0" smtClean="0"/>
              <a:t> = {}</a:t>
            </a:r>
          </a:p>
          <a:p>
            <a:pPr fontAlgn="base"/>
            <a:r>
              <a:rPr lang="en-US" dirty="0" smtClean="0"/>
              <a:t>			alert(a);</a:t>
            </a:r>
          </a:p>
          <a:p>
            <a:pPr fontAlgn="base"/>
            <a:r>
              <a:rPr lang="en-US" dirty="0" smtClean="0"/>
              <a:t>		}</a:t>
            </a:r>
          </a:p>
          <a:p>
            <a:pPr fontAlgn="base"/>
            <a:r>
              <a:rPr lang="en-US" dirty="0" smtClean="0"/>
              <a:t> 	return g ;		}</a:t>
            </a:r>
            <a:endParaRPr lang="en-US" dirty="0"/>
          </a:p>
        </p:txBody>
      </p:sp>
      <p:sp>
        <p:nvSpPr>
          <p:cNvPr id="30" name="TextBox 29"/>
          <p:cNvSpPr txBox="1"/>
          <p:nvPr/>
        </p:nvSpPr>
        <p:spPr>
          <a:xfrm>
            <a:off x="4267200" y="5105400"/>
            <a:ext cx="4572000" cy="646331"/>
          </a:xfrm>
          <a:prstGeom prst="rect">
            <a:avLst/>
          </a:prstGeom>
          <a:solidFill>
            <a:schemeClr val="accent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err="1" smtClean="0">
                <a:solidFill>
                  <a:schemeClr val="tx1"/>
                </a:solidFill>
                <a:latin typeface="Century" pitchFamily="18" charset="0"/>
              </a:rPr>
              <a:t>LexicalEnvironments</a:t>
            </a:r>
            <a:r>
              <a:rPr lang="en-US" dirty="0" smtClean="0">
                <a:solidFill>
                  <a:schemeClr val="tx1"/>
                </a:solidFill>
                <a:latin typeface="Century" pitchFamily="18" charset="0"/>
              </a:rPr>
              <a:t> form a chain from inside out</a:t>
            </a:r>
            <a:endParaRPr lang="en-US" dirty="0">
              <a:solidFill>
                <a:schemeClr val="tx1"/>
              </a:solidFill>
              <a:latin typeface="Century" pitchFamily="18" charset="0"/>
            </a:endParaRPr>
          </a:p>
        </p:txBody>
      </p:sp>
      <p:sp>
        <p:nvSpPr>
          <p:cNvPr id="31" name="TextBox 30"/>
          <p:cNvSpPr txBox="1"/>
          <p:nvPr/>
        </p:nvSpPr>
        <p:spPr>
          <a:xfrm>
            <a:off x="4572000" y="5791200"/>
            <a:ext cx="3886200" cy="369332"/>
          </a:xfrm>
          <a:prstGeom prst="rect">
            <a:avLst/>
          </a:prstGeom>
          <a:solidFill>
            <a:schemeClr val="accent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solidFill>
                  <a:schemeClr val="tx1"/>
                </a:solidFill>
                <a:latin typeface="Century" pitchFamily="18" charset="0"/>
              </a:rPr>
              <a:t> Function g has access to g, a and f</a:t>
            </a:r>
            <a:endParaRPr lang="en-US" dirty="0">
              <a:solidFill>
                <a:schemeClr val="tx1"/>
              </a:solidFill>
              <a:latin typeface="Century" pitchFamily="18" charset="0"/>
            </a:endParaRPr>
          </a:p>
        </p:txBody>
      </p:sp>
      <p:sp>
        <p:nvSpPr>
          <p:cNvPr id="32" name="TextBox 31"/>
          <p:cNvSpPr txBox="1"/>
          <p:nvPr/>
        </p:nvSpPr>
        <p:spPr>
          <a:xfrm>
            <a:off x="152400" y="5105400"/>
            <a:ext cx="3352800" cy="923330"/>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just"/>
            <a:r>
              <a:rPr lang="en-US" dirty="0" smtClean="0">
                <a:solidFill>
                  <a:schemeClr val="tx1"/>
                </a:solidFill>
                <a:latin typeface="Century" pitchFamily="18" charset="0"/>
              </a:rPr>
              <a:t>Create a function sum that will work like that: </a:t>
            </a:r>
            <a:r>
              <a:rPr lang="en-US" dirty="0" smtClean="0">
                <a:solidFill>
                  <a:srgbClr val="0156FF"/>
                </a:solidFill>
                <a:latin typeface="Century" pitchFamily="18" charset="0"/>
              </a:rPr>
              <a:t>sum(a)(b) = </a:t>
            </a:r>
            <a:r>
              <a:rPr lang="en-US" dirty="0" err="1" smtClean="0">
                <a:solidFill>
                  <a:srgbClr val="0156FF"/>
                </a:solidFill>
                <a:latin typeface="Century" pitchFamily="18" charset="0"/>
              </a:rPr>
              <a:t>a+b</a:t>
            </a:r>
            <a:endParaRPr lang="en-US" dirty="0">
              <a:solidFill>
                <a:srgbClr val="0156FF"/>
              </a:solidFill>
              <a:latin typeface="Century" pitchFamily="18" charset="0"/>
            </a:endParaRPr>
          </a:p>
        </p:txBody>
      </p:sp>
      <p:sp>
        <p:nvSpPr>
          <p:cNvPr id="33" name="TextBox 32"/>
          <p:cNvSpPr txBox="1"/>
          <p:nvPr/>
        </p:nvSpPr>
        <p:spPr>
          <a:xfrm>
            <a:off x="1676400" y="5791200"/>
            <a:ext cx="1905000" cy="646331"/>
          </a:xfrm>
          <a:prstGeom prst="rect">
            <a:avLst/>
          </a:prstGeom>
          <a:solidFill>
            <a:schemeClr val="accent1">
              <a:lumMod val="20000"/>
              <a:lumOff val="80000"/>
            </a:schemeClr>
          </a:solidFill>
          <a:ln>
            <a:solidFill>
              <a:schemeClr val="accent1">
                <a:lumMod val="60000"/>
                <a:lumOff val="40000"/>
              </a:schemeClr>
            </a:solidFill>
          </a:ln>
        </p:spPr>
        <p:txBody>
          <a:bodyPr wrap="square" rtlCol="0">
            <a:spAutoFit/>
          </a:bodyPr>
          <a:lstStyle/>
          <a:p>
            <a:pPr fontAlgn="base"/>
            <a:r>
              <a:rPr lang="en-US" dirty="0" smtClean="0"/>
              <a:t>sum(11)(12) = 23</a:t>
            </a:r>
          </a:p>
          <a:p>
            <a:pPr fontAlgn="base"/>
            <a:r>
              <a:rPr lang="en-US" dirty="0" smtClean="0"/>
              <a:t>sum(15)(-11) = 4</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137</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dirty="0" smtClean="0">
                <a:solidFill>
                  <a:schemeClr val="accent1">
                    <a:lumMod val="75000"/>
                  </a:schemeClr>
                </a:solidFill>
              </a:rPr>
              <a:t>Scopes &amp; Closure - Detailed</a:t>
            </a:r>
            <a:endParaRPr lang="en-US" dirty="0">
              <a:solidFill>
                <a:schemeClr val="accent1">
                  <a:lumMod val="75000"/>
                </a:schemeClr>
              </a:solidFill>
            </a:endParaRPr>
          </a:p>
        </p:txBody>
      </p:sp>
      <p:pic>
        <p:nvPicPr>
          <p:cNvPr id="3074" name="Picture 2" descr="C:\Users\puneet\Downloads\33.png"/>
          <p:cNvPicPr>
            <a:picLocks noChangeAspect="1" noChangeArrowheads="1"/>
          </p:cNvPicPr>
          <p:nvPr/>
        </p:nvPicPr>
        <p:blipFill>
          <a:blip r:embed="rId3" cstate="print"/>
          <a:srcRect/>
          <a:stretch>
            <a:fillRect/>
          </a:stretch>
        </p:blipFill>
        <p:spPr bwMode="auto">
          <a:xfrm>
            <a:off x="228601" y="5029200"/>
            <a:ext cx="6324599" cy="1447800"/>
          </a:xfrm>
          <a:prstGeom prst="rect">
            <a:avLst/>
          </a:prstGeom>
          <a:noFill/>
          <a:ln>
            <a:solidFill>
              <a:schemeClr val="accent5">
                <a:lumMod val="60000"/>
                <a:lumOff val="40000"/>
              </a:schemeClr>
            </a:solidFill>
          </a:ln>
        </p:spPr>
      </p:pic>
      <p:pic>
        <p:nvPicPr>
          <p:cNvPr id="3075" name="Picture 3" descr="C:\Users\puneet\Downloads\11.png"/>
          <p:cNvPicPr>
            <a:picLocks noChangeAspect="1" noChangeArrowheads="1"/>
          </p:cNvPicPr>
          <p:nvPr/>
        </p:nvPicPr>
        <p:blipFill>
          <a:blip r:embed="rId4" cstate="print"/>
          <a:srcRect/>
          <a:stretch>
            <a:fillRect/>
          </a:stretch>
        </p:blipFill>
        <p:spPr bwMode="auto">
          <a:xfrm>
            <a:off x="304800" y="1676400"/>
            <a:ext cx="4572000" cy="1155700"/>
          </a:xfrm>
          <a:prstGeom prst="rect">
            <a:avLst/>
          </a:prstGeom>
          <a:noFill/>
          <a:ln>
            <a:solidFill>
              <a:schemeClr val="bg2">
                <a:lumMod val="75000"/>
              </a:schemeClr>
            </a:solidFill>
          </a:ln>
        </p:spPr>
      </p:pic>
      <p:pic>
        <p:nvPicPr>
          <p:cNvPr id="3076" name="Picture 4" descr="C:\Users\puneet\Downloads\22.png"/>
          <p:cNvPicPr>
            <a:picLocks noChangeAspect="1" noChangeArrowheads="1"/>
          </p:cNvPicPr>
          <p:nvPr/>
        </p:nvPicPr>
        <p:blipFill>
          <a:blip r:embed="rId5" cstate="print"/>
          <a:srcRect/>
          <a:stretch>
            <a:fillRect/>
          </a:stretch>
        </p:blipFill>
        <p:spPr bwMode="auto">
          <a:xfrm>
            <a:off x="3581400" y="3429000"/>
            <a:ext cx="3886200" cy="952500"/>
          </a:xfrm>
          <a:prstGeom prst="rect">
            <a:avLst/>
          </a:prstGeom>
          <a:noFill/>
          <a:ln>
            <a:solidFill>
              <a:schemeClr val="accent2">
                <a:lumMod val="60000"/>
                <a:lumOff val="40000"/>
              </a:schemeClr>
            </a:solidFill>
          </a:ln>
        </p:spPr>
      </p:pic>
      <p:sp>
        <p:nvSpPr>
          <p:cNvPr id="19" name="TextBox 18"/>
          <p:cNvSpPr txBox="1"/>
          <p:nvPr/>
        </p:nvSpPr>
        <p:spPr>
          <a:xfrm>
            <a:off x="5181600" y="1676400"/>
            <a:ext cx="3276600" cy="1200329"/>
          </a:xfrm>
          <a:prstGeom prst="rect">
            <a:avLst/>
          </a:prstGeom>
          <a:noFill/>
          <a:ln>
            <a:solidFill>
              <a:schemeClr val="bg2">
                <a:lumMod val="75000"/>
              </a:schemeClr>
            </a:solidFill>
          </a:ln>
        </p:spPr>
        <p:txBody>
          <a:bodyPr wrap="square" rtlCol="0">
            <a:spAutoFit/>
          </a:bodyPr>
          <a:lstStyle/>
          <a:p>
            <a:pPr algn="just"/>
            <a:r>
              <a:rPr lang="en-US" dirty="0" smtClean="0">
                <a:latin typeface="Century" pitchFamily="18" charset="0"/>
              </a:rPr>
              <a:t>When function f is created, it is not created in an empty space. There is a current </a:t>
            </a:r>
            <a:r>
              <a:rPr lang="en-US" dirty="0" err="1" smtClean="0">
                <a:latin typeface="Century" pitchFamily="18" charset="0"/>
              </a:rPr>
              <a:t>LexicalEnvironment</a:t>
            </a:r>
            <a:r>
              <a:rPr lang="en-US" dirty="0" smtClean="0">
                <a:latin typeface="Century" pitchFamily="18" charset="0"/>
              </a:rPr>
              <a:t> object</a:t>
            </a:r>
            <a:endParaRPr lang="en-US" dirty="0">
              <a:latin typeface="Century" pitchFamily="18" charset="0"/>
            </a:endParaRPr>
          </a:p>
        </p:txBody>
      </p:sp>
      <p:sp>
        <p:nvSpPr>
          <p:cNvPr id="14" name="TextBox 13"/>
          <p:cNvSpPr txBox="1"/>
          <p:nvPr/>
        </p:nvSpPr>
        <p:spPr>
          <a:xfrm>
            <a:off x="304800" y="3200400"/>
            <a:ext cx="3048000" cy="1477328"/>
          </a:xfrm>
          <a:prstGeom prst="rect">
            <a:avLst/>
          </a:prstGeom>
          <a:noFill/>
          <a:ln>
            <a:solidFill>
              <a:schemeClr val="accent2">
                <a:lumMod val="60000"/>
                <a:lumOff val="40000"/>
              </a:schemeClr>
            </a:solidFill>
          </a:ln>
        </p:spPr>
        <p:txBody>
          <a:bodyPr wrap="square" rtlCol="0">
            <a:spAutoFit/>
          </a:bodyPr>
          <a:lstStyle/>
          <a:p>
            <a:pPr algn="just"/>
            <a:r>
              <a:rPr lang="en-US" dirty="0" smtClean="0">
                <a:latin typeface="Century" pitchFamily="18" charset="0"/>
              </a:rPr>
              <a:t>When a function is created, it gets a hidden property, named [[Scope]], which references current </a:t>
            </a:r>
            <a:r>
              <a:rPr lang="en-US" dirty="0" err="1" smtClean="0">
                <a:latin typeface="Century" pitchFamily="18" charset="0"/>
              </a:rPr>
              <a:t>LexicalEnvironment</a:t>
            </a:r>
            <a:endParaRPr lang="en-US" dirty="0">
              <a:latin typeface="Century" pitchFamily="18" charset="0"/>
            </a:endParaRPr>
          </a:p>
        </p:txBody>
      </p:sp>
      <p:sp>
        <p:nvSpPr>
          <p:cNvPr id="15" name="TextBox 14"/>
          <p:cNvSpPr txBox="1"/>
          <p:nvPr/>
        </p:nvSpPr>
        <p:spPr>
          <a:xfrm>
            <a:off x="6781800" y="4875074"/>
            <a:ext cx="2133600" cy="1754326"/>
          </a:xfrm>
          <a:prstGeom prst="rect">
            <a:avLst/>
          </a:prstGeom>
          <a:noFill/>
          <a:ln>
            <a:solidFill>
              <a:schemeClr val="accent5">
                <a:lumMod val="60000"/>
                <a:lumOff val="40000"/>
              </a:schemeClr>
            </a:solidFill>
          </a:ln>
        </p:spPr>
        <p:txBody>
          <a:bodyPr wrap="square" rtlCol="0">
            <a:spAutoFit/>
          </a:bodyPr>
          <a:lstStyle/>
          <a:p>
            <a:pPr algn="just"/>
            <a:r>
              <a:rPr lang="en-US" dirty="0" smtClean="0">
                <a:latin typeface="Century" pitchFamily="18" charset="0"/>
              </a:rPr>
              <a:t>when the function runs, it creates it’s own </a:t>
            </a:r>
            <a:r>
              <a:rPr lang="en-US" dirty="0" err="1" smtClean="0">
                <a:latin typeface="Century" pitchFamily="18" charset="0"/>
              </a:rPr>
              <a:t>LexicalEnvironment</a:t>
            </a:r>
            <a:r>
              <a:rPr lang="en-US" dirty="0" smtClean="0">
                <a:latin typeface="Century" pitchFamily="18" charset="0"/>
              </a:rPr>
              <a:t> and links it with [[Scope]]</a:t>
            </a:r>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uneet\Downloads\LexicalEnvironment.png"/>
          <p:cNvPicPr>
            <a:picLocks noChangeAspect="1" noChangeArrowheads="1"/>
          </p:cNvPicPr>
          <p:nvPr/>
        </p:nvPicPr>
        <p:blipFill>
          <a:blip r:embed="rId3" cstate="print"/>
          <a:srcRect/>
          <a:stretch>
            <a:fillRect/>
          </a:stretch>
        </p:blipFill>
        <p:spPr bwMode="auto">
          <a:xfrm>
            <a:off x="457200" y="4000500"/>
            <a:ext cx="7732785" cy="2400300"/>
          </a:xfrm>
          <a:prstGeom prst="rect">
            <a:avLst/>
          </a:prstGeom>
          <a:noFill/>
        </p:spPr>
      </p:pic>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138</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dirty="0" smtClean="0">
                <a:solidFill>
                  <a:schemeClr val="accent1">
                    <a:lumMod val="75000"/>
                  </a:schemeClr>
                </a:solidFill>
              </a:rPr>
              <a:t>Scopes &amp; Closure - Detailed</a:t>
            </a:r>
            <a:endParaRPr lang="en-US" dirty="0">
              <a:solidFill>
                <a:schemeClr val="accent1">
                  <a:lumMod val="75000"/>
                </a:schemeClr>
              </a:solidFill>
            </a:endParaRPr>
          </a:p>
        </p:txBody>
      </p:sp>
      <p:sp>
        <p:nvSpPr>
          <p:cNvPr id="17" name="Content Placeholder 10"/>
          <p:cNvSpPr>
            <a:spLocks noGrp="1"/>
          </p:cNvSpPr>
          <p:nvPr>
            <p:ph idx="1"/>
          </p:nvPr>
        </p:nvSpPr>
        <p:spPr>
          <a:xfrm>
            <a:off x="457200" y="1524000"/>
            <a:ext cx="8229600" cy="761999"/>
          </a:xfrm>
        </p:spPr>
        <p:txBody>
          <a:bodyPr>
            <a:normAutofit fontScale="85000" lnSpcReduction="20000"/>
          </a:bodyPr>
          <a:lstStyle/>
          <a:p>
            <a:r>
              <a:rPr lang="en-US" dirty="0" smtClean="0">
                <a:latin typeface="Century" pitchFamily="18" charset="0"/>
              </a:rPr>
              <a:t>Nested function may continue to live after the outer function has finished</a:t>
            </a:r>
            <a:endParaRPr lang="en-US" dirty="0">
              <a:latin typeface="Century" pitchFamily="18" charset="0"/>
            </a:endParaRPr>
          </a:p>
        </p:txBody>
      </p:sp>
      <p:sp>
        <p:nvSpPr>
          <p:cNvPr id="11" name="TextBox 10"/>
          <p:cNvSpPr txBox="1"/>
          <p:nvPr/>
        </p:nvSpPr>
        <p:spPr>
          <a:xfrm>
            <a:off x="304800" y="2531983"/>
            <a:ext cx="5029200" cy="1354217"/>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fontAlgn="base"/>
            <a:r>
              <a:rPr lang="en-US" sz="1600" dirty="0" smtClean="0">
                <a:solidFill>
                  <a:schemeClr val="tx1"/>
                </a:solidFill>
                <a:latin typeface="Century" pitchFamily="18" charset="0"/>
              </a:rPr>
              <a:t>function User(name) {</a:t>
            </a:r>
          </a:p>
          <a:p>
            <a:pPr fontAlgn="base"/>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this.say</a:t>
            </a:r>
            <a:r>
              <a:rPr lang="en-US" sz="1600" dirty="0" smtClean="0">
                <a:solidFill>
                  <a:schemeClr val="tx1"/>
                </a:solidFill>
                <a:latin typeface="Century" pitchFamily="18" charset="0"/>
              </a:rPr>
              <a:t> = function(phrase) { </a:t>
            </a:r>
          </a:p>
          <a:p>
            <a:pPr fontAlgn="base"/>
            <a:r>
              <a:rPr lang="en-US" sz="1600" dirty="0" smtClean="0">
                <a:solidFill>
                  <a:schemeClr val="tx1"/>
                </a:solidFill>
                <a:latin typeface="Century" pitchFamily="18" charset="0"/>
              </a:rPr>
              <a:t>		alert(name + ' says: ' + phrase)</a:t>
            </a:r>
          </a:p>
          <a:p>
            <a:pPr lvl="1" fontAlgn="base"/>
            <a:r>
              <a:rPr lang="en-US" sz="1600" dirty="0" smtClean="0">
                <a:solidFill>
                  <a:schemeClr val="tx1"/>
                </a:solidFill>
                <a:latin typeface="Century" pitchFamily="18" charset="0"/>
              </a:rPr>
              <a:t>  }} </a:t>
            </a:r>
          </a:p>
          <a:p>
            <a:pPr fontAlgn="base"/>
            <a:r>
              <a:rPr lang="en-US" sz="1600" dirty="0" err="1" smtClean="0">
                <a:solidFill>
                  <a:schemeClr val="tx1"/>
                </a:solidFill>
                <a:latin typeface="Century" pitchFamily="18" charset="0"/>
              </a:rPr>
              <a:t>var</a:t>
            </a:r>
            <a:r>
              <a:rPr lang="en-US" sz="1600" dirty="0" smtClean="0">
                <a:solidFill>
                  <a:schemeClr val="tx1"/>
                </a:solidFill>
                <a:latin typeface="Century" pitchFamily="18" charset="0"/>
              </a:rPr>
              <a:t> user = new User('John‘)</a:t>
            </a:r>
            <a:endParaRPr lang="en-US" sz="1600" dirty="0">
              <a:solidFill>
                <a:schemeClr val="tx1"/>
              </a:solidFill>
              <a:latin typeface="Century" pitchFamily="18" charset="0"/>
            </a:endParaRPr>
          </a:p>
        </p:txBody>
      </p:sp>
      <p:sp>
        <p:nvSpPr>
          <p:cNvPr id="12" name="TextBox 11"/>
          <p:cNvSpPr txBox="1"/>
          <p:nvPr/>
        </p:nvSpPr>
        <p:spPr>
          <a:xfrm>
            <a:off x="3505200" y="6324600"/>
            <a:ext cx="4419600" cy="400110"/>
          </a:xfrm>
          <a:prstGeom prst="rect">
            <a:avLst/>
          </a:prstGeom>
          <a:solidFill>
            <a:schemeClr val="accent4">
              <a:lumMod val="40000"/>
              <a:lumOff val="60000"/>
            </a:schemeClr>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solidFill>
                  <a:schemeClr val="tx1"/>
                </a:solidFill>
                <a:latin typeface="Century" pitchFamily="18" charset="0"/>
              </a:rPr>
              <a:t>Not related to scopes and variables</a:t>
            </a:r>
            <a:endParaRPr lang="en-US" sz="2000" dirty="0">
              <a:solidFill>
                <a:schemeClr val="tx1"/>
              </a:solidFill>
              <a:latin typeface="Century" pitchFamily="18" charset="0"/>
            </a:endParaRPr>
          </a:p>
        </p:txBody>
      </p:sp>
      <p:sp>
        <p:nvSpPr>
          <p:cNvPr id="14" name="TextBox 13"/>
          <p:cNvSpPr txBox="1"/>
          <p:nvPr/>
        </p:nvSpPr>
        <p:spPr>
          <a:xfrm>
            <a:off x="5486400" y="1981200"/>
            <a:ext cx="3276600" cy="2031325"/>
          </a:xfrm>
          <a:prstGeom prst="rect">
            <a:avLst/>
          </a:prstGeom>
          <a:solidFill>
            <a:schemeClr val="accent3">
              <a:lumMod val="20000"/>
              <a:lumOff val="80000"/>
            </a:schemeClr>
          </a:solidFill>
          <a:ln>
            <a:solidFill>
              <a:schemeClr val="accent3">
                <a:lumMod val="75000"/>
              </a:schemeClr>
            </a:solidFill>
          </a:ln>
        </p:spPr>
        <p:txBody>
          <a:bodyPr wrap="square" rtlCol="0">
            <a:spAutoFit/>
          </a:bodyPr>
          <a:lstStyle/>
          <a:p>
            <a:r>
              <a:rPr lang="en-US" dirty="0" smtClean="0"/>
              <a:t>When </a:t>
            </a:r>
            <a:r>
              <a:rPr lang="en-US" b="1" dirty="0" err="1" smtClean="0"/>
              <a:t>this.say</a:t>
            </a:r>
            <a:r>
              <a:rPr lang="en-US" dirty="0" smtClean="0"/>
              <a:t> is created, it gets an internal reference </a:t>
            </a:r>
            <a:r>
              <a:rPr lang="en-US" dirty="0" err="1" smtClean="0"/>
              <a:t>this.say</a:t>
            </a:r>
            <a:r>
              <a:rPr lang="en-US" dirty="0" smtClean="0"/>
              <a:t>.[[Scope]] to current </a:t>
            </a:r>
            <a:r>
              <a:rPr lang="en-US" dirty="0" err="1" smtClean="0"/>
              <a:t>LexicalEnvironment</a:t>
            </a:r>
            <a:r>
              <a:rPr lang="en-US" dirty="0" smtClean="0"/>
              <a:t>. So, the </a:t>
            </a:r>
            <a:r>
              <a:rPr lang="en-US" dirty="0" err="1" smtClean="0"/>
              <a:t>LexicalEnvironment</a:t>
            </a:r>
            <a:r>
              <a:rPr lang="en-US" dirty="0" smtClean="0"/>
              <a:t> of the current User execution stays in memory</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139</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dirty="0" smtClean="0">
                <a:solidFill>
                  <a:schemeClr val="accent1">
                    <a:lumMod val="75000"/>
                  </a:schemeClr>
                </a:solidFill>
              </a:rPr>
              <a:t>Scopes &amp; Closure - Detailed</a:t>
            </a:r>
            <a:endParaRPr lang="en-US" dirty="0">
              <a:solidFill>
                <a:schemeClr val="accent1">
                  <a:lumMod val="75000"/>
                </a:schemeClr>
              </a:solidFill>
            </a:endParaRPr>
          </a:p>
        </p:txBody>
      </p:sp>
      <p:sp>
        <p:nvSpPr>
          <p:cNvPr id="15" name="TextBox 14"/>
          <p:cNvSpPr txBox="1"/>
          <p:nvPr/>
        </p:nvSpPr>
        <p:spPr>
          <a:xfrm>
            <a:off x="533400" y="2209800"/>
            <a:ext cx="7848600" cy="3477875"/>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fontAlgn="base"/>
            <a:r>
              <a:rPr lang="en-US" sz="2000" dirty="0" smtClean="0">
                <a:solidFill>
                  <a:schemeClr val="tx1"/>
                </a:solidFill>
                <a:latin typeface="Century" pitchFamily="18" charset="0"/>
              </a:rPr>
              <a:t>function </a:t>
            </a:r>
            <a:r>
              <a:rPr lang="en-US" sz="2000" dirty="0" err="1" smtClean="0">
                <a:solidFill>
                  <a:schemeClr val="tx1"/>
                </a:solidFill>
                <a:latin typeface="Century" pitchFamily="18" charset="0"/>
              </a:rPr>
              <a:t>makeArmy</a:t>
            </a:r>
            <a:r>
              <a:rPr lang="en-US" sz="2000" dirty="0" smtClean="0">
                <a:solidFill>
                  <a:schemeClr val="tx1"/>
                </a:solidFill>
                <a:latin typeface="Century" pitchFamily="18" charset="0"/>
              </a:rPr>
              <a:t>() {</a:t>
            </a:r>
          </a:p>
          <a:p>
            <a:pPr fontAlgn="base"/>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var</a:t>
            </a:r>
            <a:r>
              <a:rPr lang="en-US" sz="2000" dirty="0" smtClean="0">
                <a:solidFill>
                  <a:schemeClr val="tx1"/>
                </a:solidFill>
                <a:latin typeface="Century" pitchFamily="18" charset="0"/>
              </a:rPr>
              <a:t> shooters = [] ;</a:t>
            </a:r>
          </a:p>
          <a:p>
            <a:pPr fontAlgn="base"/>
            <a:r>
              <a:rPr lang="en-US" sz="2000" dirty="0" smtClean="0">
                <a:solidFill>
                  <a:schemeClr val="tx1"/>
                </a:solidFill>
                <a:latin typeface="Century" pitchFamily="18" charset="0"/>
              </a:rPr>
              <a:t>	for(</a:t>
            </a:r>
            <a:r>
              <a:rPr lang="en-US" sz="2000" dirty="0" err="1" smtClean="0">
                <a:solidFill>
                  <a:schemeClr val="tx1"/>
                </a:solidFill>
                <a:latin typeface="Century" pitchFamily="18" charset="0"/>
              </a:rPr>
              <a:t>var</a:t>
            </a:r>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i</a:t>
            </a:r>
            <a:r>
              <a:rPr lang="en-US" sz="2000" dirty="0" smtClean="0">
                <a:solidFill>
                  <a:schemeClr val="tx1"/>
                </a:solidFill>
                <a:latin typeface="Century" pitchFamily="18" charset="0"/>
              </a:rPr>
              <a:t>=0; </a:t>
            </a:r>
            <a:r>
              <a:rPr lang="en-US" sz="2000" dirty="0" err="1" smtClean="0">
                <a:solidFill>
                  <a:schemeClr val="tx1"/>
                </a:solidFill>
                <a:latin typeface="Century" pitchFamily="18" charset="0"/>
              </a:rPr>
              <a:t>i</a:t>
            </a:r>
            <a:r>
              <a:rPr lang="en-US" sz="2000" dirty="0" smtClean="0">
                <a:solidFill>
                  <a:schemeClr val="tx1"/>
                </a:solidFill>
                <a:latin typeface="Century" pitchFamily="18" charset="0"/>
              </a:rPr>
              <a:t>&lt;10; </a:t>
            </a:r>
            <a:r>
              <a:rPr lang="en-US" sz="2000" dirty="0" err="1" smtClean="0">
                <a:solidFill>
                  <a:schemeClr val="tx1"/>
                </a:solidFill>
                <a:latin typeface="Century" pitchFamily="18" charset="0"/>
              </a:rPr>
              <a:t>i</a:t>
            </a:r>
            <a:r>
              <a:rPr lang="en-US" sz="2000" dirty="0" smtClean="0">
                <a:solidFill>
                  <a:schemeClr val="tx1"/>
                </a:solidFill>
                <a:latin typeface="Century" pitchFamily="18" charset="0"/>
              </a:rPr>
              <a:t>++) {</a:t>
            </a:r>
          </a:p>
          <a:p>
            <a:pPr fontAlgn="base"/>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var</a:t>
            </a:r>
            <a:r>
              <a:rPr lang="en-US" sz="2000" dirty="0" smtClean="0">
                <a:solidFill>
                  <a:schemeClr val="tx1"/>
                </a:solidFill>
                <a:latin typeface="Century" pitchFamily="18" charset="0"/>
              </a:rPr>
              <a:t> shooter = function() // a shooter is a function</a:t>
            </a:r>
          </a:p>
          <a:p>
            <a:pPr fontAlgn="base"/>
            <a:r>
              <a:rPr lang="en-US" sz="2000" dirty="0" smtClean="0">
                <a:solidFill>
                  <a:schemeClr val="tx1"/>
                </a:solidFill>
                <a:latin typeface="Century" pitchFamily="18" charset="0"/>
              </a:rPr>
              <a:t>		{ </a:t>
            </a:r>
          </a:p>
          <a:p>
            <a:pPr fontAlgn="base"/>
            <a:r>
              <a:rPr lang="en-US" sz="2000" dirty="0" smtClean="0">
                <a:solidFill>
                  <a:schemeClr val="tx1"/>
                </a:solidFill>
                <a:latin typeface="Century" pitchFamily="18" charset="0"/>
              </a:rPr>
              <a:t>			alert(</a:t>
            </a:r>
            <a:r>
              <a:rPr lang="en-US" sz="2000" dirty="0" err="1" smtClean="0">
                <a:solidFill>
                  <a:schemeClr val="tx1"/>
                </a:solidFill>
                <a:latin typeface="Century" pitchFamily="18" charset="0"/>
              </a:rPr>
              <a:t>i</a:t>
            </a:r>
            <a:r>
              <a:rPr lang="en-US" sz="2000" dirty="0" smtClean="0">
                <a:solidFill>
                  <a:schemeClr val="tx1"/>
                </a:solidFill>
                <a:latin typeface="Century" pitchFamily="18" charset="0"/>
              </a:rPr>
              <a:t>) // which should alert it's number</a:t>
            </a:r>
          </a:p>
          <a:p>
            <a:pPr fontAlgn="base"/>
            <a:r>
              <a:rPr lang="en-US" sz="2000" dirty="0" smtClean="0">
                <a:solidFill>
                  <a:schemeClr val="tx1"/>
                </a:solidFill>
                <a:latin typeface="Century" pitchFamily="18" charset="0"/>
              </a:rPr>
              <a:t>		}</a:t>
            </a:r>
          </a:p>
          <a:p>
            <a:pPr fontAlgn="base"/>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shooters.push</a:t>
            </a:r>
            <a:r>
              <a:rPr lang="en-US" sz="2000" dirty="0" smtClean="0">
                <a:solidFill>
                  <a:schemeClr val="tx1"/>
                </a:solidFill>
                <a:latin typeface="Century" pitchFamily="18" charset="0"/>
              </a:rPr>
              <a:t>(shooter)   ;</a:t>
            </a:r>
          </a:p>
          <a:p>
            <a:pPr fontAlgn="base"/>
            <a:r>
              <a:rPr lang="en-US" sz="2000" dirty="0" smtClean="0">
                <a:solidFill>
                  <a:schemeClr val="tx1"/>
                </a:solidFill>
                <a:latin typeface="Century" pitchFamily="18" charset="0"/>
              </a:rPr>
              <a:t>	}</a:t>
            </a:r>
          </a:p>
          <a:p>
            <a:pPr fontAlgn="base"/>
            <a:r>
              <a:rPr lang="en-US" sz="2000" dirty="0" smtClean="0">
                <a:solidFill>
                  <a:schemeClr val="tx1"/>
                </a:solidFill>
                <a:latin typeface="Century" pitchFamily="18" charset="0"/>
              </a:rPr>
              <a:t>	return shooters;</a:t>
            </a:r>
          </a:p>
          <a:p>
            <a:pPr fontAlgn="base"/>
            <a:r>
              <a:rPr lang="en-US" sz="2000" dirty="0" smtClean="0">
                <a:solidFill>
                  <a:schemeClr val="tx1"/>
                </a:solidFill>
                <a:latin typeface="Century" pitchFamily="18" charset="0"/>
              </a:rPr>
              <a:t>}</a:t>
            </a:r>
          </a:p>
        </p:txBody>
      </p:sp>
      <p:sp>
        <p:nvSpPr>
          <p:cNvPr id="18" name="TextBox 17"/>
          <p:cNvSpPr txBox="1"/>
          <p:nvPr/>
        </p:nvSpPr>
        <p:spPr>
          <a:xfrm>
            <a:off x="3886200" y="6019800"/>
            <a:ext cx="4495800" cy="646331"/>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dirty="0" smtClean="0">
                <a:latin typeface="Century" pitchFamily="18" charset="0"/>
              </a:rPr>
              <a:t>Why all shooters alert the same? How to make each shooter output it’s number?</a:t>
            </a:r>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Why before &lt;/body&gt;</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14</a:t>
            </a:fld>
            <a:endParaRPr lang="en-US"/>
          </a:p>
        </p:txBody>
      </p:sp>
      <p:sp>
        <p:nvSpPr>
          <p:cNvPr id="13" name="Content Placeholder 2"/>
          <p:cNvSpPr>
            <a:spLocks noGrp="1"/>
          </p:cNvSpPr>
          <p:nvPr>
            <p:ph sz="half" idx="1"/>
          </p:nvPr>
        </p:nvSpPr>
        <p:spPr>
          <a:xfrm>
            <a:off x="533400" y="1371600"/>
            <a:ext cx="7783016" cy="5181600"/>
          </a:xfrm>
        </p:spPr>
        <p:txBody>
          <a:bodyPr>
            <a:normAutofit/>
          </a:bodyPr>
          <a:lstStyle/>
          <a:p>
            <a:pPr algn="just"/>
            <a:r>
              <a:rPr lang="en-US" dirty="0" err="1" smtClean="0"/>
              <a:t>Concat</a:t>
            </a:r>
            <a:r>
              <a:rPr lang="en-US" dirty="0" smtClean="0"/>
              <a:t> </a:t>
            </a:r>
            <a:r>
              <a:rPr lang="en-US" dirty="0" err="1" smtClean="0"/>
              <a:t>first_name</a:t>
            </a:r>
            <a:r>
              <a:rPr lang="en-US" dirty="0" smtClean="0"/>
              <a:t> &amp; </a:t>
            </a:r>
            <a:r>
              <a:rPr lang="en-US" dirty="0" err="1" smtClean="0"/>
              <a:t>last_name</a:t>
            </a:r>
            <a:r>
              <a:rPr lang="en-US" dirty="0" smtClean="0"/>
              <a:t> and display in &lt;h1&gt; tag</a:t>
            </a:r>
          </a:p>
          <a:p>
            <a:pPr algn="just"/>
            <a:endParaRPr lang="en-US" dirty="0" smtClean="0"/>
          </a:p>
          <a:p>
            <a:pPr algn="just"/>
            <a:r>
              <a:rPr lang="en-US" dirty="0" smtClean="0"/>
              <a:t>Why we should not use </a:t>
            </a:r>
            <a:r>
              <a:rPr lang="en-US" dirty="0" err="1" smtClean="0"/>
              <a:t>document.write</a:t>
            </a:r>
            <a:r>
              <a:rPr lang="en-US" dirty="0" smtClean="0"/>
              <a:t>();</a:t>
            </a:r>
          </a:p>
          <a:p>
            <a:pPr algn="just"/>
            <a:endParaRPr lang="en-US" dirty="0" smtClean="0"/>
          </a:p>
          <a:p>
            <a:pPr algn="just"/>
            <a:r>
              <a:rPr lang="en-IN" dirty="0" smtClean="0"/>
              <a:t>What is the differences between Java and JavaScript?</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140</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dirty="0" smtClean="0">
                <a:solidFill>
                  <a:schemeClr val="accent1">
                    <a:lumMod val="75000"/>
                  </a:schemeClr>
                </a:solidFill>
              </a:rPr>
              <a:t>Scopes &amp; Closure - Detailed</a:t>
            </a:r>
            <a:endParaRPr lang="en-US" dirty="0">
              <a:solidFill>
                <a:schemeClr val="accent1">
                  <a:lumMod val="75000"/>
                </a:schemeClr>
              </a:solidFill>
            </a:endParaRPr>
          </a:p>
        </p:txBody>
      </p:sp>
      <p:sp>
        <p:nvSpPr>
          <p:cNvPr id="15" name="TextBox 14"/>
          <p:cNvSpPr txBox="1"/>
          <p:nvPr/>
        </p:nvSpPr>
        <p:spPr>
          <a:xfrm>
            <a:off x="609600" y="1645384"/>
            <a:ext cx="7848600" cy="163121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fontAlgn="base"/>
            <a:r>
              <a:rPr lang="en-US" sz="2000" dirty="0" err="1" smtClean="0">
                <a:solidFill>
                  <a:schemeClr val="tx1"/>
                </a:solidFill>
                <a:latin typeface="Century" pitchFamily="18" charset="0"/>
              </a:rPr>
              <a:t>var</a:t>
            </a:r>
            <a:r>
              <a:rPr lang="en-US" sz="2000" dirty="0" smtClean="0">
                <a:solidFill>
                  <a:schemeClr val="tx1"/>
                </a:solidFill>
                <a:latin typeface="Century" pitchFamily="18" charset="0"/>
              </a:rPr>
              <a:t> shooter = function(</a:t>
            </a:r>
            <a:r>
              <a:rPr lang="en-US" sz="2000" dirty="0" err="1" smtClean="0">
                <a:solidFill>
                  <a:schemeClr val="tx1"/>
                </a:solidFill>
                <a:latin typeface="Century" pitchFamily="18" charset="0"/>
              </a:rPr>
              <a:t>i</a:t>
            </a:r>
            <a:r>
              <a:rPr lang="en-US" sz="2000" dirty="0" smtClean="0">
                <a:solidFill>
                  <a:schemeClr val="tx1"/>
                </a:solidFill>
                <a:latin typeface="Century" pitchFamily="18" charset="0"/>
              </a:rPr>
              <a:t>) { </a:t>
            </a:r>
          </a:p>
          <a:p>
            <a:pPr fontAlgn="base"/>
            <a:r>
              <a:rPr lang="en-US" sz="2000" dirty="0" smtClean="0">
                <a:solidFill>
                  <a:schemeClr val="tx1"/>
                </a:solidFill>
                <a:latin typeface="Century" pitchFamily="18" charset="0"/>
              </a:rPr>
              <a:t>	return function() {</a:t>
            </a:r>
          </a:p>
          <a:p>
            <a:pPr fontAlgn="base"/>
            <a:r>
              <a:rPr lang="en-US" sz="2000" dirty="0" smtClean="0">
                <a:solidFill>
                  <a:schemeClr val="tx1"/>
                </a:solidFill>
                <a:latin typeface="Century" pitchFamily="18" charset="0"/>
              </a:rPr>
              <a:t>		alert( </a:t>
            </a:r>
            <a:r>
              <a:rPr lang="en-US" sz="2000" dirty="0" err="1" smtClean="0">
                <a:solidFill>
                  <a:schemeClr val="tx1"/>
                </a:solidFill>
                <a:latin typeface="Century" pitchFamily="18" charset="0"/>
              </a:rPr>
              <a:t>i</a:t>
            </a:r>
            <a:r>
              <a:rPr lang="en-US" sz="2000" dirty="0" smtClean="0">
                <a:solidFill>
                  <a:schemeClr val="tx1"/>
                </a:solidFill>
                <a:latin typeface="Century" pitchFamily="18" charset="0"/>
              </a:rPr>
              <a:t> );</a:t>
            </a:r>
          </a:p>
          <a:p>
            <a:pPr fontAlgn="base"/>
            <a:r>
              <a:rPr lang="en-US" sz="2000" dirty="0" smtClean="0">
                <a:solidFill>
                  <a:schemeClr val="tx1"/>
                </a:solidFill>
                <a:latin typeface="Century" pitchFamily="18" charset="0"/>
              </a:rPr>
              <a:t>	} </a:t>
            </a:r>
            <a:r>
              <a:rPr lang="en-US" sz="2000" dirty="0" err="1" smtClean="0">
                <a:solidFill>
                  <a:schemeClr val="tx1"/>
                </a:solidFill>
                <a:latin typeface="Century" pitchFamily="18" charset="0"/>
              </a:rPr>
              <a:t>shooters.push</a:t>
            </a:r>
            <a:r>
              <a:rPr lang="en-US" sz="2000" dirty="0" smtClean="0">
                <a:solidFill>
                  <a:schemeClr val="tx1"/>
                </a:solidFill>
                <a:latin typeface="Century" pitchFamily="18" charset="0"/>
              </a:rPr>
              <a:t>(shooter);</a:t>
            </a:r>
          </a:p>
          <a:p>
            <a:pPr fontAlgn="base"/>
            <a:r>
              <a:rPr lang="en-US" sz="2000" dirty="0" smtClean="0">
                <a:solidFill>
                  <a:schemeClr val="tx1"/>
                </a:solidFill>
                <a:latin typeface="Century" pitchFamily="18" charset="0"/>
              </a:rPr>
              <a:t>}(</a:t>
            </a:r>
            <a:r>
              <a:rPr lang="en-US" sz="2000" dirty="0" err="1" smtClean="0">
                <a:solidFill>
                  <a:schemeClr val="tx1"/>
                </a:solidFill>
                <a:latin typeface="Century" pitchFamily="18" charset="0"/>
              </a:rPr>
              <a:t>i</a:t>
            </a:r>
            <a:r>
              <a:rPr lang="en-US" sz="2000" dirty="0" smtClean="0">
                <a:solidFill>
                  <a:schemeClr val="tx1"/>
                </a:solidFill>
                <a:latin typeface="Century" pitchFamily="18" charset="0"/>
              </a:rPr>
              <a:t>);</a:t>
            </a:r>
            <a:endParaRPr lang="en-US" sz="2000" dirty="0">
              <a:solidFill>
                <a:schemeClr val="tx1"/>
              </a:solidFill>
              <a:latin typeface="Century" pitchFamily="18" charset="0"/>
            </a:endParaRPr>
          </a:p>
        </p:txBody>
      </p:sp>
      <p:sp>
        <p:nvSpPr>
          <p:cNvPr id="11" name="TextBox 10"/>
          <p:cNvSpPr txBox="1"/>
          <p:nvPr/>
        </p:nvSpPr>
        <p:spPr>
          <a:xfrm>
            <a:off x="914400" y="3635276"/>
            <a:ext cx="7239000" cy="2308324"/>
          </a:xfrm>
          <a:prstGeom prst="rect">
            <a:avLst/>
          </a:prstGeom>
          <a:noFill/>
        </p:spPr>
        <p:txBody>
          <a:bodyPr wrap="square" rtlCol="0">
            <a:spAutoFit/>
          </a:bodyPr>
          <a:lstStyle/>
          <a:p>
            <a:pPr algn="just"/>
            <a:r>
              <a:rPr lang="en-US" dirty="0" smtClean="0">
                <a:latin typeface="Century" pitchFamily="18" charset="0"/>
              </a:rPr>
              <a:t>Actual shooting function is created as the result of an anonymous function(</a:t>
            </a:r>
            <a:r>
              <a:rPr lang="en-US" dirty="0" err="1" smtClean="0">
                <a:latin typeface="Century" pitchFamily="18" charset="0"/>
              </a:rPr>
              <a:t>i</a:t>
            </a:r>
            <a:r>
              <a:rPr lang="en-US" dirty="0" smtClean="0">
                <a:latin typeface="Century" pitchFamily="18" charset="0"/>
              </a:rPr>
              <a:t>) created and executed in one place. So, when it comes to executing alert(</a:t>
            </a:r>
            <a:r>
              <a:rPr lang="en-US" dirty="0" err="1" smtClean="0">
                <a:latin typeface="Century" pitchFamily="18" charset="0"/>
              </a:rPr>
              <a:t>i</a:t>
            </a:r>
            <a:r>
              <a:rPr lang="en-US" dirty="0" smtClean="0">
                <a:latin typeface="Century" pitchFamily="18" charset="0"/>
              </a:rPr>
              <a:t>), it will be taken from </a:t>
            </a:r>
            <a:r>
              <a:rPr lang="en-US" dirty="0" err="1" smtClean="0">
                <a:latin typeface="Century" pitchFamily="18" charset="0"/>
              </a:rPr>
              <a:t>LexicalEnvironment</a:t>
            </a:r>
            <a:r>
              <a:rPr lang="en-US" dirty="0" smtClean="0">
                <a:latin typeface="Century" pitchFamily="18" charset="0"/>
              </a:rPr>
              <a:t> of the anonymous function the anonymous function </a:t>
            </a:r>
            <a:r>
              <a:rPr lang="en-US" i="1" dirty="0" smtClean="0">
                <a:latin typeface="Century" pitchFamily="18" charset="0"/>
              </a:rPr>
              <a:t>traps</a:t>
            </a:r>
            <a:r>
              <a:rPr lang="en-US" dirty="0" smtClean="0">
                <a:latin typeface="Century" pitchFamily="18" charset="0"/>
              </a:rPr>
              <a:t> current </a:t>
            </a:r>
            <a:r>
              <a:rPr lang="en-US" dirty="0" err="1" smtClean="0">
                <a:latin typeface="Century" pitchFamily="18" charset="0"/>
              </a:rPr>
              <a:t>i</a:t>
            </a:r>
            <a:r>
              <a:rPr lang="en-US" dirty="0" smtClean="0">
                <a:latin typeface="Century" pitchFamily="18" charset="0"/>
              </a:rPr>
              <a:t> into it’s </a:t>
            </a:r>
            <a:r>
              <a:rPr lang="en-US" dirty="0" err="1" smtClean="0">
                <a:latin typeface="Century" pitchFamily="18" charset="0"/>
              </a:rPr>
              <a:t>LexicalEnvironment</a:t>
            </a:r>
            <a:r>
              <a:rPr lang="en-US" dirty="0" smtClean="0">
                <a:latin typeface="Century" pitchFamily="18" charset="0"/>
              </a:rPr>
              <a:t> and allows the shooter to access it. The last way is to wrap the whole loop into temporary function. Sometimes that’s more readable</a:t>
            </a:r>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141</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dirty="0" smtClean="0">
                <a:solidFill>
                  <a:schemeClr val="accent1">
                    <a:lumMod val="75000"/>
                  </a:schemeClr>
                </a:solidFill>
              </a:rPr>
              <a:t>Scopes &amp; Closure - Detailed</a:t>
            </a:r>
            <a:endParaRPr lang="en-US" dirty="0">
              <a:solidFill>
                <a:schemeClr val="accent1">
                  <a:lumMod val="75000"/>
                </a:schemeClr>
              </a:solidFill>
            </a:endParaRPr>
          </a:p>
        </p:txBody>
      </p:sp>
      <p:sp>
        <p:nvSpPr>
          <p:cNvPr id="17" name="Content Placeholder 10"/>
          <p:cNvSpPr>
            <a:spLocks noGrp="1"/>
          </p:cNvSpPr>
          <p:nvPr>
            <p:ph idx="1"/>
          </p:nvPr>
        </p:nvSpPr>
        <p:spPr>
          <a:xfrm>
            <a:off x="457200" y="1600201"/>
            <a:ext cx="8229600" cy="4114799"/>
          </a:xfrm>
        </p:spPr>
        <p:txBody>
          <a:bodyPr>
            <a:normAutofit fontScale="92500" lnSpcReduction="20000"/>
          </a:bodyPr>
          <a:lstStyle/>
          <a:p>
            <a:r>
              <a:rPr lang="en-US" dirty="0" smtClean="0">
                <a:latin typeface="Century" pitchFamily="18" charset="0"/>
              </a:rPr>
              <a:t>Closure</a:t>
            </a:r>
          </a:p>
          <a:p>
            <a:pPr lvl="1"/>
            <a:r>
              <a:rPr lang="en-US" dirty="0" smtClean="0">
                <a:latin typeface="Century" pitchFamily="18" charset="0"/>
              </a:rPr>
              <a:t>Inner function keeps a reference to outer </a:t>
            </a:r>
            <a:r>
              <a:rPr lang="en-US" dirty="0" err="1" smtClean="0">
                <a:latin typeface="Century" pitchFamily="18" charset="0"/>
              </a:rPr>
              <a:t>LexicalEnvironment</a:t>
            </a:r>
            <a:endParaRPr lang="en-US" dirty="0" smtClean="0">
              <a:latin typeface="Century" pitchFamily="18" charset="0"/>
            </a:endParaRPr>
          </a:p>
          <a:p>
            <a:pPr lvl="1"/>
            <a:r>
              <a:rPr lang="en-US" dirty="0" smtClean="0">
                <a:latin typeface="Century" pitchFamily="18" charset="0"/>
              </a:rPr>
              <a:t>Inner function may access variables from it any time even if the outer function is finished</a:t>
            </a:r>
          </a:p>
          <a:p>
            <a:pPr lvl="1"/>
            <a:r>
              <a:rPr lang="en-US" dirty="0" smtClean="0">
                <a:latin typeface="Century" pitchFamily="18" charset="0"/>
              </a:rPr>
              <a:t>Browser keeps the </a:t>
            </a:r>
            <a:r>
              <a:rPr lang="en-US" dirty="0" err="1" smtClean="0">
                <a:latin typeface="Century" pitchFamily="18" charset="0"/>
              </a:rPr>
              <a:t>LexicalEnvironment</a:t>
            </a:r>
            <a:r>
              <a:rPr lang="en-US" dirty="0" smtClean="0">
                <a:latin typeface="Century" pitchFamily="18" charset="0"/>
              </a:rPr>
              <a:t> and its properties in memory</a:t>
            </a:r>
          </a:p>
          <a:p>
            <a:pPr lvl="2"/>
            <a:r>
              <a:rPr lang="en-US" dirty="0" smtClean="0">
                <a:latin typeface="Century" pitchFamily="18" charset="0"/>
              </a:rPr>
              <a:t>Until there is an inner function which references it</a:t>
            </a:r>
          </a:p>
          <a:p>
            <a:r>
              <a:rPr lang="en-US" dirty="0" smtClean="0">
                <a:latin typeface="Century" pitchFamily="18" charset="0"/>
              </a:rPr>
              <a:t>Variable has their scope after the loops as well</a:t>
            </a:r>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142</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sz="4000" dirty="0" err="1" smtClean="0">
                <a:solidFill>
                  <a:schemeClr val="accent1">
                    <a:lumMod val="75000"/>
                  </a:schemeClr>
                </a:solidFill>
              </a:rPr>
              <a:t>Function.prototype</a:t>
            </a:r>
            <a:r>
              <a:rPr lang="en-US" sz="4000" dirty="0" smtClean="0">
                <a:solidFill>
                  <a:schemeClr val="accent1">
                    <a:lumMod val="75000"/>
                  </a:schemeClr>
                </a:solidFill>
              </a:rPr>
              <a:t> Vs </a:t>
            </a:r>
            <a:r>
              <a:rPr lang="en-US" sz="4000" dirty="0" err="1" smtClean="0">
                <a:solidFill>
                  <a:schemeClr val="accent1">
                    <a:lumMod val="75000"/>
                  </a:schemeClr>
                </a:solidFill>
              </a:rPr>
              <a:t>Object.prototype</a:t>
            </a:r>
            <a:endParaRPr lang="en-US" sz="4000" dirty="0">
              <a:solidFill>
                <a:schemeClr val="accent1">
                  <a:lumMod val="75000"/>
                </a:schemeClr>
              </a:solidFill>
            </a:endParaRPr>
          </a:p>
        </p:txBody>
      </p:sp>
      <p:sp>
        <p:nvSpPr>
          <p:cNvPr id="17" name="Content Placeholder 10"/>
          <p:cNvSpPr>
            <a:spLocks noGrp="1"/>
          </p:cNvSpPr>
          <p:nvPr>
            <p:ph idx="1"/>
          </p:nvPr>
        </p:nvSpPr>
        <p:spPr>
          <a:xfrm>
            <a:off x="457200" y="1600201"/>
            <a:ext cx="8229600" cy="2285999"/>
          </a:xfrm>
        </p:spPr>
        <p:txBody>
          <a:bodyPr>
            <a:normAutofit/>
          </a:bodyPr>
          <a:lstStyle/>
          <a:p>
            <a:r>
              <a:rPr lang="en-US" dirty="0" smtClean="0">
                <a:latin typeface="Century" pitchFamily="18" charset="0"/>
              </a:rPr>
              <a:t>Extending Object</a:t>
            </a:r>
          </a:p>
          <a:p>
            <a:endParaRPr lang="en-US" dirty="0" smtClean="0">
              <a:latin typeface="Century" pitchFamily="18" charset="0"/>
            </a:endParaRPr>
          </a:p>
          <a:p>
            <a:r>
              <a:rPr lang="en-US" dirty="0" smtClean="0"/>
              <a:t>By augmenting </a:t>
            </a:r>
            <a:r>
              <a:rPr lang="en-US" dirty="0" err="1" smtClean="0"/>
              <a:t>Function.prototype</a:t>
            </a:r>
            <a:r>
              <a:rPr lang="en-US" dirty="0" smtClean="0"/>
              <a:t>, we can make a method available to all functions:</a:t>
            </a:r>
          </a:p>
          <a:p>
            <a:endParaRPr lang="en-US" dirty="0" smtClean="0">
              <a:latin typeface="Century" pitchFamily="18"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52600" y="1219200"/>
            <a:ext cx="5486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4"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143</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Prototype Object Layout</a:t>
            </a:r>
            <a:endParaRPr lang="en-US" sz="4800" dirty="0">
              <a:solidFill>
                <a:schemeClr val="accent1">
                  <a:lumMod val="75000"/>
                </a:schemeClr>
              </a:solidFill>
            </a:endParaRPr>
          </a:p>
        </p:txBody>
      </p:sp>
      <p:pic>
        <p:nvPicPr>
          <p:cNvPr id="12" name="Picture 2" descr="F:\Arun\NewOctTask\amit sir html5\javascript\UfXRZ.png"/>
          <p:cNvPicPr>
            <a:picLocks noChangeAspect="1" noChangeArrowheads="1"/>
          </p:cNvPicPr>
          <p:nvPr/>
        </p:nvPicPr>
        <p:blipFill>
          <a:blip r:embed="rId2" cstate="print"/>
          <a:srcRect/>
          <a:stretch>
            <a:fillRect/>
          </a:stretch>
        </p:blipFill>
        <p:spPr bwMode="auto">
          <a:xfrm>
            <a:off x="838200" y="1600200"/>
            <a:ext cx="7678511" cy="4800600"/>
          </a:xfrm>
          <a:prstGeom prst="rect">
            <a:avLst/>
          </a:prstGeom>
          <a:noFill/>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1752600" y="1219200"/>
            <a:ext cx="5486400" cy="5307626"/>
            <a:chOff x="1676400" y="1447800"/>
            <a:chExt cx="5486400" cy="5307626"/>
          </a:xfrm>
        </p:grpSpPr>
        <p:pic>
          <p:nvPicPr>
            <p:cNvPr id="1026" name="Picture 2" descr="C:\Users\puneet\Downloads\function_proto.jpg"/>
            <p:cNvPicPr>
              <a:picLocks noChangeAspect="1" noChangeArrowheads="1"/>
            </p:cNvPicPr>
            <p:nvPr/>
          </p:nvPicPr>
          <p:blipFill>
            <a:blip r:embed="rId3" cstate="print"/>
            <a:srcRect/>
            <a:stretch>
              <a:fillRect/>
            </a:stretch>
          </p:blipFill>
          <p:spPr bwMode="auto">
            <a:xfrm>
              <a:off x="2362200" y="1447800"/>
              <a:ext cx="4267200" cy="5307626"/>
            </a:xfrm>
            <a:prstGeom prst="rect">
              <a:avLst/>
            </a:prstGeom>
            <a:noFill/>
            <a:ln w="19050">
              <a:noFill/>
            </a:ln>
          </p:spPr>
        </p:pic>
        <p:sp>
          <p:nvSpPr>
            <p:cNvPr id="15" name="Rectangle 14"/>
            <p:cNvSpPr/>
            <p:nvPr/>
          </p:nvSpPr>
          <p:spPr>
            <a:xfrm>
              <a:off x="1676400" y="1447800"/>
              <a:ext cx="5486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4"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144</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Prototype Object Layout</a:t>
            </a:r>
            <a:endParaRPr lang="en-US" sz="4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145</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09600" y="2590800"/>
            <a:ext cx="7848600" cy="400110"/>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fontAlgn="base"/>
            <a:r>
              <a:rPr lang="en-US" sz="2000" dirty="0" smtClean="0">
                <a:solidFill>
                  <a:schemeClr val="tx1"/>
                </a:solidFill>
                <a:latin typeface="Century" pitchFamily="18" charset="0"/>
              </a:rPr>
              <a:t>“1” == 1 //true</a:t>
            </a:r>
          </a:p>
        </p:txBody>
      </p:sp>
      <p:sp>
        <p:nvSpPr>
          <p:cNvPr id="16" name="Content Placeholder 10"/>
          <p:cNvSpPr>
            <a:spLocks noGrp="1"/>
          </p:cNvSpPr>
          <p:nvPr>
            <p:ph idx="1"/>
          </p:nvPr>
        </p:nvSpPr>
        <p:spPr>
          <a:xfrm>
            <a:off x="457200" y="1600201"/>
            <a:ext cx="8229600" cy="685799"/>
          </a:xfrm>
        </p:spPr>
        <p:txBody>
          <a:bodyPr>
            <a:normAutofit fontScale="85000" lnSpcReduction="10000"/>
          </a:bodyPr>
          <a:lstStyle/>
          <a:p>
            <a:pPr>
              <a:buNone/>
            </a:pPr>
            <a:r>
              <a:rPr lang="en-US" dirty="0" smtClean="0">
                <a:latin typeface="Century" pitchFamily="18" charset="0"/>
              </a:rPr>
              <a:t>Double-equals - </a:t>
            </a:r>
            <a:r>
              <a:rPr lang="en-US" sz="2600" dirty="0" smtClean="0"/>
              <a:t>performs a comparison with type coercion</a:t>
            </a:r>
          </a:p>
          <a:p>
            <a:endParaRPr lang="en-US" dirty="0" smtClean="0">
              <a:latin typeface="Century" pitchFamily="18" charset="0"/>
            </a:endParaRPr>
          </a:p>
        </p:txBody>
      </p:sp>
      <p:sp>
        <p:nvSpPr>
          <p:cNvPr id="17" name="TextBox 16"/>
          <p:cNvSpPr txBox="1"/>
          <p:nvPr/>
        </p:nvSpPr>
        <p:spPr>
          <a:xfrm>
            <a:off x="609600" y="3276600"/>
            <a:ext cx="7848600" cy="400110"/>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fontAlgn="base"/>
            <a:r>
              <a:rPr lang="en-US" sz="2000" dirty="0" smtClean="0">
                <a:solidFill>
                  <a:schemeClr val="tx1"/>
                </a:solidFill>
                <a:latin typeface="Century" pitchFamily="18" charset="0"/>
              </a:rPr>
              <a:t>Number(“1”) === 1 //true</a:t>
            </a:r>
          </a:p>
        </p:txBody>
      </p:sp>
      <p:sp>
        <p:nvSpPr>
          <p:cNvPr id="18" name="TextBox 17"/>
          <p:cNvSpPr txBox="1"/>
          <p:nvPr/>
        </p:nvSpPr>
        <p:spPr>
          <a:xfrm>
            <a:off x="609600" y="5334000"/>
            <a:ext cx="7848600" cy="400110"/>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fontAlgn="base"/>
            <a:r>
              <a:rPr lang="en-US" sz="2000" dirty="0" smtClean="0">
                <a:solidFill>
                  <a:schemeClr val="tx1"/>
                </a:solidFill>
                <a:latin typeface="Century" pitchFamily="18" charset="0"/>
              </a:rPr>
              <a:t>Number(“1”) === 1 //true</a:t>
            </a:r>
          </a:p>
        </p:txBody>
      </p:sp>
      <p:sp>
        <p:nvSpPr>
          <p:cNvPr id="19" name="Content Placeholder 10"/>
          <p:cNvSpPr txBox="1">
            <a:spLocks/>
          </p:cNvSpPr>
          <p:nvPr/>
        </p:nvSpPr>
        <p:spPr>
          <a:xfrm>
            <a:off x="609600" y="4191000"/>
            <a:ext cx="8229600" cy="914400"/>
          </a:xfrm>
          <a:prstGeom prst="rect">
            <a:avLst/>
          </a:prstGeom>
        </p:spPr>
        <p:txBody>
          <a:bodyPr vert="horz" lIns="91440" tIns="45720" rIns="91440" bIns="45720" rtlCol="0">
            <a:normAutofit/>
          </a:bodyPr>
          <a:lstStyle/>
          <a:p>
            <a:pPr marL="342900" lvl="0" indent="-342900">
              <a:spcBef>
                <a:spcPct val="20000"/>
              </a:spcBef>
            </a:pPr>
            <a:r>
              <a:rPr lang="en-US" sz="2400" dirty="0" smtClean="0"/>
              <a:t>double-equals frequently breaks the transitivity rule, due to type-coercing behavior</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Century" pitchFamily="18" charset="0"/>
              <a:ea typeface="+mn-ea"/>
              <a:cs typeface="+mn-cs"/>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146</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09600" y="2819400"/>
            <a:ext cx="7848600" cy="1200329"/>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smtClean="0">
                <a:solidFill>
                  <a:schemeClr val="tx1"/>
                </a:solidFill>
              </a:rPr>
              <a:t>By default, assume a radix 10.</a:t>
            </a:r>
          </a:p>
          <a:p>
            <a:r>
              <a:rPr lang="en-US" sz="2400" dirty="0" smtClean="0">
                <a:solidFill>
                  <a:schemeClr val="tx1"/>
                </a:solidFill>
              </a:rPr>
              <a:t>If the number begins with </a:t>
            </a:r>
            <a:r>
              <a:rPr lang="en-US" sz="2400" b="1" dirty="0" smtClean="0">
                <a:solidFill>
                  <a:schemeClr val="tx1"/>
                </a:solidFill>
              </a:rPr>
              <a:t>0x</a:t>
            </a:r>
            <a:r>
              <a:rPr lang="en-US" sz="2400" dirty="0" smtClean="0">
                <a:solidFill>
                  <a:schemeClr val="tx1"/>
                </a:solidFill>
              </a:rPr>
              <a:t> then assume radix 16.</a:t>
            </a:r>
          </a:p>
          <a:p>
            <a:r>
              <a:rPr lang="en-US" sz="2400" dirty="0" smtClean="0">
                <a:solidFill>
                  <a:schemeClr val="tx1"/>
                </a:solidFill>
              </a:rPr>
              <a:t>If the number begins with </a:t>
            </a:r>
            <a:r>
              <a:rPr lang="en-US" sz="2400" b="1" dirty="0" smtClean="0">
                <a:solidFill>
                  <a:schemeClr val="tx1"/>
                </a:solidFill>
              </a:rPr>
              <a:t>0</a:t>
            </a:r>
            <a:r>
              <a:rPr lang="en-US" sz="2400" dirty="0" smtClean="0">
                <a:solidFill>
                  <a:schemeClr val="tx1"/>
                </a:solidFill>
              </a:rPr>
              <a:t> then assume radix 8.</a:t>
            </a:r>
            <a:endParaRPr lang="en-US" sz="2000" dirty="0" smtClean="0">
              <a:solidFill>
                <a:schemeClr val="tx1"/>
              </a:solidFill>
              <a:latin typeface="Century" pitchFamily="18" charset="0"/>
            </a:endParaRPr>
          </a:p>
        </p:txBody>
      </p:sp>
      <p:sp>
        <p:nvSpPr>
          <p:cNvPr id="16" name="Content Placeholder 10"/>
          <p:cNvSpPr>
            <a:spLocks noGrp="1"/>
          </p:cNvSpPr>
          <p:nvPr>
            <p:ph idx="1"/>
          </p:nvPr>
        </p:nvSpPr>
        <p:spPr>
          <a:xfrm>
            <a:off x="457200" y="1600201"/>
            <a:ext cx="8229600" cy="1142999"/>
          </a:xfrm>
        </p:spPr>
        <p:txBody>
          <a:bodyPr>
            <a:normAutofit/>
          </a:bodyPr>
          <a:lstStyle/>
          <a:p>
            <a:pPr>
              <a:buNone/>
            </a:pPr>
            <a:r>
              <a:rPr lang="en-US" dirty="0" smtClean="0"/>
              <a:t>parseInt doesn't assume base-10 – </a:t>
            </a:r>
            <a:r>
              <a:rPr lang="en-US" sz="2400" dirty="0" smtClean="0"/>
              <a:t>if you omit  second parameter, base will determine by following rules</a:t>
            </a:r>
            <a:endParaRPr lang="en-US" dirty="0" smtClean="0">
              <a:latin typeface="Century" pitchFamily="18" charset="0"/>
            </a:endParaRPr>
          </a:p>
        </p:txBody>
      </p:sp>
      <p:sp>
        <p:nvSpPr>
          <p:cNvPr id="18" name="TextBox 17"/>
          <p:cNvSpPr txBox="1"/>
          <p:nvPr/>
        </p:nvSpPr>
        <p:spPr>
          <a:xfrm>
            <a:off x="609600" y="4495800"/>
            <a:ext cx="7848600" cy="70788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fontAlgn="base"/>
            <a:r>
              <a:rPr lang="fr-FR" sz="2000" dirty="0" smtClean="0">
                <a:solidFill>
                  <a:schemeClr val="tx1"/>
                </a:solidFill>
                <a:latin typeface="Century" pitchFamily="18" charset="0"/>
              </a:rPr>
              <a:t>parseInt("8"); </a:t>
            </a:r>
            <a:r>
              <a:rPr lang="fr-FR" sz="2000" i="1" dirty="0" smtClean="0">
                <a:solidFill>
                  <a:schemeClr val="tx1"/>
                </a:solidFill>
                <a:latin typeface="Century" pitchFamily="18" charset="0"/>
              </a:rPr>
              <a:t>//8 </a:t>
            </a:r>
          </a:p>
          <a:p>
            <a:pPr fontAlgn="base"/>
            <a:r>
              <a:rPr lang="fr-FR" sz="2000" dirty="0" smtClean="0">
                <a:solidFill>
                  <a:schemeClr val="tx1"/>
                </a:solidFill>
                <a:latin typeface="Century" pitchFamily="18" charset="0"/>
              </a:rPr>
              <a:t>parseInt("08"); </a:t>
            </a:r>
            <a:r>
              <a:rPr lang="fr-FR" sz="2000" i="1" dirty="0" smtClean="0">
                <a:solidFill>
                  <a:schemeClr val="tx1"/>
                </a:solidFill>
                <a:latin typeface="Century" pitchFamily="18" charset="0"/>
              </a:rPr>
              <a:t>//0   </a:t>
            </a:r>
            <a:r>
              <a:rPr lang="en-US" sz="2000" dirty="0" smtClean="0">
                <a:solidFill>
                  <a:schemeClr val="tx1"/>
                </a:solidFill>
              </a:rPr>
              <a:t>begins with a </a:t>
            </a:r>
            <a:r>
              <a:rPr lang="en-US" sz="2000" b="1" dirty="0" smtClean="0">
                <a:solidFill>
                  <a:schemeClr val="tx1"/>
                </a:solidFill>
              </a:rPr>
              <a:t>0,</a:t>
            </a:r>
            <a:r>
              <a:rPr lang="en-US" sz="2000" dirty="0" smtClean="0">
                <a:solidFill>
                  <a:schemeClr val="tx1"/>
                </a:solidFill>
              </a:rPr>
              <a:t> Radix 8 (octal) is then used</a:t>
            </a:r>
            <a:endParaRPr lang="en-US" sz="2000" dirty="0" smtClean="0">
              <a:solidFill>
                <a:schemeClr val="tx1"/>
              </a:solidFill>
              <a:latin typeface="Century" pitchFamily="18" charset="0"/>
            </a:endParaRPr>
          </a:p>
        </p:txBody>
      </p:sp>
      <p:sp>
        <p:nvSpPr>
          <p:cNvPr id="14" name="TextBox 13"/>
          <p:cNvSpPr txBox="1"/>
          <p:nvPr/>
        </p:nvSpPr>
        <p:spPr>
          <a:xfrm>
            <a:off x="609600" y="5562600"/>
            <a:ext cx="7848600" cy="70788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fontAlgn="base"/>
            <a:r>
              <a:rPr lang="fr-FR" sz="2000" dirty="0" smtClean="0">
                <a:solidFill>
                  <a:schemeClr val="tx1"/>
                </a:solidFill>
                <a:latin typeface="Century" pitchFamily="18" charset="0"/>
              </a:rPr>
              <a:t>parseInt("8", 10); </a:t>
            </a:r>
            <a:r>
              <a:rPr lang="fr-FR" sz="2000" i="1" dirty="0" smtClean="0">
                <a:solidFill>
                  <a:schemeClr val="tx1"/>
                </a:solidFill>
                <a:latin typeface="Century" pitchFamily="18" charset="0"/>
              </a:rPr>
              <a:t>//8   </a:t>
            </a:r>
            <a:r>
              <a:rPr lang="en-US" sz="2000" dirty="0" smtClean="0">
                <a:solidFill>
                  <a:schemeClr val="tx1"/>
                </a:solidFill>
              </a:rPr>
              <a:t>second parameter included</a:t>
            </a:r>
            <a:endParaRPr lang="fr-FR" sz="2000" i="1" dirty="0" smtClean="0">
              <a:solidFill>
                <a:schemeClr val="tx1"/>
              </a:solidFill>
            </a:endParaRPr>
          </a:p>
          <a:p>
            <a:pPr fontAlgn="base"/>
            <a:r>
              <a:rPr lang="fr-FR" sz="2000" dirty="0" smtClean="0">
                <a:solidFill>
                  <a:schemeClr val="tx1"/>
                </a:solidFill>
                <a:latin typeface="Century" pitchFamily="18" charset="0"/>
              </a:rPr>
              <a:t>parseInt("08", 10); </a:t>
            </a:r>
            <a:r>
              <a:rPr lang="fr-FR" sz="2000" i="1" dirty="0" smtClean="0">
                <a:solidFill>
                  <a:schemeClr val="tx1"/>
                </a:solidFill>
                <a:latin typeface="Century" pitchFamily="18" charset="0"/>
              </a:rPr>
              <a:t>//8 </a:t>
            </a:r>
            <a:r>
              <a:rPr lang="en-US" sz="2000" dirty="0" smtClean="0">
                <a:solidFill>
                  <a:schemeClr val="tx1"/>
                </a:solidFill>
              </a:rPr>
              <a:t>second parameter included</a:t>
            </a:r>
            <a:endParaRPr lang="en-US" sz="2000" dirty="0" smtClean="0">
              <a:solidFill>
                <a:schemeClr val="tx1"/>
              </a:solidFill>
              <a:latin typeface="Century" pitchFamily="18"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147</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09600" y="2590800"/>
            <a:ext cx="7848600" cy="70788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"bob".replace("b", "x"); </a:t>
            </a:r>
            <a:r>
              <a:rPr lang="en-US" sz="2000" i="1" dirty="0" smtClean="0">
                <a:solidFill>
                  <a:schemeClr val="tx1"/>
                </a:solidFill>
                <a:latin typeface="Century" pitchFamily="18" charset="0"/>
              </a:rPr>
              <a:t>/</a:t>
            </a:r>
            <a:r>
              <a:rPr lang="en-US" sz="2000" i="1" dirty="0" smtClean="0">
                <a:solidFill>
                  <a:schemeClr val="tx1"/>
                </a:solidFill>
              </a:rPr>
              <a:t>/ "xob" </a:t>
            </a:r>
          </a:p>
          <a:p>
            <a:r>
              <a:rPr lang="en-US" sz="2000" dirty="0" smtClean="0">
                <a:solidFill>
                  <a:schemeClr val="tx1"/>
                </a:solidFill>
                <a:latin typeface="Century" pitchFamily="18" charset="0"/>
              </a:rPr>
              <a:t>"bob".replace(/b/, "x"); </a:t>
            </a:r>
            <a:r>
              <a:rPr lang="en-US" sz="2000" i="1" dirty="0" smtClean="0">
                <a:solidFill>
                  <a:schemeClr val="tx1"/>
                </a:solidFill>
              </a:rPr>
              <a:t>// "xob" (regular expression version)</a:t>
            </a:r>
            <a:endParaRPr lang="en-US" sz="2000" dirty="0" smtClean="0">
              <a:solidFill>
                <a:schemeClr val="tx1"/>
              </a:solidFill>
            </a:endParaRPr>
          </a:p>
        </p:txBody>
      </p:sp>
      <p:sp>
        <p:nvSpPr>
          <p:cNvPr id="16" name="Content Placeholder 10"/>
          <p:cNvSpPr>
            <a:spLocks noGrp="1"/>
          </p:cNvSpPr>
          <p:nvPr>
            <p:ph idx="1"/>
          </p:nvPr>
        </p:nvSpPr>
        <p:spPr>
          <a:xfrm>
            <a:off x="457200" y="1600201"/>
            <a:ext cx="8229600" cy="761999"/>
          </a:xfrm>
        </p:spPr>
        <p:txBody>
          <a:bodyPr>
            <a:normAutofit/>
          </a:bodyPr>
          <a:lstStyle/>
          <a:p>
            <a:pPr>
              <a:buNone/>
            </a:pPr>
            <a:r>
              <a:rPr lang="en-US" dirty="0" smtClean="0"/>
              <a:t>String replace – </a:t>
            </a:r>
            <a:r>
              <a:rPr lang="en-US" sz="2400" dirty="0" smtClean="0"/>
              <a:t>only replace the first match</a:t>
            </a:r>
            <a:endParaRPr lang="en-US" dirty="0" smtClean="0">
              <a:latin typeface="Century" pitchFamily="18" charset="0"/>
            </a:endParaRPr>
          </a:p>
        </p:txBody>
      </p:sp>
      <p:sp>
        <p:nvSpPr>
          <p:cNvPr id="18" name="TextBox 17"/>
          <p:cNvSpPr txBox="1"/>
          <p:nvPr/>
        </p:nvSpPr>
        <p:spPr>
          <a:xfrm>
            <a:off x="609600" y="4419600"/>
            <a:ext cx="8001000" cy="70788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fontAlgn="base"/>
            <a:r>
              <a:rPr lang="en-US" sz="2000" dirty="0" smtClean="0">
                <a:solidFill>
                  <a:schemeClr val="tx1"/>
                </a:solidFill>
              </a:rPr>
              <a:t>"bob".replace(/b/g, "x"); </a:t>
            </a:r>
            <a:r>
              <a:rPr lang="en-US" sz="2000" i="1" dirty="0" smtClean="0">
                <a:solidFill>
                  <a:schemeClr val="tx1"/>
                </a:solidFill>
              </a:rPr>
              <a:t>// "xox" </a:t>
            </a:r>
          </a:p>
          <a:p>
            <a:pPr fontAlgn="base"/>
            <a:r>
              <a:rPr lang="en-US" sz="2000" dirty="0" smtClean="0">
                <a:solidFill>
                  <a:schemeClr val="tx1"/>
                </a:solidFill>
              </a:rPr>
              <a:t>"bob".replace(new RegExp("b","g"), "x"); </a:t>
            </a:r>
            <a:r>
              <a:rPr lang="en-US" sz="2000" i="1" dirty="0" smtClean="0">
                <a:solidFill>
                  <a:schemeClr val="tx1"/>
                </a:solidFill>
              </a:rPr>
              <a:t>// "xox“ (alternate explicit RegExp)</a:t>
            </a:r>
            <a:endParaRPr lang="en-US" sz="2000" dirty="0" smtClean="0">
              <a:solidFill>
                <a:schemeClr val="tx1"/>
              </a:solidFill>
              <a:latin typeface="Century" pitchFamily="18" charset="0"/>
            </a:endParaRPr>
          </a:p>
        </p:txBody>
      </p:sp>
      <p:sp>
        <p:nvSpPr>
          <p:cNvPr id="17" name="Content Placeholder 10"/>
          <p:cNvSpPr txBox="1">
            <a:spLocks/>
          </p:cNvSpPr>
          <p:nvPr/>
        </p:nvSpPr>
        <p:spPr>
          <a:xfrm>
            <a:off x="609600" y="3657600"/>
            <a:ext cx="8229600" cy="533400"/>
          </a:xfrm>
          <a:prstGeom prst="rect">
            <a:avLst/>
          </a:prstGeom>
        </p:spPr>
        <p:txBody>
          <a:bodyPr vert="horz" lIns="91440" tIns="45720" rIns="91440" bIns="45720" rtlCol="0">
            <a:normAutofit/>
          </a:bodyPr>
          <a:lstStyle/>
          <a:p>
            <a:pPr marL="342900" lvl="0" indent="-342900">
              <a:spcBef>
                <a:spcPct val="20000"/>
              </a:spcBef>
            </a:pPr>
            <a:r>
              <a:rPr lang="en-US" sz="2400" dirty="0" smtClean="0"/>
              <a:t>To replace all matches, you must use a Regular Expression</a:t>
            </a:r>
            <a:endParaRPr kumimoji="0" lang="en-US" sz="2400" b="0" i="0" u="none" strike="noStrike" kern="1200" cap="none" spc="0" normalizeH="0" baseline="0" noProof="0" dirty="0" smtClean="0">
              <a:ln>
                <a:noFill/>
              </a:ln>
              <a:solidFill>
                <a:schemeClr val="tx1"/>
              </a:solidFill>
              <a:effectLst/>
              <a:uLnTx/>
              <a:uFillTx/>
              <a:latin typeface="Century" pitchFamily="18" charset="0"/>
              <a:ea typeface="+mn-ea"/>
              <a:cs typeface="+mn-cs"/>
            </a:endParaRPr>
          </a:p>
        </p:txBody>
      </p:sp>
      <p:sp>
        <p:nvSpPr>
          <p:cNvPr id="19" name="Content Placeholder 10"/>
          <p:cNvSpPr txBox="1">
            <a:spLocks/>
          </p:cNvSpPr>
          <p:nvPr/>
        </p:nvSpPr>
        <p:spPr>
          <a:xfrm>
            <a:off x="685800" y="5486400"/>
            <a:ext cx="8229600" cy="990600"/>
          </a:xfrm>
          <a:prstGeom prst="rect">
            <a:avLst/>
          </a:prstGeom>
        </p:spPr>
        <p:txBody>
          <a:bodyPr vert="horz" lIns="91440" tIns="45720" rIns="91440" bIns="45720" rtlCol="0">
            <a:normAutofit/>
          </a:bodyPr>
          <a:lstStyle/>
          <a:p>
            <a:pPr marL="342900" lvl="0" indent="-342900">
              <a:spcBef>
                <a:spcPct val="20000"/>
              </a:spcBef>
            </a:pPr>
            <a:r>
              <a:rPr lang="en-US" sz="2400" dirty="0" smtClean="0"/>
              <a:t>It ensures that the replacement does not stop after the first match</a:t>
            </a:r>
            <a:endParaRPr kumimoji="0" lang="en-US" sz="2400" b="0" i="0" u="none" strike="noStrike" kern="1200" cap="none" spc="0" normalizeH="0" baseline="0" noProof="0" dirty="0" smtClean="0">
              <a:ln>
                <a:noFill/>
              </a:ln>
              <a:solidFill>
                <a:schemeClr val="tx1"/>
              </a:solidFill>
              <a:effectLst/>
              <a:uLnTx/>
              <a:uFillTx/>
              <a:latin typeface="Century" pitchFamily="18" charset="0"/>
              <a:ea typeface="+mn-ea"/>
              <a:cs typeface="+mn-cs"/>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148</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09600" y="3048000"/>
            <a:ext cx="7848600" cy="70788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rPr>
              <a:t>1 + document.getElementById("inputElem").value; </a:t>
            </a:r>
            <a:r>
              <a:rPr lang="en-US" sz="2000" i="1" dirty="0" smtClean="0">
                <a:solidFill>
                  <a:schemeClr val="tx1"/>
                </a:solidFill>
              </a:rPr>
              <a:t>// Concatenates </a:t>
            </a:r>
          </a:p>
          <a:p>
            <a:r>
              <a:rPr lang="en-US" sz="2000" dirty="0" smtClean="0">
                <a:solidFill>
                  <a:schemeClr val="tx1"/>
                </a:solidFill>
              </a:rPr>
              <a:t>1 + Number(document.getElementById("inputElem").value); </a:t>
            </a:r>
            <a:r>
              <a:rPr lang="en-US" sz="2000" i="1" dirty="0" smtClean="0">
                <a:solidFill>
                  <a:schemeClr val="tx1"/>
                </a:solidFill>
              </a:rPr>
              <a:t>// Adds</a:t>
            </a:r>
            <a:endParaRPr lang="en-US" sz="2000" dirty="0" smtClean="0">
              <a:solidFill>
                <a:schemeClr val="tx1"/>
              </a:solidFill>
            </a:endParaRPr>
          </a:p>
        </p:txBody>
      </p:sp>
      <p:sp>
        <p:nvSpPr>
          <p:cNvPr id="16" name="Content Placeholder 10"/>
          <p:cNvSpPr>
            <a:spLocks noGrp="1"/>
          </p:cNvSpPr>
          <p:nvPr>
            <p:ph idx="1"/>
          </p:nvPr>
        </p:nvSpPr>
        <p:spPr>
          <a:xfrm>
            <a:off x="457200" y="1600201"/>
            <a:ext cx="8229600" cy="1371599"/>
          </a:xfrm>
        </p:spPr>
        <p:txBody>
          <a:bodyPr>
            <a:normAutofit/>
          </a:bodyPr>
          <a:lstStyle/>
          <a:p>
            <a:pPr>
              <a:buNone/>
            </a:pPr>
            <a:r>
              <a:rPr lang="en-US" dirty="0" smtClean="0"/>
              <a:t>The "+" Operator Both Adds and Concatenates</a:t>
            </a:r>
          </a:p>
          <a:p>
            <a:pPr>
              <a:buNone/>
            </a:pPr>
            <a:r>
              <a:rPr lang="en-US" sz="2000" dirty="0" smtClean="0"/>
              <a:t>JavaScript doesn’t operator for string concatenation - so "a + b" always results in concatenation when either of the operands is a string</a:t>
            </a:r>
          </a:p>
          <a:p>
            <a:pPr>
              <a:buNone/>
            </a:pPr>
            <a:endParaRPr lang="en-US" dirty="0"/>
          </a:p>
        </p:txBody>
      </p:sp>
      <p:sp>
        <p:nvSpPr>
          <p:cNvPr id="18" name="TextBox 17"/>
          <p:cNvSpPr txBox="1"/>
          <p:nvPr/>
        </p:nvSpPr>
        <p:spPr>
          <a:xfrm>
            <a:off x="609600" y="4724400"/>
            <a:ext cx="8001000" cy="70788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fontAlgn="base"/>
            <a:r>
              <a:rPr lang="en-US" sz="2000" dirty="0" smtClean="0">
                <a:solidFill>
                  <a:schemeClr val="tx1"/>
                </a:solidFill>
                <a:latin typeface="Century" pitchFamily="18" charset="0"/>
              </a:rPr>
              <a:t>"3" - "1"; </a:t>
            </a:r>
            <a:r>
              <a:rPr lang="en-US" sz="2000" i="1" dirty="0" smtClean="0">
                <a:solidFill>
                  <a:schemeClr val="tx1"/>
                </a:solidFill>
                <a:latin typeface="Century" pitchFamily="18" charset="0"/>
              </a:rPr>
              <a:t>// 2</a:t>
            </a:r>
          </a:p>
          <a:p>
            <a:pPr fontAlgn="base"/>
            <a:r>
              <a:rPr lang="en-US" sz="2000" dirty="0" smtClean="0">
                <a:solidFill>
                  <a:schemeClr val="tx1"/>
                </a:solidFill>
                <a:latin typeface="Century" pitchFamily="18" charset="0"/>
              </a:rPr>
              <a:t>3 + ""; </a:t>
            </a:r>
            <a:r>
              <a:rPr lang="en-US" sz="2000" i="1" dirty="0" smtClean="0">
                <a:solidFill>
                  <a:schemeClr val="tx1"/>
                </a:solidFill>
                <a:latin typeface="Century" pitchFamily="18" charset="0"/>
              </a:rPr>
              <a:t>// "3“   </a:t>
            </a:r>
            <a:r>
              <a:rPr lang="en-US" sz="2000" dirty="0" smtClean="0">
                <a:solidFill>
                  <a:schemeClr val="tx1"/>
                </a:solidFill>
              </a:rPr>
              <a:t>convert number to string by concatenating with empty string</a:t>
            </a:r>
            <a:endParaRPr lang="en-US" sz="2000" dirty="0" smtClean="0">
              <a:solidFill>
                <a:schemeClr val="tx1"/>
              </a:solidFill>
              <a:latin typeface="Century" pitchFamily="18" charset="0"/>
            </a:endParaRPr>
          </a:p>
        </p:txBody>
      </p:sp>
      <p:sp>
        <p:nvSpPr>
          <p:cNvPr id="17" name="Content Placeholder 10"/>
          <p:cNvSpPr txBox="1">
            <a:spLocks/>
          </p:cNvSpPr>
          <p:nvPr/>
        </p:nvSpPr>
        <p:spPr>
          <a:xfrm>
            <a:off x="609600" y="4038600"/>
            <a:ext cx="8229600" cy="533400"/>
          </a:xfrm>
          <a:prstGeom prst="rect">
            <a:avLst/>
          </a:prstGeom>
        </p:spPr>
        <p:txBody>
          <a:bodyPr vert="horz" lIns="91440" tIns="45720" rIns="91440" bIns="45720" rtlCol="0">
            <a:normAutofit/>
          </a:bodyPr>
          <a:lstStyle/>
          <a:p>
            <a:pPr marL="342900" lvl="0" indent="-342900">
              <a:spcBef>
                <a:spcPct val="20000"/>
              </a:spcBef>
            </a:pPr>
            <a:r>
              <a:rPr lang="en-US" sz="2000" dirty="0" smtClean="0"/>
              <a:t>subtract operator attempts to convert the operands to Number</a:t>
            </a:r>
            <a:endParaRPr kumimoji="0" lang="en-US" sz="2000" b="0" i="0" u="none" strike="noStrike" kern="1200" cap="none" spc="0" normalizeH="0" baseline="0" noProof="0" dirty="0" smtClean="0">
              <a:ln>
                <a:noFill/>
              </a:ln>
              <a:solidFill>
                <a:schemeClr val="tx1"/>
              </a:solidFill>
              <a:effectLst/>
              <a:uLnTx/>
              <a:uFillTx/>
              <a:latin typeface="Century" pitchFamily="18" charset="0"/>
              <a:ea typeface="+mn-ea"/>
              <a:cs typeface="+mn-cs"/>
            </a:endParaRPr>
          </a:p>
        </p:txBody>
      </p:sp>
      <p:sp>
        <p:nvSpPr>
          <p:cNvPr id="19" name="Content Placeholder 10"/>
          <p:cNvSpPr txBox="1">
            <a:spLocks/>
          </p:cNvSpPr>
          <p:nvPr/>
        </p:nvSpPr>
        <p:spPr>
          <a:xfrm>
            <a:off x="685800" y="5715000"/>
            <a:ext cx="8229600" cy="685800"/>
          </a:xfrm>
          <a:prstGeom prst="rect">
            <a:avLst/>
          </a:prstGeom>
        </p:spPr>
        <p:txBody>
          <a:bodyPr vert="horz" lIns="91440" tIns="45720" rIns="91440" bIns="45720" rtlCol="0">
            <a:normAutofit/>
          </a:bodyPr>
          <a:lstStyle/>
          <a:p>
            <a:pPr marL="342900" lvl="0" indent="-342900">
              <a:spcBef>
                <a:spcPct val="20000"/>
              </a:spcBef>
            </a:pPr>
            <a:r>
              <a:rPr lang="en-US" sz="2400" dirty="0" smtClean="0"/>
              <a:t>It’s not very nice, so use String(3) instead.</a:t>
            </a:r>
            <a:endParaRPr kumimoji="0" lang="en-US" sz="2400" b="0" i="0" u="none" strike="noStrike" kern="1200" cap="none" spc="0" normalizeH="0" baseline="0" noProof="0" dirty="0" smtClean="0">
              <a:ln>
                <a:noFill/>
              </a:ln>
              <a:solidFill>
                <a:schemeClr val="tx1"/>
              </a:solidFill>
              <a:effectLst/>
              <a:uLnTx/>
              <a:uFillTx/>
              <a:latin typeface="Century" pitchFamily="18" charset="0"/>
              <a:ea typeface="+mn-ea"/>
              <a:cs typeface="+mn-cs"/>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149</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09600" y="2895600"/>
            <a:ext cx="7848600" cy="1015663"/>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typeof {} === "object" </a:t>
            </a:r>
            <a:r>
              <a:rPr lang="en-US" sz="2000" i="1" dirty="0" smtClean="0">
                <a:solidFill>
                  <a:schemeClr val="tx1"/>
                </a:solidFill>
                <a:latin typeface="Century" pitchFamily="18" charset="0"/>
              </a:rPr>
              <a:t>//true</a:t>
            </a:r>
          </a:p>
          <a:p>
            <a:r>
              <a:rPr lang="en-US" sz="2000" dirty="0" smtClean="0">
                <a:solidFill>
                  <a:schemeClr val="tx1"/>
                </a:solidFill>
                <a:latin typeface="Century" pitchFamily="18" charset="0"/>
              </a:rPr>
              <a:t>typeof "" === "string" </a:t>
            </a:r>
            <a:r>
              <a:rPr lang="en-US" sz="2000" i="1" dirty="0" smtClean="0">
                <a:solidFill>
                  <a:schemeClr val="tx1"/>
                </a:solidFill>
                <a:latin typeface="Century" pitchFamily="18" charset="0"/>
              </a:rPr>
              <a:t>//true</a:t>
            </a:r>
          </a:p>
          <a:p>
            <a:r>
              <a:rPr lang="en-US" sz="2000" dirty="0" smtClean="0">
                <a:solidFill>
                  <a:schemeClr val="tx1"/>
                </a:solidFill>
                <a:latin typeface="Century" pitchFamily="18" charset="0"/>
              </a:rPr>
              <a:t>typeof [] === "array"; </a:t>
            </a:r>
            <a:r>
              <a:rPr lang="en-US" sz="2000" i="1" dirty="0" smtClean="0">
                <a:solidFill>
                  <a:schemeClr val="tx1"/>
                </a:solidFill>
                <a:latin typeface="Century" pitchFamily="18" charset="0"/>
              </a:rPr>
              <a:t>//false</a:t>
            </a:r>
            <a:endParaRPr lang="en-US" sz="2000" dirty="0" smtClean="0">
              <a:solidFill>
                <a:schemeClr val="tx1"/>
              </a:solidFill>
              <a:latin typeface="Century" pitchFamily="18" charset="0"/>
            </a:endParaRPr>
          </a:p>
        </p:txBody>
      </p:sp>
      <p:sp>
        <p:nvSpPr>
          <p:cNvPr id="16" name="Content Placeholder 10"/>
          <p:cNvSpPr>
            <a:spLocks noGrp="1"/>
          </p:cNvSpPr>
          <p:nvPr>
            <p:ph idx="1"/>
          </p:nvPr>
        </p:nvSpPr>
        <p:spPr>
          <a:xfrm>
            <a:off x="457200" y="1600201"/>
            <a:ext cx="8229600" cy="1142999"/>
          </a:xfrm>
        </p:spPr>
        <p:txBody>
          <a:bodyPr>
            <a:normAutofit/>
          </a:bodyPr>
          <a:lstStyle/>
          <a:p>
            <a:pPr>
              <a:buNone/>
            </a:pPr>
            <a:r>
              <a:rPr lang="en-US" dirty="0" smtClean="0"/>
              <a:t>typeof</a:t>
            </a:r>
            <a:r>
              <a:rPr lang="en-US" sz="3600" dirty="0" smtClean="0"/>
              <a:t> -</a:t>
            </a:r>
            <a:r>
              <a:rPr lang="en-US" dirty="0" smtClean="0"/>
              <a:t> </a:t>
            </a:r>
            <a:r>
              <a:rPr lang="en-US" sz="2400" dirty="0" smtClean="0"/>
              <a:t>returns the type of an instance of a fundamental type (typeof anArray object is Object)</a:t>
            </a:r>
            <a:endParaRPr lang="en-US" dirty="0"/>
          </a:p>
        </p:txBody>
      </p:sp>
      <p:sp>
        <p:nvSpPr>
          <p:cNvPr id="17" name="Content Placeholder 10"/>
          <p:cNvSpPr txBox="1">
            <a:spLocks/>
          </p:cNvSpPr>
          <p:nvPr/>
        </p:nvSpPr>
        <p:spPr>
          <a:xfrm>
            <a:off x="609600" y="4267200"/>
            <a:ext cx="8229600" cy="1905000"/>
          </a:xfrm>
          <a:prstGeom prst="rect">
            <a:avLst/>
          </a:prstGeom>
        </p:spPr>
        <p:txBody>
          <a:bodyPr vert="horz" lIns="91440" tIns="45720" rIns="91440" bIns="45720" rtlCol="0">
            <a:normAutofit/>
          </a:bodyPr>
          <a:lstStyle/>
          <a:p>
            <a:r>
              <a:rPr lang="en-US" sz="2400" dirty="0" smtClean="0"/>
              <a:t>You will get the same result (typeof = "object") when you use this operator against instances of your own objects</a:t>
            </a:r>
          </a:p>
          <a:p>
            <a:endParaRPr lang="en-US" sz="2400" dirty="0" smtClean="0"/>
          </a:p>
          <a:p>
            <a:r>
              <a:rPr lang="en-US" sz="2400" dirty="0" smtClean="0"/>
              <a:t>"typeof null" yields "object", which is a bit weird</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Basics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15</a:t>
            </a:fld>
            <a:endParaRPr lang="en-US"/>
          </a:p>
        </p:txBody>
      </p:sp>
      <p:sp>
        <p:nvSpPr>
          <p:cNvPr id="12" name="Content Placeholder 2"/>
          <p:cNvSpPr>
            <a:spLocks noGrp="1"/>
          </p:cNvSpPr>
          <p:nvPr>
            <p:ph sz="half" idx="1"/>
          </p:nvPr>
        </p:nvSpPr>
        <p:spPr>
          <a:xfrm>
            <a:off x="457200" y="1371600"/>
            <a:ext cx="8229600" cy="4648200"/>
          </a:xfrm>
        </p:spPr>
        <p:txBody>
          <a:bodyPr>
            <a:normAutofit/>
          </a:bodyPr>
          <a:lstStyle/>
          <a:p>
            <a:pPr algn="just"/>
            <a:r>
              <a:rPr lang="en-US" sz="1800" dirty="0" smtClean="0"/>
              <a:t>JavaScript </a:t>
            </a:r>
            <a:r>
              <a:rPr lang="en-US" sz="1800" dirty="0"/>
              <a:t>is a sequence of statements to be executed by the browser</a:t>
            </a:r>
            <a:r>
              <a:rPr lang="en-US" sz="1800" dirty="0" smtClean="0"/>
              <a:t>.</a:t>
            </a:r>
          </a:p>
          <a:p>
            <a:pPr algn="just"/>
            <a:endParaRPr lang="en-US" sz="1800" dirty="0"/>
          </a:p>
          <a:p>
            <a:pPr algn="just"/>
            <a:r>
              <a:rPr lang="en-US" sz="1800" dirty="0"/>
              <a:t>JavaScript statements are "commands" to the </a:t>
            </a:r>
            <a:r>
              <a:rPr lang="en-US" sz="1800" dirty="0" smtClean="0"/>
              <a:t>browser which tell the browser what to do.</a:t>
            </a:r>
          </a:p>
          <a:p>
            <a:pPr algn="just"/>
            <a:endParaRPr lang="en-US" sz="1800" dirty="0"/>
          </a:p>
          <a:p>
            <a:pPr algn="just"/>
            <a:r>
              <a:rPr lang="en-US" sz="1800" dirty="0"/>
              <a:t>Semicolon separates JavaScript statements</a:t>
            </a:r>
            <a:r>
              <a:rPr lang="en-US" sz="1800" dirty="0" smtClean="0"/>
              <a:t>.</a:t>
            </a:r>
          </a:p>
          <a:p>
            <a:pPr algn="just"/>
            <a:endParaRPr lang="en-US" sz="1800" dirty="0"/>
          </a:p>
          <a:p>
            <a:pPr algn="just"/>
            <a:r>
              <a:rPr lang="en-US" sz="1800" dirty="0"/>
              <a:t>JavaScript is case sensitive</a:t>
            </a:r>
            <a:r>
              <a:rPr lang="en-US" sz="1800" dirty="0" smtClean="0"/>
              <a:t>.</a:t>
            </a:r>
          </a:p>
          <a:p>
            <a:pPr algn="just"/>
            <a:endParaRPr lang="en-US" sz="1800" dirty="0"/>
          </a:p>
          <a:p>
            <a:pPr algn="just"/>
            <a:r>
              <a:rPr lang="en-US" sz="1800" dirty="0"/>
              <a:t>JavaScript ignores extra spaces. You can add white space to your script to make it more readable</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150</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09600" y="2743200"/>
            <a:ext cx="7848600" cy="70788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"hello" instanceof String; </a:t>
            </a:r>
            <a:r>
              <a:rPr lang="en-US" sz="2000" i="1" dirty="0" smtClean="0">
                <a:solidFill>
                  <a:schemeClr val="tx1"/>
                </a:solidFill>
                <a:latin typeface="Century" pitchFamily="18" charset="0"/>
              </a:rPr>
              <a:t>//false</a:t>
            </a:r>
          </a:p>
          <a:p>
            <a:r>
              <a:rPr lang="en-US" sz="2000" dirty="0" smtClean="0">
                <a:solidFill>
                  <a:schemeClr val="tx1"/>
                </a:solidFill>
                <a:latin typeface="Century" pitchFamily="18" charset="0"/>
              </a:rPr>
              <a:t>new String("hello") instanceof String; </a:t>
            </a:r>
            <a:r>
              <a:rPr lang="en-US" sz="2000" i="1" dirty="0" smtClean="0">
                <a:solidFill>
                  <a:schemeClr val="tx1"/>
                </a:solidFill>
                <a:latin typeface="Century" pitchFamily="18" charset="0"/>
              </a:rPr>
              <a:t>//true</a:t>
            </a:r>
            <a:endParaRPr lang="en-US" sz="2000" dirty="0" smtClean="0">
              <a:solidFill>
                <a:schemeClr val="tx1"/>
              </a:solidFill>
              <a:latin typeface="Century" pitchFamily="18" charset="0"/>
            </a:endParaRPr>
          </a:p>
        </p:txBody>
      </p:sp>
      <p:sp>
        <p:nvSpPr>
          <p:cNvPr id="16" name="Content Placeholder 10"/>
          <p:cNvSpPr>
            <a:spLocks noGrp="1"/>
          </p:cNvSpPr>
          <p:nvPr>
            <p:ph idx="1"/>
          </p:nvPr>
        </p:nvSpPr>
        <p:spPr>
          <a:xfrm>
            <a:off x="457200" y="1600200"/>
            <a:ext cx="8229600" cy="914400"/>
          </a:xfrm>
        </p:spPr>
        <p:txBody>
          <a:bodyPr>
            <a:normAutofit lnSpcReduction="10000"/>
          </a:bodyPr>
          <a:lstStyle/>
          <a:p>
            <a:pPr>
              <a:buNone/>
            </a:pPr>
            <a:r>
              <a:rPr lang="en-US" dirty="0" smtClean="0"/>
              <a:t>instanceof</a:t>
            </a:r>
            <a:r>
              <a:rPr lang="en-US" sz="3600" dirty="0" smtClean="0"/>
              <a:t> -</a:t>
            </a:r>
            <a:r>
              <a:rPr lang="en-US" dirty="0" smtClean="0"/>
              <a:t> </a:t>
            </a:r>
            <a:r>
              <a:rPr lang="en-US" sz="2400" dirty="0" smtClean="0"/>
              <a:t>returns whether the object was constructed using the specified constructor</a:t>
            </a:r>
            <a:endParaRPr lang="en-US" dirty="0"/>
          </a:p>
        </p:txBody>
      </p:sp>
      <p:sp>
        <p:nvSpPr>
          <p:cNvPr id="17" name="Content Placeholder 10"/>
          <p:cNvSpPr txBox="1">
            <a:spLocks/>
          </p:cNvSpPr>
          <p:nvPr/>
        </p:nvSpPr>
        <p:spPr>
          <a:xfrm>
            <a:off x="609600" y="3657600"/>
            <a:ext cx="8229600" cy="838200"/>
          </a:xfrm>
          <a:prstGeom prst="rect">
            <a:avLst/>
          </a:prstGeom>
        </p:spPr>
        <p:txBody>
          <a:bodyPr vert="horz" lIns="91440" tIns="45720" rIns="91440" bIns="45720" rtlCol="0">
            <a:normAutofit/>
          </a:bodyPr>
          <a:lstStyle/>
          <a:p>
            <a:r>
              <a:rPr lang="en-US" sz="2400" dirty="0" smtClean="0"/>
              <a:t>Since Array isn't really one of the built-in types ( hence typeof doesn't work as expected ), instanceof does work as expected:</a:t>
            </a:r>
            <a:endParaRPr lang="en-US" sz="2400" dirty="0"/>
          </a:p>
        </p:txBody>
      </p:sp>
      <p:sp>
        <p:nvSpPr>
          <p:cNvPr id="14" name="TextBox 13"/>
          <p:cNvSpPr txBox="1"/>
          <p:nvPr/>
        </p:nvSpPr>
        <p:spPr>
          <a:xfrm>
            <a:off x="609600" y="4572000"/>
            <a:ext cx="7848600" cy="70788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["item1", "item2"] instanceof Array; </a:t>
            </a:r>
            <a:r>
              <a:rPr lang="en-US" sz="2000" i="1" dirty="0" smtClean="0">
                <a:solidFill>
                  <a:schemeClr val="tx1"/>
                </a:solidFill>
                <a:latin typeface="Century" pitchFamily="18" charset="0"/>
              </a:rPr>
              <a:t>//true</a:t>
            </a:r>
          </a:p>
          <a:p>
            <a:r>
              <a:rPr lang="en-US" sz="2000" dirty="0" smtClean="0">
                <a:solidFill>
                  <a:schemeClr val="tx1"/>
                </a:solidFill>
                <a:latin typeface="Century" pitchFamily="18" charset="0"/>
              </a:rPr>
              <a:t>new Array("item1", "item2") instanceof Array; </a:t>
            </a:r>
            <a:r>
              <a:rPr lang="en-US" sz="2000" i="1" dirty="0" smtClean="0">
                <a:solidFill>
                  <a:schemeClr val="tx1"/>
                </a:solidFill>
                <a:latin typeface="Century" pitchFamily="18" charset="0"/>
              </a:rPr>
              <a:t>//true</a:t>
            </a:r>
            <a:endParaRPr lang="en-US" sz="2000" dirty="0" smtClean="0">
              <a:solidFill>
                <a:schemeClr val="tx1"/>
              </a:solidFill>
              <a:latin typeface="Century" pitchFamily="18" charset="0"/>
            </a:endParaRPr>
          </a:p>
        </p:txBody>
      </p:sp>
      <p:sp>
        <p:nvSpPr>
          <p:cNvPr id="19" name="TextBox 18"/>
          <p:cNvSpPr txBox="1"/>
          <p:nvPr/>
        </p:nvSpPr>
        <p:spPr>
          <a:xfrm>
            <a:off x="609600" y="5715000"/>
            <a:ext cx="7848600" cy="70788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var </a:t>
            </a:r>
            <a:r>
              <a:rPr lang="en-US" sz="2000" dirty="0" err="1" smtClean="0">
                <a:solidFill>
                  <a:schemeClr val="tx1"/>
                </a:solidFill>
                <a:latin typeface="Century" pitchFamily="18" charset="0"/>
              </a:rPr>
              <a:t>args</a:t>
            </a:r>
            <a:r>
              <a:rPr lang="en-US" sz="2000" dirty="0" smtClean="0">
                <a:solidFill>
                  <a:schemeClr val="tx1"/>
                </a:solidFill>
                <a:latin typeface="Century" pitchFamily="18" charset="0"/>
              </a:rPr>
              <a:t> = </a:t>
            </a:r>
            <a:r>
              <a:rPr lang="en-US" sz="2000" dirty="0" err="1" smtClean="0">
                <a:solidFill>
                  <a:schemeClr val="tx1"/>
                </a:solidFill>
                <a:latin typeface="Century" pitchFamily="18" charset="0"/>
              </a:rPr>
              <a:t>Array.prototype.slice.call</a:t>
            </a:r>
            <a:r>
              <a:rPr lang="en-US" sz="2000" dirty="0" smtClean="0">
                <a:solidFill>
                  <a:schemeClr val="tx1"/>
                </a:solidFill>
                <a:latin typeface="Century" pitchFamily="18" charset="0"/>
              </a:rPr>
              <a:t>(arguments, 0); </a:t>
            </a:r>
            <a:r>
              <a:rPr lang="en-US" sz="2000" dirty="0" smtClean="0">
                <a:solidFill>
                  <a:schemeClr val="tx1"/>
                </a:solidFill>
              </a:rPr>
              <a:t>// "arguments", // which gives an array of arguments passed to the function</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151</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85800" y="3048000"/>
            <a:ext cx="7848600" cy="70788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Math.max(); </a:t>
            </a:r>
            <a:r>
              <a:rPr lang="en-US" sz="2000" i="1" dirty="0" smtClean="0">
                <a:solidFill>
                  <a:schemeClr val="tx1"/>
                </a:solidFill>
                <a:latin typeface="Century" pitchFamily="18" charset="0"/>
              </a:rPr>
              <a:t>// -Infinity  (</a:t>
            </a:r>
            <a:r>
              <a:rPr lang="en-US" sz="2000" dirty="0" smtClean="0">
                <a:solidFill>
                  <a:schemeClr val="tx1"/>
                </a:solidFill>
              </a:rPr>
              <a:t>without any arguments)</a:t>
            </a:r>
            <a:endParaRPr lang="en-US" sz="2000" i="1" dirty="0" smtClean="0">
              <a:solidFill>
                <a:schemeClr val="tx1"/>
              </a:solidFill>
              <a:latin typeface="Century" pitchFamily="18" charset="0"/>
            </a:endParaRPr>
          </a:p>
          <a:p>
            <a:r>
              <a:rPr lang="en-US" sz="2000" dirty="0" smtClean="0">
                <a:solidFill>
                  <a:schemeClr val="tx1"/>
                </a:solidFill>
                <a:latin typeface="Century" pitchFamily="18" charset="0"/>
              </a:rPr>
              <a:t>Math.min(); </a:t>
            </a:r>
            <a:r>
              <a:rPr lang="en-US" sz="2000" i="1" dirty="0" smtClean="0">
                <a:solidFill>
                  <a:schemeClr val="tx1"/>
                </a:solidFill>
                <a:latin typeface="Century" pitchFamily="18" charset="0"/>
              </a:rPr>
              <a:t>// Infinity   (</a:t>
            </a:r>
            <a:r>
              <a:rPr lang="en-US" sz="2000" dirty="0" smtClean="0">
                <a:solidFill>
                  <a:schemeClr val="tx1"/>
                </a:solidFill>
              </a:rPr>
              <a:t>without any arguments)</a:t>
            </a:r>
            <a:endParaRPr lang="en-US" sz="2000" dirty="0" smtClean="0">
              <a:solidFill>
                <a:schemeClr val="tx1"/>
              </a:solidFill>
              <a:latin typeface="Century" pitchFamily="18" charset="0"/>
            </a:endParaRPr>
          </a:p>
        </p:txBody>
      </p:sp>
      <p:sp>
        <p:nvSpPr>
          <p:cNvPr id="16" name="Content Placeholder 10"/>
          <p:cNvSpPr>
            <a:spLocks noGrp="1"/>
          </p:cNvSpPr>
          <p:nvPr>
            <p:ph idx="1"/>
          </p:nvPr>
        </p:nvSpPr>
        <p:spPr>
          <a:xfrm>
            <a:off x="457200" y="1600200"/>
            <a:ext cx="8229600" cy="914400"/>
          </a:xfrm>
        </p:spPr>
        <p:txBody>
          <a:bodyPr>
            <a:normAutofit lnSpcReduction="10000"/>
          </a:bodyPr>
          <a:lstStyle/>
          <a:p>
            <a:pPr>
              <a:buNone/>
            </a:pPr>
            <a:r>
              <a:rPr lang="en-US" dirty="0" smtClean="0"/>
              <a:t>Math.min and Math.max - </a:t>
            </a:r>
            <a:r>
              <a:rPr lang="en-US" sz="2400" dirty="0" smtClean="0"/>
              <a:t>give you the max or min of the arguments</a:t>
            </a:r>
            <a:endParaRPr lang="en-US" dirty="0" smtClean="0"/>
          </a:p>
        </p:txBody>
      </p:sp>
      <p:sp>
        <p:nvSpPr>
          <p:cNvPr id="17" name="Content Placeholder 10"/>
          <p:cNvSpPr txBox="1">
            <a:spLocks/>
          </p:cNvSpPr>
          <p:nvPr/>
        </p:nvSpPr>
        <p:spPr>
          <a:xfrm>
            <a:off x="609600" y="4267200"/>
            <a:ext cx="8534400" cy="1828800"/>
          </a:xfrm>
          <a:prstGeom prst="rect">
            <a:avLst/>
          </a:prstGeom>
        </p:spPr>
        <p:txBody>
          <a:bodyPr vert="horz" lIns="91440" tIns="45720" rIns="91440" bIns="45720" rtlCol="0">
            <a:normAutofit/>
          </a:bodyPr>
          <a:lstStyle/>
          <a:p>
            <a:r>
              <a:rPr lang="en-US" sz="2400" dirty="0" smtClean="0"/>
              <a:t>It does make sense really, since Math.max() is returning the largest of an empty list of numbers. But if you're doing that, you're probably after </a:t>
            </a:r>
            <a:r>
              <a:rPr lang="en-US" sz="2400" dirty="0" err="1" smtClean="0"/>
              <a:t>Number.MAX_VALUE</a:t>
            </a:r>
            <a:r>
              <a:rPr lang="en-US" sz="2400" dirty="0" smtClean="0"/>
              <a:t> or </a:t>
            </a:r>
            <a:r>
              <a:rPr lang="en-US" sz="2400" dirty="0" err="1" smtClean="0"/>
              <a:t>Number.MIN_VALUE</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a:xfrm>
            <a:off x="7010400" y="6492875"/>
            <a:ext cx="2133600" cy="365125"/>
          </a:xfrm>
        </p:spPr>
        <p:txBody>
          <a:bodyPr/>
          <a:lstStyle/>
          <a:p>
            <a:fld id="{2E358501-496E-41C7-8A07-8B83B06639EC}" type="slidenum">
              <a:rPr lang="en-US" smtClean="0"/>
              <a:pPr/>
              <a:t>152</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6" name="Content Placeholder 10"/>
          <p:cNvSpPr>
            <a:spLocks noGrp="1"/>
          </p:cNvSpPr>
          <p:nvPr>
            <p:ph idx="1"/>
          </p:nvPr>
        </p:nvSpPr>
        <p:spPr>
          <a:xfrm>
            <a:off x="457200" y="1600200"/>
            <a:ext cx="8229600" cy="914400"/>
          </a:xfrm>
        </p:spPr>
        <p:txBody>
          <a:bodyPr>
            <a:normAutofit lnSpcReduction="10000"/>
          </a:bodyPr>
          <a:lstStyle/>
          <a:p>
            <a:pPr>
              <a:buNone/>
            </a:pPr>
            <a:r>
              <a:rPr lang="en-US" dirty="0" smtClean="0"/>
              <a:t>Types and Constructors - </a:t>
            </a:r>
            <a:r>
              <a:rPr lang="en-US" sz="2400" dirty="0" smtClean="0"/>
              <a:t>JavaScript has the types Object, Array, Boolean, Number, String, and Function</a:t>
            </a:r>
            <a:endParaRPr lang="en-US" dirty="0" smtClean="0"/>
          </a:p>
        </p:txBody>
      </p:sp>
      <p:graphicFrame>
        <p:nvGraphicFramePr>
          <p:cNvPr id="15" name="Table 14"/>
          <p:cNvGraphicFramePr>
            <a:graphicFrameLocks noGrp="1"/>
          </p:cNvGraphicFramePr>
          <p:nvPr/>
        </p:nvGraphicFramePr>
        <p:xfrm>
          <a:off x="533400" y="2590799"/>
          <a:ext cx="7924800" cy="3886201"/>
        </p:xfrm>
        <a:graphic>
          <a:graphicData uri="http://schemas.openxmlformats.org/drawingml/2006/table">
            <a:tbl>
              <a:tblPr firstRow="1" bandRow="1">
                <a:tableStyleId>{5C22544A-7EE6-4342-B048-85BDC9FD1C3A}</a:tableStyleId>
              </a:tblPr>
              <a:tblGrid>
                <a:gridCol w="3962400"/>
                <a:gridCol w="3962400"/>
              </a:tblGrid>
              <a:tr h="4844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sng" kern="1200" dirty="0" smtClean="0">
                          <a:solidFill>
                            <a:schemeClr val="lt1"/>
                          </a:solidFill>
                          <a:latin typeface="+mn-lt"/>
                          <a:ea typeface="+mn-ea"/>
                          <a:cs typeface="+mn-cs"/>
                        </a:rPr>
                        <a:t>Explicit (bad)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sng" kern="1200" dirty="0" smtClean="0">
                          <a:solidFill>
                            <a:schemeClr val="lt1"/>
                          </a:solidFill>
                          <a:latin typeface="+mn-lt"/>
                          <a:ea typeface="+mn-ea"/>
                          <a:cs typeface="+mn-cs"/>
                        </a:rPr>
                        <a:t>Literal (good)</a:t>
                      </a:r>
                      <a:endParaRPr lang="en-US" u="sng" dirty="0" smtClean="0"/>
                    </a:p>
                  </a:txBody>
                  <a:tcPr/>
                </a:tc>
              </a:tr>
              <a:tr h="994639">
                <a:tc>
                  <a:txBody>
                    <a:bodyPr/>
                    <a:lstStyle/>
                    <a:p>
                      <a:r>
                        <a:rPr lang="en-US" dirty="0" smtClean="0"/>
                        <a:t>var a = new Object();</a:t>
                      </a:r>
                      <a:br>
                        <a:rPr lang="en-US" dirty="0" smtClean="0"/>
                      </a:br>
                      <a:r>
                        <a:rPr lang="en-US" dirty="0" smtClean="0"/>
                        <a:t>a.greet = "hello";</a:t>
                      </a:r>
                      <a:endParaRPr lang="en-US" dirty="0"/>
                    </a:p>
                  </a:txBody>
                  <a:tcPr/>
                </a:tc>
                <a:tc>
                  <a:txBody>
                    <a:bodyPr/>
                    <a:lstStyle/>
                    <a:p>
                      <a:r>
                        <a:rPr lang="en-US" sz="1800" b="0" i="0" kern="1200" dirty="0" smtClean="0">
                          <a:solidFill>
                            <a:schemeClr val="dk1"/>
                          </a:solidFill>
                          <a:latin typeface="+mn-lt"/>
                          <a:ea typeface="+mn-ea"/>
                          <a:cs typeface="+mn-cs"/>
                        </a:rPr>
                        <a:t>var a = { greet: "hello" };</a:t>
                      </a:r>
                      <a:endParaRPr lang="en-US" dirty="0"/>
                    </a:p>
                  </a:txBody>
                  <a:tcPr/>
                </a:tc>
              </a:tr>
              <a:tr h="576260">
                <a:tc>
                  <a:txBody>
                    <a:bodyPr/>
                    <a:lstStyle/>
                    <a:p>
                      <a:r>
                        <a:rPr lang="en-US" sz="1800" b="0" i="0" kern="1200" dirty="0" smtClean="0">
                          <a:solidFill>
                            <a:schemeClr val="dk1"/>
                          </a:solidFill>
                          <a:latin typeface="+mn-lt"/>
                          <a:ea typeface="+mn-ea"/>
                          <a:cs typeface="+mn-cs"/>
                        </a:rPr>
                        <a:t>var b = new Boolean(true);</a:t>
                      </a:r>
                      <a:endParaRPr lang="en-US" dirty="0"/>
                    </a:p>
                  </a:txBody>
                  <a:tcPr/>
                </a:tc>
                <a:tc>
                  <a:txBody>
                    <a:bodyPr/>
                    <a:lstStyle/>
                    <a:p>
                      <a:r>
                        <a:rPr lang="en-US" sz="1800" b="0" i="0" kern="1200" dirty="0" smtClean="0">
                          <a:solidFill>
                            <a:schemeClr val="dk1"/>
                          </a:solidFill>
                          <a:latin typeface="+mn-lt"/>
                          <a:ea typeface="+mn-ea"/>
                          <a:cs typeface="+mn-cs"/>
                        </a:rPr>
                        <a:t>var b = true;</a:t>
                      </a:r>
                      <a:endParaRPr lang="en-US" dirty="0"/>
                    </a:p>
                  </a:txBody>
                  <a:tcPr/>
                </a:tc>
              </a:tr>
              <a:tr h="576260">
                <a:tc>
                  <a:txBody>
                    <a:bodyPr/>
                    <a:lstStyle/>
                    <a:p>
                      <a:r>
                        <a:rPr lang="en-US" sz="1800" b="0" i="0" kern="1200" dirty="0" smtClean="0">
                          <a:solidFill>
                            <a:schemeClr val="dk1"/>
                          </a:solidFill>
                          <a:latin typeface="+mn-lt"/>
                          <a:ea typeface="+mn-ea"/>
                          <a:cs typeface="+mn-cs"/>
                        </a:rPr>
                        <a:t>var c = new Array("one", "two");</a:t>
                      </a:r>
                      <a:endParaRPr lang="en-US" dirty="0"/>
                    </a:p>
                  </a:txBody>
                  <a:tcPr/>
                </a:tc>
                <a:tc>
                  <a:txBody>
                    <a:bodyPr/>
                    <a:lstStyle/>
                    <a:p>
                      <a:r>
                        <a:rPr lang="en-US" sz="1800" b="0" i="0" kern="1200" dirty="0" smtClean="0">
                          <a:solidFill>
                            <a:schemeClr val="dk1"/>
                          </a:solidFill>
                          <a:latin typeface="+mn-lt"/>
                          <a:ea typeface="+mn-ea"/>
                          <a:cs typeface="+mn-cs"/>
                        </a:rPr>
                        <a:t>var c = ["one", "two"];</a:t>
                      </a:r>
                      <a:endParaRPr lang="en-US" dirty="0"/>
                    </a:p>
                  </a:txBody>
                  <a:tcPr/>
                </a:tc>
              </a:tr>
              <a:tr h="576260">
                <a:tc>
                  <a:txBody>
                    <a:bodyPr/>
                    <a:lstStyle/>
                    <a:p>
                      <a:r>
                        <a:rPr lang="nn-NO" sz="1800" b="0" i="0" kern="1200" dirty="0" smtClean="0">
                          <a:solidFill>
                            <a:schemeClr val="dk1"/>
                          </a:solidFill>
                          <a:latin typeface="+mn-lt"/>
                          <a:ea typeface="+mn-ea"/>
                          <a:cs typeface="+mn-cs"/>
                        </a:rPr>
                        <a:t>var d = new String("hello");</a:t>
                      </a:r>
                      <a:endParaRPr lang="en-US" dirty="0"/>
                    </a:p>
                  </a:txBody>
                  <a:tcPr/>
                </a:tc>
                <a:tc>
                  <a:txBody>
                    <a:bodyPr/>
                    <a:lstStyle/>
                    <a:p>
                      <a:r>
                        <a:rPr lang="en-US" sz="1800" b="0" i="0" kern="1200" dirty="0" smtClean="0">
                          <a:solidFill>
                            <a:schemeClr val="dk1"/>
                          </a:solidFill>
                          <a:latin typeface="+mn-lt"/>
                          <a:ea typeface="+mn-ea"/>
                          <a:cs typeface="+mn-cs"/>
                        </a:rPr>
                        <a:t>var d = "hello"</a:t>
                      </a:r>
                      <a:endParaRPr lang="en-US" dirty="0"/>
                    </a:p>
                  </a:txBody>
                  <a:tcPr/>
                </a:tc>
              </a:tr>
              <a:tr h="678289">
                <a:tc>
                  <a:txBody>
                    <a:bodyPr/>
                    <a:lstStyle/>
                    <a:p>
                      <a:r>
                        <a:rPr lang="en-US" sz="1800" b="0" i="0" kern="1200" dirty="0" smtClean="0">
                          <a:solidFill>
                            <a:schemeClr val="dk1"/>
                          </a:solidFill>
                          <a:latin typeface="+mn-lt"/>
                          <a:ea typeface="+mn-ea"/>
                          <a:cs typeface="+mn-cs"/>
                        </a:rPr>
                        <a:t>var e = new Function("greeting", "alert(greeting);");</a:t>
                      </a:r>
                      <a:endParaRPr lang="en-US" dirty="0"/>
                    </a:p>
                  </a:txBody>
                  <a:tcPr/>
                </a:tc>
                <a:tc>
                  <a:txBody>
                    <a:bodyPr/>
                    <a:lstStyle/>
                    <a:p>
                      <a:r>
                        <a:rPr lang="en-US" sz="1800" b="0" i="0" kern="1200" dirty="0" smtClean="0">
                          <a:solidFill>
                            <a:schemeClr val="dk1"/>
                          </a:solidFill>
                          <a:latin typeface="+mn-lt"/>
                          <a:ea typeface="+mn-ea"/>
                          <a:cs typeface="+mn-cs"/>
                        </a:rPr>
                        <a:t>var e = function(greeting) { alert(greeting);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153</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85800" y="3581400"/>
            <a:ext cx="7848600" cy="1015663"/>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typeof new Number(123); </a:t>
            </a:r>
            <a:r>
              <a:rPr lang="en-US" sz="2000" i="1" dirty="0" smtClean="0">
                <a:solidFill>
                  <a:schemeClr val="tx1"/>
                </a:solidFill>
                <a:latin typeface="Century" pitchFamily="18" charset="0"/>
              </a:rPr>
              <a:t>// "object“</a:t>
            </a:r>
          </a:p>
          <a:p>
            <a:r>
              <a:rPr lang="en-US" sz="2000" dirty="0" smtClean="0">
                <a:solidFill>
                  <a:schemeClr val="tx1"/>
                </a:solidFill>
                <a:latin typeface="Century" pitchFamily="18" charset="0"/>
              </a:rPr>
              <a:t>typeof Number(123); </a:t>
            </a:r>
            <a:r>
              <a:rPr lang="en-US" sz="2000" i="1" dirty="0" smtClean="0">
                <a:solidFill>
                  <a:schemeClr val="tx1"/>
                </a:solidFill>
                <a:latin typeface="Century" pitchFamily="18" charset="0"/>
              </a:rPr>
              <a:t>// "number”</a:t>
            </a:r>
          </a:p>
          <a:p>
            <a:r>
              <a:rPr lang="en-US" sz="2000" dirty="0" smtClean="0">
                <a:solidFill>
                  <a:schemeClr val="tx1"/>
                </a:solidFill>
                <a:latin typeface="Century" pitchFamily="18" charset="0"/>
              </a:rPr>
              <a:t>typeof 123; </a:t>
            </a:r>
            <a:r>
              <a:rPr lang="en-US" sz="2000" i="1" dirty="0" smtClean="0">
                <a:solidFill>
                  <a:schemeClr val="tx1"/>
                </a:solidFill>
                <a:latin typeface="Century" pitchFamily="18" charset="0"/>
              </a:rPr>
              <a:t>// "number"</a:t>
            </a:r>
            <a:endParaRPr lang="en-US" sz="2000" dirty="0" smtClean="0">
              <a:solidFill>
                <a:schemeClr val="tx1"/>
              </a:solidFill>
              <a:latin typeface="Century" pitchFamily="18" charset="0"/>
            </a:endParaRPr>
          </a:p>
        </p:txBody>
      </p:sp>
      <p:sp>
        <p:nvSpPr>
          <p:cNvPr id="16" name="Content Placeholder 10"/>
          <p:cNvSpPr>
            <a:spLocks noGrp="1"/>
          </p:cNvSpPr>
          <p:nvPr>
            <p:ph idx="1"/>
          </p:nvPr>
        </p:nvSpPr>
        <p:spPr>
          <a:xfrm>
            <a:off x="457200" y="1600200"/>
            <a:ext cx="8534400" cy="1828800"/>
          </a:xfrm>
        </p:spPr>
        <p:txBody>
          <a:bodyPr>
            <a:normAutofit/>
          </a:bodyPr>
          <a:lstStyle/>
          <a:p>
            <a:pPr>
              <a:buNone/>
            </a:pPr>
            <a:r>
              <a:rPr lang="en-US" dirty="0" smtClean="0"/>
              <a:t>Number using the new keyword will be of type Object;</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154</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85800" y="2667000"/>
            <a:ext cx="7848600" cy="2862322"/>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rPr>
              <a:t>var Car = function(</a:t>
            </a:r>
            <a:r>
              <a:rPr lang="en-US" sz="2000" dirty="0" err="1" smtClean="0">
                <a:solidFill>
                  <a:schemeClr val="tx1"/>
                </a:solidFill>
              </a:rPr>
              <a:t>colour</a:t>
            </a:r>
            <a:r>
              <a:rPr lang="en-US" sz="2000" dirty="0" smtClean="0">
                <a:solidFill>
                  <a:schemeClr val="tx1"/>
                </a:solidFill>
              </a:rPr>
              <a:t>) {</a:t>
            </a:r>
          </a:p>
          <a:p>
            <a:r>
              <a:rPr lang="en-US" sz="2000" dirty="0" smtClean="0">
                <a:solidFill>
                  <a:schemeClr val="tx1"/>
                </a:solidFill>
              </a:rPr>
              <a:t>this.colour = colour;</a:t>
            </a:r>
          </a:p>
          <a:p>
            <a:r>
              <a:rPr lang="en-US" sz="2000" dirty="0" smtClean="0">
                <a:solidFill>
                  <a:schemeClr val="tx1"/>
                </a:solidFill>
              </a:rPr>
              <a:t> };</a:t>
            </a:r>
          </a:p>
          <a:p>
            <a:r>
              <a:rPr lang="en-US" sz="2000" dirty="0" smtClean="0">
                <a:solidFill>
                  <a:schemeClr val="tx1"/>
                </a:solidFill>
              </a:rPr>
              <a:t>var aCar = new Car("blue");</a:t>
            </a:r>
          </a:p>
          <a:p>
            <a:r>
              <a:rPr lang="en-US" sz="2000" dirty="0" smtClean="0">
                <a:solidFill>
                  <a:schemeClr val="tx1"/>
                </a:solidFill>
              </a:rPr>
              <a:t>console.log(</a:t>
            </a:r>
            <a:r>
              <a:rPr lang="en-US" sz="2000" dirty="0" err="1" smtClean="0">
                <a:solidFill>
                  <a:schemeClr val="tx1"/>
                </a:solidFill>
              </a:rPr>
              <a:t>aCar.colour</a:t>
            </a:r>
            <a:r>
              <a:rPr lang="en-US" sz="2000" dirty="0" smtClean="0">
                <a:solidFill>
                  <a:schemeClr val="tx1"/>
                </a:solidFill>
              </a:rPr>
              <a:t>); </a:t>
            </a:r>
            <a:r>
              <a:rPr lang="en-US" sz="2000" i="1" dirty="0" smtClean="0">
                <a:solidFill>
                  <a:schemeClr val="tx1"/>
                </a:solidFill>
              </a:rPr>
              <a:t>// "blue“</a:t>
            </a:r>
          </a:p>
          <a:p>
            <a:endParaRPr lang="en-US" sz="2000" i="1" dirty="0" smtClean="0">
              <a:solidFill>
                <a:schemeClr val="tx1"/>
              </a:solidFill>
            </a:endParaRPr>
          </a:p>
          <a:p>
            <a:r>
              <a:rPr lang="en-US" sz="2000" dirty="0" smtClean="0">
                <a:solidFill>
                  <a:schemeClr val="tx1"/>
                </a:solidFill>
              </a:rPr>
              <a:t>var </a:t>
            </a:r>
            <a:r>
              <a:rPr lang="en-US" sz="2000" dirty="0" err="1" smtClean="0">
                <a:solidFill>
                  <a:schemeClr val="tx1"/>
                </a:solidFill>
              </a:rPr>
              <a:t>bCar</a:t>
            </a:r>
            <a:r>
              <a:rPr lang="en-US" sz="2000" dirty="0" smtClean="0">
                <a:solidFill>
                  <a:schemeClr val="tx1"/>
                </a:solidFill>
              </a:rPr>
              <a:t> = Car("blue");</a:t>
            </a:r>
          </a:p>
          <a:p>
            <a:r>
              <a:rPr lang="en-US" sz="2000" dirty="0" smtClean="0">
                <a:solidFill>
                  <a:schemeClr val="tx1"/>
                </a:solidFill>
              </a:rPr>
              <a:t>console.log(</a:t>
            </a:r>
            <a:r>
              <a:rPr lang="en-US" sz="2000" dirty="0" err="1" smtClean="0">
                <a:solidFill>
                  <a:schemeClr val="tx1"/>
                </a:solidFill>
              </a:rPr>
              <a:t>bCar.colour</a:t>
            </a:r>
            <a:r>
              <a:rPr lang="en-US" sz="2000" dirty="0" smtClean="0">
                <a:solidFill>
                  <a:schemeClr val="tx1"/>
                </a:solidFill>
              </a:rPr>
              <a:t>); </a:t>
            </a:r>
            <a:r>
              <a:rPr lang="en-US" sz="2000" i="1" dirty="0" smtClean="0">
                <a:solidFill>
                  <a:schemeClr val="tx1"/>
                </a:solidFill>
              </a:rPr>
              <a:t>// error</a:t>
            </a:r>
          </a:p>
          <a:p>
            <a:r>
              <a:rPr lang="en-US" sz="2000" dirty="0" smtClean="0">
                <a:solidFill>
                  <a:schemeClr val="tx1"/>
                </a:solidFill>
              </a:rPr>
              <a:t>console.log(</a:t>
            </a:r>
            <a:r>
              <a:rPr lang="en-US" sz="2000" dirty="0" err="1" smtClean="0">
                <a:solidFill>
                  <a:schemeClr val="tx1"/>
                </a:solidFill>
              </a:rPr>
              <a:t>window.colour</a:t>
            </a:r>
            <a:r>
              <a:rPr lang="en-US" sz="2000" dirty="0" smtClean="0">
                <a:solidFill>
                  <a:schemeClr val="tx1"/>
                </a:solidFill>
              </a:rPr>
              <a:t>); </a:t>
            </a:r>
            <a:r>
              <a:rPr lang="en-US" sz="2000" i="1" dirty="0" smtClean="0">
                <a:solidFill>
                  <a:schemeClr val="tx1"/>
                </a:solidFill>
              </a:rPr>
              <a:t>//"blue"</a:t>
            </a:r>
            <a:endParaRPr lang="en-US" sz="2000" dirty="0" smtClean="0">
              <a:solidFill>
                <a:schemeClr val="tx1"/>
              </a:solidFill>
              <a:latin typeface="Century" pitchFamily="18" charset="0"/>
            </a:endParaRPr>
          </a:p>
        </p:txBody>
      </p:sp>
      <p:sp>
        <p:nvSpPr>
          <p:cNvPr id="16" name="Content Placeholder 10"/>
          <p:cNvSpPr>
            <a:spLocks noGrp="1"/>
          </p:cNvSpPr>
          <p:nvPr>
            <p:ph idx="1"/>
          </p:nvPr>
        </p:nvSpPr>
        <p:spPr>
          <a:xfrm>
            <a:off x="457200" y="1371600"/>
            <a:ext cx="8534400" cy="1371600"/>
          </a:xfrm>
        </p:spPr>
        <p:txBody>
          <a:bodyPr>
            <a:normAutofit/>
          </a:bodyPr>
          <a:lstStyle/>
          <a:p>
            <a:pPr>
              <a:buNone/>
            </a:pPr>
            <a:r>
              <a:rPr lang="en-US" sz="2800" dirty="0" smtClean="0"/>
              <a:t>Constructing Anything Else Without the 'new' Keyword -</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155</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85800" y="2590800"/>
            <a:ext cx="7848600" cy="400110"/>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0.1 + 0.2 === 0.3 </a:t>
            </a:r>
            <a:r>
              <a:rPr lang="en-US" sz="2000" i="1" dirty="0" smtClean="0">
                <a:solidFill>
                  <a:schemeClr val="tx1"/>
                </a:solidFill>
                <a:latin typeface="Century" pitchFamily="18" charset="0"/>
              </a:rPr>
              <a:t>//false</a:t>
            </a:r>
            <a:endParaRPr lang="en-US" sz="2000" dirty="0" smtClean="0">
              <a:solidFill>
                <a:schemeClr val="tx1"/>
              </a:solidFill>
              <a:latin typeface="Century" pitchFamily="18" charset="0"/>
            </a:endParaRPr>
          </a:p>
        </p:txBody>
      </p:sp>
      <p:sp>
        <p:nvSpPr>
          <p:cNvPr id="16" name="Content Placeholder 10"/>
          <p:cNvSpPr>
            <a:spLocks noGrp="1"/>
          </p:cNvSpPr>
          <p:nvPr>
            <p:ph idx="1"/>
          </p:nvPr>
        </p:nvSpPr>
        <p:spPr>
          <a:xfrm>
            <a:off x="457200" y="1371600"/>
            <a:ext cx="8534400" cy="990600"/>
          </a:xfrm>
        </p:spPr>
        <p:txBody>
          <a:bodyPr>
            <a:normAutofit/>
          </a:bodyPr>
          <a:lstStyle/>
          <a:p>
            <a:pPr>
              <a:buNone/>
            </a:pPr>
            <a:r>
              <a:rPr lang="en-US" sz="2800" dirty="0" smtClean="0"/>
              <a:t>There is no Integer - </a:t>
            </a:r>
            <a:r>
              <a:rPr lang="en-US" sz="2400" dirty="0" smtClean="0"/>
              <a:t>numerical calculations are comparatively slow because there is no Integer type</a:t>
            </a:r>
            <a:endParaRPr lang="en-US" sz="2800" dirty="0" smtClean="0"/>
          </a:p>
        </p:txBody>
      </p:sp>
      <p:sp>
        <p:nvSpPr>
          <p:cNvPr id="17" name="Content Placeholder 10"/>
          <p:cNvSpPr txBox="1">
            <a:spLocks/>
          </p:cNvSpPr>
          <p:nvPr/>
        </p:nvSpPr>
        <p:spPr>
          <a:xfrm>
            <a:off x="533400" y="4114800"/>
            <a:ext cx="8305800" cy="685800"/>
          </a:xfrm>
          <a:prstGeom prst="rect">
            <a:avLst/>
          </a:prstGeom>
        </p:spPr>
        <p:txBody>
          <a:bodyPr vert="horz" lIns="91440" tIns="45720" rIns="91440" bIns="45720" rtlCol="0">
            <a:normAutofit lnSpcReduction="10000"/>
          </a:bodyPr>
          <a:lstStyle/>
          <a:p>
            <a:r>
              <a:rPr lang="en-US" sz="2000" dirty="0" smtClean="0"/>
              <a:t>there's no distinction between integers and floats, unlike C# or Java, this is true</a:t>
            </a:r>
            <a:endParaRPr lang="en-US" sz="2000" dirty="0"/>
          </a:p>
        </p:txBody>
      </p:sp>
      <p:sp>
        <p:nvSpPr>
          <p:cNvPr id="14" name="TextBox 13"/>
          <p:cNvSpPr txBox="1"/>
          <p:nvPr/>
        </p:nvSpPr>
        <p:spPr>
          <a:xfrm>
            <a:off x="685800" y="3505200"/>
            <a:ext cx="7848600" cy="400110"/>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0.0 === 0; </a:t>
            </a:r>
            <a:r>
              <a:rPr lang="en-US" sz="2000" i="1" dirty="0" smtClean="0">
                <a:solidFill>
                  <a:schemeClr val="tx1"/>
                </a:solidFill>
              </a:rPr>
              <a:t>//true</a:t>
            </a:r>
            <a:endParaRPr lang="en-US" sz="2000" dirty="0" smtClean="0">
              <a:solidFill>
                <a:schemeClr val="tx1"/>
              </a:solidFill>
              <a:latin typeface="Century" pitchFamily="18" charset="0"/>
            </a:endParaRPr>
          </a:p>
        </p:txBody>
      </p:sp>
      <p:sp>
        <p:nvSpPr>
          <p:cNvPr id="19" name="Content Placeholder 10"/>
          <p:cNvSpPr txBox="1">
            <a:spLocks/>
          </p:cNvSpPr>
          <p:nvPr/>
        </p:nvSpPr>
        <p:spPr>
          <a:xfrm>
            <a:off x="7620000" y="5943600"/>
            <a:ext cx="1143000" cy="381000"/>
          </a:xfrm>
          <a:prstGeom prst="rect">
            <a:avLst/>
          </a:prstGeom>
        </p:spPr>
        <p:txBody>
          <a:bodyPr vert="horz" lIns="91440" tIns="45720" rIns="91440" bIns="45720" rtlCol="0">
            <a:normAutofit lnSpcReduction="10000"/>
          </a:bodyPr>
          <a:lstStyle/>
          <a:p>
            <a:r>
              <a:rPr lang="en-US" sz="2000" dirty="0" smtClean="0"/>
              <a:t>Contd..</a:t>
            </a:r>
            <a:endParaRPr lang="en-US" sz="2000"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156</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8" name="TextBox 17"/>
          <p:cNvSpPr txBox="1"/>
          <p:nvPr/>
        </p:nvSpPr>
        <p:spPr>
          <a:xfrm>
            <a:off x="609600" y="1981200"/>
            <a:ext cx="7848600" cy="163121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var a = 0 * 1; </a:t>
            </a:r>
            <a:r>
              <a:rPr lang="en-US" sz="2000" i="1" dirty="0" smtClean="0">
                <a:solidFill>
                  <a:schemeClr val="tx1"/>
                </a:solidFill>
                <a:latin typeface="Century" pitchFamily="18" charset="0"/>
              </a:rPr>
              <a:t>// This simple sum gives 0</a:t>
            </a:r>
          </a:p>
          <a:p>
            <a:r>
              <a:rPr lang="en-US" sz="2000" dirty="0" err="1" smtClean="0">
                <a:solidFill>
                  <a:schemeClr val="tx1"/>
                </a:solidFill>
                <a:latin typeface="Century" pitchFamily="18" charset="0"/>
              </a:rPr>
              <a:t>var</a:t>
            </a:r>
            <a:r>
              <a:rPr lang="en-US" sz="2000" dirty="0" smtClean="0">
                <a:solidFill>
                  <a:schemeClr val="tx1"/>
                </a:solidFill>
                <a:latin typeface="Century" pitchFamily="18" charset="0"/>
              </a:rPr>
              <a:t> b = 0 * -1; </a:t>
            </a:r>
            <a:r>
              <a:rPr lang="en-US" sz="2000" i="1" dirty="0" smtClean="0">
                <a:solidFill>
                  <a:schemeClr val="tx1"/>
                </a:solidFill>
                <a:latin typeface="Century" pitchFamily="18" charset="0"/>
              </a:rPr>
              <a:t>// This simple sum gives -0 (you could also just </a:t>
            </a:r>
          </a:p>
          <a:p>
            <a:r>
              <a:rPr lang="en-US" sz="2000" i="1" dirty="0" smtClean="0">
                <a:solidFill>
                  <a:schemeClr val="tx1"/>
                </a:solidFill>
                <a:latin typeface="Century" pitchFamily="18" charset="0"/>
              </a:rPr>
              <a:t>		// do "b = -0" but why would you do that?) </a:t>
            </a:r>
          </a:p>
          <a:p>
            <a:r>
              <a:rPr lang="en-US" sz="2000" dirty="0" smtClean="0">
                <a:solidFill>
                  <a:schemeClr val="tx1"/>
                </a:solidFill>
                <a:latin typeface="Century" pitchFamily="18" charset="0"/>
              </a:rPr>
              <a:t>a === b; </a:t>
            </a:r>
            <a:r>
              <a:rPr lang="en-US" sz="2000" i="1" dirty="0" smtClean="0">
                <a:solidFill>
                  <a:schemeClr val="tx1"/>
                </a:solidFill>
                <a:latin typeface="Century" pitchFamily="18" charset="0"/>
              </a:rPr>
              <a:t>//true: 0 equals -0</a:t>
            </a:r>
          </a:p>
          <a:p>
            <a:r>
              <a:rPr lang="en-US" sz="2000" dirty="0" smtClean="0">
                <a:solidFill>
                  <a:schemeClr val="tx1"/>
                </a:solidFill>
                <a:latin typeface="Century" pitchFamily="18" charset="0"/>
              </a:rPr>
              <a:t>1/a === 1/b; </a:t>
            </a:r>
            <a:r>
              <a:rPr lang="en-US" sz="2000" i="1" dirty="0" smtClean="0">
                <a:solidFill>
                  <a:schemeClr val="tx1"/>
                </a:solidFill>
                <a:latin typeface="Century" pitchFamily="18" charset="0"/>
              </a:rPr>
              <a:t>//false: Infinity does not equal -Infinity</a:t>
            </a:r>
            <a:endParaRPr lang="en-US" sz="2000" dirty="0" smtClean="0">
              <a:solidFill>
                <a:schemeClr val="tx1"/>
              </a:solidFill>
              <a:latin typeface="Century" pitchFamily="18" charset="0"/>
            </a:endParaRPr>
          </a:p>
        </p:txBody>
      </p:sp>
      <p:sp>
        <p:nvSpPr>
          <p:cNvPr id="20" name="Content Placeholder 10"/>
          <p:cNvSpPr txBox="1">
            <a:spLocks/>
          </p:cNvSpPr>
          <p:nvPr/>
        </p:nvSpPr>
        <p:spPr>
          <a:xfrm>
            <a:off x="533400" y="4191000"/>
            <a:ext cx="8305800" cy="1295400"/>
          </a:xfrm>
          <a:prstGeom prst="rect">
            <a:avLst/>
          </a:prstGeom>
        </p:spPr>
        <p:txBody>
          <a:bodyPr vert="horz" lIns="91440" tIns="45720" rIns="91440" bIns="45720" rtlCol="0">
            <a:normAutofit/>
          </a:bodyPr>
          <a:lstStyle/>
          <a:p>
            <a:r>
              <a:rPr lang="en-US" sz="2000" dirty="0" smtClean="0"/>
              <a:t>specification of Number allows for both positive and negative zero values. Positive zero equals negative zero, but positive infinity does not equal negative infinity</a:t>
            </a:r>
            <a:endParaRPr lang="en-US" sz="2000"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157</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85800" y="2514600"/>
            <a:ext cx="7848600" cy="1323439"/>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nn-NO" sz="2000" dirty="0" smtClean="0">
                <a:solidFill>
                  <a:schemeClr val="tx1"/>
                </a:solidFill>
                <a:latin typeface="Century" pitchFamily="18" charset="0"/>
              </a:rPr>
              <a:t>for(var i=0; i&lt;10; i++) {</a:t>
            </a:r>
          </a:p>
          <a:p>
            <a:r>
              <a:rPr lang="nn-NO" sz="2000" dirty="0" smtClean="0">
                <a:solidFill>
                  <a:schemeClr val="tx1"/>
                </a:solidFill>
                <a:latin typeface="Century" pitchFamily="18" charset="0"/>
              </a:rPr>
              <a:t>console.log(i);</a:t>
            </a:r>
          </a:p>
          <a:p>
            <a:r>
              <a:rPr lang="nn-NO" sz="2000" dirty="0" smtClean="0">
                <a:solidFill>
                  <a:schemeClr val="tx1"/>
                </a:solidFill>
                <a:latin typeface="Century" pitchFamily="18" charset="0"/>
              </a:rPr>
              <a:t>}</a:t>
            </a:r>
          </a:p>
          <a:p>
            <a:r>
              <a:rPr lang="nn-NO" sz="2000" dirty="0" smtClean="0">
                <a:solidFill>
                  <a:schemeClr val="tx1"/>
                </a:solidFill>
                <a:latin typeface="Century" pitchFamily="18" charset="0"/>
              </a:rPr>
              <a:t> var i; console.log(i); </a:t>
            </a:r>
            <a:r>
              <a:rPr lang="nn-NO" sz="2000" i="1" dirty="0" smtClean="0">
                <a:solidFill>
                  <a:schemeClr val="tx1"/>
                </a:solidFill>
                <a:latin typeface="Century" pitchFamily="18" charset="0"/>
              </a:rPr>
              <a:t>// 10</a:t>
            </a:r>
            <a:endParaRPr lang="en-US" sz="2000" dirty="0" smtClean="0">
              <a:solidFill>
                <a:schemeClr val="tx1"/>
              </a:solidFill>
              <a:latin typeface="Century" pitchFamily="18" charset="0"/>
            </a:endParaRPr>
          </a:p>
        </p:txBody>
      </p:sp>
      <p:sp>
        <p:nvSpPr>
          <p:cNvPr id="16" name="Content Placeholder 10"/>
          <p:cNvSpPr>
            <a:spLocks noGrp="1"/>
          </p:cNvSpPr>
          <p:nvPr>
            <p:ph idx="1"/>
          </p:nvPr>
        </p:nvSpPr>
        <p:spPr>
          <a:xfrm>
            <a:off x="457200" y="1371600"/>
            <a:ext cx="8686800" cy="1066800"/>
          </a:xfrm>
        </p:spPr>
        <p:txBody>
          <a:bodyPr>
            <a:normAutofit lnSpcReduction="10000"/>
          </a:bodyPr>
          <a:lstStyle/>
          <a:p>
            <a:pPr>
              <a:buNone/>
            </a:pPr>
            <a:r>
              <a:rPr lang="en-US" dirty="0" smtClean="0"/>
              <a:t>Scope</a:t>
            </a:r>
            <a:r>
              <a:rPr lang="en-US" sz="2800" dirty="0" smtClean="0"/>
              <a:t> </a:t>
            </a:r>
          </a:p>
          <a:p>
            <a:pPr>
              <a:buNone/>
            </a:pPr>
            <a:r>
              <a:rPr lang="en-US" sz="2400" dirty="0" smtClean="0"/>
              <a:t>No Block Scope</a:t>
            </a:r>
            <a:r>
              <a:rPr lang="en-US" sz="2800" dirty="0" smtClean="0"/>
              <a:t> - </a:t>
            </a:r>
            <a:r>
              <a:rPr lang="en-US" sz="2000" dirty="0" smtClean="0"/>
              <a:t>there is no concept of block scoping, only functional scoping</a:t>
            </a:r>
            <a:endParaRPr lang="en-US" sz="2800" dirty="0" smtClean="0"/>
          </a:p>
          <a:p>
            <a:pPr>
              <a:buNone/>
            </a:pPr>
            <a:endParaRPr lang="en-US" sz="2800" dirty="0" smtClean="0"/>
          </a:p>
        </p:txBody>
      </p:sp>
      <p:sp>
        <p:nvSpPr>
          <p:cNvPr id="15" name="TextBox 14"/>
          <p:cNvSpPr txBox="1"/>
          <p:nvPr/>
        </p:nvSpPr>
        <p:spPr>
          <a:xfrm>
            <a:off x="685800" y="4724400"/>
            <a:ext cx="7848600" cy="1938992"/>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nn-NO" sz="2000" dirty="0" smtClean="0">
                <a:solidFill>
                  <a:schemeClr val="tx1"/>
                </a:solidFill>
              </a:rPr>
              <a:t>(function (){</a:t>
            </a:r>
          </a:p>
          <a:p>
            <a:r>
              <a:rPr lang="nn-NO" sz="2000" dirty="0" smtClean="0">
                <a:solidFill>
                  <a:schemeClr val="tx1"/>
                </a:solidFill>
              </a:rPr>
              <a:t>for(var j=0; j&lt;10; j++) {</a:t>
            </a:r>
          </a:p>
          <a:p>
            <a:r>
              <a:rPr lang="nn-NO" sz="2000" dirty="0" smtClean="0">
                <a:solidFill>
                  <a:schemeClr val="tx1"/>
                </a:solidFill>
              </a:rPr>
              <a:t>console.log(j);</a:t>
            </a:r>
          </a:p>
          <a:p>
            <a:r>
              <a:rPr lang="nn-NO" sz="2000" dirty="0" smtClean="0">
                <a:solidFill>
                  <a:schemeClr val="tx1"/>
                </a:solidFill>
              </a:rPr>
              <a:t>}</a:t>
            </a:r>
          </a:p>
          <a:p>
            <a:r>
              <a:rPr lang="nn-NO" sz="2000" dirty="0" smtClean="0">
                <a:solidFill>
                  <a:schemeClr val="tx1"/>
                </a:solidFill>
              </a:rPr>
              <a:t>}());</a:t>
            </a:r>
          </a:p>
          <a:p>
            <a:r>
              <a:rPr lang="nn-NO" sz="2000" dirty="0" smtClean="0">
                <a:solidFill>
                  <a:schemeClr val="tx1"/>
                </a:solidFill>
              </a:rPr>
              <a:t>var j; console.log(j); </a:t>
            </a:r>
            <a:r>
              <a:rPr lang="nn-NO" sz="2000" i="1" dirty="0" smtClean="0">
                <a:solidFill>
                  <a:schemeClr val="tx1"/>
                </a:solidFill>
              </a:rPr>
              <a:t>// undefined</a:t>
            </a:r>
            <a:endParaRPr lang="en-US" sz="2000" dirty="0" smtClean="0">
              <a:solidFill>
                <a:schemeClr val="tx1"/>
              </a:solidFill>
              <a:latin typeface="Century" pitchFamily="18" charset="0"/>
            </a:endParaRPr>
          </a:p>
        </p:txBody>
      </p:sp>
      <p:sp>
        <p:nvSpPr>
          <p:cNvPr id="18" name="Content Placeholder 10"/>
          <p:cNvSpPr txBox="1">
            <a:spLocks/>
          </p:cNvSpPr>
          <p:nvPr/>
        </p:nvSpPr>
        <p:spPr>
          <a:xfrm>
            <a:off x="685800" y="4114800"/>
            <a:ext cx="7696200" cy="381000"/>
          </a:xfrm>
          <a:prstGeom prst="rect">
            <a:avLst/>
          </a:prstGeom>
        </p:spPr>
        <p:txBody>
          <a:bodyPr vert="horz" lIns="91440" tIns="45720" rIns="91440" bIns="45720" rtlCol="0">
            <a:normAutofit lnSpcReduction="10000"/>
          </a:bodyPr>
          <a:lstStyle/>
          <a:p>
            <a:r>
              <a:rPr lang="en-US" sz="2000" dirty="0" smtClean="0"/>
              <a:t>possible to create a scope by writing an immediately-executing function</a:t>
            </a:r>
            <a:endParaRPr lang="en-US" sz="2000"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158</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2" name="TextBox 11"/>
          <p:cNvSpPr txBox="1"/>
          <p:nvPr/>
        </p:nvSpPr>
        <p:spPr>
          <a:xfrm>
            <a:off x="685800" y="2286000"/>
            <a:ext cx="7848600" cy="163121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var x = 3;</a:t>
            </a:r>
          </a:p>
          <a:p>
            <a:r>
              <a:rPr lang="en-US" sz="2000" dirty="0" smtClean="0">
                <a:solidFill>
                  <a:schemeClr val="tx1"/>
                </a:solidFill>
                <a:latin typeface="Century" pitchFamily="18" charset="0"/>
              </a:rPr>
              <a:t>(function (){</a:t>
            </a:r>
          </a:p>
          <a:p>
            <a:r>
              <a:rPr lang="en-US" sz="2000" dirty="0" smtClean="0">
                <a:solidFill>
                  <a:schemeClr val="tx1"/>
                </a:solidFill>
                <a:latin typeface="Century" pitchFamily="18" charset="0"/>
              </a:rPr>
              <a:t>console.log(x + 2); </a:t>
            </a:r>
            <a:r>
              <a:rPr lang="en-US" sz="2000" i="1" dirty="0" smtClean="0">
                <a:solidFill>
                  <a:schemeClr val="tx1"/>
                </a:solidFill>
                <a:latin typeface="Century" pitchFamily="18" charset="0"/>
              </a:rPr>
              <a:t>// 5</a:t>
            </a:r>
          </a:p>
          <a:p>
            <a:r>
              <a:rPr lang="en-US" sz="2000" dirty="0" smtClean="0">
                <a:solidFill>
                  <a:schemeClr val="tx1"/>
                </a:solidFill>
                <a:latin typeface="Century" pitchFamily="18" charset="0"/>
              </a:rPr>
              <a:t>x = 0; </a:t>
            </a:r>
            <a:r>
              <a:rPr lang="en-US" sz="2000" i="1" dirty="0" smtClean="0">
                <a:solidFill>
                  <a:schemeClr val="tx1"/>
                </a:solidFill>
                <a:latin typeface="Century" pitchFamily="18" charset="0"/>
              </a:rPr>
              <a:t>//No var declaration</a:t>
            </a:r>
          </a:p>
          <a:p>
            <a:r>
              <a:rPr lang="en-US" sz="2000" dirty="0" smtClean="0">
                <a:solidFill>
                  <a:schemeClr val="tx1"/>
                </a:solidFill>
                <a:latin typeface="Century" pitchFamily="18" charset="0"/>
              </a:rPr>
              <a:t>}());</a:t>
            </a:r>
          </a:p>
        </p:txBody>
      </p:sp>
      <p:sp>
        <p:nvSpPr>
          <p:cNvPr id="16" name="Content Placeholder 10"/>
          <p:cNvSpPr>
            <a:spLocks noGrp="1"/>
          </p:cNvSpPr>
          <p:nvPr>
            <p:ph idx="1"/>
          </p:nvPr>
        </p:nvSpPr>
        <p:spPr>
          <a:xfrm>
            <a:off x="457200" y="1524000"/>
            <a:ext cx="8686800" cy="838200"/>
          </a:xfrm>
        </p:spPr>
        <p:txBody>
          <a:bodyPr>
            <a:noAutofit/>
          </a:bodyPr>
          <a:lstStyle/>
          <a:p>
            <a:pPr>
              <a:buNone/>
            </a:pPr>
            <a:r>
              <a:rPr lang="en-US" sz="2000" dirty="0" smtClean="0"/>
              <a:t>Using VAR</a:t>
            </a:r>
            <a:endParaRPr lang="en-US" sz="1800" dirty="0" smtClean="0"/>
          </a:p>
        </p:txBody>
      </p:sp>
      <p:sp>
        <p:nvSpPr>
          <p:cNvPr id="15" name="TextBox 14"/>
          <p:cNvSpPr txBox="1"/>
          <p:nvPr/>
        </p:nvSpPr>
        <p:spPr>
          <a:xfrm>
            <a:off x="685800" y="4572000"/>
            <a:ext cx="7848600" cy="163121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var x = 3;</a:t>
            </a:r>
          </a:p>
          <a:p>
            <a:r>
              <a:rPr lang="en-US" sz="2000" dirty="0" smtClean="0">
                <a:solidFill>
                  <a:schemeClr val="tx1"/>
                </a:solidFill>
                <a:latin typeface="Century" pitchFamily="18" charset="0"/>
              </a:rPr>
              <a:t>(function (){</a:t>
            </a:r>
          </a:p>
          <a:p>
            <a:r>
              <a:rPr lang="en-US" sz="2000" dirty="0" smtClean="0">
                <a:solidFill>
                  <a:schemeClr val="tx1"/>
                </a:solidFill>
                <a:latin typeface="Century" pitchFamily="18" charset="0"/>
              </a:rPr>
              <a:t>console.log(x + 2); </a:t>
            </a:r>
            <a:r>
              <a:rPr lang="en-US" sz="2000" i="1" dirty="0" smtClean="0">
                <a:solidFill>
                  <a:schemeClr val="tx1"/>
                </a:solidFill>
                <a:latin typeface="Century" pitchFamily="18" charset="0"/>
              </a:rPr>
              <a:t>//NaN - x is not defined</a:t>
            </a:r>
          </a:p>
          <a:p>
            <a:r>
              <a:rPr lang="en-US" sz="2000" dirty="0" smtClean="0">
                <a:solidFill>
                  <a:schemeClr val="tx1"/>
                </a:solidFill>
                <a:latin typeface="Century" pitchFamily="18" charset="0"/>
              </a:rPr>
              <a:t>var x = 0; </a:t>
            </a:r>
            <a:r>
              <a:rPr lang="en-US" sz="2000" i="1" dirty="0" smtClean="0">
                <a:solidFill>
                  <a:schemeClr val="tx1"/>
                </a:solidFill>
                <a:latin typeface="Century" pitchFamily="18" charset="0"/>
              </a:rPr>
              <a:t>//var declaration</a:t>
            </a:r>
          </a:p>
          <a:p>
            <a:r>
              <a:rPr lang="en-US" sz="2000" dirty="0" smtClean="0">
                <a:solidFill>
                  <a:schemeClr val="tx1"/>
                </a:solidFill>
                <a:latin typeface="Century" pitchFamily="18" charset="0"/>
              </a:rPr>
              <a:t>}());</a:t>
            </a:r>
          </a:p>
        </p:txBody>
      </p:sp>
      <p:sp>
        <p:nvSpPr>
          <p:cNvPr id="18" name="Content Placeholder 10"/>
          <p:cNvSpPr txBox="1">
            <a:spLocks/>
          </p:cNvSpPr>
          <p:nvPr/>
        </p:nvSpPr>
        <p:spPr>
          <a:xfrm>
            <a:off x="685800" y="4038600"/>
            <a:ext cx="8229600" cy="381000"/>
          </a:xfrm>
          <a:prstGeom prst="rect">
            <a:avLst/>
          </a:prstGeom>
        </p:spPr>
        <p:txBody>
          <a:bodyPr vert="horz" lIns="91440" tIns="45720" rIns="91440" bIns="45720" rtlCol="0">
            <a:normAutofit lnSpcReduction="10000"/>
          </a:bodyPr>
          <a:lstStyle/>
          <a:p>
            <a:r>
              <a:rPr lang="en-US" sz="2000" dirty="0" smtClean="0"/>
              <a:t>if you re-declare x as a var in the inner function, there is strange behaviour</a:t>
            </a:r>
            <a:endParaRPr lang="en-US" sz="2000"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159</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5" name="TextBox 14"/>
          <p:cNvSpPr txBox="1"/>
          <p:nvPr/>
        </p:nvSpPr>
        <p:spPr>
          <a:xfrm>
            <a:off x="609600" y="3124200"/>
            <a:ext cx="7848600" cy="3477875"/>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var obj = {</a:t>
            </a:r>
          </a:p>
          <a:p>
            <a:r>
              <a:rPr lang="en-US" sz="2000" dirty="0" smtClean="0">
                <a:solidFill>
                  <a:schemeClr val="tx1"/>
                </a:solidFill>
                <a:latin typeface="Century" pitchFamily="18" charset="0"/>
              </a:rPr>
              <a:t>	doSomething: function () {</a:t>
            </a:r>
          </a:p>
          <a:p>
            <a:r>
              <a:rPr lang="en-US" sz="2000" dirty="0" smtClean="0">
                <a:solidFill>
                  <a:schemeClr val="tx1"/>
                </a:solidFill>
                <a:latin typeface="Century" pitchFamily="18" charset="0"/>
              </a:rPr>
              <a:t>	var a = "bob";</a:t>
            </a:r>
          </a:p>
          <a:p>
            <a:r>
              <a:rPr lang="en-US" sz="2000" dirty="0" smtClean="0">
                <a:solidFill>
                  <a:schemeClr val="tx1"/>
                </a:solidFill>
                <a:latin typeface="Century" pitchFamily="18" charset="0"/>
              </a:rPr>
              <a:t>	console.log(this); </a:t>
            </a:r>
            <a:r>
              <a:rPr lang="en-US" sz="2000" i="1" dirty="0" smtClean="0">
                <a:solidFill>
                  <a:schemeClr val="tx1"/>
                </a:solidFill>
                <a:latin typeface="Century" pitchFamily="18" charset="0"/>
              </a:rPr>
              <a:t>// obj</a:t>
            </a:r>
          </a:p>
          <a:p>
            <a:r>
              <a:rPr lang="en-US" sz="2000" i="1" dirty="0" smtClean="0">
                <a:solidFill>
                  <a:schemeClr val="tx1"/>
                </a:solidFill>
                <a:latin typeface="Century" pitchFamily="18" charset="0"/>
              </a:rPr>
              <a:t>	</a:t>
            </a:r>
            <a:r>
              <a:rPr lang="en-US" sz="2000" dirty="0" smtClean="0">
                <a:solidFill>
                  <a:schemeClr val="tx1"/>
                </a:solidFill>
                <a:latin typeface="Century" pitchFamily="18" charset="0"/>
              </a:rPr>
              <a:t>(function () {</a:t>
            </a:r>
          </a:p>
          <a:p>
            <a:r>
              <a:rPr lang="en-US" sz="2000" dirty="0" smtClean="0">
                <a:solidFill>
                  <a:schemeClr val="tx1"/>
                </a:solidFill>
                <a:latin typeface="Century" pitchFamily="18" charset="0"/>
              </a:rPr>
              <a:t>		console.log(this); </a:t>
            </a:r>
            <a:r>
              <a:rPr lang="en-US" sz="2000" i="1" dirty="0" smtClean="0">
                <a:solidFill>
                  <a:schemeClr val="tx1"/>
                </a:solidFill>
                <a:latin typeface="Century" pitchFamily="18" charset="0"/>
              </a:rPr>
              <a:t>// window - "this" is reset 			</a:t>
            </a:r>
            <a:r>
              <a:rPr lang="en-US" sz="2000" dirty="0" smtClean="0">
                <a:solidFill>
                  <a:schemeClr val="tx1"/>
                </a:solidFill>
                <a:latin typeface="Century" pitchFamily="18" charset="0"/>
              </a:rPr>
              <a:t>console.log(a); </a:t>
            </a:r>
            <a:r>
              <a:rPr lang="en-US" sz="2000" i="1" dirty="0" smtClean="0">
                <a:solidFill>
                  <a:schemeClr val="tx1"/>
                </a:solidFill>
                <a:latin typeface="Century" pitchFamily="18" charset="0"/>
              </a:rPr>
              <a:t>// "bob" - still in scope</a:t>
            </a:r>
          </a:p>
          <a:p>
            <a:r>
              <a:rPr lang="en-US" sz="2000" i="1" dirty="0" smtClean="0">
                <a:solidFill>
                  <a:schemeClr val="tx1"/>
                </a:solidFill>
                <a:latin typeface="Century" pitchFamily="18" charset="0"/>
              </a:rPr>
              <a:t>	</a:t>
            </a:r>
            <a:r>
              <a:rPr lang="en-US" sz="2000" dirty="0" smtClean="0">
                <a:solidFill>
                  <a:schemeClr val="tx1"/>
                </a:solidFill>
                <a:latin typeface="Century" pitchFamily="18" charset="0"/>
              </a:rPr>
              <a:t>}()); </a:t>
            </a:r>
          </a:p>
          <a:p>
            <a:r>
              <a:rPr lang="en-US" sz="2000" dirty="0" smtClean="0">
                <a:solidFill>
                  <a:schemeClr val="tx1"/>
                </a:solidFill>
                <a:latin typeface="Century" pitchFamily="18" charset="0"/>
              </a:rPr>
              <a:t>	}</a:t>
            </a:r>
          </a:p>
          <a:p>
            <a:r>
              <a:rPr lang="en-US" sz="2000" dirty="0" smtClean="0">
                <a:solidFill>
                  <a:schemeClr val="tx1"/>
                </a:solidFill>
                <a:latin typeface="Century" pitchFamily="18" charset="0"/>
              </a:rPr>
              <a:t> };</a:t>
            </a:r>
          </a:p>
          <a:p>
            <a:r>
              <a:rPr lang="en-US" sz="2000" dirty="0" smtClean="0">
                <a:solidFill>
                  <a:schemeClr val="tx1"/>
                </a:solidFill>
                <a:latin typeface="Century" pitchFamily="18" charset="0"/>
              </a:rPr>
              <a:t>obj.doSomething();</a:t>
            </a:r>
          </a:p>
        </p:txBody>
      </p:sp>
      <p:sp>
        <p:nvSpPr>
          <p:cNvPr id="20" name="Content Placeholder 10"/>
          <p:cNvSpPr txBox="1">
            <a:spLocks/>
          </p:cNvSpPr>
          <p:nvPr/>
        </p:nvSpPr>
        <p:spPr>
          <a:xfrm>
            <a:off x="533400" y="1600200"/>
            <a:ext cx="8229600" cy="1447800"/>
          </a:xfrm>
          <a:prstGeom prst="rect">
            <a:avLst/>
          </a:prstGeom>
        </p:spPr>
        <p:txBody>
          <a:bodyPr vert="horz" lIns="91440" tIns="45720" rIns="91440" bIns="45720" rtlCol="0">
            <a:normAutofit/>
          </a:bodyPr>
          <a:lstStyle/>
          <a:p>
            <a:r>
              <a:rPr lang="en-US" sz="3200" dirty="0" smtClean="0"/>
              <a:t>'this' and Inner Functions</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Comments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16</a:t>
            </a:fld>
            <a:endParaRPr lang="en-US"/>
          </a:p>
        </p:txBody>
      </p:sp>
      <p:sp>
        <p:nvSpPr>
          <p:cNvPr id="12" name="Content Placeholder 2"/>
          <p:cNvSpPr>
            <a:spLocks noGrp="1"/>
          </p:cNvSpPr>
          <p:nvPr>
            <p:ph sz="half" idx="1"/>
          </p:nvPr>
        </p:nvSpPr>
        <p:spPr>
          <a:xfrm>
            <a:off x="457200" y="1371600"/>
            <a:ext cx="8229600" cy="4648200"/>
          </a:xfrm>
        </p:spPr>
        <p:txBody>
          <a:bodyPr>
            <a:normAutofit/>
          </a:bodyPr>
          <a:lstStyle/>
          <a:p>
            <a:r>
              <a:rPr lang="en-US" sz="1800" dirty="0" smtClean="0"/>
              <a:t>Comments can be added to explain the JavaScript, or to make the code more readable</a:t>
            </a:r>
          </a:p>
          <a:p>
            <a:endParaRPr lang="en-US" sz="1800" dirty="0" smtClean="0"/>
          </a:p>
          <a:p>
            <a:r>
              <a:rPr lang="en-US" sz="1800" dirty="0" smtClean="0"/>
              <a:t>Comments will not be executed by JavaScript</a:t>
            </a:r>
          </a:p>
          <a:p>
            <a:endParaRPr lang="en-US" sz="1800" dirty="0" smtClean="0"/>
          </a:p>
          <a:p>
            <a:r>
              <a:rPr lang="en-US" sz="1800" dirty="0" smtClean="0"/>
              <a:t>Single line comments start with //</a:t>
            </a:r>
          </a:p>
          <a:p>
            <a:endParaRPr lang="en-US" sz="1800" dirty="0" smtClean="0"/>
          </a:p>
          <a:p>
            <a:r>
              <a:rPr lang="en-US" sz="1800" dirty="0" smtClean="0"/>
              <a:t>Multi line comments start with /* and end with */</a:t>
            </a:r>
            <a:endParaRPr lang="en-US" sz="1800"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160</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5" name="TextBox 14"/>
          <p:cNvSpPr txBox="1"/>
          <p:nvPr/>
        </p:nvSpPr>
        <p:spPr>
          <a:xfrm>
            <a:off x="609600" y="2286000"/>
            <a:ext cx="7848600" cy="1015663"/>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var a;</a:t>
            </a:r>
          </a:p>
          <a:p>
            <a:r>
              <a:rPr lang="en-US" sz="2000" dirty="0" smtClean="0">
                <a:solidFill>
                  <a:schemeClr val="tx1"/>
                </a:solidFill>
                <a:latin typeface="Century" pitchFamily="18" charset="0"/>
              </a:rPr>
              <a:t>a === null; </a:t>
            </a:r>
            <a:r>
              <a:rPr lang="en-US" sz="2000" i="1" dirty="0" smtClean="0">
                <a:solidFill>
                  <a:schemeClr val="tx1"/>
                </a:solidFill>
                <a:latin typeface="Century" pitchFamily="18" charset="0"/>
              </a:rPr>
              <a:t>//false</a:t>
            </a:r>
          </a:p>
          <a:p>
            <a:r>
              <a:rPr lang="en-US" sz="2000" dirty="0" smtClean="0">
                <a:solidFill>
                  <a:schemeClr val="tx1"/>
                </a:solidFill>
                <a:latin typeface="Century" pitchFamily="18" charset="0"/>
              </a:rPr>
              <a:t>a === undefined; </a:t>
            </a:r>
            <a:r>
              <a:rPr lang="en-US" sz="2000" i="1" dirty="0" smtClean="0">
                <a:solidFill>
                  <a:schemeClr val="tx1"/>
                </a:solidFill>
                <a:latin typeface="Century" pitchFamily="18" charset="0"/>
              </a:rPr>
              <a:t>//true</a:t>
            </a:r>
            <a:endParaRPr lang="en-US" sz="2000" dirty="0" smtClean="0">
              <a:solidFill>
                <a:schemeClr val="tx1"/>
              </a:solidFill>
              <a:latin typeface="Century" pitchFamily="18" charset="0"/>
            </a:endParaRPr>
          </a:p>
        </p:txBody>
      </p:sp>
      <p:sp>
        <p:nvSpPr>
          <p:cNvPr id="20" name="Content Placeholder 10"/>
          <p:cNvSpPr txBox="1">
            <a:spLocks/>
          </p:cNvSpPr>
          <p:nvPr/>
        </p:nvSpPr>
        <p:spPr>
          <a:xfrm>
            <a:off x="533400" y="1600200"/>
            <a:ext cx="8229600" cy="533400"/>
          </a:xfrm>
          <a:prstGeom prst="rect">
            <a:avLst/>
          </a:prstGeom>
        </p:spPr>
        <p:txBody>
          <a:bodyPr vert="horz" lIns="91440" tIns="45720" rIns="91440" bIns="45720" rtlCol="0">
            <a:normAutofit lnSpcReduction="10000"/>
          </a:bodyPr>
          <a:lstStyle/>
          <a:p>
            <a:r>
              <a:rPr lang="en-US" sz="3200" dirty="0" smtClean="0"/>
              <a:t>The Absence of data: 'null' and 'undefined’</a:t>
            </a:r>
          </a:p>
        </p:txBody>
      </p:sp>
      <p:sp>
        <p:nvSpPr>
          <p:cNvPr id="11" name="Content Placeholder 10"/>
          <p:cNvSpPr txBox="1">
            <a:spLocks/>
          </p:cNvSpPr>
          <p:nvPr/>
        </p:nvSpPr>
        <p:spPr>
          <a:xfrm>
            <a:off x="609600" y="3429000"/>
            <a:ext cx="8305800" cy="381000"/>
          </a:xfrm>
          <a:prstGeom prst="rect">
            <a:avLst/>
          </a:prstGeom>
        </p:spPr>
        <p:txBody>
          <a:bodyPr vert="horz" lIns="91440" tIns="45720" rIns="91440" bIns="45720" rtlCol="0">
            <a:normAutofit lnSpcReduction="10000"/>
          </a:bodyPr>
          <a:lstStyle/>
          <a:p>
            <a:r>
              <a:rPr lang="en-US" sz="2000" dirty="0" smtClean="0"/>
              <a:t>'a' is in fact undefined</a:t>
            </a:r>
          </a:p>
        </p:txBody>
      </p:sp>
      <p:sp>
        <p:nvSpPr>
          <p:cNvPr id="12" name="Content Placeholder 10"/>
          <p:cNvSpPr txBox="1">
            <a:spLocks/>
          </p:cNvSpPr>
          <p:nvPr/>
        </p:nvSpPr>
        <p:spPr>
          <a:xfrm>
            <a:off x="609600" y="3886200"/>
            <a:ext cx="8229600" cy="762000"/>
          </a:xfrm>
          <a:prstGeom prst="rect">
            <a:avLst/>
          </a:prstGeom>
        </p:spPr>
        <p:txBody>
          <a:bodyPr vert="horz" lIns="91440" tIns="45720" rIns="91440" bIns="45720" rtlCol="0">
            <a:normAutofit/>
          </a:bodyPr>
          <a:lstStyle/>
          <a:p>
            <a:r>
              <a:rPr lang="en-US" sz="2000" dirty="0" smtClean="0"/>
              <a:t>If you want to check that a variable actually has a value, and also follow the rule of never using double-equals, you need to do the following</a:t>
            </a:r>
          </a:p>
        </p:txBody>
      </p:sp>
      <p:sp>
        <p:nvSpPr>
          <p:cNvPr id="14" name="TextBox 13"/>
          <p:cNvSpPr txBox="1"/>
          <p:nvPr/>
        </p:nvSpPr>
        <p:spPr>
          <a:xfrm>
            <a:off x="609600" y="4724400"/>
            <a:ext cx="7848600" cy="70788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if(a !== null &amp;&amp; a !== undefined) </a:t>
            </a:r>
          </a:p>
          <a:p>
            <a:r>
              <a:rPr lang="en-US" sz="2000" dirty="0" smtClean="0">
                <a:solidFill>
                  <a:schemeClr val="tx1"/>
                </a:solidFill>
                <a:latin typeface="Century" pitchFamily="18" charset="0"/>
              </a:rPr>
              <a:t>{  ... }</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161</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5" name="TextBox 14"/>
          <p:cNvSpPr txBox="1"/>
          <p:nvPr/>
        </p:nvSpPr>
        <p:spPr>
          <a:xfrm>
            <a:off x="533400" y="2895600"/>
            <a:ext cx="7848600" cy="400110"/>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undefined = "surprise!";</a:t>
            </a:r>
          </a:p>
        </p:txBody>
      </p:sp>
      <p:sp>
        <p:nvSpPr>
          <p:cNvPr id="20" name="Content Placeholder 10"/>
          <p:cNvSpPr txBox="1">
            <a:spLocks/>
          </p:cNvSpPr>
          <p:nvPr/>
        </p:nvSpPr>
        <p:spPr>
          <a:xfrm>
            <a:off x="533400" y="1371600"/>
            <a:ext cx="8229600" cy="838200"/>
          </a:xfrm>
          <a:prstGeom prst="rect">
            <a:avLst/>
          </a:prstGeom>
        </p:spPr>
        <p:txBody>
          <a:bodyPr vert="horz" lIns="91440" tIns="45720" rIns="91440" bIns="45720" rtlCol="0">
            <a:normAutofit fontScale="92500" lnSpcReduction="10000"/>
          </a:bodyPr>
          <a:lstStyle/>
          <a:p>
            <a:r>
              <a:rPr lang="en-US" sz="3200" dirty="0" smtClean="0"/>
              <a:t>Redefining Undefined - </a:t>
            </a:r>
            <a:r>
              <a:rPr lang="en-US" sz="2200" dirty="0" smtClean="0"/>
              <a:t>you can redefine undefined, as it isn't a reserved word</a:t>
            </a:r>
            <a:endParaRPr lang="en-US" sz="3200" dirty="0"/>
          </a:p>
        </p:txBody>
      </p:sp>
      <p:sp>
        <p:nvSpPr>
          <p:cNvPr id="11" name="Content Placeholder 10"/>
          <p:cNvSpPr txBox="1">
            <a:spLocks/>
          </p:cNvSpPr>
          <p:nvPr/>
        </p:nvSpPr>
        <p:spPr>
          <a:xfrm>
            <a:off x="457200" y="4038600"/>
            <a:ext cx="8305800" cy="685800"/>
          </a:xfrm>
          <a:prstGeom prst="rect">
            <a:avLst/>
          </a:prstGeom>
        </p:spPr>
        <p:txBody>
          <a:bodyPr vert="horz" lIns="91440" tIns="45720" rIns="91440" bIns="45720" rtlCol="0">
            <a:normAutofit lnSpcReduction="10000"/>
          </a:bodyPr>
          <a:lstStyle/>
          <a:p>
            <a:r>
              <a:rPr lang="en-US" sz="2000" dirty="0" smtClean="0"/>
              <a:t>you can get it back by assigning an undefined variable or using the "void" operator</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162</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5" name="TextBox 14"/>
          <p:cNvSpPr txBox="1"/>
          <p:nvPr/>
        </p:nvSpPr>
        <p:spPr>
          <a:xfrm>
            <a:off x="609600" y="2209800"/>
            <a:ext cx="7848600" cy="1323439"/>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return</a:t>
            </a:r>
          </a:p>
          <a:p>
            <a:r>
              <a:rPr lang="en-US" sz="2000" dirty="0" smtClean="0">
                <a:solidFill>
                  <a:schemeClr val="tx1"/>
                </a:solidFill>
                <a:latin typeface="Century" pitchFamily="18" charset="0"/>
              </a:rPr>
              <a:t>{</a:t>
            </a:r>
          </a:p>
          <a:p>
            <a:r>
              <a:rPr lang="en-US" sz="2000" dirty="0" smtClean="0">
                <a:solidFill>
                  <a:schemeClr val="tx1"/>
                </a:solidFill>
                <a:latin typeface="Century" pitchFamily="18" charset="0"/>
              </a:rPr>
              <a:t>	a: "hello“</a:t>
            </a:r>
          </a:p>
          <a:p>
            <a:r>
              <a:rPr lang="en-US" sz="2000" dirty="0" smtClean="0">
                <a:solidFill>
                  <a:schemeClr val="tx1"/>
                </a:solidFill>
                <a:latin typeface="Century" pitchFamily="18" charset="0"/>
              </a:rPr>
              <a:t>};</a:t>
            </a:r>
          </a:p>
        </p:txBody>
      </p:sp>
      <p:sp>
        <p:nvSpPr>
          <p:cNvPr id="20" name="Content Placeholder 10"/>
          <p:cNvSpPr txBox="1">
            <a:spLocks/>
          </p:cNvSpPr>
          <p:nvPr/>
        </p:nvSpPr>
        <p:spPr>
          <a:xfrm>
            <a:off x="533400" y="1371600"/>
            <a:ext cx="8229600" cy="838200"/>
          </a:xfrm>
          <a:prstGeom prst="rect">
            <a:avLst/>
          </a:prstGeom>
        </p:spPr>
        <p:txBody>
          <a:bodyPr vert="horz" lIns="91440" tIns="45720" rIns="91440" bIns="45720" rtlCol="0">
            <a:normAutofit fontScale="92500" lnSpcReduction="10000"/>
          </a:bodyPr>
          <a:lstStyle/>
          <a:p>
            <a:r>
              <a:rPr lang="en-US" sz="3200" dirty="0" smtClean="0"/>
              <a:t>Optional Semicolons - </a:t>
            </a:r>
            <a:r>
              <a:rPr lang="en-US" sz="2200" dirty="0" smtClean="0"/>
              <a:t>Semicolons are optional so that it's easier for beginners to write</a:t>
            </a:r>
            <a:endParaRPr lang="en-US" sz="3200" dirty="0"/>
          </a:p>
        </p:txBody>
      </p:sp>
      <p:sp>
        <p:nvSpPr>
          <p:cNvPr id="11" name="Content Placeholder 10"/>
          <p:cNvSpPr txBox="1">
            <a:spLocks/>
          </p:cNvSpPr>
          <p:nvPr/>
        </p:nvSpPr>
        <p:spPr>
          <a:xfrm>
            <a:off x="533400" y="3733800"/>
            <a:ext cx="8305800" cy="457200"/>
          </a:xfrm>
          <a:prstGeom prst="rect">
            <a:avLst/>
          </a:prstGeom>
        </p:spPr>
        <p:txBody>
          <a:bodyPr vert="horz" lIns="91440" tIns="45720" rIns="91440" bIns="45720" rtlCol="0">
            <a:normAutofit/>
          </a:bodyPr>
          <a:lstStyle/>
          <a:p>
            <a:r>
              <a:rPr lang="en-US" sz="2400" dirty="0" smtClean="0"/>
              <a:t>NaN - </a:t>
            </a:r>
            <a:r>
              <a:rPr lang="en-US" dirty="0" smtClean="0"/>
              <a:t>The type of NaN (Not a Number) is... Number</a:t>
            </a:r>
            <a:endParaRPr lang="en-US" sz="2400" dirty="0"/>
          </a:p>
        </p:txBody>
      </p:sp>
      <p:sp>
        <p:nvSpPr>
          <p:cNvPr id="12" name="Content Placeholder 10"/>
          <p:cNvSpPr txBox="1">
            <a:spLocks/>
          </p:cNvSpPr>
          <p:nvPr/>
        </p:nvSpPr>
        <p:spPr>
          <a:xfrm>
            <a:off x="533400" y="4876800"/>
            <a:ext cx="8229600" cy="457200"/>
          </a:xfrm>
          <a:prstGeom prst="rect">
            <a:avLst/>
          </a:prstGeom>
        </p:spPr>
        <p:txBody>
          <a:bodyPr vert="horz" lIns="91440" tIns="45720" rIns="91440" bIns="45720" rtlCol="0">
            <a:normAutofit/>
          </a:bodyPr>
          <a:lstStyle/>
          <a:p>
            <a:r>
              <a:rPr lang="en-US" sz="2000" dirty="0" smtClean="0"/>
              <a:t>NaN compared to anything is false</a:t>
            </a:r>
          </a:p>
        </p:txBody>
      </p:sp>
      <p:sp>
        <p:nvSpPr>
          <p:cNvPr id="14" name="TextBox 13"/>
          <p:cNvSpPr txBox="1"/>
          <p:nvPr/>
        </p:nvSpPr>
        <p:spPr>
          <a:xfrm>
            <a:off x="609600" y="4267200"/>
            <a:ext cx="7848600" cy="400110"/>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typeof NaN === "number" </a:t>
            </a:r>
            <a:r>
              <a:rPr lang="en-US" sz="2000" i="1" dirty="0" smtClean="0">
                <a:solidFill>
                  <a:schemeClr val="tx1"/>
                </a:solidFill>
                <a:latin typeface="Century" pitchFamily="18" charset="0"/>
              </a:rPr>
              <a:t>//true</a:t>
            </a:r>
            <a:endParaRPr lang="en-US" sz="2000" dirty="0" smtClean="0">
              <a:solidFill>
                <a:schemeClr val="tx1"/>
              </a:solidFill>
              <a:latin typeface="Century" pitchFamily="18" charset="0"/>
            </a:endParaRPr>
          </a:p>
        </p:txBody>
      </p:sp>
      <p:sp>
        <p:nvSpPr>
          <p:cNvPr id="22" name="TextBox 21"/>
          <p:cNvSpPr txBox="1"/>
          <p:nvPr/>
        </p:nvSpPr>
        <p:spPr>
          <a:xfrm>
            <a:off x="609600" y="5410200"/>
            <a:ext cx="7848600" cy="400110"/>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NaN === NaN; </a:t>
            </a:r>
            <a:r>
              <a:rPr lang="en-US" sz="2000" i="1" dirty="0" smtClean="0">
                <a:solidFill>
                  <a:schemeClr val="tx1"/>
                </a:solidFill>
                <a:latin typeface="Century" pitchFamily="18" charset="0"/>
              </a:rPr>
              <a:t>// false</a:t>
            </a:r>
            <a:endParaRPr lang="en-US" sz="2000" dirty="0" smtClean="0">
              <a:solidFill>
                <a:schemeClr val="tx1"/>
              </a:solidFill>
              <a:latin typeface="Century" pitchFamily="18" charset="0"/>
            </a:endParaRPr>
          </a:p>
        </p:txBody>
      </p:sp>
      <p:sp>
        <p:nvSpPr>
          <p:cNvPr id="23" name="Content Placeholder 10"/>
          <p:cNvSpPr txBox="1">
            <a:spLocks/>
          </p:cNvSpPr>
          <p:nvPr/>
        </p:nvSpPr>
        <p:spPr>
          <a:xfrm>
            <a:off x="609600" y="5943600"/>
            <a:ext cx="8229600" cy="914400"/>
          </a:xfrm>
          <a:prstGeom prst="rect">
            <a:avLst/>
          </a:prstGeom>
        </p:spPr>
        <p:txBody>
          <a:bodyPr vert="horz" lIns="91440" tIns="45720" rIns="91440" bIns="45720" rtlCol="0">
            <a:normAutofit/>
          </a:bodyPr>
          <a:lstStyle/>
          <a:p>
            <a:r>
              <a:rPr lang="en-US" sz="2000" dirty="0" smtClean="0"/>
              <a:t>you can't do a NaN comparison, the only way to test whether a number is equal to NaN is with the helper function </a:t>
            </a:r>
            <a:r>
              <a:rPr lang="en-US" sz="2000" dirty="0" err="1" smtClean="0"/>
              <a:t>isNaN</a:t>
            </a:r>
            <a:endParaRPr lang="en-US" sz="2000" dirty="0" smtClean="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163</a:t>
            </a:fld>
            <a:endParaRPr lang="en-US" dirty="0"/>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JavaScript Gotchas</a:t>
            </a:r>
            <a:endParaRPr lang="en-US" sz="4800" dirty="0">
              <a:solidFill>
                <a:schemeClr val="accent1">
                  <a:lumMod val="75000"/>
                </a:schemeClr>
              </a:solidFill>
            </a:endParaRPr>
          </a:p>
        </p:txBody>
      </p:sp>
      <p:sp>
        <p:nvSpPr>
          <p:cNvPr id="15" name="TextBox 14"/>
          <p:cNvSpPr txBox="1"/>
          <p:nvPr/>
        </p:nvSpPr>
        <p:spPr>
          <a:xfrm>
            <a:off x="609600" y="2209800"/>
            <a:ext cx="7848600" cy="1631216"/>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(function(){</a:t>
            </a:r>
          </a:p>
          <a:p>
            <a:r>
              <a:rPr lang="en-US" sz="2000" dirty="0" smtClean="0">
                <a:solidFill>
                  <a:schemeClr val="tx1"/>
                </a:solidFill>
                <a:latin typeface="Century" pitchFamily="18" charset="0"/>
              </a:rPr>
              <a:t>	console.log(arguments instanceof Array); </a:t>
            </a:r>
            <a:r>
              <a:rPr lang="en-US" sz="2000" i="1" dirty="0" smtClean="0">
                <a:solidFill>
                  <a:schemeClr val="tx1"/>
                </a:solidFill>
                <a:latin typeface="Century" pitchFamily="18" charset="0"/>
              </a:rPr>
              <a:t>// false</a:t>
            </a:r>
          </a:p>
          <a:p>
            <a:r>
              <a:rPr lang="en-US" sz="2000" i="1" dirty="0" smtClean="0">
                <a:solidFill>
                  <a:schemeClr val="tx1"/>
                </a:solidFill>
                <a:latin typeface="Century" pitchFamily="18" charset="0"/>
              </a:rPr>
              <a:t>	</a:t>
            </a:r>
            <a:r>
              <a:rPr lang="en-US" sz="2000" dirty="0" smtClean="0">
                <a:solidFill>
                  <a:schemeClr val="tx1"/>
                </a:solidFill>
                <a:latin typeface="Century" pitchFamily="18" charset="0"/>
              </a:rPr>
              <a:t>var argsArray = Array.prototype.slice.call(arguments); 	console.log(argsArray instanceof Array); </a:t>
            </a:r>
            <a:r>
              <a:rPr lang="en-US" sz="2000" i="1" dirty="0" smtClean="0">
                <a:solidFill>
                  <a:schemeClr val="tx1"/>
                </a:solidFill>
                <a:latin typeface="Century" pitchFamily="18" charset="0"/>
              </a:rPr>
              <a:t>// true</a:t>
            </a:r>
          </a:p>
          <a:p>
            <a:r>
              <a:rPr lang="en-US" sz="2000" dirty="0" smtClean="0">
                <a:solidFill>
                  <a:schemeClr val="tx1"/>
                </a:solidFill>
                <a:latin typeface="Century" pitchFamily="18" charset="0"/>
              </a:rPr>
              <a:t>}());</a:t>
            </a:r>
          </a:p>
        </p:txBody>
      </p:sp>
      <p:sp>
        <p:nvSpPr>
          <p:cNvPr id="20" name="Content Placeholder 10"/>
          <p:cNvSpPr txBox="1">
            <a:spLocks/>
          </p:cNvSpPr>
          <p:nvPr/>
        </p:nvSpPr>
        <p:spPr>
          <a:xfrm>
            <a:off x="533400" y="1371600"/>
            <a:ext cx="8229600" cy="838200"/>
          </a:xfrm>
          <a:prstGeom prst="rect">
            <a:avLst/>
          </a:prstGeom>
        </p:spPr>
        <p:txBody>
          <a:bodyPr vert="horz" lIns="91440" tIns="45720" rIns="91440" bIns="45720" rtlCol="0">
            <a:normAutofit fontScale="92500" lnSpcReduction="10000"/>
          </a:bodyPr>
          <a:lstStyle/>
          <a:p>
            <a:r>
              <a:rPr lang="en-US" sz="3200" dirty="0" smtClean="0"/>
              <a:t>The 'arguments' Object - </a:t>
            </a:r>
            <a:r>
              <a:rPr lang="en-US" sz="2400" dirty="0" smtClean="0"/>
              <a:t>you can reference the arguments object to retrieve the list of arguments, within a function</a:t>
            </a:r>
            <a:endParaRPr lang="en-US" sz="3200" dirty="0"/>
          </a:p>
        </p:txBody>
      </p:sp>
      <p:sp>
        <p:nvSpPr>
          <p:cNvPr id="14" name="TextBox 13"/>
          <p:cNvSpPr txBox="1"/>
          <p:nvPr/>
        </p:nvSpPr>
        <p:spPr>
          <a:xfrm>
            <a:off x="609600" y="4876800"/>
            <a:ext cx="7848600" cy="1323439"/>
          </a:xfrm>
          <a:prstGeom prst="rect">
            <a:avLst/>
          </a:prstGeom>
          <a:solidFill>
            <a:schemeClr val="tx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(function(a){</a:t>
            </a:r>
          </a:p>
          <a:p>
            <a:r>
              <a:rPr lang="en-US" sz="2000" dirty="0" smtClean="0">
                <a:solidFill>
                  <a:schemeClr val="tx1"/>
                </a:solidFill>
                <a:latin typeface="Century" pitchFamily="18" charset="0"/>
              </a:rPr>
              <a:t>	alert(arguments[0]); </a:t>
            </a:r>
            <a:r>
              <a:rPr lang="en-US" sz="2000" i="1" dirty="0" smtClean="0">
                <a:solidFill>
                  <a:schemeClr val="tx1"/>
                </a:solidFill>
                <a:latin typeface="Century" pitchFamily="18" charset="0"/>
              </a:rPr>
              <a:t>//1</a:t>
            </a:r>
          </a:p>
          <a:p>
            <a:r>
              <a:rPr lang="en-US" sz="2000" i="1" dirty="0" smtClean="0">
                <a:solidFill>
                  <a:schemeClr val="tx1"/>
                </a:solidFill>
                <a:latin typeface="Century" pitchFamily="18" charset="0"/>
              </a:rPr>
              <a:t>	</a:t>
            </a:r>
            <a:r>
              <a:rPr lang="en-US" sz="2000" dirty="0" smtClean="0">
                <a:solidFill>
                  <a:schemeClr val="tx1"/>
                </a:solidFill>
                <a:latin typeface="Century" pitchFamily="18" charset="0"/>
              </a:rPr>
              <a:t>a = 2; alert(arguments[0]); </a:t>
            </a:r>
            <a:r>
              <a:rPr lang="en-US" sz="2000" i="1" dirty="0" smtClean="0">
                <a:solidFill>
                  <a:schemeClr val="tx1"/>
                </a:solidFill>
                <a:latin typeface="Century" pitchFamily="18" charset="0"/>
              </a:rPr>
              <a:t>//2</a:t>
            </a:r>
          </a:p>
          <a:p>
            <a:r>
              <a:rPr lang="en-US" sz="2000" dirty="0" smtClean="0">
                <a:solidFill>
                  <a:schemeClr val="tx1"/>
                </a:solidFill>
                <a:latin typeface="Century" pitchFamily="18" charset="0"/>
              </a:rPr>
              <a:t>}(1));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Quiz</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17</a:t>
            </a:fld>
            <a:endParaRPr lang="en-US"/>
          </a:p>
        </p:txBody>
      </p:sp>
      <p:sp>
        <p:nvSpPr>
          <p:cNvPr id="13" name="Content Placeholder 2"/>
          <p:cNvSpPr>
            <a:spLocks noGrp="1"/>
          </p:cNvSpPr>
          <p:nvPr>
            <p:ph sz="half" idx="1"/>
          </p:nvPr>
        </p:nvSpPr>
        <p:spPr>
          <a:xfrm>
            <a:off x="533400" y="1371600"/>
            <a:ext cx="8305800" cy="5181600"/>
          </a:xfrm>
        </p:spPr>
        <p:txBody>
          <a:bodyPr>
            <a:normAutofit/>
          </a:bodyPr>
          <a:lstStyle/>
          <a:p>
            <a:r>
              <a:rPr lang="en-IN" dirty="0" smtClean="0"/>
              <a:t>Select correct statements on adding comments to JavaScript code.</a:t>
            </a:r>
            <a:endParaRPr lang="en-US" dirty="0"/>
          </a:p>
        </p:txBody>
      </p:sp>
      <p:sp>
        <p:nvSpPr>
          <p:cNvPr id="11" name="TextBox 10"/>
          <p:cNvSpPr txBox="1"/>
          <p:nvPr/>
        </p:nvSpPr>
        <p:spPr>
          <a:xfrm>
            <a:off x="304800" y="3154740"/>
            <a:ext cx="8534400" cy="1631216"/>
          </a:xfrm>
          <a:prstGeom prst="rect">
            <a:avLst/>
          </a:prstGeom>
          <a:noFill/>
          <a:ln>
            <a:solidFill>
              <a:schemeClr val="tx2">
                <a:lumMod val="60000"/>
                <a:lumOff val="40000"/>
              </a:schemeClr>
            </a:solidFill>
          </a:ln>
        </p:spPr>
        <p:txBody>
          <a:bodyPr wrap="square" rtlCol="0">
            <a:spAutoFit/>
          </a:bodyPr>
          <a:lstStyle/>
          <a:p>
            <a:pPr marL="457200" indent="-457200">
              <a:buFont typeface="+mj-lt"/>
              <a:buAutoNum type="arabicPeriod"/>
            </a:pPr>
            <a:r>
              <a:rPr lang="en-IN" sz="2000" dirty="0" smtClean="0"/>
              <a:t>Comments increase the size of code</a:t>
            </a:r>
          </a:p>
          <a:p>
            <a:pPr marL="457200" indent="-457200">
              <a:buFont typeface="+mj-lt"/>
              <a:buAutoNum type="arabicPeriod"/>
            </a:pPr>
            <a:r>
              <a:rPr lang="en-IN" sz="2000" dirty="0" smtClean="0"/>
              <a:t>Comments reduce the code size</a:t>
            </a:r>
          </a:p>
          <a:p>
            <a:pPr marL="457200" indent="-457200">
              <a:buFont typeface="+mj-lt"/>
              <a:buAutoNum type="arabicPeriod"/>
            </a:pPr>
            <a:r>
              <a:rPr lang="en-IN" sz="2000" dirty="0" smtClean="0"/>
              <a:t>Comments can help to better understand code</a:t>
            </a:r>
          </a:p>
          <a:p>
            <a:pPr marL="457200" indent="-457200">
              <a:buFont typeface="+mj-lt"/>
              <a:buAutoNum type="arabicPeriod"/>
            </a:pPr>
            <a:r>
              <a:rPr lang="en-IN" sz="2000" dirty="0" smtClean="0"/>
              <a:t>Comments significantly reduces the speed of execution the code</a:t>
            </a:r>
          </a:p>
          <a:p>
            <a:pPr marL="457200" indent="-457200">
              <a:buFont typeface="+mj-lt"/>
              <a:buAutoNum type="arabicPeriod"/>
            </a:pPr>
            <a:r>
              <a:rPr lang="en-IN" sz="2000" dirty="0" smtClean="0"/>
              <a:t>Comments significantly increases the speed of execution the code</a:t>
            </a:r>
            <a:endParaRPr lang="en-IN"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18</a:t>
            </a:fld>
            <a:endParaRPr lang="en-US"/>
          </a:p>
        </p:txBody>
      </p:sp>
      <p:sp>
        <p:nvSpPr>
          <p:cNvPr id="13" name="Title 12"/>
          <p:cNvSpPr>
            <a:spLocks noGrp="1"/>
          </p:cNvSpPr>
          <p:nvPr>
            <p:ph type="title"/>
          </p:nvPr>
        </p:nvSpPr>
        <p:spPr>
          <a:xfrm>
            <a:off x="0" y="2590800"/>
            <a:ext cx="9144000" cy="2819400"/>
          </a:xfrm>
        </p:spPr>
        <p:txBody>
          <a:bodyPr>
            <a:normAutofit/>
          </a:bodyPr>
          <a:lstStyle/>
          <a:p>
            <a:r>
              <a:rPr lang="en-US" sz="5400" dirty="0" smtClean="0">
                <a:solidFill>
                  <a:schemeClr val="accent1">
                    <a:lumMod val="75000"/>
                  </a:schemeClr>
                </a:solidFill>
              </a:rPr>
              <a:t>Variables</a:t>
            </a:r>
            <a:br>
              <a:rPr lang="en-US" sz="5400" dirty="0" smtClean="0">
                <a:solidFill>
                  <a:schemeClr val="accent1">
                    <a:lumMod val="75000"/>
                  </a:schemeClr>
                </a:solidFill>
              </a:rPr>
            </a:br>
            <a:r>
              <a:rPr lang="en-US" sz="5400" dirty="0" smtClean="0">
                <a:solidFill>
                  <a:schemeClr val="accent1">
                    <a:lumMod val="75000"/>
                  </a:schemeClr>
                </a:solidFill>
              </a:rPr>
              <a:t>&amp;</a:t>
            </a:r>
            <a:br>
              <a:rPr lang="en-US" sz="5400" dirty="0" smtClean="0">
                <a:solidFill>
                  <a:schemeClr val="accent1">
                    <a:lumMod val="75000"/>
                  </a:schemeClr>
                </a:solidFill>
              </a:rPr>
            </a:br>
            <a:r>
              <a:rPr lang="en-US" sz="5400" dirty="0" smtClean="0">
                <a:solidFill>
                  <a:schemeClr val="accent1">
                    <a:lumMod val="75000"/>
                  </a:schemeClr>
                </a:solidFill>
              </a:rPr>
              <a:t>Operators</a:t>
            </a:r>
            <a:endParaRPr lang="en-IN" sz="5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Variables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19</a:t>
            </a:fld>
            <a:endParaRPr lang="en-US"/>
          </a:p>
        </p:txBody>
      </p:sp>
      <p:sp>
        <p:nvSpPr>
          <p:cNvPr id="12" name="Content Placeholder 2"/>
          <p:cNvSpPr>
            <a:spLocks noGrp="1"/>
          </p:cNvSpPr>
          <p:nvPr>
            <p:ph sz="half" idx="1"/>
          </p:nvPr>
        </p:nvSpPr>
        <p:spPr>
          <a:xfrm>
            <a:off x="457200" y="1371600"/>
            <a:ext cx="8229600" cy="5029200"/>
          </a:xfrm>
        </p:spPr>
        <p:txBody>
          <a:bodyPr>
            <a:noAutofit/>
          </a:bodyPr>
          <a:lstStyle/>
          <a:p>
            <a:pPr>
              <a:buFont typeface="Wingdings" pitchFamily="2" charset="2"/>
              <a:buChar char="v"/>
            </a:pPr>
            <a:r>
              <a:rPr lang="en-US" sz="1800" dirty="0" smtClean="0"/>
              <a:t>Variables are "containers" for storing information.</a:t>
            </a:r>
          </a:p>
          <a:p>
            <a:pPr>
              <a:buFont typeface="Wingdings" pitchFamily="2" charset="2"/>
              <a:buChar char="v"/>
            </a:pPr>
            <a:r>
              <a:rPr lang="en-US" sz="1800" dirty="0" smtClean="0"/>
              <a:t>Variable must be given descriptive names. We use camel case convention to name a variable.</a:t>
            </a:r>
          </a:p>
          <a:p>
            <a:pPr>
              <a:buFont typeface="Wingdings" pitchFamily="2" charset="2"/>
              <a:buChar char="v"/>
            </a:pPr>
            <a:r>
              <a:rPr lang="en-US" sz="1800" dirty="0" smtClean="0"/>
              <a:t>Variables in JavaScript are declared using “</a:t>
            </a:r>
            <a:r>
              <a:rPr lang="en-US" sz="1800" b="1" dirty="0" err="1" smtClean="0"/>
              <a:t>va</a:t>
            </a:r>
            <a:r>
              <a:rPr lang="en-US" sz="1800" dirty="0" err="1" smtClean="0"/>
              <a:t>r</a:t>
            </a:r>
            <a:r>
              <a:rPr lang="en-US" sz="1800" dirty="0" smtClean="0"/>
              <a:t>” keyword.</a:t>
            </a:r>
          </a:p>
          <a:p>
            <a:pPr>
              <a:buFont typeface="Wingdings" pitchFamily="2" charset="2"/>
              <a:buChar char="v"/>
            </a:pPr>
            <a:r>
              <a:rPr lang="en-US" sz="1800" dirty="0" smtClean="0"/>
              <a:t>Rules for variable names</a:t>
            </a:r>
          </a:p>
          <a:p>
            <a:pPr lvl="1">
              <a:buFont typeface="Courier New" pitchFamily="49" charset="0"/>
              <a:buChar char="o"/>
            </a:pPr>
            <a:r>
              <a:rPr lang="en-US" sz="1800" dirty="0" smtClean="0"/>
              <a:t>Variable names must begin with a letter.</a:t>
            </a:r>
          </a:p>
          <a:p>
            <a:pPr lvl="1">
              <a:buFont typeface="Courier New" pitchFamily="49" charset="0"/>
              <a:buChar char="o"/>
            </a:pPr>
            <a:r>
              <a:rPr lang="en-US" sz="1800" dirty="0" smtClean="0"/>
              <a:t>Variable names can also begin with $ and _.</a:t>
            </a:r>
          </a:p>
          <a:p>
            <a:pPr lvl="1">
              <a:buFont typeface="Courier New" pitchFamily="49" charset="0"/>
              <a:buChar char="o"/>
            </a:pPr>
            <a:r>
              <a:rPr lang="en-US" sz="1800" dirty="0" smtClean="0"/>
              <a:t>Variable names are case sensitive</a:t>
            </a:r>
          </a:p>
          <a:p>
            <a:pPr lvl="1">
              <a:buFont typeface="Courier New" pitchFamily="49" charset="0"/>
              <a:buChar char="o"/>
            </a:pPr>
            <a:r>
              <a:rPr lang="en-US" sz="1800" dirty="0" smtClean="0"/>
              <a:t>Variable names should not be reserved keywords</a:t>
            </a:r>
          </a:p>
          <a:p>
            <a:pPr>
              <a:buFont typeface="Wingdings" pitchFamily="2" charset="2"/>
              <a:buChar char="v"/>
            </a:pPr>
            <a:r>
              <a:rPr lang="en-US" sz="1800" dirty="0" smtClean="0"/>
              <a:t>A variable can store</a:t>
            </a:r>
          </a:p>
          <a:p>
            <a:pPr lvl="1">
              <a:buFont typeface="Courier New" pitchFamily="49" charset="0"/>
              <a:buChar char="o"/>
            </a:pPr>
            <a:r>
              <a:rPr lang="en-US" sz="1800" dirty="0" smtClean="0"/>
              <a:t>Numbers</a:t>
            </a:r>
          </a:p>
          <a:p>
            <a:pPr lvl="1">
              <a:buFont typeface="Courier New" pitchFamily="49" charset="0"/>
              <a:buChar char="o"/>
            </a:pPr>
            <a:r>
              <a:rPr lang="en-US" sz="1800" dirty="0" smtClean="0"/>
              <a:t>Strings</a:t>
            </a:r>
          </a:p>
          <a:p>
            <a:pPr lvl="1">
              <a:buFont typeface="Courier New" pitchFamily="49" charset="0"/>
              <a:buChar char="o"/>
            </a:pPr>
            <a:r>
              <a:rPr lang="en-US" sz="1800" dirty="0" smtClean="0"/>
              <a:t>Arrays</a:t>
            </a:r>
          </a:p>
          <a:p>
            <a:pPr lvl="1">
              <a:buFont typeface="Courier New" pitchFamily="49" charset="0"/>
              <a:buChar char="o"/>
            </a:pPr>
            <a:r>
              <a:rPr lang="en-US" sz="1800" dirty="0" smtClean="0"/>
              <a:t>Objects</a:t>
            </a:r>
          </a:p>
          <a:p>
            <a:pPr lvl="1">
              <a:buFont typeface="Courier New" pitchFamily="49" charset="0"/>
              <a:buChar char="o"/>
            </a:pPr>
            <a:r>
              <a:rPr lang="en-US" sz="1800" dirty="0" smtClean="0"/>
              <a:t>Booleans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Agenda </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a:t>
            </a:fld>
            <a:endParaRPr lang="en-US" dirty="0"/>
          </a:p>
        </p:txBody>
      </p:sp>
      <p:sp>
        <p:nvSpPr>
          <p:cNvPr id="11" name="Content Placeholder 10"/>
          <p:cNvSpPr>
            <a:spLocks noGrp="1"/>
          </p:cNvSpPr>
          <p:nvPr>
            <p:ph idx="1"/>
          </p:nvPr>
        </p:nvSpPr>
        <p:spPr/>
        <p:txBody>
          <a:bodyPr>
            <a:normAutofit fontScale="92500"/>
          </a:bodyPr>
          <a:lstStyle/>
          <a:p>
            <a:r>
              <a:rPr lang="en-US" dirty="0" smtClean="0">
                <a:latin typeface="Century" pitchFamily="18" charset="0"/>
              </a:rPr>
              <a:t>Introduction to JavaScript</a:t>
            </a:r>
          </a:p>
          <a:p>
            <a:r>
              <a:rPr lang="en-US" dirty="0" smtClean="0">
                <a:latin typeface="Century" pitchFamily="18" charset="0"/>
              </a:rPr>
              <a:t>JavaScript Expressions and Operators</a:t>
            </a:r>
            <a:endParaRPr lang="en-IN" dirty="0" smtClean="0">
              <a:latin typeface="Century" pitchFamily="18" charset="0"/>
            </a:endParaRPr>
          </a:p>
          <a:p>
            <a:r>
              <a:rPr lang="en-US" dirty="0" smtClean="0">
                <a:latin typeface="Century" pitchFamily="18" charset="0"/>
              </a:rPr>
              <a:t>Functions and Flow Control</a:t>
            </a:r>
            <a:endParaRPr lang="en-IN" dirty="0" smtClean="0">
              <a:latin typeface="Century" pitchFamily="18" charset="0"/>
            </a:endParaRPr>
          </a:p>
          <a:p>
            <a:r>
              <a:rPr lang="en-US" dirty="0" smtClean="0">
                <a:latin typeface="Century" pitchFamily="18" charset="0"/>
              </a:rPr>
              <a:t>Objects and Arrays (Important)</a:t>
            </a:r>
            <a:endParaRPr lang="en-IN" dirty="0" smtClean="0">
              <a:latin typeface="Century" pitchFamily="18" charset="0"/>
            </a:endParaRPr>
          </a:p>
          <a:p>
            <a:r>
              <a:rPr lang="en-US" dirty="0" smtClean="0">
                <a:latin typeface="Century" pitchFamily="18" charset="0"/>
              </a:rPr>
              <a:t>Document Object Model(Important)</a:t>
            </a:r>
            <a:endParaRPr lang="en-IN" dirty="0" smtClean="0">
              <a:latin typeface="Century" pitchFamily="18" charset="0"/>
            </a:endParaRPr>
          </a:p>
          <a:p>
            <a:r>
              <a:rPr lang="en-US" dirty="0" smtClean="0">
                <a:latin typeface="Century" pitchFamily="18" charset="0"/>
              </a:rPr>
              <a:t>Form Validation The Form Object Model(Important)</a:t>
            </a:r>
            <a:endParaRPr lang="en-IN" dirty="0" smtClean="0">
              <a:latin typeface="Century" pitchFamily="18" charset="0"/>
            </a:endParaRPr>
          </a:p>
          <a:p>
            <a:r>
              <a:rPr lang="en-US" dirty="0" smtClean="0">
                <a:latin typeface="Century" pitchFamily="18" charset="0"/>
              </a:rPr>
              <a:t>Dates and Times in JavaScript(Important)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228600" y="4724400"/>
            <a:ext cx="7919392" cy="1600200"/>
          </a:xfrm>
          <a:prstGeom prst="roundRect">
            <a:avLst>
              <a:gd name="adj" fmla="val 13265"/>
            </a:avLst>
          </a:prstGeom>
          <a:solidFill>
            <a:schemeClr val="accent3">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bg2"/>
              </a:solidFill>
              <a:effectLst/>
              <a:latin typeface="Arial" pitchFamily="34" charset="0"/>
              <a:ea typeface="ＭＳ Ｐゴシック"/>
              <a:cs typeface="ＭＳ Ｐゴシック"/>
            </a:endParaRPr>
          </a:p>
        </p:txBody>
      </p:sp>
      <p:sp>
        <p:nvSpPr>
          <p:cNvPr id="15" name="Rounded Rectangle 14"/>
          <p:cNvSpPr/>
          <p:nvPr/>
        </p:nvSpPr>
        <p:spPr bwMode="auto">
          <a:xfrm>
            <a:off x="228600" y="2514600"/>
            <a:ext cx="7919392" cy="1600200"/>
          </a:xfrm>
          <a:prstGeom prst="roundRect">
            <a:avLst>
              <a:gd name="adj" fmla="val 13265"/>
            </a:avLst>
          </a:prstGeom>
          <a:solidFill>
            <a:schemeClr val="accent3">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bg2"/>
              </a:solidFill>
              <a:effectLst/>
              <a:latin typeface="Arial" pitchFamily="34" charset="0"/>
              <a:ea typeface="ＭＳ Ｐゴシック"/>
              <a:cs typeface="ＭＳ Ｐゴシック"/>
            </a:endParaRPr>
          </a:p>
        </p:txBody>
      </p:sp>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Variables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20</a:t>
            </a:fld>
            <a:endParaRPr lang="en-US"/>
          </a:p>
        </p:txBody>
      </p:sp>
      <p:sp>
        <p:nvSpPr>
          <p:cNvPr id="12" name="Content Placeholder 2"/>
          <p:cNvSpPr>
            <a:spLocks noGrp="1"/>
          </p:cNvSpPr>
          <p:nvPr>
            <p:ph sz="half" idx="1"/>
          </p:nvPr>
        </p:nvSpPr>
        <p:spPr>
          <a:xfrm>
            <a:off x="457200" y="1371600"/>
            <a:ext cx="8229600" cy="4648200"/>
          </a:xfrm>
        </p:spPr>
        <p:txBody>
          <a:bodyPr>
            <a:normAutofit/>
          </a:bodyPr>
          <a:lstStyle/>
          <a:p>
            <a:r>
              <a:rPr lang="en-US" sz="2800" dirty="0" smtClean="0"/>
              <a:t>JavaScript is a dynamically typed language</a:t>
            </a:r>
          </a:p>
          <a:p>
            <a:pPr lvl="1"/>
            <a:r>
              <a:rPr lang="en-US" sz="2000" dirty="0" smtClean="0"/>
              <a:t>Which means data types are converted automatically as needed during script execution</a:t>
            </a:r>
          </a:p>
          <a:p>
            <a:pPr marL="233362" lvl="1" indent="0">
              <a:buNone/>
            </a:pPr>
            <a:r>
              <a:rPr lang="en-US" sz="2000" dirty="0" smtClean="0"/>
              <a:t> </a:t>
            </a:r>
          </a:p>
          <a:p>
            <a:pPr marL="233362" lvl="1" indent="0">
              <a:buNone/>
            </a:pPr>
            <a:r>
              <a:rPr lang="en-US" sz="1400" dirty="0" smtClean="0"/>
              <a:t>	</a:t>
            </a:r>
          </a:p>
          <a:p>
            <a:pPr marL="233362" lvl="1" indent="0">
              <a:buNone/>
            </a:pPr>
            <a:endParaRPr lang="en-US" sz="1400" dirty="0" smtClean="0"/>
          </a:p>
          <a:p>
            <a:pPr marL="233362" lvl="1" indent="0">
              <a:buNone/>
            </a:pPr>
            <a:endParaRPr lang="en-US" sz="1400" dirty="0" smtClean="0"/>
          </a:p>
          <a:p>
            <a:pPr marL="233362" lvl="1" indent="0">
              <a:buNone/>
            </a:pPr>
            <a:endParaRPr lang="en-US" sz="1400" dirty="0" smtClean="0"/>
          </a:p>
          <a:p>
            <a:pPr marL="233362" lvl="1" indent="0">
              <a:buNone/>
            </a:pPr>
            <a:endParaRPr lang="en-US" sz="1400" dirty="0" smtClean="0"/>
          </a:p>
          <a:p>
            <a:r>
              <a:rPr lang="en-US" sz="2800" dirty="0" smtClean="0"/>
              <a:t>Variables can be declared in 2 ways</a:t>
            </a:r>
          </a:p>
          <a:p>
            <a:endParaRPr lang="en-US" sz="2800" dirty="0" smtClean="0"/>
          </a:p>
          <a:p>
            <a:pPr marL="233362" lvl="1" indent="0">
              <a:buNone/>
            </a:pPr>
            <a:r>
              <a:rPr lang="en-US" sz="1400" dirty="0" smtClean="0"/>
              <a:t>	</a:t>
            </a:r>
            <a:endParaRPr lang="en-US" sz="2400" dirty="0"/>
          </a:p>
        </p:txBody>
      </p:sp>
      <p:sp>
        <p:nvSpPr>
          <p:cNvPr id="11" name="Rectangle 10"/>
          <p:cNvSpPr/>
          <p:nvPr/>
        </p:nvSpPr>
        <p:spPr>
          <a:xfrm>
            <a:off x="1371600" y="2667000"/>
            <a:ext cx="3124200" cy="1200329"/>
          </a:xfrm>
          <a:prstGeom prst="rect">
            <a:avLst/>
          </a:prstGeom>
          <a:noFill/>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wrap="square">
            <a:spAutoFit/>
          </a:bodyPr>
          <a:lstStyle/>
          <a:p>
            <a:pPr marL="233362" lvl="1" indent="0">
              <a:buNone/>
            </a:pPr>
            <a:r>
              <a:rPr lang="en-US" dirty="0" err="1" smtClean="0">
                <a:solidFill>
                  <a:schemeClr val="tx1"/>
                </a:solidFill>
              </a:rPr>
              <a:t>var</a:t>
            </a:r>
            <a:r>
              <a:rPr lang="en-US" dirty="0" smtClean="0">
                <a:solidFill>
                  <a:schemeClr val="tx1"/>
                </a:solidFill>
              </a:rPr>
              <a:t>  x  = 42;</a:t>
            </a:r>
          </a:p>
          <a:p>
            <a:pPr marL="233362" lvl="1" indent="0">
              <a:buNone/>
            </a:pPr>
            <a:endParaRPr lang="en-US" dirty="0" smtClean="0">
              <a:solidFill>
                <a:schemeClr val="tx1"/>
              </a:solidFill>
            </a:endParaRPr>
          </a:p>
          <a:p>
            <a:pPr marL="233362" lvl="1" indent="0">
              <a:buNone/>
            </a:pPr>
            <a:r>
              <a:rPr lang="en-US" i="1" dirty="0" smtClean="0">
                <a:solidFill>
                  <a:schemeClr val="tx1"/>
                </a:solidFill>
              </a:rPr>
              <a:t>Later on you do –</a:t>
            </a:r>
            <a:r>
              <a:rPr lang="en-US" dirty="0" smtClean="0">
                <a:solidFill>
                  <a:schemeClr val="tx1"/>
                </a:solidFill>
              </a:rPr>
              <a:t> </a:t>
            </a:r>
          </a:p>
          <a:p>
            <a:pPr marL="233362" lvl="1" indent="0">
              <a:buNone/>
            </a:pPr>
            <a:r>
              <a:rPr lang="en-US" dirty="0" smtClean="0">
                <a:solidFill>
                  <a:schemeClr val="tx1"/>
                </a:solidFill>
              </a:rPr>
              <a:t>	x = “hello world”;</a:t>
            </a:r>
          </a:p>
        </p:txBody>
      </p:sp>
      <p:sp>
        <p:nvSpPr>
          <p:cNvPr id="14" name="Rectangle 13"/>
          <p:cNvSpPr/>
          <p:nvPr/>
        </p:nvSpPr>
        <p:spPr>
          <a:xfrm>
            <a:off x="1524000" y="4831140"/>
            <a:ext cx="6400800" cy="1200329"/>
          </a:xfrm>
          <a:prstGeom prst="rect">
            <a:avLst/>
          </a:prstGeom>
          <a:noFill/>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wrap="square">
            <a:spAutoFit/>
          </a:bodyPr>
          <a:lstStyle/>
          <a:p>
            <a:pPr marL="233362" lvl="1" indent="0">
              <a:buNone/>
            </a:pPr>
            <a:r>
              <a:rPr lang="en-US" dirty="0" err="1" smtClean="0">
                <a:solidFill>
                  <a:schemeClr val="tx1"/>
                </a:solidFill>
              </a:rPr>
              <a:t>var</a:t>
            </a:r>
            <a:r>
              <a:rPr lang="en-US" dirty="0" smtClean="0">
                <a:solidFill>
                  <a:schemeClr val="tx1"/>
                </a:solidFill>
              </a:rPr>
              <a:t> data = 10; </a:t>
            </a:r>
          </a:p>
          <a:p>
            <a:pPr marL="233362" lvl="1" indent="0">
              <a:buNone/>
            </a:pPr>
            <a:r>
              <a:rPr lang="en-US" dirty="0" smtClean="0">
                <a:solidFill>
                  <a:schemeClr val="tx1"/>
                </a:solidFill>
              </a:rPr>
              <a:t>	(This syntax is used to declare local and global variables)</a:t>
            </a:r>
          </a:p>
          <a:p>
            <a:pPr marL="233362" lvl="1" indent="0">
              <a:buNone/>
            </a:pPr>
            <a:r>
              <a:rPr lang="en-US" dirty="0" smtClean="0">
                <a:solidFill>
                  <a:schemeClr val="tx1"/>
                </a:solidFill>
              </a:rPr>
              <a:t>data = 10 </a:t>
            </a:r>
          </a:p>
          <a:p>
            <a:pPr marL="233362" lvl="1" indent="0">
              <a:buNone/>
            </a:pPr>
            <a:r>
              <a:rPr lang="en-US" dirty="0" smtClean="0">
                <a:solidFill>
                  <a:schemeClr val="tx1"/>
                </a:solidFill>
              </a:rPr>
              <a:t>	(Variables declared using this syntax are always global)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304800" y="4419600"/>
            <a:ext cx="6813468" cy="838200"/>
          </a:xfrm>
          <a:prstGeom prst="roundRect">
            <a:avLst>
              <a:gd name="adj" fmla="val 13265"/>
            </a:avLst>
          </a:prstGeom>
          <a:solidFill>
            <a:schemeClr val="accent3">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bg2"/>
              </a:solidFill>
              <a:effectLst/>
              <a:latin typeface="Arial" pitchFamily="34" charset="0"/>
              <a:ea typeface="ＭＳ Ｐゴシック"/>
              <a:cs typeface="ＭＳ Ｐゴシック"/>
            </a:endParaRPr>
          </a:p>
        </p:txBody>
      </p:sp>
      <p:sp>
        <p:nvSpPr>
          <p:cNvPr id="16" name="Rounded Rectangle 15"/>
          <p:cNvSpPr/>
          <p:nvPr/>
        </p:nvSpPr>
        <p:spPr bwMode="auto">
          <a:xfrm>
            <a:off x="304800" y="1981200"/>
            <a:ext cx="6705600" cy="1447800"/>
          </a:xfrm>
          <a:prstGeom prst="roundRect">
            <a:avLst>
              <a:gd name="adj" fmla="val 13265"/>
            </a:avLst>
          </a:prstGeom>
          <a:solidFill>
            <a:schemeClr val="accent3">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bg2"/>
              </a:solidFill>
              <a:effectLst/>
              <a:latin typeface="Arial" pitchFamily="34" charset="0"/>
              <a:ea typeface="ＭＳ Ｐゴシック"/>
              <a:cs typeface="ＭＳ Ｐゴシック"/>
            </a:endParaRPr>
          </a:p>
        </p:txBody>
      </p:sp>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Variables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21</a:t>
            </a:fld>
            <a:endParaRPr lang="en-US"/>
          </a:p>
        </p:txBody>
      </p:sp>
      <p:sp>
        <p:nvSpPr>
          <p:cNvPr id="12" name="Content Placeholder 2"/>
          <p:cNvSpPr>
            <a:spLocks noGrp="1"/>
          </p:cNvSpPr>
          <p:nvPr>
            <p:ph sz="half" idx="1"/>
          </p:nvPr>
        </p:nvSpPr>
        <p:spPr>
          <a:xfrm>
            <a:off x="457200" y="1371600"/>
            <a:ext cx="8229600" cy="4648200"/>
          </a:xfrm>
        </p:spPr>
        <p:txBody>
          <a:bodyPr>
            <a:normAutofit/>
          </a:bodyPr>
          <a:lstStyle/>
          <a:p>
            <a:pPr marL="287337" indent="-285750"/>
            <a:r>
              <a:rPr lang="sv-SE" sz="2800" dirty="0" smtClean="0"/>
              <a:t>Assigning values to variables</a:t>
            </a:r>
          </a:p>
          <a:p>
            <a:pPr marL="1587" indent="0">
              <a:buNone/>
            </a:pPr>
            <a:endParaRPr lang="sv-SE" sz="2800" dirty="0" smtClean="0"/>
          </a:p>
          <a:p>
            <a:pPr marL="1587" indent="0">
              <a:buNone/>
            </a:pPr>
            <a:endParaRPr lang="sv-SE" sz="2800" dirty="0" smtClean="0"/>
          </a:p>
          <a:p>
            <a:pPr marL="233362" lvl="1" indent="0">
              <a:buNone/>
            </a:pPr>
            <a:r>
              <a:rPr lang="sv-SE" sz="1400" dirty="0" smtClean="0"/>
              <a:t>	</a:t>
            </a:r>
          </a:p>
          <a:p>
            <a:pPr marL="233362" lvl="1" indent="0">
              <a:buNone/>
            </a:pPr>
            <a:endParaRPr lang="sv-SE" sz="2400" dirty="0" smtClean="0"/>
          </a:p>
          <a:p>
            <a:pPr marL="287337" indent="-285750"/>
            <a:r>
              <a:rPr lang="en-US" sz="2800" dirty="0" smtClean="0"/>
              <a:t>Declaring multiple variables in one statement</a:t>
            </a:r>
          </a:p>
          <a:p>
            <a:pPr marL="1587" indent="0">
              <a:buNone/>
            </a:pPr>
            <a:endParaRPr lang="en-US" sz="2800" dirty="0" smtClean="0"/>
          </a:p>
          <a:p>
            <a:pPr marL="233362" lvl="1" indent="0">
              <a:buNone/>
            </a:pPr>
            <a:r>
              <a:rPr lang="en-US" sz="1400" dirty="0" smtClean="0"/>
              <a:t>	</a:t>
            </a:r>
          </a:p>
          <a:p>
            <a:endParaRPr lang="en-US" sz="2800" dirty="0" smtClean="0"/>
          </a:p>
          <a:p>
            <a:endParaRPr lang="en-US" sz="2800" dirty="0" smtClean="0"/>
          </a:p>
          <a:p>
            <a:endParaRPr lang="en-US" sz="2800" dirty="0" smtClean="0"/>
          </a:p>
          <a:p>
            <a:endParaRPr lang="en-US" sz="2800" dirty="0"/>
          </a:p>
        </p:txBody>
      </p:sp>
      <p:sp>
        <p:nvSpPr>
          <p:cNvPr id="13" name="Rectangle 12"/>
          <p:cNvSpPr/>
          <p:nvPr/>
        </p:nvSpPr>
        <p:spPr>
          <a:xfrm>
            <a:off x="1447800" y="2133600"/>
            <a:ext cx="5562600" cy="923330"/>
          </a:xfrm>
          <a:prstGeom prst="rect">
            <a:avLst/>
          </a:prstGeom>
        </p:spPr>
        <p:txBody>
          <a:bodyPr wrap="square">
            <a:spAutoFit/>
          </a:bodyPr>
          <a:lstStyle/>
          <a:p>
            <a:pPr marL="233362" lvl="1" indent="0">
              <a:buNone/>
            </a:pPr>
            <a:r>
              <a:rPr lang="sv-SE" dirty="0" smtClean="0"/>
              <a:t>var numericData = 10.5;		// Number</a:t>
            </a:r>
          </a:p>
          <a:p>
            <a:pPr marL="233362" lvl="1" indent="0">
              <a:buNone/>
            </a:pPr>
            <a:r>
              <a:rPr lang="sv-SE" dirty="0" smtClean="0"/>
              <a:t>var stringData = "Hello World";	//String</a:t>
            </a:r>
          </a:p>
          <a:p>
            <a:pPr marL="233362" lvl="1" indent="0">
              <a:buNone/>
            </a:pPr>
            <a:r>
              <a:rPr lang="sv-SE" dirty="0" smtClean="0"/>
              <a:t>var booleanFlag = false;		// Boolean </a:t>
            </a:r>
          </a:p>
        </p:txBody>
      </p:sp>
      <p:sp>
        <p:nvSpPr>
          <p:cNvPr id="15" name="Rectangle 14"/>
          <p:cNvSpPr/>
          <p:nvPr/>
        </p:nvSpPr>
        <p:spPr>
          <a:xfrm>
            <a:off x="1600200" y="4507468"/>
            <a:ext cx="4588692" cy="369332"/>
          </a:xfrm>
          <a:prstGeom prst="rect">
            <a:avLst/>
          </a:prstGeom>
        </p:spPr>
        <p:txBody>
          <a:bodyPr wrap="none">
            <a:spAutoFit/>
          </a:bodyPr>
          <a:lstStyle/>
          <a:p>
            <a:r>
              <a:rPr lang="en-US" dirty="0" err="1" smtClean="0"/>
              <a:t>var</a:t>
            </a:r>
            <a:r>
              <a:rPr lang="en-US" dirty="0" smtClean="0"/>
              <a:t> </a:t>
            </a:r>
            <a:r>
              <a:rPr lang="en-US" dirty="0" err="1" smtClean="0"/>
              <a:t>lastname</a:t>
            </a:r>
            <a:r>
              <a:rPr lang="en-US" dirty="0" smtClean="0"/>
              <a:t>=“Sparrow", age=30, job=“Pirate";</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22</a:t>
            </a:fld>
            <a:endParaRPr lang="en-US"/>
          </a:p>
        </p:txBody>
      </p:sp>
      <p:sp>
        <p:nvSpPr>
          <p:cNvPr id="13" name="Content Placeholder 2"/>
          <p:cNvSpPr>
            <a:spLocks noGrp="1"/>
          </p:cNvSpPr>
          <p:nvPr>
            <p:ph sz="half" idx="1"/>
          </p:nvPr>
        </p:nvSpPr>
        <p:spPr>
          <a:xfrm>
            <a:off x="533400" y="1371600"/>
            <a:ext cx="7783016" cy="5181600"/>
          </a:xfrm>
        </p:spPr>
        <p:txBody>
          <a:bodyPr>
            <a:normAutofit/>
          </a:bodyPr>
          <a:lstStyle/>
          <a:p>
            <a:pPr algn="just"/>
            <a:r>
              <a:rPr lang="en-IN" dirty="0" smtClean="0"/>
              <a:t>What are not-defined and undefined variables?</a:t>
            </a:r>
          </a:p>
          <a:p>
            <a:pPr algn="just"/>
            <a:endParaRPr lang="en-US" dirty="0" smtClean="0"/>
          </a:p>
          <a:p>
            <a:pPr algn="just"/>
            <a:r>
              <a:rPr lang="en-US" dirty="0" smtClean="0"/>
              <a:t>‘</a:t>
            </a:r>
            <a:r>
              <a:rPr lang="en-US" dirty="0" err="1" smtClean="0"/>
              <a:t>var</a:t>
            </a:r>
            <a:r>
              <a:rPr lang="en-US" dirty="0" smtClean="0"/>
              <a:t>’ is mandatory to declare variables in JS. True or False;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Operators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23</a:t>
            </a:fld>
            <a:endParaRPr lang="en-US"/>
          </a:p>
        </p:txBody>
      </p:sp>
      <p:sp>
        <p:nvSpPr>
          <p:cNvPr id="12" name="Content Placeholder 2"/>
          <p:cNvSpPr>
            <a:spLocks noGrp="1"/>
          </p:cNvSpPr>
          <p:nvPr>
            <p:ph sz="half" idx="1"/>
          </p:nvPr>
        </p:nvSpPr>
        <p:spPr>
          <a:xfrm>
            <a:off x="457200" y="1371600"/>
            <a:ext cx="8229600" cy="4648200"/>
          </a:xfrm>
        </p:spPr>
        <p:txBody>
          <a:bodyPr>
            <a:normAutofit fontScale="47500" lnSpcReduction="20000"/>
          </a:bodyPr>
          <a:lstStyle/>
          <a:p>
            <a:endParaRPr lang="en-US" dirty="0" smtClean="0"/>
          </a:p>
          <a:p>
            <a:r>
              <a:rPr lang="en-US" dirty="0" smtClean="0"/>
              <a:t>Arithmetic Operators</a:t>
            </a:r>
          </a:p>
          <a:p>
            <a:pPr lvl="1"/>
            <a:r>
              <a:rPr lang="en-US" dirty="0" smtClean="0"/>
              <a:t>+</a:t>
            </a:r>
          </a:p>
          <a:p>
            <a:pPr lvl="1"/>
            <a:r>
              <a:rPr lang="en-US" dirty="0" smtClean="0"/>
              <a:t>-</a:t>
            </a:r>
          </a:p>
          <a:p>
            <a:pPr lvl="1"/>
            <a:r>
              <a:rPr lang="en-US" dirty="0" smtClean="0"/>
              <a:t>*</a:t>
            </a:r>
          </a:p>
          <a:p>
            <a:pPr lvl="1"/>
            <a:r>
              <a:rPr lang="en-US" dirty="0" smtClean="0"/>
              <a:t>/</a:t>
            </a:r>
          </a:p>
          <a:p>
            <a:pPr lvl="1"/>
            <a:r>
              <a:rPr lang="en-US" dirty="0" smtClean="0"/>
              <a:t>%</a:t>
            </a:r>
          </a:p>
          <a:p>
            <a:pPr lvl="1"/>
            <a:r>
              <a:rPr lang="en-US" dirty="0" smtClean="0"/>
              <a:t>++</a:t>
            </a:r>
          </a:p>
          <a:p>
            <a:pPr lvl="1"/>
            <a:r>
              <a:rPr lang="en-US" dirty="0" smtClean="0"/>
              <a:t>--</a:t>
            </a:r>
          </a:p>
          <a:p>
            <a:pPr lvl="1"/>
            <a:endParaRPr lang="en-US" dirty="0" smtClean="0"/>
          </a:p>
          <a:p>
            <a:r>
              <a:rPr lang="en-US" dirty="0" smtClean="0"/>
              <a:t>Assignment Operators</a:t>
            </a:r>
          </a:p>
          <a:p>
            <a:pPr lvl="1"/>
            <a:r>
              <a:rPr lang="en-US" dirty="0" smtClean="0"/>
              <a:t>=</a:t>
            </a:r>
          </a:p>
          <a:p>
            <a:pPr lvl="1"/>
            <a:r>
              <a:rPr lang="en-US" dirty="0" smtClean="0"/>
              <a:t>+=</a:t>
            </a:r>
          </a:p>
          <a:p>
            <a:pPr lvl="1"/>
            <a:r>
              <a:rPr lang="en-US" dirty="0" smtClean="0"/>
              <a:t>-=</a:t>
            </a:r>
          </a:p>
          <a:p>
            <a:pPr lvl="1"/>
            <a:r>
              <a:rPr lang="en-US" dirty="0" smtClean="0"/>
              <a:t>*=</a:t>
            </a:r>
          </a:p>
          <a:p>
            <a:pPr lvl="1"/>
            <a:r>
              <a:rPr lang="en-US" dirty="0" smtClean="0"/>
              <a:t>/=</a:t>
            </a:r>
          </a:p>
          <a:p>
            <a:pPr lvl="1"/>
            <a:r>
              <a:rPr lang="en-US" dirty="0" smtClean="0"/>
              <a:t>%=</a:t>
            </a:r>
          </a:p>
          <a:p>
            <a:pPr marL="1587" indent="0">
              <a:buNone/>
            </a:pPr>
            <a:endParaRPr lang="en-US" dirty="0" smtClean="0"/>
          </a:p>
          <a:p>
            <a:r>
              <a:rPr lang="en-US" dirty="0" smtClean="0"/>
              <a:t>Logical Operators</a:t>
            </a:r>
          </a:p>
          <a:p>
            <a:pPr lvl="1"/>
            <a:r>
              <a:rPr lang="en-US" dirty="0" smtClean="0"/>
              <a:t>&amp;&amp;</a:t>
            </a:r>
          </a:p>
          <a:p>
            <a:pPr lvl="1"/>
            <a:r>
              <a:rPr lang="en-US" dirty="0" smtClean="0"/>
              <a:t>||</a:t>
            </a:r>
          </a:p>
          <a:p>
            <a:pPr lvl="1"/>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Operators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24</a:t>
            </a:fld>
            <a:endParaRPr lang="en-US"/>
          </a:p>
        </p:txBody>
      </p:sp>
      <p:sp>
        <p:nvSpPr>
          <p:cNvPr id="12" name="Content Placeholder 2"/>
          <p:cNvSpPr>
            <a:spLocks noGrp="1"/>
          </p:cNvSpPr>
          <p:nvPr>
            <p:ph sz="half" idx="1"/>
          </p:nvPr>
        </p:nvSpPr>
        <p:spPr>
          <a:xfrm>
            <a:off x="457200" y="1371600"/>
            <a:ext cx="8229600" cy="3962400"/>
          </a:xfrm>
        </p:spPr>
        <p:txBody>
          <a:bodyPr>
            <a:normAutofit fontScale="70000" lnSpcReduction="20000"/>
          </a:bodyPr>
          <a:lstStyle/>
          <a:p>
            <a:r>
              <a:rPr lang="en-US" dirty="0" smtClean="0"/>
              <a:t>Comparison Operators</a:t>
            </a:r>
          </a:p>
          <a:p>
            <a:pPr lvl="1"/>
            <a:r>
              <a:rPr lang="en-US" dirty="0" smtClean="0"/>
              <a:t>==</a:t>
            </a:r>
          </a:p>
          <a:p>
            <a:pPr lvl="1"/>
            <a:r>
              <a:rPr lang="en-US" dirty="0" smtClean="0"/>
              <a:t>===</a:t>
            </a:r>
          </a:p>
          <a:p>
            <a:pPr lvl="1"/>
            <a:r>
              <a:rPr lang="en-US" dirty="0" smtClean="0"/>
              <a:t>!=</a:t>
            </a:r>
          </a:p>
          <a:p>
            <a:pPr lvl="1"/>
            <a:r>
              <a:rPr lang="en-US" dirty="0" smtClean="0"/>
              <a:t>!==</a:t>
            </a:r>
          </a:p>
          <a:p>
            <a:pPr lvl="1"/>
            <a:r>
              <a:rPr lang="en-US" dirty="0" smtClean="0"/>
              <a:t>&gt;</a:t>
            </a:r>
          </a:p>
          <a:p>
            <a:pPr lvl="1"/>
            <a:r>
              <a:rPr lang="en-US" dirty="0" smtClean="0"/>
              <a:t>&lt;</a:t>
            </a:r>
          </a:p>
          <a:p>
            <a:pPr lvl="1"/>
            <a:r>
              <a:rPr lang="en-US" dirty="0" smtClean="0"/>
              <a:t>&gt;=</a:t>
            </a:r>
          </a:p>
          <a:p>
            <a:pPr lvl="1"/>
            <a:r>
              <a:rPr lang="en-US" dirty="0" smtClean="0"/>
              <a:t>&lt;=</a:t>
            </a:r>
          </a:p>
          <a:p>
            <a:pPr marL="0" indent="0">
              <a:buNone/>
            </a:pPr>
            <a:endParaRPr lang="en-US" dirty="0" smtClean="0"/>
          </a:p>
          <a:p>
            <a:r>
              <a:rPr lang="en-US" b="1" dirty="0" smtClean="0"/>
              <a:t>Conditional Operators </a:t>
            </a:r>
            <a:r>
              <a:rPr lang="en-US" dirty="0" smtClean="0"/>
              <a:t>(Ternary Operator)-  </a:t>
            </a:r>
            <a:r>
              <a:rPr lang="en-US" b="1" dirty="0" smtClean="0"/>
              <a:t>?:</a:t>
            </a:r>
          </a:p>
          <a:p>
            <a:pPr marL="0" indent="0">
              <a:buNone/>
            </a:pPr>
            <a:r>
              <a:rPr lang="en-US" b="1" dirty="0" smtClean="0"/>
              <a:t>     Syntax: </a:t>
            </a:r>
            <a:r>
              <a:rPr lang="en-US" dirty="0" err="1" smtClean="0"/>
              <a:t>var</a:t>
            </a:r>
            <a:r>
              <a:rPr lang="en-US" dirty="0" smtClean="0"/>
              <a:t> </a:t>
            </a:r>
            <a:r>
              <a:rPr lang="en-US" i="1" dirty="0" err="1" smtClean="0"/>
              <a:t>variablename</a:t>
            </a:r>
            <a:r>
              <a:rPr lang="en-US" dirty="0" smtClean="0"/>
              <a:t>=(</a:t>
            </a:r>
            <a:r>
              <a:rPr lang="en-US" i="1" dirty="0" smtClean="0"/>
              <a:t>condition</a:t>
            </a:r>
            <a:r>
              <a:rPr lang="en-US" dirty="0" smtClean="0"/>
              <a:t>)?</a:t>
            </a:r>
            <a:r>
              <a:rPr lang="en-US" i="1" dirty="0" smtClean="0"/>
              <a:t>value1</a:t>
            </a:r>
            <a:r>
              <a:rPr lang="en-US" dirty="0" smtClean="0"/>
              <a:t>:</a:t>
            </a:r>
            <a:r>
              <a:rPr lang="en-US" i="1" dirty="0" smtClean="0"/>
              <a:t>value2</a:t>
            </a:r>
            <a:endParaRPr lang="en-US" dirty="0" smtClean="0"/>
          </a:p>
          <a:p>
            <a:pPr marL="463550" lvl="2" indent="0">
              <a:buNone/>
            </a:pPr>
            <a:endParaRPr lang="en-US" sz="1600" dirty="0" smtClean="0"/>
          </a:p>
        </p:txBody>
      </p:sp>
      <p:sp>
        <p:nvSpPr>
          <p:cNvPr id="11" name="Rounded Rectangle 10"/>
          <p:cNvSpPr/>
          <p:nvPr/>
        </p:nvSpPr>
        <p:spPr bwMode="auto">
          <a:xfrm>
            <a:off x="914400" y="5334000"/>
            <a:ext cx="4724400" cy="1219200"/>
          </a:xfrm>
          <a:prstGeom prst="roundRect">
            <a:avLst>
              <a:gd name="adj" fmla="val 13265"/>
            </a:avLst>
          </a:prstGeom>
          <a:solidFill>
            <a:schemeClr val="accent3">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bg2"/>
              </a:solidFill>
              <a:effectLst/>
              <a:latin typeface="Arial" pitchFamily="34" charset="0"/>
              <a:ea typeface="ＭＳ Ｐゴシック"/>
              <a:cs typeface="ＭＳ Ｐゴシック"/>
            </a:endParaRPr>
          </a:p>
        </p:txBody>
      </p:sp>
      <p:sp>
        <p:nvSpPr>
          <p:cNvPr id="13" name="Rectangle 12"/>
          <p:cNvSpPr/>
          <p:nvPr/>
        </p:nvSpPr>
        <p:spPr>
          <a:xfrm>
            <a:off x="914400" y="5602069"/>
            <a:ext cx="4572000" cy="646331"/>
          </a:xfrm>
          <a:prstGeom prst="rect">
            <a:avLst/>
          </a:prstGeom>
        </p:spPr>
        <p:txBody>
          <a:bodyPr>
            <a:spAutoFit/>
          </a:bodyPr>
          <a:lstStyle/>
          <a:p>
            <a:pPr marL="463550" lvl="2" indent="0">
              <a:buNone/>
            </a:pPr>
            <a:r>
              <a:rPr lang="en-US" dirty="0" err="1" smtClean="0"/>
              <a:t>var</a:t>
            </a:r>
            <a:r>
              <a:rPr lang="en-US" dirty="0" smtClean="0"/>
              <a:t> counter= 5;</a:t>
            </a:r>
          </a:p>
          <a:p>
            <a:pPr marL="463550" lvl="2" indent="0">
              <a:buNone/>
            </a:pPr>
            <a:r>
              <a:rPr lang="en-US" dirty="0" err="1" smtClean="0"/>
              <a:t>var</a:t>
            </a:r>
            <a:r>
              <a:rPr lang="en-US" dirty="0" smtClean="0"/>
              <a:t> flag = ( counter&lt;10 ) ? True : false;</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Conditional Statements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25</a:t>
            </a:fld>
            <a:endParaRPr lang="en-US"/>
          </a:p>
        </p:txBody>
      </p:sp>
      <p:sp>
        <p:nvSpPr>
          <p:cNvPr id="12" name="Content Placeholder 2"/>
          <p:cNvSpPr>
            <a:spLocks noGrp="1"/>
          </p:cNvSpPr>
          <p:nvPr>
            <p:ph sz="half" idx="1"/>
          </p:nvPr>
        </p:nvSpPr>
        <p:spPr>
          <a:xfrm>
            <a:off x="457200" y="1371600"/>
            <a:ext cx="8229600" cy="4648200"/>
          </a:xfrm>
        </p:spPr>
        <p:txBody>
          <a:bodyPr>
            <a:normAutofit fontScale="85000" lnSpcReduction="20000"/>
          </a:bodyPr>
          <a:lstStyle/>
          <a:p>
            <a:r>
              <a:rPr lang="en-US" b="1" dirty="0" smtClean="0"/>
              <a:t>If</a:t>
            </a:r>
            <a:r>
              <a:rPr lang="en-US" dirty="0" smtClean="0"/>
              <a:t> Statement</a:t>
            </a:r>
          </a:p>
          <a:p>
            <a:pPr marL="231775" lvl="1" indent="0">
              <a:buNone/>
            </a:pPr>
            <a:r>
              <a:rPr lang="en-US" sz="1600" b="1" dirty="0" smtClean="0"/>
              <a:t>Syntax</a:t>
            </a:r>
          </a:p>
          <a:p>
            <a:pPr marL="231775" lvl="1" indent="0">
              <a:buNone/>
            </a:pPr>
            <a:r>
              <a:rPr lang="en-US" sz="1600" dirty="0" smtClean="0"/>
              <a:t>	if (</a:t>
            </a:r>
            <a:r>
              <a:rPr lang="en-US" sz="1600" i="1" dirty="0" smtClean="0"/>
              <a:t>condition</a:t>
            </a:r>
            <a:r>
              <a:rPr lang="en-US" sz="1600" dirty="0" smtClean="0"/>
              <a:t>)</a:t>
            </a:r>
            <a:br>
              <a:rPr lang="en-US" sz="1600" dirty="0" smtClean="0"/>
            </a:br>
            <a:r>
              <a:rPr lang="en-US" sz="1600" dirty="0" smtClean="0"/>
              <a:t>  	{</a:t>
            </a:r>
            <a:br>
              <a:rPr lang="en-US" sz="1600" dirty="0" smtClean="0"/>
            </a:br>
            <a:r>
              <a:rPr lang="en-US" sz="1600" i="1" dirty="0" smtClean="0"/>
              <a:t>  		code to be executed if condition is true</a:t>
            </a:r>
            <a:r>
              <a:rPr lang="en-US" sz="1600" dirty="0" smtClean="0"/>
              <a:t/>
            </a:r>
            <a:br>
              <a:rPr lang="en-US" sz="1600" dirty="0" smtClean="0"/>
            </a:br>
            <a:r>
              <a:rPr lang="en-US" sz="1600" dirty="0" smtClean="0"/>
              <a:t> 	}</a:t>
            </a:r>
            <a:endParaRPr lang="en-US" sz="1600" b="1" dirty="0" smtClean="0"/>
          </a:p>
          <a:p>
            <a:endParaRPr lang="en-US" dirty="0" smtClean="0"/>
          </a:p>
          <a:p>
            <a:endParaRPr lang="en-US" dirty="0" smtClean="0"/>
          </a:p>
          <a:p>
            <a:r>
              <a:rPr lang="en-US" b="1" dirty="0" smtClean="0"/>
              <a:t>If...else </a:t>
            </a:r>
            <a:r>
              <a:rPr lang="en-US" dirty="0" smtClean="0"/>
              <a:t>Statement</a:t>
            </a:r>
          </a:p>
          <a:p>
            <a:pPr marL="231775" lvl="1" indent="0">
              <a:buNone/>
            </a:pPr>
            <a:r>
              <a:rPr lang="en-US" sz="1600" b="1" dirty="0" smtClean="0"/>
              <a:t>Syntax</a:t>
            </a:r>
          </a:p>
          <a:p>
            <a:pPr marL="231775" lvl="1" indent="0">
              <a:buNone/>
            </a:pPr>
            <a:r>
              <a:rPr lang="en-US" sz="1600" dirty="0" smtClean="0"/>
              <a:t>	if (</a:t>
            </a:r>
            <a:r>
              <a:rPr lang="en-US" sz="1600" i="1" dirty="0" smtClean="0"/>
              <a:t>condition</a:t>
            </a:r>
            <a:r>
              <a:rPr lang="en-US" sz="1600" dirty="0" smtClean="0"/>
              <a:t>)</a:t>
            </a:r>
            <a:br>
              <a:rPr lang="en-US" sz="1600" dirty="0" smtClean="0"/>
            </a:br>
            <a:r>
              <a:rPr lang="en-US" sz="1600" dirty="0" smtClean="0"/>
              <a:t>  	{</a:t>
            </a:r>
            <a:br>
              <a:rPr lang="en-US" sz="1600" dirty="0" smtClean="0"/>
            </a:br>
            <a:r>
              <a:rPr lang="en-US" sz="1600" i="1" dirty="0" smtClean="0"/>
              <a:t>  		code to be executed if condition is true</a:t>
            </a:r>
            <a:r>
              <a:rPr lang="en-US" sz="1600" dirty="0" smtClean="0"/>
              <a:t/>
            </a:r>
            <a:br>
              <a:rPr lang="en-US" sz="1600" dirty="0" smtClean="0"/>
            </a:br>
            <a:r>
              <a:rPr lang="en-US" sz="1600" dirty="0" smtClean="0"/>
              <a:t>  	}</a:t>
            </a:r>
            <a:br>
              <a:rPr lang="en-US" sz="1600" dirty="0" smtClean="0"/>
            </a:br>
            <a:r>
              <a:rPr lang="en-US" sz="1600" dirty="0" smtClean="0"/>
              <a:t>	else</a:t>
            </a:r>
            <a:br>
              <a:rPr lang="en-US" sz="1600" dirty="0" smtClean="0"/>
            </a:br>
            <a:r>
              <a:rPr lang="en-US" sz="1600" dirty="0" smtClean="0"/>
              <a:t>  	{</a:t>
            </a:r>
            <a:br>
              <a:rPr lang="en-US" sz="1600" dirty="0" smtClean="0"/>
            </a:br>
            <a:r>
              <a:rPr lang="en-US" sz="1600" i="1" dirty="0" smtClean="0"/>
              <a:t>  		code to be executed if condition is not true</a:t>
            </a:r>
            <a:r>
              <a:rPr lang="en-US" sz="1600" dirty="0" smtClean="0"/>
              <a:t/>
            </a:r>
            <a:br>
              <a:rPr lang="en-US" sz="1600" dirty="0" smtClean="0"/>
            </a:br>
            <a:r>
              <a:rPr lang="en-US" sz="1600" dirty="0" smtClean="0"/>
              <a:t>  	}</a:t>
            </a:r>
          </a:p>
          <a:p>
            <a:pPr marL="0" indent="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Conditional Statements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26</a:t>
            </a:fld>
            <a:endParaRPr lang="en-US"/>
          </a:p>
        </p:txBody>
      </p:sp>
      <p:sp>
        <p:nvSpPr>
          <p:cNvPr id="12" name="Content Placeholder 2"/>
          <p:cNvSpPr>
            <a:spLocks noGrp="1"/>
          </p:cNvSpPr>
          <p:nvPr>
            <p:ph sz="half" idx="1"/>
          </p:nvPr>
        </p:nvSpPr>
        <p:spPr>
          <a:xfrm>
            <a:off x="457200" y="1371600"/>
            <a:ext cx="8229600" cy="4648200"/>
          </a:xfrm>
        </p:spPr>
        <p:txBody>
          <a:bodyPr>
            <a:normAutofit/>
          </a:bodyPr>
          <a:lstStyle/>
          <a:p>
            <a:r>
              <a:rPr lang="en-US" b="1" dirty="0" smtClean="0"/>
              <a:t>If...else if...else</a:t>
            </a:r>
            <a:r>
              <a:rPr lang="en-US" dirty="0" smtClean="0"/>
              <a:t> Statement</a:t>
            </a:r>
          </a:p>
          <a:p>
            <a:endParaRPr lang="en-US" dirty="0" smtClean="0"/>
          </a:p>
          <a:p>
            <a:pPr marL="231775" lvl="1" indent="0">
              <a:buNone/>
            </a:pPr>
            <a:r>
              <a:rPr lang="en-US" sz="1600" b="1" dirty="0" smtClean="0"/>
              <a:t>Syntax</a:t>
            </a:r>
          </a:p>
          <a:p>
            <a:pPr marL="231775" lvl="1" indent="0">
              <a:buNone/>
            </a:pPr>
            <a:r>
              <a:rPr lang="en-US" sz="1600" dirty="0" smtClean="0"/>
              <a:t>if (</a:t>
            </a:r>
            <a:r>
              <a:rPr lang="en-US" sz="1600" i="1" dirty="0" smtClean="0"/>
              <a:t>condition1</a:t>
            </a:r>
            <a:r>
              <a:rPr lang="en-US" sz="1600" dirty="0" smtClean="0"/>
              <a:t>)</a:t>
            </a:r>
            <a:br>
              <a:rPr lang="en-US" sz="1600" dirty="0" smtClean="0"/>
            </a:br>
            <a:r>
              <a:rPr lang="en-US" sz="1600" dirty="0" smtClean="0"/>
              <a:t>  {</a:t>
            </a:r>
            <a:br>
              <a:rPr lang="en-US" sz="1600" dirty="0" smtClean="0"/>
            </a:br>
            <a:r>
              <a:rPr lang="en-US" sz="1600" i="1" dirty="0" smtClean="0"/>
              <a:t>  code to be executed if condition1 is true</a:t>
            </a:r>
            <a:r>
              <a:rPr lang="en-US" sz="1600" dirty="0" smtClean="0"/>
              <a:t/>
            </a:r>
            <a:br>
              <a:rPr lang="en-US" sz="1600" dirty="0" smtClean="0"/>
            </a:br>
            <a:r>
              <a:rPr lang="en-US" sz="1600" dirty="0" smtClean="0"/>
              <a:t>  }</a:t>
            </a:r>
            <a:br>
              <a:rPr lang="en-US" sz="1600" dirty="0" smtClean="0"/>
            </a:br>
            <a:r>
              <a:rPr lang="en-US" sz="1600" dirty="0" smtClean="0"/>
              <a:t>else if (</a:t>
            </a:r>
            <a:r>
              <a:rPr lang="en-US" sz="1600" i="1" dirty="0" smtClean="0"/>
              <a:t>condition2</a:t>
            </a:r>
            <a:r>
              <a:rPr lang="en-US" sz="1600" dirty="0" smtClean="0"/>
              <a:t>)</a:t>
            </a:r>
            <a:br>
              <a:rPr lang="en-US" sz="1600" dirty="0" smtClean="0"/>
            </a:br>
            <a:r>
              <a:rPr lang="en-US" sz="1600" dirty="0" smtClean="0"/>
              <a:t>  {</a:t>
            </a:r>
            <a:br>
              <a:rPr lang="en-US" sz="1600" dirty="0" smtClean="0"/>
            </a:br>
            <a:r>
              <a:rPr lang="en-US" sz="1600" i="1" dirty="0" smtClean="0"/>
              <a:t>  code to be executed if condition2 is true</a:t>
            </a:r>
            <a:r>
              <a:rPr lang="en-US" sz="1600" dirty="0" smtClean="0"/>
              <a:t/>
            </a:r>
            <a:br>
              <a:rPr lang="en-US" sz="1600" dirty="0" smtClean="0"/>
            </a:br>
            <a:r>
              <a:rPr lang="en-US" sz="1600" dirty="0" smtClean="0"/>
              <a:t>  }</a:t>
            </a:r>
            <a:br>
              <a:rPr lang="en-US" sz="1600" dirty="0" smtClean="0"/>
            </a:br>
            <a:r>
              <a:rPr lang="en-US" sz="1600" dirty="0" smtClean="0"/>
              <a:t>else</a:t>
            </a:r>
            <a:br>
              <a:rPr lang="en-US" sz="1600" dirty="0" smtClean="0"/>
            </a:br>
            <a:r>
              <a:rPr lang="en-US" sz="1600" dirty="0" smtClean="0"/>
              <a:t>  {</a:t>
            </a:r>
            <a:br>
              <a:rPr lang="en-US" sz="1600" dirty="0" smtClean="0"/>
            </a:br>
            <a:r>
              <a:rPr lang="en-US" sz="1600" i="1" dirty="0" smtClean="0"/>
              <a:t>  code to be executed if neither condition1 nor condition2 is true</a:t>
            </a:r>
            <a:r>
              <a:rPr lang="en-US" sz="1600" dirty="0" smtClean="0"/>
              <a:t/>
            </a:r>
            <a:br>
              <a:rPr lang="en-US" sz="1600" dirty="0" smtClean="0"/>
            </a:br>
            <a:r>
              <a:rPr lang="en-US" sz="1600" dirty="0" smtClean="0"/>
              <a:t>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Conditional Statements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27</a:t>
            </a:fld>
            <a:endParaRPr lang="en-US"/>
          </a:p>
        </p:txBody>
      </p:sp>
      <p:sp>
        <p:nvSpPr>
          <p:cNvPr id="12" name="Content Placeholder 2"/>
          <p:cNvSpPr>
            <a:spLocks noGrp="1"/>
          </p:cNvSpPr>
          <p:nvPr>
            <p:ph sz="half" idx="1"/>
          </p:nvPr>
        </p:nvSpPr>
        <p:spPr>
          <a:xfrm>
            <a:off x="304800" y="1371600"/>
            <a:ext cx="8610600" cy="5562600"/>
          </a:xfrm>
        </p:spPr>
        <p:txBody>
          <a:bodyPr>
            <a:noAutofit/>
          </a:bodyPr>
          <a:lstStyle/>
          <a:p>
            <a:r>
              <a:rPr lang="en-US" sz="1600" b="1" dirty="0" smtClean="0"/>
              <a:t>Switch case</a:t>
            </a:r>
          </a:p>
          <a:p>
            <a:pPr marL="0" indent="0">
              <a:buNone/>
            </a:pPr>
            <a:r>
              <a:rPr lang="en-US" sz="1600" b="1" dirty="0" smtClean="0"/>
              <a:t>	Syntax </a:t>
            </a:r>
          </a:p>
          <a:p>
            <a:pPr marL="941388" lvl="4" indent="0">
              <a:buNone/>
            </a:pPr>
            <a:r>
              <a:rPr lang="en-US" sz="1600" dirty="0" smtClean="0"/>
              <a:t>	switch(n)</a:t>
            </a:r>
            <a:br>
              <a:rPr lang="en-US" sz="1600" dirty="0" smtClean="0"/>
            </a:br>
            <a:r>
              <a:rPr lang="en-US" sz="1600" dirty="0" smtClean="0"/>
              <a:t>	{</a:t>
            </a:r>
            <a:br>
              <a:rPr lang="en-US" sz="1600" dirty="0" smtClean="0"/>
            </a:br>
            <a:r>
              <a:rPr lang="en-US" sz="1600" dirty="0" smtClean="0"/>
              <a:t>		case 1:</a:t>
            </a:r>
            <a:br>
              <a:rPr lang="en-US" sz="1600" dirty="0" smtClean="0"/>
            </a:br>
            <a:r>
              <a:rPr lang="en-US" sz="1600" i="1" dirty="0" smtClean="0"/>
              <a:t> 			execute code block 1</a:t>
            </a:r>
            <a:r>
              <a:rPr lang="en-US" sz="1600" dirty="0" smtClean="0"/>
              <a:t/>
            </a:r>
            <a:br>
              <a:rPr lang="en-US" sz="1600" dirty="0" smtClean="0"/>
            </a:br>
            <a:r>
              <a:rPr lang="en-US" sz="1600" dirty="0" smtClean="0"/>
              <a:t>			break;</a:t>
            </a:r>
            <a:br>
              <a:rPr lang="en-US" sz="1600" dirty="0" smtClean="0"/>
            </a:br>
            <a:r>
              <a:rPr lang="en-US" sz="1600" dirty="0" smtClean="0"/>
              <a:t>		case 2:</a:t>
            </a:r>
            <a:br>
              <a:rPr lang="en-US" sz="1600" dirty="0" smtClean="0"/>
            </a:br>
            <a:r>
              <a:rPr lang="en-US" sz="1600" dirty="0" smtClean="0"/>
              <a:t>			</a:t>
            </a:r>
            <a:r>
              <a:rPr lang="en-US" sz="1600" i="1" dirty="0" smtClean="0"/>
              <a:t>execute code block 2</a:t>
            </a:r>
            <a:r>
              <a:rPr lang="en-US" sz="1600" dirty="0" smtClean="0"/>
              <a:t/>
            </a:r>
            <a:br>
              <a:rPr lang="en-US" sz="1600" dirty="0" smtClean="0"/>
            </a:br>
            <a:r>
              <a:rPr lang="en-US" sz="1600" dirty="0" smtClean="0"/>
              <a:t>			break;</a:t>
            </a:r>
            <a:br>
              <a:rPr lang="en-US" sz="1600" dirty="0" smtClean="0"/>
            </a:br>
            <a:r>
              <a:rPr lang="en-US" sz="1600" dirty="0" smtClean="0"/>
              <a:t>		default:</a:t>
            </a:r>
            <a:br>
              <a:rPr lang="en-US" sz="1600" dirty="0" smtClean="0"/>
            </a:br>
            <a:r>
              <a:rPr lang="en-US" sz="1600" dirty="0" smtClean="0"/>
              <a:t>			</a:t>
            </a:r>
            <a:r>
              <a:rPr lang="en-US" sz="1600" i="1" dirty="0" smtClean="0"/>
              <a:t>code to be executed if n is different from case 1 and 2</a:t>
            </a:r>
            <a:r>
              <a:rPr lang="en-US" sz="1600" dirty="0" smtClean="0"/>
              <a:t/>
            </a:r>
            <a:br>
              <a:rPr lang="en-US" sz="1600" dirty="0" smtClean="0"/>
            </a:br>
            <a:r>
              <a:rPr lang="en-US" sz="1600" dirty="0" smtClean="0"/>
              <a:t>	}</a:t>
            </a:r>
          </a:p>
          <a:p>
            <a:r>
              <a:rPr lang="en-US" sz="1600" dirty="0" smtClean="0"/>
              <a:t>Based on the value of ‘n’, the code switches to different code blocks</a:t>
            </a:r>
          </a:p>
          <a:p>
            <a:r>
              <a:rPr lang="en-US" sz="1600" dirty="0" smtClean="0"/>
              <a:t>The value of ‘n’ is computed before the switch statement</a:t>
            </a:r>
          </a:p>
          <a:p>
            <a:r>
              <a:rPr lang="en-US" sz="1600" dirty="0" smtClean="0"/>
              <a:t>The various cases denote the possible values that ‘n’ can take</a:t>
            </a:r>
          </a:p>
          <a:p>
            <a:r>
              <a:rPr lang="en-US" sz="1600" dirty="0" smtClean="0"/>
              <a:t>To prevent the code from moving to another case, we use </a:t>
            </a:r>
            <a:r>
              <a:rPr lang="en-US" sz="1600" b="1" dirty="0" smtClean="0">
                <a:solidFill>
                  <a:srgbClr val="5074A9"/>
                </a:solidFill>
              </a:rPr>
              <a:t>break</a:t>
            </a:r>
            <a:r>
              <a:rPr lang="en-US" sz="1600" dirty="0" smtClean="0"/>
              <a:t> statement. So, once the code block 1 is executed when the value of ‘n’ is 1, the flow comes out of the switch statement</a:t>
            </a:r>
          </a:p>
          <a:p>
            <a:r>
              <a:rPr lang="en-US" sz="1600" b="1" dirty="0" smtClean="0">
                <a:solidFill>
                  <a:srgbClr val="5074A9"/>
                </a:solidFill>
              </a:rPr>
              <a:t>default</a:t>
            </a:r>
            <a:r>
              <a:rPr lang="en-US" sz="1600" dirty="0" smtClean="0"/>
              <a:t> is used to specify the condition when there is no matching case available for the given value of ‘n’</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Looping Constructs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28</a:t>
            </a:fld>
            <a:endParaRPr lang="en-US"/>
          </a:p>
        </p:txBody>
      </p:sp>
      <p:sp>
        <p:nvSpPr>
          <p:cNvPr id="12" name="Content Placeholder 2"/>
          <p:cNvSpPr>
            <a:spLocks noGrp="1"/>
          </p:cNvSpPr>
          <p:nvPr>
            <p:ph sz="half" idx="1"/>
          </p:nvPr>
        </p:nvSpPr>
        <p:spPr>
          <a:xfrm>
            <a:off x="457200" y="1371600"/>
            <a:ext cx="8229600" cy="4648200"/>
          </a:xfrm>
        </p:spPr>
        <p:txBody>
          <a:bodyPr>
            <a:normAutofit/>
          </a:bodyPr>
          <a:lstStyle/>
          <a:p>
            <a:r>
              <a:rPr lang="en-US" sz="1800" dirty="0" smtClean="0"/>
              <a:t>Loops help us in iteration</a:t>
            </a:r>
          </a:p>
          <a:p>
            <a:endParaRPr lang="en-US" sz="1800" dirty="0" smtClean="0"/>
          </a:p>
          <a:p>
            <a:r>
              <a:rPr lang="en-US" sz="1800" dirty="0" smtClean="0"/>
              <a:t>The basic types of loops are :</a:t>
            </a:r>
          </a:p>
          <a:p>
            <a:pPr lvl="1"/>
            <a:r>
              <a:rPr lang="en-US" sz="1800" dirty="0" smtClean="0"/>
              <a:t>for</a:t>
            </a:r>
          </a:p>
          <a:p>
            <a:pPr lvl="1"/>
            <a:r>
              <a:rPr lang="en-US" sz="1800" dirty="0" smtClean="0"/>
              <a:t>While</a:t>
            </a:r>
          </a:p>
          <a:p>
            <a:pPr lvl="1"/>
            <a:r>
              <a:rPr lang="en-US" sz="1800" dirty="0" smtClean="0"/>
              <a:t>for/in</a:t>
            </a:r>
          </a:p>
          <a:p>
            <a:pPr lvl="1"/>
            <a:r>
              <a:rPr lang="en-US" sz="1800" dirty="0" smtClean="0"/>
              <a:t>do/while</a:t>
            </a:r>
            <a:endParaRPr 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Looping Constructs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29</a:t>
            </a:fld>
            <a:endParaRPr lang="en-US"/>
          </a:p>
        </p:txBody>
      </p:sp>
      <p:sp>
        <p:nvSpPr>
          <p:cNvPr id="12" name="Content Placeholder 2"/>
          <p:cNvSpPr>
            <a:spLocks noGrp="1"/>
          </p:cNvSpPr>
          <p:nvPr>
            <p:ph sz="half" idx="1"/>
          </p:nvPr>
        </p:nvSpPr>
        <p:spPr>
          <a:xfrm>
            <a:off x="457200" y="1371600"/>
            <a:ext cx="8229600" cy="3124200"/>
          </a:xfrm>
        </p:spPr>
        <p:txBody>
          <a:bodyPr>
            <a:normAutofit fontScale="55000" lnSpcReduction="20000"/>
          </a:bodyPr>
          <a:lstStyle/>
          <a:p>
            <a:pPr marL="287337" indent="-285750"/>
            <a:r>
              <a:rPr lang="en-US" b="1" dirty="0" smtClean="0"/>
              <a:t>The for loop</a:t>
            </a:r>
          </a:p>
          <a:p>
            <a:pPr marL="287337" indent="-285750"/>
            <a:endParaRPr lang="en-US" b="1" dirty="0" smtClean="0"/>
          </a:p>
          <a:p>
            <a:pPr marL="1587" indent="0">
              <a:buNone/>
            </a:pPr>
            <a:r>
              <a:rPr lang="en-US" b="1" dirty="0" smtClean="0"/>
              <a:t>	Syntax</a:t>
            </a:r>
            <a:endParaRPr lang="en-US" dirty="0" smtClean="0"/>
          </a:p>
          <a:p>
            <a:pPr marL="1587" indent="0">
              <a:buNone/>
            </a:pPr>
            <a:r>
              <a:rPr lang="en-US" dirty="0" smtClean="0"/>
              <a:t>	for (</a:t>
            </a:r>
            <a:r>
              <a:rPr lang="en-US" i="1" dirty="0" smtClean="0"/>
              <a:t>initialization</a:t>
            </a:r>
            <a:r>
              <a:rPr lang="en-US" dirty="0" smtClean="0"/>
              <a:t>;</a:t>
            </a:r>
            <a:r>
              <a:rPr lang="en-US" i="1" dirty="0" smtClean="0"/>
              <a:t> condition</a:t>
            </a:r>
            <a:r>
              <a:rPr lang="en-US" dirty="0" smtClean="0"/>
              <a:t>;</a:t>
            </a:r>
            <a:r>
              <a:rPr lang="en-US" i="1" dirty="0" smtClean="0"/>
              <a:t> afterthought</a:t>
            </a:r>
            <a:r>
              <a:rPr lang="en-US" dirty="0" smtClean="0"/>
              <a:t>)</a:t>
            </a:r>
            <a:br>
              <a:rPr lang="en-US" dirty="0" smtClean="0"/>
            </a:br>
            <a:r>
              <a:rPr lang="en-US" dirty="0" smtClean="0"/>
              <a:t>  	{</a:t>
            </a:r>
            <a:br>
              <a:rPr lang="en-US" dirty="0" smtClean="0"/>
            </a:br>
            <a:r>
              <a:rPr lang="en-US" i="1" dirty="0" smtClean="0"/>
              <a:t> 		the code block to be executed</a:t>
            </a:r>
            <a:r>
              <a:rPr lang="en-US" dirty="0" smtClean="0"/>
              <a:t/>
            </a:r>
            <a:br>
              <a:rPr lang="en-US" dirty="0" smtClean="0"/>
            </a:br>
            <a:r>
              <a:rPr lang="en-US" dirty="0" smtClean="0"/>
              <a:t> 	}</a:t>
            </a:r>
          </a:p>
          <a:p>
            <a:pPr marL="1587" indent="0">
              <a:buNone/>
            </a:pPr>
            <a:endParaRPr lang="en-US" dirty="0" smtClean="0"/>
          </a:p>
          <a:p>
            <a:pPr marL="287337" indent="-285750"/>
            <a:r>
              <a:rPr lang="en-US" dirty="0" smtClean="0"/>
              <a:t>The initialization declares (and perhaps assigns to) any variables required</a:t>
            </a:r>
          </a:p>
          <a:p>
            <a:pPr marL="287337" indent="-285750"/>
            <a:r>
              <a:rPr lang="en-US" dirty="0" smtClean="0"/>
              <a:t>The condition check is made and, the loop ends if results is false.</a:t>
            </a:r>
          </a:p>
          <a:p>
            <a:pPr marL="287337" indent="-285750"/>
            <a:r>
              <a:rPr lang="en-US" dirty="0" smtClean="0"/>
              <a:t>The afterthought is performed exactly once every time the loop ends and then repeats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3</a:t>
            </a:fld>
            <a:endParaRPr lang="en-US"/>
          </a:p>
        </p:txBody>
      </p:sp>
      <p:sp>
        <p:nvSpPr>
          <p:cNvPr id="13" name="Title 12"/>
          <p:cNvSpPr>
            <a:spLocks noGrp="1"/>
          </p:cNvSpPr>
          <p:nvPr>
            <p:ph type="title"/>
          </p:nvPr>
        </p:nvSpPr>
        <p:spPr>
          <a:xfrm>
            <a:off x="0" y="3124200"/>
            <a:ext cx="9144000" cy="1143000"/>
          </a:xfrm>
        </p:spPr>
        <p:txBody>
          <a:bodyPr>
            <a:normAutofit/>
          </a:bodyPr>
          <a:lstStyle/>
          <a:p>
            <a:r>
              <a:rPr lang="en-US" sz="6600" dirty="0" smtClean="0">
                <a:solidFill>
                  <a:schemeClr val="accent1">
                    <a:lumMod val="75000"/>
                  </a:schemeClr>
                </a:solidFill>
              </a:rPr>
              <a:t>Introduction</a:t>
            </a:r>
            <a:endParaRPr lang="en-IN" sz="6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Looping Constructs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30</a:t>
            </a:fld>
            <a:endParaRPr lang="en-US"/>
          </a:p>
        </p:txBody>
      </p:sp>
      <p:sp>
        <p:nvSpPr>
          <p:cNvPr id="12" name="Content Placeholder 2"/>
          <p:cNvSpPr>
            <a:spLocks noGrp="1"/>
          </p:cNvSpPr>
          <p:nvPr>
            <p:ph sz="half" idx="1"/>
          </p:nvPr>
        </p:nvSpPr>
        <p:spPr>
          <a:xfrm>
            <a:off x="457200" y="1371600"/>
            <a:ext cx="8229600" cy="3048000"/>
          </a:xfrm>
        </p:spPr>
        <p:txBody>
          <a:bodyPr>
            <a:noAutofit/>
          </a:bodyPr>
          <a:lstStyle/>
          <a:p>
            <a:pPr algn="just"/>
            <a:r>
              <a:rPr lang="en-US" sz="1800" b="1" dirty="0" smtClean="0"/>
              <a:t>The while loop</a:t>
            </a:r>
          </a:p>
          <a:p>
            <a:pPr lvl="1" algn="just"/>
            <a:r>
              <a:rPr lang="en-US" sz="1800" dirty="0" smtClean="0"/>
              <a:t>The </a:t>
            </a:r>
            <a:r>
              <a:rPr lang="en-US" sz="1800" i="1" dirty="0" smtClean="0"/>
              <a:t>while</a:t>
            </a:r>
            <a:r>
              <a:rPr lang="en-US" sz="1800" dirty="0" smtClean="0"/>
              <a:t> construct consists of a block of code and a condition. The condition is evaluated, and if the condition is true, the code within the block is executed. This repeats until the condition becomes false</a:t>
            </a:r>
          </a:p>
          <a:p>
            <a:pPr marL="0" indent="0">
              <a:buNone/>
            </a:pPr>
            <a:endParaRPr lang="en-US" sz="1800" b="1" dirty="0" smtClean="0"/>
          </a:p>
          <a:p>
            <a:pPr marL="0" indent="0">
              <a:buNone/>
            </a:pPr>
            <a:r>
              <a:rPr lang="en-US" sz="1800" b="1" dirty="0" smtClean="0"/>
              <a:t>	Syntax</a:t>
            </a:r>
          </a:p>
          <a:p>
            <a:pPr marL="0" indent="0">
              <a:buNone/>
            </a:pPr>
            <a:r>
              <a:rPr lang="en-US" sz="1800" dirty="0" smtClean="0"/>
              <a:t>	while (</a:t>
            </a:r>
            <a:r>
              <a:rPr lang="en-US" sz="1800" i="1" dirty="0" smtClean="0"/>
              <a:t>condition</a:t>
            </a:r>
            <a:r>
              <a:rPr lang="en-US" sz="1800" dirty="0" smtClean="0"/>
              <a:t>)</a:t>
            </a:r>
            <a:br>
              <a:rPr lang="en-US" sz="1800" dirty="0" smtClean="0"/>
            </a:br>
            <a:r>
              <a:rPr lang="en-US" sz="1800" dirty="0" smtClean="0"/>
              <a:t> 	{</a:t>
            </a:r>
            <a:br>
              <a:rPr lang="en-US" sz="1800" dirty="0" smtClean="0"/>
            </a:br>
            <a:r>
              <a:rPr lang="en-US" sz="1800" i="1" dirty="0" smtClean="0"/>
              <a:t> 		code block to be executed</a:t>
            </a:r>
            <a:r>
              <a:rPr lang="en-US" sz="1800" dirty="0" smtClean="0"/>
              <a:t/>
            </a:r>
            <a:br>
              <a:rPr lang="en-US" sz="1800" dirty="0" smtClean="0"/>
            </a:br>
            <a:r>
              <a:rPr lang="en-US" sz="1800" dirty="0" smtClean="0"/>
              <a:t> 	}</a:t>
            </a:r>
            <a:endParaRPr lang="en-US" sz="1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Break</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31</a:t>
            </a:fld>
            <a:endParaRPr lang="en-US"/>
          </a:p>
        </p:txBody>
      </p:sp>
      <p:sp>
        <p:nvSpPr>
          <p:cNvPr id="12" name="Content Placeholder 2"/>
          <p:cNvSpPr>
            <a:spLocks noGrp="1"/>
          </p:cNvSpPr>
          <p:nvPr>
            <p:ph sz="half" idx="1"/>
          </p:nvPr>
        </p:nvSpPr>
        <p:spPr>
          <a:xfrm>
            <a:off x="457200" y="1524000"/>
            <a:ext cx="8229600" cy="3810000"/>
          </a:xfrm>
        </p:spPr>
        <p:txBody>
          <a:bodyPr>
            <a:noAutofit/>
          </a:bodyPr>
          <a:lstStyle/>
          <a:p>
            <a:pPr algn="just"/>
            <a:r>
              <a:rPr lang="en-IN" sz="2000" dirty="0" smtClean="0"/>
              <a:t>While the execution of program, the break statement will terminate the </a:t>
            </a:r>
          </a:p>
          <a:p>
            <a:pPr lvl="1" algn="just"/>
            <a:r>
              <a:rPr lang="en-IN" sz="1600" dirty="0" smtClean="0"/>
              <a:t>iteration of block</a:t>
            </a:r>
          </a:p>
          <a:p>
            <a:pPr lvl="1" algn="just"/>
            <a:r>
              <a:rPr lang="en-IN" sz="1600" dirty="0" smtClean="0"/>
              <a:t>switch case block</a:t>
            </a:r>
          </a:p>
          <a:p>
            <a:pPr algn="just"/>
            <a:endParaRPr lang="en-IN" sz="2000" dirty="0" smtClean="0"/>
          </a:p>
          <a:p>
            <a:pPr algn="just"/>
            <a:r>
              <a:rPr lang="en-IN" sz="2000" dirty="0" smtClean="0"/>
              <a:t>When a break statement is encountered in a loop, the loop is exited and the program continues with the statements immediately following the loop</a:t>
            </a:r>
          </a:p>
          <a:p>
            <a:pPr algn="just"/>
            <a:endParaRPr lang="en-IN" sz="2000" dirty="0" smtClean="0"/>
          </a:p>
          <a:p>
            <a:pPr algn="just"/>
            <a:r>
              <a:rPr lang="en-IN" sz="2000" dirty="0" smtClean="0"/>
              <a:t>When the loops are nested, the break will only terminate the corresponding loop body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Continue</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32</a:t>
            </a:fld>
            <a:endParaRPr lang="en-US"/>
          </a:p>
        </p:txBody>
      </p:sp>
      <p:sp>
        <p:nvSpPr>
          <p:cNvPr id="12" name="Content Placeholder 2"/>
          <p:cNvSpPr>
            <a:spLocks noGrp="1"/>
          </p:cNvSpPr>
          <p:nvPr>
            <p:ph sz="half" idx="1"/>
          </p:nvPr>
        </p:nvSpPr>
        <p:spPr>
          <a:xfrm>
            <a:off x="457200" y="1600200"/>
            <a:ext cx="8229600" cy="3429000"/>
          </a:xfrm>
        </p:spPr>
        <p:txBody>
          <a:bodyPr>
            <a:noAutofit/>
          </a:bodyPr>
          <a:lstStyle/>
          <a:p>
            <a:pPr algn="just"/>
            <a:r>
              <a:rPr lang="en-IN" sz="2000" dirty="0" smtClean="0"/>
              <a:t>The continue statement skips the current iteration of a loop</a:t>
            </a:r>
          </a:p>
          <a:p>
            <a:pPr algn="just"/>
            <a:endParaRPr lang="en-IN" sz="2000" dirty="0" smtClean="0"/>
          </a:p>
          <a:p>
            <a:pPr algn="just"/>
            <a:r>
              <a:rPr lang="en-IN" sz="2000" dirty="0" smtClean="0"/>
              <a:t>In while and do loops, continue causes the control to go directly to the test-condition and then continue the iteration process</a:t>
            </a:r>
          </a:p>
          <a:p>
            <a:pPr algn="just"/>
            <a:endParaRPr lang="en-IN" sz="2000" dirty="0" smtClean="0"/>
          </a:p>
          <a:p>
            <a:pPr algn="just"/>
            <a:r>
              <a:rPr lang="en-IN" sz="2000" dirty="0" smtClean="0"/>
              <a:t>In case of for loop, the increment section of the loop is executed before the test-condition is evaluated</a:t>
            </a:r>
          </a:p>
          <a:p>
            <a:pPr algn="just"/>
            <a:endParaRPr lang="en-IN" sz="2000" dirty="0" smtClean="0"/>
          </a:p>
          <a:p>
            <a:pPr algn="just"/>
            <a:endParaRPr lang="en-IN" sz="2000" dirty="0" smtClean="0"/>
          </a:p>
          <a:p>
            <a:pPr algn="just"/>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Quiz</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33</a:t>
            </a:fld>
            <a:endParaRPr lang="en-US"/>
          </a:p>
        </p:txBody>
      </p:sp>
      <p:sp>
        <p:nvSpPr>
          <p:cNvPr id="13" name="Content Placeholder 2"/>
          <p:cNvSpPr>
            <a:spLocks noGrp="1"/>
          </p:cNvSpPr>
          <p:nvPr>
            <p:ph sz="half" idx="1"/>
          </p:nvPr>
        </p:nvSpPr>
        <p:spPr>
          <a:xfrm>
            <a:off x="533400" y="1371600"/>
            <a:ext cx="7783016" cy="5181600"/>
          </a:xfrm>
        </p:spPr>
        <p:txBody>
          <a:bodyPr>
            <a:normAutofit/>
          </a:bodyPr>
          <a:lstStyle/>
          <a:p>
            <a:pPr algn="just"/>
            <a:r>
              <a:rPr lang="en-IN" dirty="0" smtClean="0"/>
              <a:t>What will be the result of the following code snippet?</a:t>
            </a:r>
          </a:p>
          <a:p>
            <a:pPr algn="just"/>
            <a:endParaRPr lang="en-US" dirty="0" smtClean="0"/>
          </a:p>
          <a:p>
            <a:pPr algn="just"/>
            <a:endParaRPr lang="en-US" dirty="0"/>
          </a:p>
        </p:txBody>
      </p:sp>
      <p:sp>
        <p:nvSpPr>
          <p:cNvPr id="11" name="TextBox 10"/>
          <p:cNvSpPr txBox="1"/>
          <p:nvPr/>
        </p:nvSpPr>
        <p:spPr>
          <a:xfrm>
            <a:off x="1447800" y="2895600"/>
            <a:ext cx="5257800" cy="1938992"/>
          </a:xfrm>
          <a:prstGeom prst="rect">
            <a:avLst/>
          </a:prstGeom>
          <a:noFill/>
          <a:ln>
            <a:solidFill>
              <a:schemeClr val="tx2">
                <a:lumMod val="60000"/>
                <a:lumOff val="40000"/>
              </a:schemeClr>
            </a:solidFill>
          </a:ln>
        </p:spPr>
        <p:txBody>
          <a:bodyPr wrap="square" rtlCol="0">
            <a:spAutoFit/>
          </a:bodyPr>
          <a:lstStyle/>
          <a:p>
            <a:r>
              <a:rPr lang="pt-BR" sz="2400" dirty="0" smtClean="0"/>
              <a:t>var a = "1"; </a:t>
            </a:r>
          </a:p>
          <a:p>
            <a:r>
              <a:rPr lang="pt-BR" sz="2400" dirty="0" smtClean="0"/>
              <a:t>a = a + 0;</a:t>
            </a:r>
          </a:p>
          <a:p>
            <a:r>
              <a:rPr lang="pt-BR" sz="2400" dirty="0" smtClean="0"/>
              <a:t>a = a - 1;</a:t>
            </a:r>
          </a:p>
          <a:p>
            <a:r>
              <a:rPr lang="pt-BR" sz="2400" dirty="0" smtClean="0"/>
              <a:t> a = a + 1; </a:t>
            </a:r>
          </a:p>
          <a:p>
            <a:r>
              <a:rPr lang="pt-BR" sz="2400" dirty="0" smtClean="0"/>
              <a:t>alert(a);</a:t>
            </a:r>
            <a:endParaRPr lang="en-IN"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Demo</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34</a:t>
            </a:fld>
            <a:endParaRPr lang="en-US"/>
          </a:p>
        </p:txBody>
      </p:sp>
      <p:sp>
        <p:nvSpPr>
          <p:cNvPr id="13" name="Content Placeholder 2"/>
          <p:cNvSpPr>
            <a:spLocks noGrp="1"/>
          </p:cNvSpPr>
          <p:nvPr>
            <p:ph sz="half" idx="1"/>
          </p:nvPr>
        </p:nvSpPr>
        <p:spPr>
          <a:xfrm>
            <a:off x="533400" y="1371600"/>
            <a:ext cx="7783016" cy="5181600"/>
          </a:xfrm>
        </p:spPr>
        <p:txBody>
          <a:bodyPr>
            <a:normAutofit/>
          </a:bodyPr>
          <a:lstStyle/>
          <a:p>
            <a:pPr algn="just"/>
            <a:r>
              <a:rPr lang="en-US" dirty="0" smtClean="0"/>
              <a:t>What are global variables?</a:t>
            </a:r>
          </a:p>
          <a:p>
            <a:pPr algn="just"/>
            <a:endParaRPr lang="en-US" dirty="0" smtClean="0"/>
          </a:p>
          <a:p>
            <a:pPr algn="just"/>
            <a:r>
              <a:rPr lang="en-IN" dirty="0" smtClean="0"/>
              <a:t>What is the differences between '===' &amp; '==' ?</a:t>
            </a:r>
          </a:p>
          <a:p>
            <a:pPr algn="just"/>
            <a:endParaRPr lang="en-US" dirty="0" smtClean="0"/>
          </a:p>
          <a:p>
            <a:pPr algn="just"/>
            <a:r>
              <a:rPr lang="en-IN" dirty="0" smtClean="0"/>
              <a:t>What is the differences between ‘</a:t>
            </a:r>
            <a:r>
              <a:rPr lang="en-IN" dirty="0" err="1" smtClean="0"/>
              <a:t>instanceof</a:t>
            </a:r>
            <a:r>
              <a:rPr lang="en-IN" dirty="0" smtClean="0"/>
              <a:t>' &amp; ‘</a:t>
            </a:r>
            <a:r>
              <a:rPr lang="en-IN" dirty="0" err="1" smtClean="0"/>
              <a:t>typeof</a:t>
            </a:r>
            <a:r>
              <a:rPr lang="en-IN" dirty="0" smtClean="0"/>
              <a: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Quiz</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35</a:t>
            </a:fld>
            <a:endParaRPr lang="en-US"/>
          </a:p>
        </p:txBody>
      </p:sp>
      <p:sp>
        <p:nvSpPr>
          <p:cNvPr id="13" name="Content Placeholder 2"/>
          <p:cNvSpPr>
            <a:spLocks noGrp="1"/>
          </p:cNvSpPr>
          <p:nvPr>
            <p:ph sz="half" idx="1"/>
          </p:nvPr>
        </p:nvSpPr>
        <p:spPr>
          <a:xfrm>
            <a:off x="533400" y="1371600"/>
            <a:ext cx="7783016" cy="5181600"/>
          </a:xfrm>
        </p:spPr>
        <p:txBody>
          <a:bodyPr>
            <a:normAutofit/>
          </a:bodyPr>
          <a:lstStyle/>
          <a:p>
            <a:r>
              <a:rPr lang="en-IN" dirty="0" smtClean="0"/>
              <a:t>What will be output?</a:t>
            </a:r>
            <a:endParaRPr lang="en-US" dirty="0"/>
          </a:p>
        </p:txBody>
      </p:sp>
      <p:sp>
        <p:nvSpPr>
          <p:cNvPr id="11" name="TextBox 10"/>
          <p:cNvSpPr txBox="1"/>
          <p:nvPr/>
        </p:nvSpPr>
        <p:spPr>
          <a:xfrm>
            <a:off x="1905000" y="2133600"/>
            <a:ext cx="4724400" cy="4401205"/>
          </a:xfrm>
          <a:prstGeom prst="rect">
            <a:avLst/>
          </a:prstGeom>
          <a:noFill/>
          <a:ln>
            <a:solidFill>
              <a:schemeClr val="tx2">
                <a:lumMod val="60000"/>
                <a:lumOff val="40000"/>
              </a:schemeClr>
            </a:solidFill>
          </a:ln>
        </p:spPr>
        <p:txBody>
          <a:bodyPr wrap="square" rtlCol="0">
            <a:spAutoFit/>
          </a:bodyPr>
          <a:lstStyle/>
          <a:p>
            <a:pPr marL="457200" indent="-457200"/>
            <a:r>
              <a:rPr lang="en-IN" sz="2800" dirty="0" err="1" smtClean="0"/>
              <a:t>var</a:t>
            </a:r>
            <a:r>
              <a:rPr lang="en-IN" sz="2800" dirty="0" smtClean="0"/>
              <a:t> a = false; </a:t>
            </a:r>
          </a:p>
          <a:p>
            <a:pPr marL="457200" indent="-457200"/>
            <a:r>
              <a:rPr lang="en-IN" sz="2800" dirty="0" smtClean="0"/>
              <a:t>if (a == '0') </a:t>
            </a:r>
          </a:p>
          <a:p>
            <a:pPr marL="457200" indent="-457200"/>
            <a:r>
              <a:rPr lang="en-IN" sz="2800" dirty="0" smtClean="0"/>
              <a:t>{ </a:t>
            </a:r>
          </a:p>
          <a:p>
            <a:pPr marL="457200" indent="-457200"/>
            <a:r>
              <a:rPr lang="en-IN" sz="2800" dirty="0" smtClean="0"/>
              <a:t>	console.log('=='); </a:t>
            </a:r>
          </a:p>
          <a:p>
            <a:pPr marL="457200" indent="-457200"/>
            <a:r>
              <a:rPr lang="en-IN" sz="2800" dirty="0" smtClean="0"/>
              <a:t>} </a:t>
            </a:r>
          </a:p>
          <a:p>
            <a:pPr marL="457200" indent="-457200"/>
            <a:endParaRPr lang="en-IN" sz="2800" dirty="0" smtClean="0"/>
          </a:p>
          <a:p>
            <a:pPr marL="457200" indent="-457200"/>
            <a:r>
              <a:rPr lang="en-IN" sz="2800" dirty="0" smtClean="0"/>
              <a:t>if (a === '0') </a:t>
            </a:r>
          </a:p>
          <a:p>
            <a:pPr marL="457200" indent="-457200"/>
            <a:r>
              <a:rPr lang="en-IN" sz="2800" dirty="0" smtClean="0"/>
              <a:t>{</a:t>
            </a:r>
          </a:p>
          <a:p>
            <a:pPr marL="457200" indent="-457200"/>
            <a:r>
              <a:rPr lang="en-IN" sz="2800" dirty="0" smtClean="0"/>
              <a:t>	 console.log('==='); </a:t>
            </a:r>
          </a:p>
          <a:p>
            <a:pPr marL="457200" indent="-457200"/>
            <a:r>
              <a:rPr lang="en-IN" sz="2800" dirty="0" smtClean="0"/>
              <a:t>}</a:t>
            </a:r>
            <a:endParaRPr lang="en-IN"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36</a:t>
            </a:fld>
            <a:endParaRPr lang="en-US"/>
          </a:p>
        </p:txBody>
      </p:sp>
      <p:sp>
        <p:nvSpPr>
          <p:cNvPr id="12" name="Title 11"/>
          <p:cNvSpPr>
            <a:spLocks noGrp="1"/>
          </p:cNvSpPr>
          <p:nvPr>
            <p:ph type="title"/>
          </p:nvPr>
        </p:nvSpPr>
        <p:spPr>
          <a:xfrm>
            <a:off x="0" y="3048000"/>
            <a:ext cx="9144000" cy="1143000"/>
          </a:xfrm>
        </p:spPr>
        <p:txBody>
          <a:bodyPr>
            <a:normAutofit/>
          </a:bodyPr>
          <a:lstStyle/>
          <a:p>
            <a:r>
              <a:rPr lang="en-US" sz="6600" dirty="0" smtClean="0">
                <a:solidFill>
                  <a:schemeClr val="accent1">
                    <a:lumMod val="75000"/>
                  </a:schemeClr>
                </a:solidFill>
              </a:rPr>
              <a:t>Functions</a:t>
            </a:r>
            <a:endParaRPr lang="en-IN" sz="6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Functions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37</a:t>
            </a:fld>
            <a:endParaRPr lang="en-US"/>
          </a:p>
        </p:txBody>
      </p:sp>
      <p:sp>
        <p:nvSpPr>
          <p:cNvPr id="12" name="Content Placeholder 2"/>
          <p:cNvSpPr>
            <a:spLocks noGrp="1"/>
          </p:cNvSpPr>
          <p:nvPr>
            <p:ph sz="half" idx="1"/>
          </p:nvPr>
        </p:nvSpPr>
        <p:spPr>
          <a:xfrm>
            <a:off x="457200" y="1371600"/>
            <a:ext cx="8229600" cy="4800600"/>
          </a:xfrm>
        </p:spPr>
        <p:txBody>
          <a:bodyPr>
            <a:noAutofit/>
          </a:bodyPr>
          <a:lstStyle/>
          <a:p>
            <a:r>
              <a:rPr lang="en-US" sz="1600" dirty="0" smtClean="0"/>
              <a:t>A function is a block of code that will be executed when its called</a:t>
            </a:r>
          </a:p>
          <a:p>
            <a:endParaRPr lang="en-US" sz="1600" dirty="0" smtClean="0"/>
          </a:p>
          <a:p>
            <a:pPr marL="0" indent="0">
              <a:buNone/>
            </a:pPr>
            <a:r>
              <a:rPr lang="en-US" sz="1600" b="1" dirty="0" smtClean="0"/>
              <a:t>Syntax</a:t>
            </a:r>
            <a:endParaRPr lang="en-US" sz="1600" dirty="0" smtClean="0"/>
          </a:p>
          <a:p>
            <a:pPr marL="0" indent="0">
              <a:buNone/>
            </a:pPr>
            <a:r>
              <a:rPr lang="en-US" sz="1600" dirty="0" smtClean="0"/>
              <a:t>          // Functional Declaration</a:t>
            </a:r>
          </a:p>
          <a:p>
            <a:pPr marL="463550" lvl="2" indent="0">
              <a:buNone/>
            </a:pPr>
            <a:r>
              <a:rPr lang="en-US" sz="1600" dirty="0" smtClean="0"/>
              <a:t>function </a:t>
            </a:r>
            <a:r>
              <a:rPr lang="en-US" sz="1600" i="1" dirty="0" err="1" smtClean="0"/>
              <a:t>functionName</a:t>
            </a:r>
            <a:r>
              <a:rPr lang="en-US" sz="1600" dirty="0" smtClean="0"/>
              <a:t>()</a:t>
            </a:r>
            <a:br>
              <a:rPr lang="en-US" sz="1600" dirty="0" smtClean="0"/>
            </a:br>
            <a:r>
              <a:rPr lang="en-US" sz="1600" dirty="0" smtClean="0"/>
              <a:t>{</a:t>
            </a:r>
            <a:br>
              <a:rPr lang="en-US" sz="1600" dirty="0" smtClean="0"/>
            </a:br>
            <a:r>
              <a:rPr lang="en-US" sz="1600" dirty="0" smtClean="0"/>
              <a:t>	//</a:t>
            </a:r>
            <a:r>
              <a:rPr lang="en-US" sz="1600" i="1" dirty="0" smtClean="0"/>
              <a:t>some code</a:t>
            </a:r>
            <a:r>
              <a:rPr lang="en-US" sz="1600" dirty="0" smtClean="0"/>
              <a:t/>
            </a:r>
            <a:br>
              <a:rPr lang="en-US" sz="1600" dirty="0" smtClean="0"/>
            </a:br>
            <a:r>
              <a:rPr lang="en-US" sz="1600" dirty="0" smtClean="0"/>
              <a:t>}</a:t>
            </a:r>
            <a:endParaRPr lang="en-US" sz="1600" b="1" dirty="0" smtClean="0"/>
          </a:p>
          <a:p>
            <a:pPr marL="0" indent="0">
              <a:buNone/>
            </a:pPr>
            <a:r>
              <a:rPr lang="en-US" sz="1600" dirty="0" smtClean="0"/>
              <a:t>         </a:t>
            </a:r>
            <a:r>
              <a:rPr lang="en-US" sz="1600" dirty="0" err="1" smtClean="0"/>
              <a:t>functionName</a:t>
            </a:r>
            <a:r>
              <a:rPr lang="en-US" sz="1600" dirty="0" smtClean="0"/>
              <a:t>(); // Calling the function declared above</a:t>
            </a:r>
          </a:p>
          <a:p>
            <a:pPr marL="0" indent="0">
              <a:buNone/>
            </a:pPr>
            <a:endParaRPr lang="en-US" sz="1600" dirty="0" smtClean="0"/>
          </a:p>
          <a:p>
            <a:r>
              <a:rPr lang="en-US" sz="1600" dirty="0" smtClean="0"/>
              <a:t>A function may or may not have arguments</a:t>
            </a:r>
          </a:p>
          <a:p>
            <a:pPr marL="463550" lvl="2" indent="0">
              <a:buNone/>
            </a:pPr>
            <a:r>
              <a:rPr lang="en-US" sz="1600" dirty="0" smtClean="0"/>
              <a:t>function </a:t>
            </a:r>
            <a:r>
              <a:rPr lang="en-US" sz="1600" dirty="0" err="1" smtClean="0"/>
              <a:t>myFunction</a:t>
            </a:r>
            <a:r>
              <a:rPr lang="en-US" sz="1600" dirty="0" smtClean="0"/>
              <a:t>(</a:t>
            </a:r>
            <a:r>
              <a:rPr lang="en-US" sz="1600" i="1" dirty="0" smtClean="0"/>
              <a:t>var1</a:t>
            </a:r>
            <a:r>
              <a:rPr lang="en-US" sz="1600" dirty="0" smtClean="0"/>
              <a:t>,</a:t>
            </a:r>
            <a:r>
              <a:rPr lang="en-US" sz="1600" i="1" dirty="0" smtClean="0"/>
              <a:t>var2</a:t>
            </a:r>
            <a:r>
              <a:rPr lang="en-US" sz="1600" dirty="0" smtClean="0"/>
              <a:t>)</a:t>
            </a:r>
            <a:br>
              <a:rPr lang="en-US" sz="1600" dirty="0" smtClean="0"/>
            </a:br>
            <a:r>
              <a:rPr lang="en-US" sz="1600" dirty="0" smtClean="0"/>
              <a:t>{</a:t>
            </a:r>
            <a:br>
              <a:rPr lang="en-US" sz="1600" dirty="0" smtClean="0"/>
            </a:br>
            <a:r>
              <a:rPr lang="en-US" sz="1600" dirty="0" smtClean="0"/>
              <a:t>	//</a:t>
            </a:r>
            <a:r>
              <a:rPr lang="en-US" sz="1600" i="1" dirty="0" smtClean="0"/>
              <a:t>some code</a:t>
            </a:r>
            <a:r>
              <a:rPr lang="en-US" sz="1600" dirty="0" smtClean="0"/>
              <a:t/>
            </a:r>
            <a:br>
              <a:rPr lang="en-US" sz="1600" dirty="0" smtClean="0"/>
            </a:br>
            <a:r>
              <a:rPr lang="en-US" sz="1600" dirty="0" smtClean="0"/>
              <a:t>}</a:t>
            </a:r>
            <a:endParaRPr lang="en-US" sz="1600" b="1" dirty="0" smtClean="0"/>
          </a:p>
          <a:p>
            <a:pPr marL="0" indent="0">
              <a:buNone/>
            </a:pPr>
            <a:r>
              <a:rPr lang="en-US" sz="1600" dirty="0" smtClean="0"/>
              <a:t>          </a:t>
            </a:r>
            <a:r>
              <a:rPr lang="en-US" sz="1600" dirty="0" err="1" smtClean="0"/>
              <a:t>myFunction</a:t>
            </a:r>
            <a:r>
              <a:rPr lang="en-US" sz="1600" dirty="0" smtClean="0"/>
              <a:t>(1,2); // calling the function with 2 arguments</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152400" y="1676400"/>
            <a:ext cx="4724400" cy="1752600"/>
          </a:xfrm>
          <a:prstGeom prst="roundRect">
            <a:avLst>
              <a:gd name="adj" fmla="val 13265"/>
            </a:avLst>
          </a:prstGeom>
          <a:solidFill>
            <a:schemeClr val="accent3">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bg2"/>
              </a:solidFill>
              <a:effectLst/>
              <a:latin typeface="Arial" pitchFamily="34" charset="0"/>
              <a:ea typeface="ＭＳ Ｐゴシック"/>
              <a:cs typeface="ＭＳ Ｐゴシック"/>
            </a:endParaRPr>
          </a:p>
        </p:txBody>
      </p:sp>
      <p:sp>
        <p:nvSpPr>
          <p:cNvPr id="11" name="Rounded Rectangle 10"/>
          <p:cNvSpPr/>
          <p:nvPr/>
        </p:nvSpPr>
        <p:spPr bwMode="auto">
          <a:xfrm>
            <a:off x="152400" y="4114800"/>
            <a:ext cx="4724400" cy="1981200"/>
          </a:xfrm>
          <a:prstGeom prst="roundRect">
            <a:avLst>
              <a:gd name="adj" fmla="val 13265"/>
            </a:avLst>
          </a:prstGeom>
          <a:solidFill>
            <a:schemeClr val="accent3">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bg2"/>
              </a:solidFill>
              <a:effectLst/>
              <a:latin typeface="Arial" pitchFamily="34" charset="0"/>
              <a:ea typeface="ＭＳ Ｐゴシック"/>
              <a:cs typeface="ＭＳ Ｐゴシック"/>
            </a:endParaRPr>
          </a:p>
        </p:txBody>
      </p:sp>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Functions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38</a:t>
            </a:fld>
            <a:endParaRPr lang="en-US"/>
          </a:p>
        </p:txBody>
      </p:sp>
      <p:sp>
        <p:nvSpPr>
          <p:cNvPr id="12" name="Content Placeholder 2"/>
          <p:cNvSpPr>
            <a:spLocks noGrp="1"/>
          </p:cNvSpPr>
          <p:nvPr>
            <p:ph sz="half" idx="1"/>
          </p:nvPr>
        </p:nvSpPr>
        <p:spPr>
          <a:xfrm>
            <a:off x="457200" y="1371600"/>
            <a:ext cx="8229600" cy="5257800"/>
          </a:xfrm>
        </p:spPr>
        <p:txBody>
          <a:bodyPr>
            <a:noAutofit/>
          </a:bodyPr>
          <a:lstStyle/>
          <a:p>
            <a:r>
              <a:rPr lang="en-US" sz="1600" dirty="0" smtClean="0"/>
              <a:t>A function returning a value</a:t>
            </a:r>
          </a:p>
          <a:p>
            <a:pPr marL="463550" lvl="2" indent="0">
              <a:buNone/>
            </a:pPr>
            <a:r>
              <a:rPr lang="en-US" sz="1600" dirty="0" smtClean="0"/>
              <a:t>	function </a:t>
            </a:r>
            <a:r>
              <a:rPr lang="en-US" sz="1600" dirty="0" err="1" smtClean="0"/>
              <a:t>myFunction</a:t>
            </a:r>
            <a:r>
              <a:rPr lang="en-US" sz="1600" dirty="0" smtClean="0"/>
              <a:t> (</a:t>
            </a:r>
            <a:r>
              <a:rPr lang="en-US" sz="1600" i="1" dirty="0" smtClean="0"/>
              <a:t>var1</a:t>
            </a:r>
            <a:r>
              <a:rPr lang="en-US" sz="1600" dirty="0" smtClean="0"/>
              <a:t>,</a:t>
            </a:r>
            <a:r>
              <a:rPr lang="en-US" sz="1600" i="1" dirty="0" smtClean="0"/>
              <a:t>var2</a:t>
            </a:r>
            <a:r>
              <a:rPr lang="en-US" sz="1600" dirty="0" smtClean="0"/>
              <a:t>)</a:t>
            </a:r>
            <a:br>
              <a:rPr lang="en-US" sz="1600" dirty="0" smtClean="0"/>
            </a:br>
            <a:r>
              <a:rPr lang="en-US" sz="1600" dirty="0" smtClean="0"/>
              <a:t>	{</a:t>
            </a:r>
            <a:br>
              <a:rPr lang="en-US" sz="1600" dirty="0" smtClean="0"/>
            </a:br>
            <a:r>
              <a:rPr lang="en-US" sz="1600" dirty="0" smtClean="0"/>
              <a:t>		</a:t>
            </a:r>
            <a:r>
              <a:rPr lang="en-US" sz="1600" i="1" dirty="0" smtClean="0"/>
              <a:t>return (var1+var2);</a:t>
            </a:r>
            <a:r>
              <a:rPr lang="en-US" sz="1600" dirty="0" smtClean="0"/>
              <a:t/>
            </a:r>
            <a:br>
              <a:rPr lang="en-US" sz="1600" dirty="0" smtClean="0"/>
            </a:br>
            <a:r>
              <a:rPr lang="en-US" sz="1600" dirty="0" smtClean="0"/>
              <a:t>	}</a:t>
            </a:r>
          </a:p>
          <a:p>
            <a:pPr marL="463550" lvl="2" indent="0">
              <a:buNone/>
            </a:pPr>
            <a:endParaRPr lang="en-US" sz="1600" dirty="0" smtClean="0"/>
          </a:p>
          <a:p>
            <a:pPr marL="463550" lvl="2" indent="0">
              <a:buNone/>
            </a:pPr>
            <a:r>
              <a:rPr lang="en-US" sz="1600" dirty="0" smtClean="0"/>
              <a:t>	</a:t>
            </a:r>
            <a:r>
              <a:rPr lang="en-US" sz="1600" dirty="0" err="1" smtClean="0"/>
              <a:t>var</a:t>
            </a:r>
            <a:r>
              <a:rPr lang="en-US" sz="1600" dirty="0" smtClean="0"/>
              <a:t> sum = </a:t>
            </a:r>
            <a:r>
              <a:rPr lang="en-US" sz="1600" dirty="0" err="1" smtClean="0"/>
              <a:t>myFunction</a:t>
            </a:r>
            <a:r>
              <a:rPr lang="en-US" sz="1600" dirty="0" smtClean="0"/>
              <a:t> (1,2) </a:t>
            </a:r>
          </a:p>
          <a:p>
            <a:pPr marL="0" indent="0">
              <a:buNone/>
            </a:pPr>
            <a:r>
              <a:rPr lang="en-US" sz="1600" dirty="0" smtClean="0"/>
              <a:t>     </a:t>
            </a:r>
          </a:p>
          <a:p>
            <a:r>
              <a:rPr lang="en-US" sz="1600" dirty="0" smtClean="0"/>
              <a:t>The return statement is also used when you simply want to exit a function. The return </a:t>
            </a:r>
            <a:r>
              <a:rPr lang="en-US" sz="1600" i="1" dirty="0" smtClean="0"/>
              <a:t>value</a:t>
            </a:r>
            <a:r>
              <a:rPr lang="en-US" sz="1600" dirty="0" smtClean="0"/>
              <a:t> is optional</a:t>
            </a:r>
          </a:p>
          <a:p>
            <a:pPr marL="463550" lvl="2" indent="0">
              <a:buNone/>
            </a:pPr>
            <a:r>
              <a:rPr lang="en-US" sz="1600" dirty="0" smtClean="0"/>
              <a:t>	function </a:t>
            </a:r>
            <a:r>
              <a:rPr lang="en-US" sz="1600" dirty="0" err="1" smtClean="0"/>
              <a:t>myFunction</a:t>
            </a:r>
            <a:r>
              <a:rPr lang="en-US" sz="1600" dirty="0" smtClean="0"/>
              <a:t> (</a:t>
            </a:r>
            <a:r>
              <a:rPr lang="en-US" sz="1600" dirty="0" err="1" smtClean="0"/>
              <a:t>a,b</a:t>
            </a:r>
            <a:r>
              <a:rPr lang="en-US" sz="1600" dirty="0" smtClean="0"/>
              <a:t>)</a:t>
            </a:r>
            <a:br>
              <a:rPr lang="en-US" sz="1600" dirty="0" smtClean="0"/>
            </a:br>
            <a:r>
              <a:rPr lang="en-US" sz="1600" dirty="0" smtClean="0"/>
              <a:t>	{</a:t>
            </a:r>
            <a:br>
              <a:rPr lang="en-US" sz="1600" dirty="0" smtClean="0"/>
            </a:br>
            <a:r>
              <a:rPr lang="en-US" sz="1600" dirty="0" smtClean="0"/>
              <a:t>		if (a&gt;b)</a:t>
            </a:r>
            <a:br>
              <a:rPr lang="en-US" sz="1600" dirty="0" smtClean="0"/>
            </a:br>
            <a:r>
              <a:rPr lang="en-US" sz="1600" dirty="0" smtClean="0"/>
              <a:t>	  	{</a:t>
            </a:r>
            <a:br>
              <a:rPr lang="en-US" sz="1600" dirty="0" smtClean="0"/>
            </a:br>
            <a:r>
              <a:rPr lang="en-US" sz="1600" dirty="0" smtClean="0"/>
              <a:t>  		        return;</a:t>
            </a:r>
            <a:br>
              <a:rPr lang="en-US" sz="1600" dirty="0" smtClean="0"/>
            </a:br>
            <a:r>
              <a:rPr lang="en-US" sz="1600" dirty="0" smtClean="0"/>
              <a:t>	  	}</a:t>
            </a:r>
            <a:br>
              <a:rPr lang="en-US" sz="1600" dirty="0" smtClean="0"/>
            </a:br>
            <a:r>
              <a:rPr lang="en-US" sz="1600" dirty="0" smtClean="0"/>
              <a:t>		x = </a:t>
            </a:r>
            <a:r>
              <a:rPr lang="en-US" sz="1600" dirty="0" err="1" smtClean="0"/>
              <a:t>a+b</a:t>
            </a:r>
            <a:r>
              <a:rPr lang="en-US" sz="1600" dirty="0" smtClean="0"/>
              <a:t>;</a:t>
            </a:r>
            <a:br>
              <a:rPr lang="en-US" sz="1600" dirty="0" smtClean="0"/>
            </a:br>
            <a:r>
              <a:rPr lang="en-US" sz="1600" dirty="0" smtClean="0"/>
              <a:t>	}</a:t>
            </a:r>
          </a:p>
          <a:p>
            <a:pPr marL="0" indent="0">
              <a:buNone/>
            </a:pPr>
            <a:r>
              <a:rPr lang="en-US" sz="1600" dirty="0" smtClean="0"/>
              <a:t>The function above will exit the function if a&gt;b, and will not calculate the sum of a and b</a:t>
            </a:r>
            <a:endParaRPr lang="en-US" sz="1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228600" y="1905000"/>
            <a:ext cx="5029200" cy="1676400"/>
          </a:xfrm>
          <a:prstGeom prst="roundRect">
            <a:avLst>
              <a:gd name="adj" fmla="val 13265"/>
            </a:avLst>
          </a:prstGeom>
          <a:solidFill>
            <a:schemeClr val="accent3">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bg2"/>
              </a:solidFill>
              <a:effectLst/>
              <a:latin typeface="Arial" pitchFamily="34" charset="0"/>
              <a:ea typeface="ＭＳ Ｐゴシック"/>
              <a:cs typeface="ＭＳ Ｐゴシック"/>
            </a:endParaRPr>
          </a:p>
        </p:txBody>
      </p:sp>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Functions</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39</a:t>
            </a:fld>
            <a:endParaRPr lang="en-US"/>
          </a:p>
        </p:txBody>
      </p:sp>
      <p:sp>
        <p:nvSpPr>
          <p:cNvPr id="12" name="Content Placeholder 2"/>
          <p:cNvSpPr>
            <a:spLocks noGrp="1"/>
          </p:cNvSpPr>
          <p:nvPr>
            <p:ph sz="half" idx="1"/>
          </p:nvPr>
        </p:nvSpPr>
        <p:spPr>
          <a:xfrm>
            <a:off x="457200" y="1371600"/>
            <a:ext cx="8229600" cy="4876800"/>
          </a:xfrm>
        </p:spPr>
        <p:txBody>
          <a:bodyPr>
            <a:normAutofit/>
          </a:bodyPr>
          <a:lstStyle/>
          <a:p>
            <a:r>
              <a:rPr lang="en-US" sz="1800" dirty="0" smtClean="0"/>
              <a:t>Another way of declaring a function / Anonymous Function</a:t>
            </a:r>
          </a:p>
          <a:p>
            <a:pPr marL="0" indent="0">
              <a:buNone/>
            </a:pPr>
            <a:endParaRPr lang="en-US" sz="1800" dirty="0" smtClean="0"/>
          </a:p>
          <a:p>
            <a:pPr marL="0" indent="0">
              <a:buNone/>
            </a:pPr>
            <a:r>
              <a:rPr lang="en-US" sz="1800" dirty="0" smtClean="0"/>
              <a:t>	</a:t>
            </a:r>
            <a:r>
              <a:rPr lang="en-US" sz="1800" dirty="0" err="1" smtClean="0"/>
              <a:t>var</a:t>
            </a:r>
            <a:r>
              <a:rPr lang="en-US" sz="1800" dirty="0" smtClean="0"/>
              <a:t> </a:t>
            </a:r>
            <a:r>
              <a:rPr lang="en-US" sz="1800" dirty="0" err="1" smtClean="0"/>
              <a:t>myFunction</a:t>
            </a:r>
            <a:r>
              <a:rPr lang="en-US" sz="1800" dirty="0" smtClean="0"/>
              <a:t> = function(var1,var2) {</a:t>
            </a:r>
          </a:p>
          <a:p>
            <a:pPr marL="0" indent="0">
              <a:buNone/>
            </a:pPr>
            <a:r>
              <a:rPr lang="en-US" sz="1800" dirty="0" smtClean="0"/>
              <a:t>		return(var1+var2);</a:t>
            </a:r>
          </a:p>
          <a:p>
            <a:pPr marL="0" indent="0">
              <a:buNone/>
            </a:pPr>
            <a:r>
              <a:rPr lang="en-US" sz="1800" dirty="0" smtClean="0"/>
              <a:t>	}</a:t>
            </a:r>
          </a:p>
          <a:p>
            <a:pPr marL="0" indent="0">
              <a:buNone/>
            </a:pPr>
            <a:r>
              <a:rPr lang="en-US" sz="1800" dirty="0" smtClean="0"/>
              <a:t>	</a:t>
            </a:r>
            <a:r>
              <a:rPr lang="en-US" sz="1800" dirty="0" err="1" smtClean="0"/>
              <a:t>var</a:t>
            </a:r>
            <a:r>
              <a:rPr lang="en-US" sz="1800" dirty="0" smtClean="0"/>
              <a:t> sum=</a:t>
            </a:r>
            <a:r>
              <a:rPr lang="en-US" sz="1800" dirty="0" err="1" smtClean="0"/>
              <a:t>myFunction</a:t>
            </a:r>
            <a:r>
              <a:rPr lang="en-US" sz="1800" dirty="0" smtClean="0"/>
              <a:t>(10,20);</a:t>
            </a:r>
          </a:p>
          <a:p>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85800" y="1752600"/>
            <a:ext cx="7772400" cy="4419600"/>
          </a:xfrm>
          <a:prstGeom prst="rect">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 History</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4</a:t>
            </a:fld>
            <a:endParaRPr lang="en-US"/>
          </a:p>
        </p:txBody>
      </p:sp>
      <p:pic>
        <p:nvPicPr>
          <p:cNvPr id="14" name="What is JavaScript.wmv">
            <a:hlinkClick r:id="" action="ppaction://media"/>
          </p:cNvPr>
          <p:cNvPicPr>
            <a:picLocks noGrp="1" noRot="1" noChangeAspect="1"/>
          </p:cNvPicPr>
          <p:nvPr>
            <p:ph idx="1"/>
            <a:videoFile r:link="rId1"/>
          </p:nvPr>
        </p:nvPicPr>
        <p:blipFill>
          <a:blip r:embed="rId4" cstate="print"/>
          <a:stretch>
            <a:fillRect/>
          </a:stretch>
        </p:blipFill>
        <p:spPr>
          <a:xfrm>
            <a:off x="762000" y="1830387"/>
            <a:ext cx="7620000" cy="4233333"/>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4"/>
                                        </p:tgtEl>
                                      </p:cBhvr>
                                    </p:cmd>
                                  </p:childTnLst>
                                </p:cTn>
                              </p:par>
                            </p:childTnLst>
                          </p:cTn>
                        </p:par>
                      </p:childTnLst>
                    </p:cTn>
                  </p:par>
                </p:childTnLst>
              </p:cTn>
              <p:nextCondLst>
                <p:cond evt="onClick" delay="0">
                  <p:tgtEl>
                    <p:spTgt spid="14"/>
                  </p:tgtEl>
                </p:cond>
              </p:nextCondLst>
            </p:seq>
            <p:video>
              <p:cMediaNode>
                <p:cTn id="7" fill="hold" display="0">
                  <p:stCondLst>
                    <p:cond delay="indefinite"/>
                  </p:stCondLst>
                  <p:endCondLst>
                    <p:cond evt="onNext" delay="0">
                      <p:tgtEl>
                        <p:sldTgt/>
                      </p:tgtEl>
                    </p:cond>
                    <p:cond evt="onPrev" delay="0">
                      <p:tgtEl>
                        <p:sldTgt/>
                      </p:tgtEl>
                    </p:cond>
                  </p:endCondLst>
                </p:cTn>
                <p:tgtEl>
                  <p:spTgt spid="14"/>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Functions &amp; Variable Scope</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40</a:t>
            </a:fld>
            <a:endParaRPr lang="en-US"/>
          </a:p>
        </p:txBody>
      </p:sp>
      <p:sp>
        <p:nvSpPr>
          <p:cNvPr id="12" name="Content Placeholder 2"/>
          <p:cNvSpPr>
            <a:spLocks noGrp="1"/>
          </p:cNvSpPr>
          <p:nvPr>
            <p:ph sz="half" idx="1"/>
          </p:nvPr>
        </p:nvSpPr>
        <p:spPr>
          <a:xfrm>
            <a:off x="457200" y="1371600"/>
            <a:ext cx="8229600" cy="4648200"/>
          </a:xfrm>
        </p:spPr>
        <p:txBody>
          <a:bodyPr>
            <a:noAutofit/>
          </a:bodyPr>
          <a:lstStyle/>
          <a:p>
            <a:pPr marL="0" indent="0" algn="just">
              <a:buNone/>
            </a:pPr>
            <a:r>
              <a:rPr lang="en-US" sz="1800" b="1" dirty="0" smtClean="0"/>
              <a:t>Variable Scope</a:t>
            </a:r>
          </a:p>
          <a:p>
            <a:pPr marL="0" indent="0" algn="just">
              <a:buNone/>
            </a:pPr>
            <a:endParaRPr lang="en-US" sz="1800" dirty="0" smtClean="0"/>
          </a:p>
          <a:p>
            <a:pPr algn="just"/>
            <a:r>
              <a:rPr lang="en-US" sz="1800" dirty="0" smtClean="0"/>
              <a:t>A variable declared (using </a:t>
            </a:r>
            <a:r>
              <a:rPr lang="en-US" sz="1800" dirty="0" err="1" smtClean="0"/>
              <a:t>var</a:t>
            </a:r>
            <a:r>
              <a:rPr lang="en-US" sz="1800" dirty="0" smtClean="0"/>
              <a:t>) within a JavaScript function becomes </a:t>
            </a:r>
            <a:r>
              <a:rPr lang="en-US" sz="1800" b="1" dirty="0" smtClean="0"/>
              <a:t>LOCAL</a:t>
            </a:r>
            <a:r>
              <a:rPr lang="en-US" sz="1800" dirty="0" smtClean="0"/>
              <a:t> and can only be accessed from within that function. (the variable has local scope).</a:t>
            </a:r>
          </a:p>
          <a:p>
            <a:pPr algn="just"/>
            <a:endParaRPr lang="en-US" sz="1800" dirty="0" smtClean="0"/>
          </a:p>
          <a:p>
            <a:pPr algn="just"/>
            <a:r>
              <a:rPr lang="en-US" sz="1800" dirty="0" smtClean="0"/>
              <a:t>You can have local variables with the same name in different functions, because local variables are only recognized by the function in which they are declared.</a:t>
            </a:r>
          </a:p>
          <a:p>
            <a:pPr algn="just"/>
            <a:endParaRPr lang="en-US" sz="1800" dirty="0" smtClean="0"/>
          </a:p>
          <a:p>
            <a:pPr algn="just"/>
            <a:r>
              <a:rPr lang="en-US" sz="1800" dirty="0" smtClean="0">
                <a:solidFill>
                  <a:srgbClr val="1700C0"/>
                </a:solidFill>
              </a:rPr>
              <a:t>Local variables are deleted as soon as the function is completed</a:t>
            </a:r>
            <a:r>
              <a:rPr lang="en-US" sz="1800" dirty="0" smtClean="0"/>
              <a:t>.</a:t>
            </a:r>
          </a:p>
          <a:p>
            <a:pPr algn="just"/>
            <a:endParaRPr lang="en-US" sz="1800" dirty="0" smtClean="0"/>
          </a:p>
          <a:p>
            <a:pPr algn="just"/>
            <a:r>
              <a:rPr lang="en-US" sz="1800" dirty="0" smtClean="0"/>
              <a:t>Variables declared outside a function, become </a:t>
            </a:r>
            <a:r>
              <a:rPr lang="en-US" sz="1800" b="1" dirty="0" smtClean="0"/>
              <a:t>GLOBAL</a:t>
            </a:r>
            <a:r>
              <a:rPr lang="en-US" sz="1800" dirty="0" smtClean="0"/>
              <a:t>, and all scripts and functions on the web page can access it.</a:t>
            </a:r>
          </a:p>
          <a:p>
            <a:pPr algn="just"/>
            <a:endParaRPr lang="en-US" sz="1800" dirty="0" smtClean="0"/>
          </a:p>
          <a:p>
            <a:pPr algn="just"/>
            <a:r>
              <a:rPr lang="en-US" sz="1800" dirty="0" smtClean="0"/>
              <a:t>If you assign a value to variable that has not yet been declared, the variable will automatically be declared as a </a:t>
            </a:r>
            <a:r>
              <a:rPr lang="en-US" sz="1800" b="1" dirty="0" smtClean="0"/>
              <a:t>GLOBAL</a:t>
            </a:r>
            <a:r>
              <a:rPr lang="en-US" sz="1800" dirty="0" smtClean="0"/>
              <a:t> variable.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Functions &amp; Variable Scope</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41</a:t>
            </a:fld>
            <a:endParaRPr lang="en-US"/>
          </a:p>
        </p:txBody>
      </p:sp>
      <p:sp>
        <p:nvSpPr>
          <p:cNvPr id="12" name="Content Placeholder 2"/>
          <p:cNvSpPr>
            <a:spLocks noGrp="1"/>
          </p:cNvSpPr>
          <p:nvPr>
            <p:ph sz="half" idx="1"/>
          </p:nvPr>
        </p:nvSpPr>
        <p:spPr>
          <a:xfrm>
            <a:off x="457200" y="1371600"/>
            <a:ext cx="8229600" cy="4648200"/>
          </a:xfrm>
        </p:spPr>
        <p:txBody>
          <a:bodyPr>
            <a:normAutofit/>
          </a:bodyPr>
          <a:lstStyle/>
          <a:p>
            <a:pPr marL="0" indent="0" algn="just">
              <a:buNone/>
            </a:pPr>
            <a:r>
              <a:rPr lang="en-US" sz="1800" b="1" dirty="0" smtClean="0"/>
              <a:t>Variable Lifetime</a:t>
            </a:r>
          </a:p>
          <a:p>
            <a:pPr marL="0" indent="0" algn="just">
              <a:buNone/>
            </a:pPr>
            <a:endParaRPr lang="en-US" sz="1800" dirty="0" smtClean="0"/>
          </a:p>
          <a:p>
            <a:pPr algn="just"/>
            <a:r>
              <a:rPr lang="en-US" sz="1800" dirty="0" smtClean="0"/>
              <a:t>The lifetime JavaScript variables </a:t>
            </a:r>
            <a:r>
              <a:rPr lang="en-US" sz="1800" dirty="0" smtClean="0">
                <a:solidFill>
                  <a:srgbClr val="1700C0"/>
                </a:solidFill>
              </a:rPr>
              <a:t>starts when they are declared.</a:t>
            </a:r>
          </a:p>
          <a:p>
            <a:pPr marL="0" indent="0" algn="just">
              <a:buNone/>
            </a:pPr>
            <a:endParaRPr lang="en-US" sz="1800" dirty="0" smtClean="0"/>
          </a:p>
          <a:p>
            <a:pPr algn="just"/>
            <a:r>
              <a:rPr lang="en-US" sz="1800" b="1" dirty="0" smtClean="0">
                <a:solidFill>
                  <a:srgbClr val="1700C0"/>
                </a:solidFill>
              </a:rPr>
              <a:t>Local</a:t>
            </a:r>
            <a:r>
              <a:rPr lang="en-US" sz="1800" dirty="0" smtClean="0"/>
              <a:t> variables are deleted when the </a:t>
            </a:r>
            <a:r>
              <a:rPr lang="en-US" sz="1800" dirty="0" smtClean="0">
                <a:solidFill>
                  <a:srgbClr val="1700C0"/>
                </a:solidFill>
              </a:rPr>
              <a:t>function is completed</a:t>
            </a:r>
            <a:r>
              <a:rPr lang="en-US" sz="1800" dirty="0" smtClean="0"/>
              <a:t>.</a:t>
            </a:r>
          </a:p>
          <a:p>
            <a:pPr marL="0" indent="0" algn="just">
              <a:buNone/>
            </a:pPr>
            <a:endParaRPr lang="en-US" sz="1800" dirty="0" smtClean="0"/>
          </a:p>
          <a:p>
            <a:pPr algn="just"/>
            <a:r>
              <a:rPr lang="en-US" sz="1800" b="1" dirty="0" smtClean="0">
                <a:solidFill>
                  <a:srgbClr val="1700C0"/>
                </a:solidFill>
              </a:rPr>
              <a:t>Global</a:t>
            </a:r>
            <a:r>
              <a:rPr lang="en-US" sz="1800" dirty="0" smtClean="0"/>
              <a:t> variables are deleted when you </a:t>
            </a:r>
            <a:r>
              <a:rPr lang="en-US" sz="1800" dirty="0" smtClean="0">
                <a:solidFill>
                  <a:srgbClr val="1700C0"/>
                </a:solidFill>
              </a:rPr>
              <a:t>close the page</a:t>
            </a:r>
            <a:r>
              <a:rPr lang="en-US" sz="1800" dirty="0" smtClean="0"/>
              <a:t>.</a:t>
            </a:r>
          </a:p>
          <a:p>
            <a:pPr marL="0" indent="0" algn="just">
              <a:buNone/>
            </a:pPr>
            <a:endParaRPr lang="en-US"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Quiz</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42</a:t>
            </a:fld>
            <a:endParaRPr lang="en-US"/>
          </a:p>
        </p:txBody>
      </p:sp>
      <p:sp>
        <p:nvSpPr>
          <p:cNvPr id="13" name="Content Placeholder 2"/>
          <p:cNvSpPr>
            <a:spLocks noGrp="1"/>
          </p:cNvSpPr>
          <p:nvPr>
            <p:ph sz="half" idx="1"/>
          </p:nvPr>
        </p:nvSpPr>
        <p:spPr>
          <a:xfrm>
            <a:off x="533400" y="1371600"/>
            <a:ext cx="7783016" cy="5181600"/>
          </a:xfrm>
        </p:spPr>
        <p:txBody>
          <a:bodyPr>
            <a:normAutofit/>
          </a:bodyPr>
          <a:lstStyle/>
          <a:p>
            <a:r>
              <a:rPr lang="en-IN" dirty="0" smtClean="0"/>
              <a:t>How do you create a function named </a:t>
            </a:r>
            <a:r>
              <a:rPr lang="en-IN" b="1" dirty="0" smtClean="0"/>
              <a:t>exec </a:t>
            </a:r>
            <a:r>
              <a:rPr lang="en-IN" dirty="0" smtClean="0"/>
              <a:t>which takes </a:t>
            </a:r>
            <a:r>
              <a:rPr lang="en-IN" b="1" dirty="0" smtClean="0"/>
              <a:t>string </a:t>
            </a:r>
            <a:r>
              <a:rPr lang="en-IN" dirty="0" smtClean="0"/>
              <a:t>parameter(argument)?</a:t>
            </a:r>
            <a:endParaRPr lang="en-US" dirty="0"/>
          </a:p>
        </p:txBody>
      </p:sp>
      <p:sp>
        <p:nvSpPr>
          <p:cNvPr id="11" name="TextBox 10"/>
          <p:cNvSpPr txBox="1"/>
          <p:nvPr/>
        </p:nvSpPr>
        <p:spPr>
          <a:xfrm>
            <a:off x="1447800" y="3154740"/>
            <a:ext cx="5334000" cy="1569660"/>
          </a:xfrm>
          <a:prstGeom prst="rect">
            <a:avLst/>
          </a:prstGeom>
          <a:noFill/>
          <a:ln>
            <a:solidFill>
              <a:schemeClr val="tx2">
                <a:lumMod val="60000"/>
                <a:lumOff val="40000"/>
              </a:schemeClr>
            </a:solidFill>
          </a:ln>
        </p:spPr>
        <p:txBody>
          <a:bodyPr wrap="square" rtlCol="0">
            <a:spAutoFit/>
          </a:bodyPr>
          <a:lstStyle/>
          <a:p>
            <a:pPr marL="457200" indent="-457200">
              <a:buFont typeface="+mj-lt"/>
              <a:buAutoNum type="arabicPeriod"/>
            </a:pPr>
            <a:r>
              <a:rPr lang="en-IN" sz="2400" dirty="0" smtClean="0"/>
              <a:t>function exec (string) {}</a:t>
            </a:r>
          </a:p>
          <a:p>
            <a:pPr marL="457200" indent="-457200">
              <a:buFont typeface="+mj-lt"/>
              <a:buAutoNum type="arabicPeriod"/>
            </a:pPr>
            <a:r>
              <a:rPr lang="en-IN" sz="2400" dirty="0" err="1" smtClean="0"/>
              <a:t>var</a:t>
            </a:r>
            <a:r>
              <a:rPr lang="en-IN" sz="2400" dirty="0" smtClean="0"/>
              <a:t> exec = ({}, string)();</a:t>
            </a:r>
          </a:p>
          <a:p>
            <a:pPr marL="457200" indent="-457200">
              <a:buFont typeface="+mj-lt"/>
              <a:buAutoNum type="arabicPeriod"/>
            </a:pPr>
            <a:r>
              <a:rPr lang="en-IN" sz="2400" dirty="0" err="1" smtClean="0"/>
              <a:t>var</a:t>
            </a:r>
            <a:r>
              <a:rPr lang="en-IN" sz="2400" dirty="0" smtClean="0"/>
              <a:t> function = exec(string) { }</a:t>
            </a:r>
          </a:p>
          <a:p>
            <a:pPr marL="457200" indent="-457200">
              <a:buFont typeface="+mj-lt"/>
              <a:buAutoNum type="arabicPeriod"/>
            </a:pPr>
            <a:r>
              <a:rPr lang="en-IN" sz="2400" dirty="0" err="1" smtClean="0"/>
              <a:t>var</a:t>
            </a:r>
            <a:r>
              <a:rPr lang="en-IN" sz="2400" dirty="0" smtClean="0"/>
              <a:t> exec = function (string) {};</a:t>
            </a:r>
            <a:endParaRPr lang="en-IN"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Quiz</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43</a:t>
            </a:fld>
            <a:endParaRPr lang="en-US"/>
          </a:p>
        </p:txBody>
      </p:sp>
      <p:sp>
        <p:nvSpPr>
          <p:cNvPr id="11" name="TextBox 10"/>
          <p:cNvSpPr txBox="1"/>
          <p:nvPr/>
        </p:nvSpPr>
        <p:spPr>
          <a:xfrm>
            <a:off x="685800" y="1676400"/>
            <a:ext cx="7162800" cy="4832092"/>
          </a:xfrm>
          <a:prstGeom prst="rect">
            <a:avLst/>
          </a:prstGeom>
          <a:noFill/>
          <a:ln>
            <a:solidFill>
              <a:schemeClr val="tx2">
                <a:lumMod val="60000"/>
                <a:lumOff val="40000"/>
              </a:schemeClr>
            </a:solidFill>
          </a:ln>
        </p:spPr>
        <p:txBody>
          <a:bodyPr wrap="square" rtlCol="0">
            <a:spAutoFit/>
          </a:bodyPr>
          <a:lstStyle/>
          <a:p>
            <a:pPr marL="457200" indent="-457200"/>
            <a:r>
              <a:rPr lang="en-IN" sz="2800" dirty="0" smtClean="0"/>
              <a:t>function sum() { </a:t>
            </a:r>
          </a:p>
          <a:p>
            <a:pPr marL="457200" indent="-457200"/>
            <a:r>
              <a:rPr lang="en-IN" sz="2800" dirty="0" smtClean="0"/>
              <a:t>	</a:t>
            </a:r>
            <a:r>
              <a:rPr lang="en-IN" sz="2800" dirty="0" err="1" smtClean="0"/>
              <a:t>var</a:t>
            </a:r>
            <a:r>
              <a:rPr lang="en-IN" sz="2800" dirty="0" smtClean="0"/>
              <a:t> sum = 0; </a:t>
            </a:r>
          </a:p>
          <a:p>
            <a:pPr marL="457200" indent="-457200"/>
            <a:r>
              <a:rPr lang="en-IN" sz="2800" dirty="0" smtClean="0"/>
              <a:t>	for (</a:t>
            </a:r>
            <a:r>
              <a:rPr lang="en-IN" sz="2800" dirty="0" err="1" smtClean="0"/>
              <a:t>var</a:t>
            </a:r>
            <a:r>
              <a:rPr lang="en-IN" sz="2800" dirty="0" smtClean="0"/>
              <a:t> </a:t>
            </a:r>
            <a:r>
              <a:rPr lang="en-IN" sz="2800" dirty="0" err="1" smtClean="0"/>
              <a:t>i</a:t>
            </a:r>
            <a:r>
              <a:rPr lang="en-IN" sz="2800" dirty="0" smtClean="0"/>
              <a:t> = 0; </a:t>
            </a:r>
            <a:r>
              <a:rPr lang="en-IN" sz="2800" dirty="0" err="1" smtClean="0"/>
              <a:t>i</a:t>
            </a:r>
            <a:r>
              <a:rPr lang="en-IN" sz="2800" dirty="0" smtClean="0"/>
              <a:t> &lt; </a:t>
            </a:r>
            <a:r>
              <a:rPr lang="en-IN" sz="2800" dirty="0" err="1" smtClean="0"/>
              <a:t>arguments.length</a:t>
            </a:r>
            <a:r>
              <a:rPr lang="en-IN" sz="2800" dirty="0" smtClean="0"/>
              <a:t>; </a:t>
            </a:r>
            <a:r>
              <a:rPr lang="en-IN" sz="2800" dirty="0" err="1" smtClean="0"/>
              <a:t>i</a:t>
            </a:r>
            <a:r>
              <a:rPr lang="en-IN" sz="2800" dirty="0" smtClean="0"/>
              <a:t>++) { </a:t>
            </a:r>
          </a:p>
          <a:p>
            <a:pPr marL="457200" indent="-457200"/>
            <a:r>
              <a:rPr lang="en-IN" sz="2800" dirty="0" smtClean="0"/>
              <a:t>		sum += arguments[</a:t>
            </a:r>
            <a:r>
              <a:rPr lang="en-IN" sz="2800" dirty="0" err="1" smtClean="0"/>
              <a:t>i</a:t>
            </a:r>
            <a:r>
              <a:rPr lang="en-IN" sz="2800" dirty="0" smtClean="0"/>
              <a:t>]; </a:t>
            </a:r>
          </a:p>
          <a:p>
            <a:pPr marL="457200" indent="-457200"/>
            <a:r>
              <a:rPr lang="en-IN" sz="2800" dirty="0" smtClean="0"/>
              <a:t>	} </a:t>
            </a:r>
          </a:p>
          <a:p>
            <a:pPr marL="457200" indent="-457200"/>
            <a:r>
              <a:rPr lang="en-IN" sz="2800" dirty="0" smtClean="0"/>
              <a:t>	return sum; </a:t>
            </a:r>
          </a:p>
          <a:p>
            <a:pPr marL="457200" indent="-457200"/>
            <a:r>
              <a:rPr lang="en-IN" sz="2800" dirty="0" smtClean="0"/>
              <a:t>} </a:t>
            </a:r>
          </a:p>
          <a:p>
            <a:pPr marL="457200" indent="-457200"/>
            <a:endParaRPr lang="en-IN" sz="2800" dirty="0" smtClean="0"/>
          </a:p>
          <a:p>
            <a:pPr marL="457200" indent="-457200"/>
            <a:r>
              <a:rPr lang="en-IN" sz="2800" dirty="0" err="1" smtClean="0"/>
              <a:t>var</a:t>
            </a:r>
            <a:r>
              <a:rPr lang="en-IN" sz="2800" dirty="0" smtClean="0"/>
              <a:t> a = sum(5, -5, false, '-5', 5); </a:t>
            </a:r>
          </a:p>
          <a:p>
            <a:pPr marL="457200" indent="-457200"/>
            <a:endParaRPr lang="en-IN" sz="2800" dirty="0" smtClean="0"/>
          </a:p>
          <a:p>
            <a:pPr marL="457200" indent="-457200"/>
            <a:r>
              <a:rPr lang="en-IN" sz="2800" dirty="0" smtClean="0"/>
              <a:t>console.log(a);</a:t>
            </a:r>
            <a:endParaRPr lang="en-IN"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Quiz</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44</a:t>
            </a:fld>
            <a:endParaRPr lang="en-US"/>
          </a:p>
        </p:txBody>
      </p:sp>
      <p:sp>
        <p:nvSpPr>
          <p:cNvPr id="12" name="Content Placeholder 2"/>
          <p:cNvSpPr>
            <a:spLocks noGrp="1"/>
          </p:cNvSpPr>
          <p:nvPr>
            <p:ph sz="half" idx="1"/>
          </p:nvPr>
        </p:nvSpPr>
        <p:spPr>
          <a:xfrm>
            <a:off x="457200" y="1600200"/>
            <a:ext cx="8229600" cy="2819400"/>
          </a:xfrm>
          <a:ln>
            <a:solidFill>
              <a:schemeClr val="tx2">
                <a:lumMod val="60000"/>
                <a:lumOff val="40000"/>
              </a:schemeClr>
            </a:solidFill>
          </a:ln>
        </p:spPr>
        <p:txBody>
          <a:bodyPr>
            <a:normAutofit/>
          </a:bodyPr>
          <a:lstStyle/>
          <a:p>
            <a:pPr marL="0" indent="0" algn="just">
              <a:buNone/>
            </a:pPr>
            <a:r>
              <a:rPr lang="en-US" sz="2400" dirty="0" smtClean="0"/>
              <a:t>(function(){</a:t>
            </a:r>
          </a:p>
          <a:p>
            <a:pPr marL="0" indent="0" algn="just">
              <a:buNone/>
            </a:pPr>
            <a:r>
              <a:rPr lang="en-US" sz="2400" dirty="0" smtClean="0"/>
              <a:t>	</a:t>
            </a:r>
            <a:r>
              <a:rPr lang="en-US" sz="2400" dirty="0" err="1" smtClean="0"/>
              <a:t>var</a:t>
            </a:r>
            <a:r>
              <a:rPr lang="en-US" sz="2400" dirty="0" smtClean="0"/>
              <a:t> </a:t>
            </a:r>
            <a:r>
              <a:rPr lang="en-US" sz="2400" dirty="0" err="1" smtClean="0"/>
              <a:t>myValue</a:t>
            </a:r>
            <a:r>
              <a:rPr lang="en-US" sz="2400" dirty="0" smtClean="0"/>
              <a:t> = 55;</a:t>
            </a:r>
          </a:p>
          <a:p>
            <a:pPr marL="0" indent="0" algn="just">
              <a:buNone/>
            </a:pPr>
            <a:r>
              <a:rPr lang="en-US" sz="2400" dirty="0" smtClean="0"/>
              <a:t>	console.log("Inside the function, </a:t>
            </a:r>
            <a:r>
              <a:rPr lang="en-US" sz="2400" dirty="0" err="1" smtClean="0"/>
              <a:t>myValue</a:t>
            </a:r>
            <a:r>
              <a:rPr lang="en-US" sz="2400" dirty="0" smtClean="0"/>
              <a:t> : "+</a:t>
            </a:r>
            <a:r>
              <a:rPr lang="en-US" sz="2400" dirty="0" err="1" smtClean="0"/>
              <a:t>myValue</a:t>
            </a:r>
            <a:r>
              <a:rPr lang="en-US" sz="2400" dirty="0" smtClean="0"/>
              <a:t>);</a:t>
            </a:r>
          </a:p>
          <a:p>
            <a:pPr marL="0" indent="0" algn="just">
              <a:buNone/>
            </a:pPr>
            <a:r>
              <a:rPr lang="en-US" sz="2400" dirty="0" smtClean="0"/>
              <a:t>})();</a:t>
            </a:r>
          </a:p>
          <a:p>
            <a:pPr marL="0" indent="0" algn="just">
              <a:buNone/>
            </a:pPr>
            <a:endParaRPr lang="en-US" sz="2400" dirty="0" smtClean="0"/>
          </a:p>
          <a:p>
            <a:pPr marL="0" indent="0" algn="just">
              <a:buNone/>
            </a:pPr>
            <a:r>
              <a:rPr lang="en-US" sz="2400" dirty="0" smtClean="0"/>
              <a:t>console.log("Outside the function, </a:t>
            </a:r>
            <a:r>
              <a:rPr lang="en-US" sz="2400" dirty="0" err="1" smtClean="0"/>
              <a:t>myValue</a:t>
            </a:r>
            <a:r>
              <a:rPr lang="en-US" sz="2400" dirty="0" smtClean="0"/>
              <a:t> : "+</a:t>
            </a:r>
            <a:r>
              <a:rPr lang="en-US" sz="2400" dirty="0" err="1" smtClean="0"/>
              <a:t>myValue</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45</a:t>
            </a:fld>
            <a:endParaRPr lang="en-US"/>
          </a:p>
        </p:txBody>
      </p:sp>
      <p:sp>
        <p:nvSpPr>
          <p:cNvPr id="12" name="Title 11"/>
          <p:cNvSpPr>
            <a:spLocks noGrp="1"/>
          </p:cNvSpPr>
          <p:nvPr>
            <p:ph type="title"/>
          </p:nvPr>
        </p:nvSpPr>
        <p:spPr>
          <a:xfrm>
            <a:off x="0" y="3048000"/>
            <a:ext cx="9144000" cy="1143000"/>
          </a:xfrm>
        </p:spPr>
        <p:txBody>
          <a:bodyPr>
            <a:normAutofit/>
          </a:bodyPr>
          <a:lstStyle/>
          <a:p>
            <a:r>
              <a:rPr lang="en-US" sz="6600" dirty="0" smtClean="0">
                <a:solidFill>
                  <a:schemeClr val="accent1">
                    <a:lumMod val="75000"/>
                  </a:schemeClr>
                </a:solidFill>
              </a:rPr>
              <a:t>Built-In Functions</a:t>
            </a:r>
            <a:endParaRPr lang="en-IN" sz="6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dirty="0" smtClean="0">
                <a:solidFill>
                  <a:schemeClr val="accent1">
                    <a:lumMod val="75000"/>
                  </a:schemeClr>
                </a:solidFill>
              </a:rPr>
              <a:t>Built-In Functions</a:t>
            </a:r>
            <a:endParaRPr lang="en-US"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46</a:t>
            </a:fld>
            <a:endParaRPr lang="en-US"/>
          </a:p>
        </p:txBody>
      </p:sp>
      <p:sp>
        <p:nvSpPr>
          <p:cNvPr id="13" name="Content Placeholder 2"/>
          <p:cNvSpPr>
            <a:spLocks noGrp="1"/>
          </p:cNvSpPr>
          <p:nvPr>
            <p:ph sz="half" idx="1"/>
          </p:nvPr>
        </p:nvSpPr>
        <p:spPr>
          <a:xfrm>
            <a:off x="457200" y="1371600"/>
            <a:ext cx="8077200" cy="5334000"/>
          </a:xfrm>
        </p:spPr>
        <p:txBody>
          <a:bodyPr>
            <a:noAutofit/>
          </a:bodyPr>
          <a:lstStyle/>
          <a:p>
            <a:r>
              <a:rPr lang="en-US" sz="2000" dirty="0" smtClean="0"/>
              <a:t>Array </a:t>
            </a:r>
          </a:p>
          <a:p>
            <a:pPr lvl="1"/>
            <a:r>
              <a:rPr lang="en-US" sz="1800" dirty="0" smtClean="0"/>
              <a:t>Property- length</a:t>
            </a:r>
          </a:p>
          <a:p>
            <a:pPr lvl="1"/>
            <a:r>
              <a:rPr lang="en-US" sz="1800" dirty="0" smtClean="0"/>
              <a:t>Methods</a:t>
            </a:r>
          </a:p>
          <a:p>
            <a:pPr lvl="2"/>
            <a:r>
              <a:rPr lang="en-US" sz="1600" dirty="0" err="1" smtClean="0"/>
              <a:t>concat</a:t>
            </a:r>
            <a:r>
              <a:rPr lang="en-US" sz="1600" dirty="0" smtClean="0"/>
              <a:t>() - Joins two or more arrays, and returns a copy of the joined arrays</a:t>
            </a:r>
          </a:p>
          <a:p>
            <a:r>
              <a:rPr lang="en-US" sz="2000" dirty="0" smtClean="0"/>
              <a:t>Date</a:t>
            </a:r>
          </a:p>
          <a:p>
            <a:pPr lvl="2"/>
            <a:r>
              <a:rPr lang="en-US" sz="1600" dirty="0" err="1" smtClean="0"/>
              <a:t>getDate</a:t>
            </a:r>
            <a:r>
              <a:rPr lang="en-US" sz="1600" dirty="0" smtClean="0"/>
              <a:t>() - Returns the day of the month (from 1-31)</a:t>
            </a:r>
          </a:p>
          <a:p>
            <a:pPr lvl="2"/>
            <a:r>
              <a:rPr lang="en-US" sz="1600" dirty="0" err="1" smtClean="0"/>
              <a:t>getMonth</a:t>
            </a:r>
            <a:r>
              <a:rPr lang="en-US" sz="1600" dirty="0" smtClean="0"/>
              <a:t>() - Returns the month (from 0-11)</a:t>
            </a:r>
          </a:p>
          <a:p>
            <a:r>
              <a:rPr lang="en-US" sz="2000" dirty="0" smtClean="0"/>
              <a:t>Math</a:t>
            </a:r>
          </a:p>
          <a:p>
            <a:pPr lvl="2"/>
            <a:r>
              <a:rPr lang="en-US" sz="1600" dirty="0" smtClean="0"/>
              <a:t>ceil(x) - Returns x, rounded upwards to the nearest integer</a:t>
            </a:r>
          </a:p>
          <a:p>
            <a:pPr lvl="2"/>
            <a:r>
              <a:rPr lang="en-US" sz="1600" dirty="0" smtClean="0"/>
              <a:t>floor(x) - Returns x, rounded downwards to the nearest integer</a:t>
            </a:r>
          </a:p>
          <a:p>
            <a:r>
              <a:rPr lang="en-US" sz="2000" dirty="0" smtClean="0"/>
              <a:t>String</a:t>
            </a:r>
          </a:p>
          <a:p>
            <a:pPr lvl="1"/>
            <a:r>
              <a:rPr lang="en-US" sz="1800" dirty="0" smtClean="0"/>
              <a:t>Methods</a:t>
            </a:r>
          </a:p>
          <a:p>
            <a:pPr lvl="2"/>
            <a:r>
              <a:rPr lang="en-US" sz="1600" dirty="0" smtClean="0"/>
              <a:t>substring(from, to)- The substring() method extracts the characters from a string, between two specified indices, and returns the new sub string.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dirty="0" smtClean="0">
                <a:solidFill>
                  <a:schemeClr val="accent1">
                    <a:lumMod val="75000"/>
                  </a:schemeClr>
                </a:solidFill>
              </a:rPr>
              <a:t>Built-In Functions</a:t>
            </a:r>
            <a:endParaRPr lang="en-US"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47</a:t>
            </a:fld>
            <a:endParaRPr lang="en-US"/>
          </a:p>
        </p:txBody>
      </p:sp>
      <p:sp>
        <p:nvSpPr>
          <p:cNvPr id="11" name="Content Placeholder 10"/>
          <p:cNvSpPr>
            <a:spLocks noGrp="1"/>
          </p:cNvSpPr>
          <p:nvPr>
            <p:ph idx="1"/>
          </p:nvPr>
        </p:nvSpPr>
        <p:spPr/>
        <p:txBody>
          <a:bodyPr/>
          <a:lstStyle/>
          <a:p>
            <a:r>
              <a:rPr lang="en-US" dirty="0" smtClean="0"/>
              <a:t>Math methods</a:t>
            </a:r>
          </a:p>
          <a:p>
            <a:endParaRPr lang="en-US" dirty="0" smtClean="0"/>
          </a:p>
          <a:p>
            <a:r>
              <a:rPr lang="en-US" dirty="0" smtClean="0"/>
              <a:t>String methods</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Quiz</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48</a:t>
            </a:fld>
            <a:endParaRPr lang="en-US"/>
          </a:p>
        </p:txBody>
      </p:sp>
      <p:sp>
        <p:nvSpPr>
          <p:cNvPr id="13" name="Content Placeholder 2"/>
          <p:cNvSpPr>
            <a:spLocks noGrp="1"/>
          </p:cNvSpPr>
          <p:nvPr>
            <p:ph sz="half" idx="1"/>
          </p:nvPr>
        </p:nvSpPr>
        <p:spPr>
          <a:xfrm>
            <a:off x="533400" y="1371600"/>
            <a:ext cx="7783016" cy="5181600"/>
          </a:xfrm>
        </p:spPr>
        <p:txBody>
          <a:bodyPr>
            <a:normAutofit/>
          </a:bodyPr>
          <a:lstStyle/>
          <a:p>
            <a:r>
              <a:rPr lang="en-IN" dirty="0" smtClean="0"/>
              <a:t>What will be the value of </a:t>
            </a:r>
            <a:r>
              <a:rPr lang="en-IN" b="1" dirty="0" smtClean="0"/>
              <a:t>str1 </a:t>
            </a:r>
            <a:r>
              <a:rPr lang="en-IN" dirty="0" smtClean="0"/>
              <a:t>and</a:t>
            </a:r>
            <a:r>
              <a:rPr lang="en-IN" b="1" dirty="0" smtClean="0"/>
              <a:t> str2</a:t>
            </a:r>
            <a:r>
              <a:rPr lang="en-IN" dirty="0" smtClean="0"/>
              <a:t> after executing the code?</a:t>
            </a:r>
            <a:endParaRPr lang="en-US" dirty="0"/>
          </a:p>
        </p:txBody>
      </p:sp>
      <p:sp>
        <p:nvSpPr>
          <p:cNvPr id="11" name="TextBox 10"/>
          <p:cNvSpPr txBox="1"/>
          <p:nvPr/>
        </p:nvSpPr>
        <p:spPr>
          <a:xfrm>
            <a:off x="1447800" y="3154740"/>
            <a:ext cx="5334000" cy="1200329"/>
          </a:xfrm>
          <a:prstGeom prst="rect">
            <a:avLst/>
          </a:prstGeom>
          <a:noFill/>
          <a:ln>
            <a:solidFill>
              <a:schemeClr val="tx2">
                <a:lumMod val="60000"/>
                <a:lumOff val="40000"/>
              </a:schemeClr>
            </a:solidFill>
          </a:ln>
        </p:spPr>
        <p:txBody>
          <a:bodyPr wrap="square" rtlCol="0">
            <a:spAutoFit/>
          </a:bodyPr>
          <a:lstStyle/>
          <a:p>
            <a:pPr marL="457200" indent="-457200">
              <a:buFont typeface="+mj-lt"/>
              <a:buAutoNum type="arabicPeriod"/>
            </a:pPr>
            <a:r>
              <a:rPr lang="en-IN" sz="2400" dirty="0" smtClean="0"/>
              <a:t> </a:t>
            </a:r>
            <a:r>
              <a:rPr lang="en-IN" sz="2400" dirty="0" err="1" smtClean="0"/>
              <a:t>var</a:t>
            </a:r>
            <a:r>
              <a:rPr lang="en-IN" sz="2400" dirty="0" smtClean="0"/>
              <a:t> </a:t>
            </a:r>
            <a:r>
              <a:rPr lang="en-IN" sz="2400" dirty="0" err="1" smtClean="0"/>
              <a:t>msg</a:t>
            </a:r>
            <a:r>
              <a:rPr lang="en-IN" sz="2400" dirty="0" smtClean="0"/>
              <a:t> = "Welcome to India"; </a:t>
            </a:r>
          </a:p>
          <a:p>
            <a:pPr marL="457200" indent="-457200">
              <a:buFont typeface="+mj-lt"/>
              <a:buAutoNum type="arabicPeriod"/>
            </a:pPr>
            <a:r>
              <a:rPr lang="en-IN" sz="2400" dirty="0" smtClean="0"/>
              <a:t> </a:t>
            </a:r>
            <a:r>
              <a:rPr lang="en-IN" sz="2400" dirty="0" err="1" smtClean="0"/>
              <a:t>var</a:t>
            </a:r>
            <a:r>
              <a:rPr lang="en-IN" sz="2400" dirty="0" smtClean="0"/>
              <a:t> str1 = </a:t>
            </a:r>
            <a:r>
              <a:rPr lang="en-IN" sz="2400" dirty="0" err="1" smtClean="0"/>
              <a:t>msg.substr</a:t>
            </a:r>
            <a:r>
              <a:rPr lang="en-IN" sz="2400" dirty="0" smtClean="0"/>
              <a:t>(3, 3);</a:t>
            </a:r>
          </a:p>
          <a:p>
            <a:pPr marL="457200" indent="-457200">
              <a:buFont typeface="+mj-lt"/>
              <a:buAutoNum type="arabicPeriod"/>
            </a:pPr>
            <a:r>
              <a:rPr lang="en-US" sz="2400" dirty="0" smtClean="0"/>
              <a:t> </a:t>
            </a:r>
            <a:r>
              <a:rPr lang="en-US" sz="2400" dirty="0" err="1" smtClean="0"/>
              <a:t>var</a:t>
            </a:r>
            <a:r>
              <a:rPr lang="en-US" sz="2400" dirty="0" smtClean="0"/>
              <a:t> str2 = </a:t>
            </a:r>
            <a:r>
              <a:rPr lang="en-US" sz="2400" dirty="0" err="1" smtClean="0"/>
              <a:t>msg.substring</a:t>
            </a:r>
            <a:r>
              <a:rPr lang="en-US" sz="2400" dirty="0" smtClean="0"/>
              <a:t>(3, 3);</a:t>
            </a:r>
            <a:endParaRPr lang="en-IN"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Quiz</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49</a:t>
            </a:fld>
            <a:endParaRPr lang="en-US"/>
          </a:p>
        </p:txBody>
      </p:sp>
      <p:sp>
        <p:nvSpPr>
          <p:cNvPr id="13" name="Content Placeholder 2"/>
          <p:cNvSpPr>
            <a:spLocks noGrp="1"/>
          </p:cNvSpPr>
          <p:nvPr>
            <p:ph sz="half" idx="1"/>
          </p:nvPr>
        </p:nvSpPr>
        <p:spPr>
          <a:xfrm>
            <a:off x="533400" y="1371600"/>
            <a:ext cx="7783016" cy="5181600"/>
          </a:xfrm>
        </p:spPr>
        <p:txBody>
          <a:bodyPr>
            <a:normAutofit/>
          </a:bodyPr>
          <a:lstStyle/>
          <a:p>
            <a:r>
              <a:rPr lang="en-IN" dirty="0" smtClean="0"/>
              <a:t>What will be the result of the code?</a:t>
            </a:r>
            <a:endParaRPr lang="en-US" dirty="0"/>
          </a:p>
        </p:txBody>
      </p:sp>
      <p:sp>
        <p:nvSpPr>
          <p:cNvPr id="11" name="TextBox 10"/>
          <p:cNvSpPr txBox="1"/>
          <p:nvPr/>
        </p:nvSpPr>
        <p:spPr>
          <a:xfrm>
            <a:off x="1447800" y="3154740"/>
            <a:ext cx="5334000" cy="1200329"/>
          </a:xfrm>
          <a:prstGeom prst="rect">
            <a:avLst/>
          </a:prstGeom>
          <a:noFill/>
          <a:ln>
            <a:solidFill>
              <a:schemeClr val="tx2">
                <a:lumMod val="60000"/>
                <a:lumOff val="40000"/>
              </a:schemeClr>
            </a:solidFill>
          </a:ln>
        </p:spPr>
        <p:txBody>
          <a:bodyPr wrap="square" rtlCol="0">
            <a:spAutoFit/>
          </a:bodyPr>
          <a:lstStyle/>
          <a:p>
            <a:pPr marL="457200" indent="-457200"/>
            <a:r>
              <a:rPr lang="en-IN" sz="2400" dirty="0" err="1" smtClean="0"/>
              <a:t>var</a:t>
            </a:r>
            <a:r>
              <a:rPr lang="en-IN" sz="2400" dirty="0" smtClean="0"/>
              <a:t> a = </a:t>
            </a:r>
            <a:r>
              <a:rPr lang="en-IN" sz="2400" dirty="0" err="1" smtClean="0"/>
              <a:t>isNaN</a:t>
            </a:r>
            <a:r>
              <a:rPr lang="en-IN" sz="2400" dirty="0" smtClean="0"/>
              <a:t>("2014"); </a:t>
            </a:r>
          </a:p>
          <a:p>
            <a:pPr marL="457200" indent="-457200"/>
            <a:endParaRPr lang="en-IN" sz="2400" dirty="0" smtClean="0"/>
          </a:p>
          <a:p>
            <a:pPr marL="457200" indent="-457200"/>
            <a:r>
              <a:rPr lang="en-IN" sz="2400" dirty="0" smtClean="0"/>
              <a:t>alert(a);</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562600"/>
          </a:xfrm>
        </p:spPr>
        <p:txBody>
          <a:bodyPr>
            <a:normAutofit lnSpcReduction="10000"/>
          </a:bodyPr>
          <a:lstStyle/>
          <a:p>
            <a:pPr algn="just">
              <a:spcBef>
                <a:spcPts val="0"/>
              </a:spcBef>
            </a:pPr>
            <a:r>
              <a:rPr lang="en-US" sz="1600" dirty="0" smtClean="0"/>
              <a:t>There are three languages of the Web</a:t>
            </a:r>
          </a:p>
          <a:p>
            <a:pPr lvl="1" algn="just">
              <a:spcBef>
                <a:spcPts val="0"/>
              </a:spcBef>
            </a:pPr>
            <a:r>
              <a:rPr lang="en-US" sz="1600" dirty="0" smtClean="0"/>
              <a:t>HTML</a:t>
            </a:r>
          </a:p>
          <a:p>
            <a:pPr lvl="1" algn="just">
              <a:spcBef>
                <a:spcPts val="0"/>
              </a:spcBef>
            </a:pPr>
            <a:r>
              <a:rPr lang="en-US" sz="1600" dirty="0" smtClean="0"/>
              <a:t>CSS</a:t>
            </a:r>
          </a:p>
          <a:p>
            <a:pPr lvl="1" algn="just">
              <a:spcBef>
                <a:spcPts val="0"/>
              </a:spcBef>
            </a:pPr>
            <a:r>
              <a:rPr lang="en-US" sz="1600" dirty="0" smtClean="0"/>
              <a:t>JavaScript</a:t>
            </a:r>
          </a:p>
          <a:p>
            <a:pPr algn="just">
              <a:spcBef>
                <a:spcPts val="0"/>
              </a:spcBef>
            </a:pPr>
            <a:endParaRPr lang="en-US" sz="1600" dirty="0" smtClean="0"/>
          </a:p>
          <a:p>
            <a:pPr algn="just">
              <a:spcBef>
                <a:spcPts val="0"/>
              </a:spcBef>
            </a:pPr>
            <a:r>
              <a:rPr lang="en-US" sz="1600" dirty="0" smtClean="0"/>
              <a:t>JavaScript is a programming language that is used to add behavior and interactivity to the web pages.</a:t>
            </a:r>
          </a:p>
          <a:p>
            <a:pPr algn="just">
              <a:spcBef>
                <a:spcPts val="0"/>
              </a:spcBef>
            </a:pPr>
            <a:endParaRPr lang="en-US" sz="1600" dirty="0" smtClean="0"/>
          </a:p>
          <a:p>
            <a:pPr algn="just">
              <a:spcBef>
                <a:spcPts val="0"/>
              </a:spcBef>
            </a:pPr>
            <a:r>
              <a:rPr lang="en-US" sz="1600" dirty="0" smtClean="0"/>
              <a:t>Its syntax was influenced by the language C. </a:t>
            </a:r>
          </a:p>
          <a:p>
            <a:pPr algn="just">
              <a:spcBef>
                <a:spcPts val="0"/>
              </a:spcBef>
            </a:pPr>
            <a:endParaRPr lang="en-US" sz="1600" dirty="0" smtClean="0"/>
          </a:p>
          <a:p>
            <a:pPr algn="just">
              <a:spcBef>
                <a:spcPts val="0"/>
              </a:spcBef>
            </a:pPr>
            <a:r>
              <a:rPr lang="en-US" sz="1600" dirty="0" smtClean="0"/>
              <a:t>JavaScript copies many names and naming conventions from Java, but the two languages are otherwise unrelated and have very different semantics.</a:t>
            </a:r>
          </a:p>
          <a:p>
            <a:pPr algn="just">
              <a:spcBef>
                <a:spcPts val="0"/>
              </a:spcBef>
            </a:pPr>
            <a:endParaRPr lang="en-US" sz="1600" dirty="0" smtClean="0"/>
          </a:p>
          <a:p>
            <a:pPr algn="just">
              <a:spcBef>
                <a:spcPts val="0"/>
              </a:spcBef>
            </a:pPr>
            <a:r>
              <a:rPr lang="en-US" sz="1600" dirty="0" smtClean="0"/>
              <a:t>It is an interpreted language.</a:t>
            </a:r>
          </a:p>
          <a:p>
            <a:pPr algn="just">
              <a:spcBef>
                <a:spcPts val="0"/>
              </a:spcBef>
            </a:pPr>
            <a:endParaRPr lang="en-US" sz="1600" dirty="0" smtClean="0"/>
          </a:p>
          <a:p>
            <a:pPr algn="just">
              <a:spcBef>
                <a:spcPts val="0"/>
              </a:spcBef>
            </a:pPr>
            <a:r>
              <a:rPr lang="en-US" sz="1600" dirty="0" smtClean="0"/>
              <a:t>A JavaScript engine (also known as </a:t>
            </a:r>
            <a:r>
              <a:rPr lang="en-US" sz="1600" i="1" dirty="0" smtClean="0"/>
              <a:t>JavaScript interpreter</a:t>
            </a:r>
            <a:r>
              <a:rPr lang="en-US" sz="1600" dirty="0" smtClean="0"/>
              <a:t> or </a:t>
            </a:r>
            <a:r>
              <a:rPr lang="en-US" sz="1600" i="1" dirty="0" smtClean="0"/>
              <a:t>JavaScript implementation</a:t>
            </a:r>
            <a:r>
              <a:rPr lang="en-US" sz="1600" dirty="0" smtClean="0"/>
              <a:t>) is an interpreter that interprets JavaScript source code and executes the script accordingly. </a:t>
            </a:r>
          </a:p>
          <a:p>
            <a:pPr algn="just">
              <a:spcBef>
                <a:spcPts val="0"/>
              </a:spcBef>
            </a:pPr>
            <a:endParaRPr lang="en-US" sz="1600" dirty="0" smtClean="0"/>
          </a:p>
          <a:p>
            <a:pPr algn="just">
              <a:spcBef>
                <a:spcPts val="0"/>
              </a:spcBef>
            </a:pPr>
            <a:r>
              <a:rPr lang="en-US" sz="1600" dirty="0" smtClean="0"/>
              <a:t>JavaScript code can run locally in a user's browser (rather than on a remote server), enabling the browser to respond quickly to user actions, making an application more responsive.</a:t>
            </a:r>
          </a:p>
          <a:p>
            <a:pPr algn="just">
              <a:spcBef>
                <a:spcPts val="0"/>
              </a:spcBef>
            </a:pPr>
            <a:endParaRPr lang="en-US" sz="1600" dirty="0" smtClean="0"/>
          </a:p>
          <a:p>
            <a:pPr algn="just">
              <a:spcBef>
                <a:spcPts val="0"/>
              </a:spcBef>
            </a:pPr>
            <a:r>
              <a:rPr lang="en-US" sz="1600" dirty="0" smtClean="0"/>
              <a:t>Furthermore, JavaScript code can detect user actions which HTML alone cannot, such as individual keystrokes using event handling.</a:t>
            </a:r>
          </a:p>
        </p:txBody>
      </p:sp>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Introduction</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smtClean="0">
                <a:solidFill>
                  <a:schemeClr val="accent1">
                    <a:lumMod val="75000"/>
                  </a:schemeClr>
                </a:solidFill>
              </a:rPr>
              <a:t>Reserved Words</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solidFill>
                  <a:schemeClr val="tx1"/>
                </a:solidFill>
              </a:rPr>
              <a:pPr/>
              <a:t>50</a:t>
            </a:fld>
            <a:endParaRPr lang="en-US" dirty="0">
              <a:solidFill>
                <a:schemeClr val="tx1"/>
              </a:solidFill>
            </a:endParaRPr>
          </a:p>
        </p:txBody>
      </p:sp>
      <p:pic>
        <p:nvPicPr>
          <p:cNvPr id="7" name="Picture 2"/>
          <p:cNvPicPr>
            <a:picLocks noChangeAspect="1" noChangeArrowheads="1"/>
          </p:cNvPicPr>
          <p:nvPr/>
        </p:nvPicPr>
        <p:blipFill>
          <a:blip r:embed="rId2" cstate="print"/>
          <a:srcRect/>
          <a:stretch>
            <a:fillRect/>
          </a:stretch>
        </p:blipFill>
        <p:spPr bwMode="auto">
          <a:xfrm>
            <a:off x="289736" y="1871663"/>
            <a:ext cx="8549464" cy="3843337"/>
          </a:xfrm>
          <a:prstGeom prst="rect">
            <a:avLst/>
          </a:prstGeom>
          <a:ln w="38100" cap="sq">
            <a:solidFill>
              <a:schemeClr val="bg1">
                <a:lumMod val="85000"/>
              </a:schemeClr>
            </a:solidFill>
            <a:prstDash val="solid"/>
            <a:miter lim="800000"/>
          </a:ln>
          <a:effectLst>
            <a:outerShdw blurRad="50800" dist="38100" dir="2700000" algn="tl" rotWithShape="0">
              <a:srgbClr val="000000">
                <a:alpha val="43000"/>
              </a:srgbClr>
            </a:outerShdw>
          </a:effectLst>
        </p:spPr>
      </p:pic>
      <p:cxnSp>
        <p:nvCxnSpPr>
          <p:cNvPr id="24" name="Straight Connector 23"/>
          <p:cNvCxnSpPr/>
          <p:nvPr/>
        </p:nvCxnSpPr>
        <p:spPr>
          <a:xfrm>
            <a:off x="2667000" y="2209800"/>
            <a:ext cx="12192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1000" y="3124200"/>
            <a:ext cx="12192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 y="5334000"/>
            <a:ext cx="12192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JavaScript</a:t>
            </a:r>
            <a:br>
              <a:rPr lang="en-US" sz="4000" dirty="0" smtClean="0">
                <a:solidFill>
                  <a:schemeClr val="accent1">
                    <a:lumMod val="75000"/>
                  </a:schemeClr>
                </a:solidFill>
              </a:rPr>
            </a:br>
            <a:r>
              <a:rPr lang="en-US" sz="4000" dirty="0" err="1" smtClean="0">
                <a:solidFill>
                  <a:schemeClr val="accent1">
                    <a:lumMod val="75000"/>
                  </a:schemeClr>
                </a:solidFill>
              </a:rPr>
              <a:t>EventHandling</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51</a:t>
            </a:fld>
            <a:endParaRPr lang="en-US"/>
          </a:p>
        </p:txBody>
      </p:sp>
      <p:sp>
        <p:nvSpPr>
          <p:cNvPr id="13" name="Content Placeholder 2"/>
          <p:cNvSpPr>
            <a:spLocks noGrp="1"/>
          </p:cNvSpPr>
          <p:nvPr>
            <p:ph sz="half" idx="1"/>
          </p:nvPr>
        </p:nvSpPr>
        <p:spPr>
          <a:xfrm>
            <a:off x="533400" y="1371600"/>
            <a:ext cx="7783016" cy="5181600"/>
          </a:xfrm>
        </p:spPr>
        <p:txBody>
          <a:bodyPr>
            <a:normAutofit lnSpcReduction="10000"/>
          </a:bodyPr>
          <a:lstStyle/>
          <a:p>
            <a:r>
              <a:rPr lang="en-US" dirty="0" smtClean="0"/>
              <a:t>Click</a:t>
            </a:r>
          </a:p>
          <a:p>
            <a:r>
              <a:rPr lang="en-US" dirty="0" smtClean="0"/>
              <a:t>Focus</a:t>
            </a:r>
          </a:p>
          <a:p>
            <a:r>
              <a:rPr lang="en-US" dirty="0" smtClean="0"/>
              <a:t>Blur</a:t>
            </a:r>
          </a:p>
          <a:p>
            <a:r>
              <a:rPr lang="en-US" dirty="0" smtClean="0"/>
              <a:t>Change</a:t>
            </a:r>
          </a:p>
          <a:p>
            <a:r>
              <a:rPr lang="en-US" dirty="0" err="1" smtClean="0"/>
              <a:t>Dbclick</a:t>
            </a:r>
            <a:endParaRPr lang="en-US" dirty="0" smtClean="0"/>
          </a:p>
          <a:p>
            <a:r>
              <a:rPr lang="en-US" dirty="0" smtClean="0"/>
              <a:t>Error</a:t>
            </a:r>
          </a:p>
          <a:p>
            <a:r>
              <a:rPr lang="en-US" dirty="0" smtClean="0"/>
              <a:t>Submit</a:t>
            </a:r>
          </a:p>
          <a:p>
            <a:r>
              <a:rPr lang="en-US" dirty="0" err="1" smtClean="0"/>
              <a:t>KeyPress</a:t>
            </a:r>
            <a:endParaRPr lang="en-US" dirty="0" smtClean="0"/>
          </a:p>
          <a:p>
            <a:r>
              <a:rPr lang="en-US" dirty="0" smtClean="0"/>
              <a:t>Hover (</a:t>
            </a:r>
            <a:r>
              <a:rPr lang="en-US" dirty="0" err="1" smtClean="0"/>
              <a:t>mouseover</a:t>
            </a:r>
            <a:r>
              <a:rPr lang="en-US" dirty="0" smtClean="0"/>
              <a:t>, </a:t>
            </a:r>
            <a:r>
              <a:rPr lang="en-US" dirty="0" err="1" smtClean="0"/>
              <a:t>mouseout</a:t>
            </a:r>
            <a:r>
              <a:rPr lang="en-US" dirty="0" smtClean="0"/>
              <a:t>)</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52</a:t>
            </a:fld>
            <a:endParaRPr lang="en-US"/>
          </a:p>
        </p:txBody>
      </p:sp>
      <p:sp>
        <p:nvSpPr>
          <p:cNvPr id="12" name="Title 11"/>
          <p:cNvSpPr>
            <a:spLocks noGrp="1"/>
          </p:cNvSpPr>
          <p:nvPr>
            <p:ph type="title"/>
          </p:nvPr>
        </p:nvSpPr>
        <p:spPr>
          <a:xfrm>
            <a:off x="0" y="3429000"/>
            <a:ext cx="9144000" cy="1143000"/>
          </a:xfrm>
        </p:spPr>
        <p:txBody>
          <a:bodyPr>
            <a:normAutofit/>
          </a:bodyPr>
          <a:lstStyle/>
          <a:p>
            <a:r>
              <a:rPr lang="en-US" sz="6600" dirty="0" smtClean="0">
                <a:solidFill>
                  <a:schemeClr val="accent1">
                    <a:lumMod val="75000"/>
                  </a:schemeClr>
                </a:solidFill>
              </a:rPr>
              <a:t>Object</a:t>
            </a:r>
            <a:endParaRPr lang="en-IN" sz="6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581399"/>
          </a:xfrm>
        </p:spPr>
        <p:txBody>
          <a:bodyPr>
            <a:normAutofit fontScale="77500" lnSpcReduction="20000"/>
          </a:bodyPr>
          <a:lstStyle/>
          <a:p>
            <a:r>
              <a:rPr lang="en-US" dirty="0" smtClean="0">
                <a:latin typeface="Century" pitchFamily="18" charset="0"/>
              </a:rPr>
              <a:t>Almost everything in JavaScript can be an Object:</a:t>
            </a:r>
          </a:p>
          <a:p>
            <a:pPr lvl="1"/>
            <a:r>
              <a:rPr lang="en-US" dirty="0" smtClean="0">
                <a:latin typeface="Century" pitchFamily="18" charset="0"/>
              </a:rPr>
              <a:t>Strings (primitive also)</a:t>
            </a:r>
          </a:p>
          <a:p>
            <a:pPr lvl="1"/>
            <a:r>
              <a:rPr lang="en-US" dirty="0" smtClean="0">
                <a:latin typeface="Century" pitchFamily="18" charset="0"/>
              </a:rPr>
              <a:t>Number (primitive also)</a:t>
            </a:r>
          </a:p>
          <a:p>
            <a:pPr lvl="1"/>
            <a:r>
              <a:rPr lang="en-US" dirty="0" smtClean="0">
                <a:latin typeface="Century" pitchFamily="18" charset="0"/>
              </a:rPr>
              <a:t>Boolean (primitive also)</a:t>
            </a:r>
          </a:p>
          <a:p>
            <a:pPr lvl="1"/>
            <a:r>
              <a:rPr lang="en-US" dirty="0" smtClean="0">
                <a:latin typeface="Century" pitchFamily="18" charset="0"/>
              </a:rPr>
              <a:t>Functions</a:t>
            </a:r>
          </a:p>
          <a:p>
            <a:pPr lvl="1"/>
            <a:r>
              <a:rPr lang="en-US" dirty="0" smtClean="0">
                <a:latin typeface="Century" pitchFamily="18" charset="0"/>
              </a:rPr>
              <a:t>Arrays</a:t>
            </a:r>
          </a:p>
          <a:p>
            <a:pPr lvl="1"/>
            <a:r>
              <a:rPr lang="en-US" dirty="0" smtClean="0">
                <a:latin typeface="Century" pitchFamily="18" charset="0"/>
              </a:rPr>
              <a:t>Dates</a:t>
            </a:r>
          </a:p>
          <a:p>
            <a:r>
              <a:rPr lang="en-US" dirty="0" smtClean="0">
                <a:latin typeface="Century" pitchFamily="18" charset="0"/>
              </a:rPr>
              <a:t>Objects are just data</a:t>
            </a:r>
          </a:p>
          <a:p>
            <a:pPr lvl="1"/>
            <a:r>
              <a:rPr lang="en-US" dirty="0" smtClean="0">
                <a:latin typeface="Century" pitchFamily="18" charset="0"/>
              </a:rPr>
              <a:t>Properties are values associated with objects</a:t>
            </a:r>
          </a:p>
          <a:p>
            <a:pPr lvl="1"/>
            <a:r>
              <a:rPr lang="en-US" dirty="0" smtClean="0">
                <a:latin typeface="Century" pitchFamily="18" charset="0"/>
              </a:rPr>
              <a:t>Methods are actions that objects can perform</a:t>
            </a:r>
          </a:p>
        </p:txBody>
      </p:sp>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smtClean="0">
                <a:solidFill>
                  <a:schemeClr val="accent1">
                    <a:lumMod val="75000"/>
                  </a:schemeClr>
                </a:solidFill>
              </a:rPr>
              <a:t>Objects</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smtClean="0">
                <a:solidFill>
                  <a:schemeClr val="accent1">
                    <a:lumMod val="75000"/>
                  </a:schemeClr>
                </a:solidFill>
              </a:rPr>
              <a:t>Array</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54</a:t>
            </a:fld>
            <a:endParaRPr lang="en-US"/>
          </a:p>
        </p:txBody>
      </p:sp>
      <p:sp>
        <p:nvSpPr>
          <p:cNvPr id="14" name="Content Placeholder 2"/>
          <p:cNvSpPr>
            <a:spLocks noGrp="1"/>
          </p:cNvSpPr>
          <p:nvPr>
            <p:ph idx="1"/>
          </p:nvPr>
        </p:nvSpPr>
        <p:spPr>
          <a:xfrm>
            <a:off x="457200" y="1600201"/>
            <a:ext cx="8229600" cy="1371599"/>
          </a:xfrm>
        </p:spPr>
        <p:txBody>
          <a:bodyPr>
            <a:normAutofit fontScale="70000" lnSpcReduction="20000"/>
          </a:bodyPr>
          <a:lstStyle/>
          <a:p>
            <a:r>
              <a:rPr lang="en-US" dirty="0" smtClean="0">
                <a:latin typeface="Century" pitchFamily="18" charset="0"/>
              </a:rPr>
              <a:t>Store multiple values in a single variable</a:t>
            </a:r>
          </a:p>
          <a:p>
            <a:r>
              <a:rPr lang="en-US" dirty="0" smtClean="0">
                <a:latin typeface="Century" pitchFamily="18" charset="0"/>
              </a:rPr>
              <a:t>Collection of any type of data</a:t>
            </a:r>
          </a:p>
          <a:p>
            <a:endParaRPr lang="en-US" dirty="0" smtClean="0">
              <a:latin typeface="Century" pitchFamily="18" charset="0"/>
            </a:endParaRPr>
          </a:p>
          <a:p>
            <a:r>
              <a:rPr lang="en-US" dirty="0" smtClean="0">
                <a:latin typeface="Century" pitchFamily="18" charset="0"/>
              </a:rPr>
              <a:t>Two ways to create JavaScript Object are</a:t>
            </a:r>
            <a:endParaRPr lang="en-US" dirty="0">
              <a:latin typeface="Century" pitchFamily="18" charset="0"/>
            </a:endParaRPr>
          </a:p>
        </p:txBody>
      </p:sp>
      <p:sp>
        <p:nvSpPr>
          <p:cNvPr id="15" name="TextBox 14"/>
          <p:cNvSpPr txBox="1"/>
          <p:nvPr/>
        </p:nvSpPr>
        <p:spPr>
          <a:xfrm>
            <a:off x="609600" y="3500735"/>
            <a:ext cx="8001000" cy="461665"/>
          </a:xfrm>
          <a:prstGeom prst="rect">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err="1" smtClean="0">
                <a:solidFill>
                  <a:schemeClr val="tx1"/>
                </a:solidFill>
                <a:latin typeface="Century" pitchFamily="18" charset="0"/>
              </a:rPr>
              <a:t>var</a:t>
            </a:r>
            <a:r>
              <a:rPr lang="en-US" sz="2400" dirty="0" smtClean="0">
                <a:solidFill>
                  <a:schemeClr val="tx1"/>
                </a:solidFill>
                <a:latin typeface="Century" pitchFamily="18" charset="0"/>
              </a:rPr>
              <a:t> subject = new Array( “HTML", “C++", “Java“ ); 	</a:t>
            </a:r>
          </a:p>
        </p:txBody>
      </p:sp>
      <p:sp>
        <p:nvSpPr>
          <p:cNvPr id="16" name="TextBox 15"/>
          <p:cNvSpPr txBox="1"/>
          <p:nvPr/>
        </p:nvSpPr>
        <p:spPr>
          <a:xfrm>
            <a:off x="609600" y="4719935"/>
            <a:ext cx="8001000" cy="461665"/>
          </a:xfrm>
          <a:prstGeom prst="rect">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err="1" smtClean="0">
                <a:solidFill>
                  <a:schemeClr val="tx1"/>
                </a:solidFill>
                <a:latin typeface="Century" pitchFamily="18" charset="0"/>
              </a:rPr>
              <a:t>var</a:t>
            </a:r>
            <a:r>
              <a:rPr lang="en-US" sz="2400" dirty="0" smtClean="0">
                <a:solidFill>
                  <a:schemeClr val="tx1"/>
                </a:solidFill>
                <a:latin typeface="Century" pitchFamily="18" charset="0"/>
              </a:rPr>
              <a:t> subject = [ “HTML", “C++", “Java“, 8085 ];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55</a:t>
            </a:fld>
            <a:endParaRPr lang="en-US"/>
          </a:p>
        </p:txBody>
      </p:sp>
      <p:sp>
        <p:nvSpPr>
          <p:cNvPr id="11" name="Content Placeholder 10"/>
          <p:cNvSpPr>
            <a:spLocks noGrp="1"/>
          </p:cNvSpPr>
          <p:nvPr>
            <p:ph idx="1"/>
          </p:nvPr>
        </p:nvSpPr>
        <p:spPr/>
        <p:txBody>
          <a:bodyPr/>
          <a:lstStyle/>
          <a:p>
            <a:r>
              <a:rPr lang="en-US" dirty="0" smtClean="0"/>
              <a:t>Array Demo</a:t>
            </a:r>
          </a:p>
          <a:p>
            <a:endParaRPr lang="en-US" dirty="0" smtClean="0"/>
          </a:p>
          <a:p>
            <a:r>
              <a:rPr lang="en-US" dirty="0" smtClean="0"/>
              <a:t>Date Demo</a:t>
            </a:r>
            <a:endParaRPr lang="en-IN" dirty="0"/>
          </a:p>
        </p:txBody>
      </p:sp>
      <p:sp>
        <p:nvSpPr>
          <p:cNvPr id="12" name="Title 11"/>
          <p:cNvSpPr>
            <a:spLocks noGrp="1"/>
          </p:cNvSpPr>
          <p:nvPr>
            <p:ph type="title"/>
          </p:nvPr>
        </p:nvSpPr>
        <p:spPr/>
        <p:txBody>
          <a:bodyPr/>
          <a:lstStyle/>
          <a:p>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581399"/>
          </a:xfrm>
        </p:spPr>
        <p:txBody>
          <a:bodyPr>
            <a:normAutofit/>
          </a:bodyPr>
          <a:lstStyle/>
          <a:p>
            <a:r>
              <a:rPr lang="en-IN" sz="2000" dirty="0" smtClean="0"/>
              <a:t>Object literal / Curly braces { }</a:t>
            </a:r>
          </a:p>
          <a:p>
            <a:endParaRPr lang="en-US" sz="2000" dirty="0" smtClean="0"/>
          </a:p>
          <a:p>
            <a:endParaRPr lang="en-US" sz="2000" dirty="0" smtClean="0"/>
          </a:p>
          <a:p>
            <a:r>
              <a:rPr lang="en-US" sz="2000" dirty="0" smtClean="0"/>
              <a:t>Instantiating Object( )</a:t>
            </a:r>
          </a:p>
          <a:p>
            <a:endParaRPr lang="en-US" sz="2000" dirty="0" smtClean="0"/>
          </a:p>
          <a:p>
            <a:endParaRPr lang="en-US" sz="2000" dirty="0" smtClean="0"/>
          </a:p>
          <a:p>
            <a:endParaRPr lang="en-US" sz="2000" dirty="0" smtClean="0"/>
          </a:p>
          <a:p>
            <a:r>
              <a:rPr lang="en-US" sz="2000" dirty="0" smtClean="0"/>
              <a:t>Using constructor</a:t>
            </a:r>
          </a:p>
        </p:txBody>
      </p:sp>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Creating Objects</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56</a:t>
            </a:fld>
            <a:endParaRPr lang="en-US"/>
          </a:p>
        </p:txBody>
      </p:sp>
      <p:sp>
        <p:nvSpPr>
          <p:cNvPr id="11" name="TextBox 10"/>
          <p:cNvSpPr txBox="1"/>
          <p:nvPr/>
        </p:nvSpPr>
        <p:spPr>
          <a:xfrm>
            <a:off x="1219200" y="2209800"/>
            <a:ext cx="4724400" cy="369332"/>
          </a:xfrm>
          <a:prstGeom prst="rect">
            <a:avLst/>
          </a:prstGeom>
          <a:noFill/>
          <a:ln>
            <a:solidFill>
              <a:schemeClr val="tx2">
                <a:lumMod val="60000"/>
                <a:lumOff val="40000"/>
              </a:schemeClr>
            </a:solidFill>
          </a:ln>
        </p:spPr>
        <p:txBody>
          <a:bodyPr wrap="square" rtlCol="0">
            <a:spAutoFit/>
          </a:bodyPr>
          <a:lstStyle/>
          <a:p>
            <a:r>
              <a:rPr lang="en-US" dirty="0" smtClean="0"/>
              <a:t> </a:t>
            </a:r>
            <a:r>
              <a:rPr lang="en-US" dirty="0" err="1" smtClean="0"/>
              <a:t>var</a:t>
            </a:r>
            <a:r>
              <a:rPr lang="en-US" dirty="0" smtClean="0"/>
              <a:t> person = { name: ‘Mark’, age: 21 }</a:t>
            </a:r>
            <a:endParaRPr lang="en-IN" dirty="0"/>
          </a:p>
        </p:txBody>
      </p:sp>
      <p:sp>
        <p:nvSpPr>
          <p:cNvPr id="12" name="TextBox 11"/>
          <p:cNvSpPr txBox="1"/>
          <p:nvPr/>
        </p:nvSpPr>
        <p:spPr>
          <a:xfrm>
            <a:off x="1219200" y="3191470"/>
            <a:ext cx="4724400" cy="923330"/>
          </a:xfrm>
          <a:prstGeom prst="rect">
            <a:avLst/>
          </a:prstGeom>
          <a:noFill/>
          <a:ln>
            <a:solidFill>
              <a:schemeClr val="tx2">
                <a:lumMod val="60000"/>
                <a:lumOff val="40000"/>
              </a:schemeClr>
            </a:solidFill>
          </a:ln>
        </p:spPr>
        <p:txBody>
          <a:bodyPr wrap="square" rtlCol="0">
            <a:spAutoFit/>
          </a:bodyPr>
          <a:lstStyle/>
          <a:p>
            <a:r>
              <a:rPr lang="en-US" dirty="0" smtClean="0"/>
              <a:t> </a:t>
            </a:r>
            <a:r>
              <a:rPr lang="en-US" dirty="0" err="1" smtClean="0"/>
              <a:t>var</a:t>
            </a:r>
            <a:r>
              <a:rPr lang="en-US" dirty="0" smtClean="0"/>
              <a:t> person = new Object();</a:t>
            </a:r>
          </a:p>
          <a:p>
            <a:r>
              <a:rPr lang="en-US" dirty="0" smtClean="0"/>
              <a:t> person.name = ‘Mark’;</a:t>
            </a:r>
          </a:p>
          <a:p>
            <a:r>
              <a:rPr lang="en-US" dirty="0" smtClean="0"/>
              <a:t> </a:t>
            </a:r>
            <a:r>
              <a:rPr lang="en-US" dirty="0" err="1" smtClean="0"/>
              <a:t>person.age</a:t>
            </a:r>
            <a:r>
              <a:rPr lang="en-US" dirty="0" smtClean="0"/>
              <a:t> = 21;</a:t>
            </a:r>
            <a:endParaRPr lang="en-IN" dirty="0"/>
          </a:p>
        </p:txBody>
      </p:sp>
      <p:sp>
        <p:nvSpPr>
          <p:cNvPr id="13" name="TextBox 12"/>
          <p:cNvSpPr txBox="1"/>
          <p:nvPr/>
        </p:nvSpPr>
        <p:spPr>
          <a:xfrm>
            <a:off x="1219200" y="4715470"/>
            <a:ext cx="4724400" cy="1754326"/>
          </a:xfrm>
          <a:prstGeom prst="rect">
            <a:avLst/>
          </a:prstGeom>
          <a:noFill/>
          <a:ln>
            <a:solidFill>
              <a:schemeClr val="tx2">
                <a:lumMod val="60000"/>
                <a:lumOff val="40000"/>
              </a:schemeClr>
            </a:solidFill>
          </a:ln>
        </p:spPr>
        <p:txBody>
          <a:bodyPr wrap="square" rtlCol="0">
            <a:spAutoFit/>
          </a:bodyPr>
          <a:lstStyle/>
          <a:p>
            <a:r>
              <a:rPr lang="en-US" dirty="0" smtClean="0"/>
              <a:t> </a:t>
            </a:r>
            <a:r>
              <a:rPr lang="en-US" dirty="0" err="1" smtClean="0"/>
              <a:t>var</a:t>
            </a:r>
            <a:r>
              <a:rPr lang="en-US" dirty="0" smtClean="0"/>
              <a:t> Person = function(name, age){</a:t>
            </a:r>
          </a:p>
          <a:p>
            <a:r>
              <a:rPr lang="en-US" dirty="0" smtClean="0"/>
              <a:t>		this.name = name;</a:t>
            </a:r>
          </a:p>
          <a:p>
            <a:r>
              <a:rPr lang="en-US" dirty="0" smtClean="0"/>
              <a:t>		</a:t>
            </a:r>
            <a:r>
              <a:rPr lang="en-US" dirty="0" err="1" smtClean="0"/>
              <a:t>this.age</a:t>
            </a:r>
            <a:r>
              <a:rPr lang="en-US" dirty="0" smtClean="0"/>
              <a:t> = age;</a:t>
            </a:r>
          </a:p>
          <a:p>
            <a:r>
              <a:rPr lang="en-US" dirty="0" smtClean="0"/>
              <a:t>	}</a:t>
            </a:r>
          </a:p>
          <a:p>
            <a:endParaRPr lang="en-US" dirty="0" smtClean="0"/>
          </a:p>
          <a:p>
            <a:r>
              <a:rPr lang="en-US" dirty="0" smtClean="0"/>
              <a:t> </a:t>
            </a:r>
            <a:r>
              <a:rPr lang="en-US" dirty="0" err="1" smtClean="0"/>
              <a:t>var</a:t>
            </a:r>
            <a:r>
              <a:rPr lang="en-US" dirty="0" smtClean="0"/>
              <a:t> person = new Person(‘Mark’, 21);</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581399"/>
          </a:xfrm>
        </p:spPr>
        <p:txBody>
          <a:bodyPr>
            <a:normAutofit/>
          </a:bodyPr>
          <a:lstStyle/>
          <a:p>
            <a:r>
              <a:rPr lang="en-US" sz="2000" dirty="0" smtClean="0"/>
              <a:t>JavaScript objects </a:t>
            </a:r>
            <a:r>
              <a:rPr lang="en-IN" sz="2000" dirty="0" smtClean="0"/>
              <a:t>are addressed by reference</a:t>
            </a:r>
            <a:endParaRPr lang="en-US" sz="2000" dirty="0" smtClean="0"/>
          </a:p>
        </p:txBody>
      </p:sp>
      <p:sp>
        <p:nvSpPr>
          <p:cNvPr id="4" name="Title 3"/>
          <p:cNvSpPr>
            <a:spLocks noGrp="1"/>
          </p:cNvSpPr>
          <p:nvPr>
            <p:ph type="title"/>
          </p:nvPr>
        </p:nvSpPr>
        <p:spPr>
          <a:xfrm>
            <a:off x="0" y="-76200"/>
            <a:ext cx="6934200" cy="1295400"/>
          </a:xfrm>
        </p:spPr>
        <p:txBody>
          <a:bodyPr>
            <a:noAutofit/>
          </a:bodyPr>
          <a:lstStyle/>
          <a:p>
            <a:pPr algn="l"/>
            <a:r>
              <a:rPr lang="en-US" dirty="0" smtClean="0">
                <a:solidFill>
                  <a:schemeClr val="accent1">
                    <a:lumMod val="75000"/>
                  </a:schemeClr>
                </a:solidFill>
              </a:rPr>
              <a:t>JavaScript Objects are mutable &amp; dynamic</a:t>
            </a:r>
            <a:endParaRPr lang="en-US"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57</a:t>
            </a:fld>
            <a:endParaRPr lang="en-US"/>
          </a:p>
        </p:txBody>
      </p:sp>
      <p:sp>
        <p:nvSpPr>
          <p:cNvPr id="13" name="TextBox 12"/>
          <p:cNvSpPr txBox="1"/>
          <p:nvPr/>
        </p:nvSpPr>
        <p:spPr>
          <a:xfrm>
            <a:off x="1219200" y="2125682"/>
            <a:ext cx="5334000" cy="4247317"/>
          </a:xfrm>
          <a:prstGeom prst="rect">
            <a:avLst/>
          </a:prstGeom>
          <a:noFill/>
          <a:ln>
            <a:solidFill>
              <a:schemeClr val="tx2">
                <a:lumMod val="60000"/>
                <a:lumOff val="40000"/>
              </a:schemeClr>
            </a:solidFill>
          </a:ln>
        </p:spPr>
        <p:txBody>
          <a:bodyPr wrap="square" rtlCol="0">
            <a:spAutoFit/>
          </a:bodyPr>
          <a:lstStyle/>
          <a:p>
            <a:r>
              <a:rPr lang="en-US" dirty="0" smtClean="0"/>
              <a:t> </a:t>
            </a:r>
            <a:r>
              <a:rPr lang="en-US" dirty="0" err="1" smtClean="0"/>
              <a:t>var</a:t>
            </a:r>
            <a:r>
              <a:rPr lang="en-US" dirty="0" smtClean="0"/>
              <a:t> Person = function(name, age){</a:t>
            </a:r>
          </a:p>
          <a:p>
            <a:r>
              <a:rPr lang="en-US" dirty="0" smtClean="0"/>
              <a:t>		this.name = name;</a:t>
            </a:r>
          </a:p>
          <a:p>
            <a:r>
              <a:rPr lang="en-US" dirty="0" smtClean="0"/>
              <a:t>		</a:t>
            </a:r>
            <a:r>
              <a:rPr lang="en-US" dirty="0" err="1" smtClean="0"/>
              <a:t>this.age</a:t>
            </a:r>
            <a:r>
              <a:rPr lang="en-US" dirty="0" smtClean="0"/>
              <a:t> = age;</a:t>
            </a:r>
          </a:p>
          <a:p>
            <a:r>
              <a:rPr lang="en-US" dirty="0" smtClean="0"/>
              <a:t>	}</a:t>
            </a:r>
          </a:p>
          <a:p>
            <a:endParaRPr lang="en-US" dirty="0" smtClean="0"/>
          </a:p>
          <a:p>
            <a:r>
              <a:rPr lang="en-US" dirty="0" smtClean="0"/>
              <a:t> </a:t>
            </a:r>
            <a:r>
              <a:rPr lang="en-US" dirty="0" err="1" smtClean="0"/>
              <a:t>var</a:t>
            </a:r>
            <a:r>
              <a:rPr lang="en-US" dirty="0" smtClean="0"/>
              <a:t> person = new Person(‘Mark’, 21);</a:t>
            </a:r>
          </a:p>
          <a:p>
            <a:r>
              <a:rPr lang="en-US" dirty="0" smtClean="0"/>
              <a:t> </a:t>
            </a:r>
            <a:r>
              <a:rPr lang="en-US" dirty="0" err="1" smtClean="0"/>
              <a:t>var</a:t>
            </a:r>
            <a:r>
              <a:rPr lang="en-US" dirty="0" smtClean="0"/>
              <a:t> </a:t>
            </a:r>
            <a:r>
              <a:rPr lang="en-US" dirty="0" err="1" smtClean="0"/>
              <a:t>newPerson</a:t>
            </a:r>
            <a:r>
              <a:rPr lang="en-US" dirty="0" smtClean="0"/>
              <a:t> = person;</a:t>
            </a:r>
          </a:p>
          <a:p>
            <a:endParaRPr lang="en-US" dirty="0" smtClean="0"/>
          </a:p>
          <a:p>
            <a:r>
              <a:rPr lang="en-US" dirty="0" smtClean="0"/>
              <a:t> newPerson.name = ‘Carl’;</a:t>
            </a:r>
          </a:p>
          <a:p>
            <a:endParaRPr lang="en-US" dirty="0" smtClean="0"/>
          </a:p>
          <a:p>
            <a:r>
              <a:rPr lang="en-US" dirty="0" smtClean="0"/>
              <a:t> person.name == ‘Mark’;	// </a:t>
            </a:r>
            <a:r>
              <a:rPr lang="en-US" dirty="0" err="1" smtClean="0"/>
              <a:t>fasle</a:t>
            </a:r>
            <a:endParaRPr lang="en-US" dirty="0" smtClean="0"/>
          </a:p>
          <a:p>
            <a:r>
              <a:rPr lang="en-US" dirty="0" smtClean="0"/>
              <a:t> person.name == ‘Carl’; 	// true</a:t>
            </a:r>
          </a:p>
          <a:p>
            <a:endParaRPr lang="en-US" dirty="0" smtClean="0"/>
          </a:p>
          <a:p>
            <a:r>
              <a:rPr lang="en-US" dirty="0" smtClean="0"/>
              <a:t> </a:t>
            </a:r>
            <a:r>
              <a:rPr lang="en-US" dirty="0" err="1" smtClean="0"/>
              <a:t>person.address</a:t>
            </a:r>
            <a:r>
              <a:rPr lang="en-US" dirty="0" smtClean="0"/>
              <a:t> = ‘</a:t>
            </a:r>
            <a:r>
              <a:rPr lang="en-US" dirty="0" err="1" smtClean="0"/>
              <a:t>delhi</a:t>
            </a:r>
            <a:r>
              <a:rPr lang="en-US" dirty="0" smtClean="0"/>
              <a:t>’;</a:t>
            </a:r>
          </a:p>
          <a:p>
            <a:r>
              <a:rPr lang="en-US" dirty="0" smtClean="0"/>
              <a:t> delete </a:t>
            </a:r>
            <a:r>
              <a:rPr lang="en-US" dirty="0" err="1" smtClean="0"/>
              <a:t>person.age</a:t>
            </a:r>
            <a:r>
              <a:rPr lang="en-US" dirty="0" smtClean="0"/>
              <a:t>;</a:t>
            </a:r>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Quiz</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58</a:t>
            </a:fld>
            <a:endParaRPr lang="en-US"/>
          </a:p>
        </p:txBody>
      </p:sp>
      <p:sp>
        <p:nvSpPr>
          <p:cNvPr id="13" name="Content Placeholder 2"/>
          <p:cNvSpPr>
            <a:spLocks noGrp="1"/>
          </p:cNvSpPr>
          <p:nvPr>
            <p:ph sz="half" idx="1"/>
          </p:nvPr>
        </p:nvSpPr>
        <p:spPr>
          <a:xfrm>
            <a:off x="533400" y="1371600"/>
            <a:ext cx="7783016" cy="5181600"/>
          </a:xfrm>
        </p:spPr>
        <p:txBody>
          <a:bodyPr>
            <a:normAutofit/>
          </a:bodyPr>
          <a:lstStyle/>
          <a:p>
            <a:r>
              <a:rPr lang="en-IN" dirty="0" smtClean="0"/>
              <a:t>What will be printed to the console?</a:t>
            </a:r>
            <a:endParaRPr lang="en-US" dirty="0"/>
          </a:p>
        </p:txBody>
      </p:sp>
      <p:sp>
        <p:nvSpPr>
          <p:cNvPr id="11" name="TextBox 10"/>
          <p:cNvSpPr txBox="1"/>
          <p:nvPr/>
        </p:nvSpPr>
        <p:spPr>
          <a:xfrm>
            <a:off x="838200" y="2609671"/>
            <a:ext cx="5486400" cy="1384995"/>
          </a:xfrm>
          <a:prstGeom prst="rect">
            <a:avLst/>
          </a:prstGeom>
          <a:noFill/>
          <a:ln>
            <a:solidFill>
              <a:schemeClr val="tx2">
                <a:lumMod val="60000"/>
                <a:lumOff val="40000"/>
              </a:schemeClr>
            </a:solidFill>
          </a:ln>
        </p:spPr>
        <p:txBody>
          <a:bodyPr wrap="square" rtlCol="0">
            <a:spAutoFit/>
          </a:bodyPr>
          <a:lstStyle/>
          <a:p>
            <a:pPr marL="457200" indent="-457200"/>
            <a:r>
              <a:rPr lang="en-IN" sz="2800" dirty="0" err="1" smtClean="0"/>
              <a:t>var</a:t>
            </a:r>
            <a:r>
              <a:rPr lang="en-IN" sz="2800" dirty="0" smtClean="0"/>
              <a:t> </a:t>
            </a:r>
            <a:r>
              <a:rPr lang="en-IN" sz="2800" dirty="0" err="1" smtClean="0"/>
              <a:t>aString</a:t>
            </a:r>
            <a:r>
              <a:rPr lang="en-IN" sz="2800" dirty="0" smtClean="0"/>
              <a:t> = { job: "I'm a String!" }; </a:t>
            </a:r>
          </a:p>
          <a:p>
            <a:pPr marL="457200" indent="-457200"/>
            <a:endParaRPr lang="en-IN" sz="2800" dirty="0" smtClean="0"/>
          </a:p>
          <a:p>
            <a:pPr marL="457200" indent="-457200"/>
            <a:r>
              <a:rPr lang="en-IN" sz="2800" dirty="0" smtClean="0"/>
              <a:t>console.log(</a:t>
            </a:r>
            <a:r>
              <a:rPr lang="en-IN" sz="2800" dirty="0" err="1" smtClean="0"/>
              <a:t>typeof</a:t>
            </a:r>
            <a:r>
              <a:rPr lang="en-IN" sz="2800" dirty="0" smtClean="0"/>
              <a:t> </a:t>
            </a:r>
            <a:r>
              <a:rPr lang="en-IN" sz="2800" dirty="0" err="1" smtClean="0"/>
              <a:t>aString</a:t>
            </a:r>
            <a:r>
              <a:rPr lang="en-IN" sz="2800" dirty="0" smtClean="0"/>
              <a:t>);</a:t>
            </a:r>
            <a:endParaRPr lang="en-IN"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59</a:t>
            </a:fld>
            <a:endParaRPr lang="en-US"/>
          </a:p>
        </p:txBody>
      </p:sp>
      <p:sp>
        <p:nvSpPr>
          <p:cNvPr id="12" name="Title 11"/>
          <p:cNvSpPr>
            <a:spLocks noGrp="1"/>
          </p:cNvSpPr>
          <p:nvPr>
            <p:ph type="title"/>
          </p:nvPr>
        </p:nvSpPr>
        <p:spPr>
          <a:xfrm>
            <a:off x="0" y="2971800"/>
            <a:ext cx="9144000" cy="1752600"/>
          </a:xfrm>
        </p:spPr>
        <p:txBody>
          <a:bodyPr>
            <a:normAutofit/>
          </a:bodyPr>
          <a:lstStyle/>
          <a:p>
            <a:r>
              <a:rPr lang="en-US" sz="6000" dirty="0" smtClean="0">
                <a:solidFill>
                  <a:schemeClr val="accent1">
                    <a:lumMod val="75000"/>
                  </a:schemeClr>
                </a:solidFill>
              </a:rPr>
              <a:t>JavaScript Features</a:t>
            </a:r>
            <a:endParaRPr lang="en-IN" sz="60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648199"/>
          </a:xfrm>
        </p:spPr>
        <p:txBody>
          <a:bodyPr>
            <a:normAutofit/>
          </a:bodyPr>
          <a:lstStyle/>
          <a:p>
            <a:pPr>
              <a:lnSpc>
                <a:spcPct val="150000"/>
              </a:lnSpc>
            </a:pPr>
            <a:r>
              <a:rPr lang="en-US" sz="1800" dirty="0" smtClean="0">
                <a:latin typeface="Century" pitchFamily="18" charset="0"/>
              </a:rPr>
              <a:t>JavaScript created by Netscape</a:t>
            </a:r>
          </a:p>
          <a:p>
            <a:pPr>
              <a:lnSpc>
                <a:spcPct val="150000"/>
              </a:lnSpc>
            </a:pPr>
            <a:r>
              <a:rPr lang="en-US" sz="1800" dirty="0" err="1" smtClean="0">
                <a:latin typeface="Century" pitchFamily="18" charset="0"/>
              </a:rPr>
              <a:t>JScript</a:t>
            </a:r>
            <a:r>
              <a:rPr lang="en-US" sz="1800" dirty="0" smtClean="0">
                <a:latin typeface="Century" pitchFamily="18" charset="0"/>
              </a:rPr>
              <a:t> created by Microsoft</a:t>
            </a:r>
          </a:p>
          <a:p>
            <a:pPr>
              <a:lnSpc>
                <a:spcPct val="150000"/>
              </a:lnSpc>
            </a:pPr>
            <a:r>
              <a:rPr lang="en-US" sz="1800" dirty="0" smtClean="0">
                <a:latin typeface="Century" pitchFamily="18" charset="0"/>
              </a:rPr>
              <a:t>IE and Netscape renderings were slightly different</a:t>
            </a:r>
          </a:p>
          <a:p>
            <a:pPr>
              <a:lnSpc>
                <a:spcPct val="150000"/>
              </a:lnSpc>
            </a:pPr>
            <a:r>
              <a:rPr lang="en-US" sz="1800" dirty="0" smtClean="0">
                <a:latin typeface="Century" pitchFamily="18" charset="0"/>
              </a:rPr>
              <a:t>Standardized by </a:t>
            </a:r>
            <a:r>
              <a:rPr lang="en-US" sz="1800" dirty="0" smtClean="0">
                <a:solidFill>
                  <a:srgbClr val="0156FF"/>
                </a:solidFill>
                <a:latin typeface="Century" pitchFamily="18" charset="0"/>
              </a:rPr>
              <a:t>European Computer Manufacturers Association </a:t>
            </a:r>
            <a:r>
              <a:rPr lang="en-US" sz="1800" dirty="0" smtClean="0">
                <a:latin typeface="Century" pitchFamily="18" charset="0"/>
              </a:rPr>
              <a:t>(ECMA)</a:t>
            </a:r>
          </a:p>
          <a:p>
            <a:pPr>
              <a:lnSpc>
                <a:spcPct val="150000"/>
              </a:lnSpc>
            </a:pPr>
            <a:r>
              <a:rPr lang="en-US" sz="1800" dirty="0" smtClean="0">
                <a:latin typeface="Century" pitchFamily="18" charset="0"/>
              </a:rPr>
              <a:t>http://www.ecma-international.org/ecma-262/6.0/ECMA-262.pdf</a:t>
            </a:r>
          </a:p>
          <a:p>
            <a:pPr>
              <a:lnSpc>
                <a:spcPct val="150000"/>
              </a:lnSpc>
            </a:pPr>
            <a:r>
              <a:rPr lang="en-US" sz="1800" dirty="0" smtClean="0">
                <a:latin typeface="Century" pitchFamily="18" charset="0"/>
              </a:rPr>
              <a:t>Language to look ahead in current times</a:t>
            </a:r>
          </a:p>
          <a:p>
            <a:pPr>
              <a:lnSpc>
                <a:spcPct val="150000"/>
              </a:lnSpc>
            </a:pPr>
            <a:r>
              <a:rPr lang="en-US" sz="1800" dirty="0" smtClean="0">
                <a:latin typeface="Century" pitchFamily="18" charset="0"/>
              </a:rPr>
              <a:t>Lightweight, Interpreted &amp; Scripting language</a:t>
            </a:r>
          </a:p>
          <a:p>
            <a:pPr>
              <a:lnSpc>
                <a:spcPct val="150000"/>
              </a:lnSpc>
            </a:pPr>
            <a:r>
              <a:rPr lang="en-US" sz="1800" dirty="0" smtClean="0">
                <a:latin typeface="Century" pitchFamily="18" charset="0"/>
              </a:rPr>
              <a:t>Loosely based on Java and built into all the major modern browsers</a:t>
            </a:r>
          </a:p>
          <a:p>
            <a:pPr>
              <a:lnSpc>
                <a:spcPct val="150000"/>
              </a:lnSpc>
            </a:pPr>
            <a:r>
              <a:rPr lang="en-US" sz="1800" dirty="0" smtClean="0">
                <a:latin typeface="Century" pitchFamily="18" charset="0"/>
              </a:rPr>
              <a:t>Easy to learn</a:t>
            </a:r>
          </a:p>
        </p:txBody>
      </p:sp>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 History</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571999"/>
          </a:xfrm>
        </p:spPr>
        <p:txBody>
          <a:bodyPr>
            <a:normAutofit/>
          </a:bodyPr>
          <a:lstStyle/>
          <a:p>
            <a:r>
              <a:rPr lang="en-US" sz="2400" dirty="0" smtClean="0">
                <a:latin typeface="Century" pitchFamily="18" charset="0"/>
              </a:rPr>
              <a:t>Lightweight, Interpreted &amp; Scripting language (Client or Server)</a:t>
            </a:r>
          </a:p>
          <a:p>
            <a:r>
              <a:rPr lang="en-US" sz="2400" dirty="0" smtClean="0">
                <a:latin typeface="Century" pitchFamily="18" charset="0"/>
              </a:rPr>
              <a:t>Make HTML Dynamic – Allowed DOM Parsing</a:t>
            </a:r>
          </a:p>
          <a:p>
            <a:r>
              <a:rPr lang="en-US" sz="2400" dirty="0" smtClean="0">
                <a:latin typeface="Century" pitchFamily="18" charset="0"/>
              </a:rPr>
              <a:t>Cross Browser Support</a:t>
            </a:r>
          </a:p>
          <a:p>
            <a:r>
              <a:rPr lang="en-US" sz="2400" dirty="0" smtClean="0">
                <a:latin typeface="Century" pitchFamily="18" charset="0"/>
              </a:rPr>
              <a:t>Supports Object Oriented Styling and Functional Styling</a:t>
            </a:r>
          </a:p>
          <a:p>
            <a:r>
              <a:rPr lang="en-US" sz="2400" dirty="0" smtClean="0">
                <a:latin typeface="Century" pitchFamily="18" charset="0"/>
              </a:rPr>
              <a:t>Dynamic Language – You can freely add and remove property of objects.</a:t>
            </a:r>
          </a:p>
          <a:p>
            <a:r>
              <a:rPr lang="en-US" sz="2400" dirty="0" smtClean="0">
                <a:latin typeface="Century" pitchFamily="18" charset="0"/>
              </a:rPr>
              <a:t>You can create object without creating an Blue Print(e.g. class).</a:t>
            </a:r>
          </a:p>
        </p:txBody>
      </p:sp>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 Features</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571999"/>
          </a:xfrm>
        </p:spPr>
        <p:txBody>
          <a:bodyPr>
            <a:noAutofit/>
          </a:bodyPr>
          <a:lstStyle/>
          <a:p>
            <a:r>
              <a:rPr lang="en-US" sz="2800" dirty="0" smtClean="0">
                <a:latin typeface="Century" pitchFamily="18" charset="0"/>
              </a:rPr>
              <a:t>Functions are First Class Objects</a:t>
            </a:r>
          </a:p>
          <a:p>
            <a:r>
              <a:rPr lang="en-US" sz="2800" dirty="0" smtClean="0">
                <a:latin typeface="Century" pitchFamily="18" charset="0"/>
              </a:rPr>
              <a:t>JavaScript Usage – Node JS, JSON ,</a:t>
            </a:r>
            <a:r>
              <a:rPr lang="en-US" sz="2800" dirty="0" err="1" smtClean="0">
                <a:latin typeface="Century" pitchFamily="18" charset="0"/>
              </a:rPr>
              <a:t>NoSQL</a:t>
            </a:r>
            <a:r>
              <a:rPr lang="en-US" sz="2800" dirty="0" smtClean="0">
                <a:latin typeface="Century" pitchFamily="18" charset="0"/>
              </a:rPr>
              <a:t>, HTML5</a:t>
            </a:r>
          </a:p>
          <a:p>
            <a:r>
              <a:rPr lang="en-US" sz="2800" dirty="0" smtClean="0">
                <a:latin typeface="Century" pitchFamily="18" charset="0"/>
              </a:rPr>
              <a:t>JavaScript Tools – Build Tools (Grunt), Test Tools (Mocha), IDE (Brackets, Light Table)</a:t>
            </a:r>
          </a:p>
          <a:p>
            <a:r>
              <a:rPr lang="en-US" sz="2800" dirty="0" smtClean="0">
                <a:latin typeface="Century" pitchFamily="18" charset="0"/>
              </a:rPr>
              <a:t>Loosely Typed – Variables and Objects properties can always hold values of any types.</a:t>
            </a:r>
          </a:p>
          <a:p>
            <a:r>
              <a:rPr lang="en-US" sz="2800" dirty="0" smtClean="0">
                <a:latin typeface="Century" pitchFamily="18" charset="0"/>
              </a:rPr>
              <a:t>Can Communicate Asynchronously</a:t>
            </a:r>
          </a:p>
          <a:p>
            <a:r>
              <a:rPr lang="en-IN" sz="2800" dirty="0" smtClean="0">
                <a:latin typeface="Century" pitchFamily="18" charset="0"/>
              </a:rPr>
              <a:t>Prototype-based programming</a:t>
            </a:r>
            <a:endParaRPr lang="en-US" sz="2800" dirty="0" smtClean="0">
              <a:latin typeface="Century" pitchFamily="18" charset="0"/>
            </a:endParaRPr>
          </a:p>
        </p:txBody>
      </p:sp>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 Features</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62</a:t>
            </a:fld>
            <a:endParaRPr lang="en-US"/>
          </a:p>
        </p:txBody>
      </p:sp>
      <p:sp>
        <p:nvSpPr>
          <p:cNvPr id="12" name="Title 11"/>
          <p:cNvSpPr>
            <a:spLocks noGrp="1"/>
          </p:cNvSpPr>
          <p:nvPr>
            <p:ph type="title"/>
          </p:nvPr>
        </p:nvSpPr>
        <p:spPr>
          <a:xfrm>
            <a:off x="0" y="3048000"/>
            <a:ext cx="9144000" cy="1143000"/>
          </a:xfrm>
        </p:spPr>
        <p:txBody>
          <a:bodyPr>
            <a:normAutofit/>
          </a:bodyPr>
          <a:lstStyle/>
          <a:p>
            <a:r>
              <a:rPr lang="en-US" sz="6600" dirty="0" smtClean="0">
                <a:solidFill>
                  <a:schemeClr val="accent1">
                    <a:lumMod val="75000"/>
                  </a:schemeClr>
                </a:solidFill>
              </a:rPr>
              <a:t>DOM</a:t>
            </a:r>
            <a:endParaRPr lang="en-IN" sz="6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2AB8A80E-399E-4AFD-B658-79CC41440757}" type="slidenum">
              <a:rPr lang="en-US"/>
              <a:pPr/>
              <a:t>63</a:t>
            </a:fld>
            <a:endParaRPr lang="en-US"/>
          </a:p>
        </p:txBody>
      </p:sp>
      <p:sp>
        <p:nvSpPr>
          <p:cNvPr id="45060" name="Rectangle 3"/>
          <p:cNvSpPr>
            <a:spLocks noGrp="1" noChangeArrowheads="1"/>
          </p:cNvSpPr>
          <p:nvPr>
            <p:ph type="body" idx="1"/>
          </p:nvPr>
        </p:nvSpPr>
        <p:spPr>
          <a:xfrm>
            <a:off x="457200" y="1828801"/>
            <a:ext cx="8229600" cy="1981199"/>
          </a:xfrm>
        </p:spPr>
        <p:txBody>
          <a:bodyPr>
            <a:normAutofit fontScale="70000" lnSpcReduction="20000"/>
          </a:bodyPr>
          <a:lstStyle/>
          <a:p>
            <a:pPr eaLnBrk="1" hangingPunct="1"/>
            <a:r>
              <a:rPr lang="en-US" dirty="0" smtClean="0"/>
              <a:t>A model for describing HTML documents</a:t>
            </a:r>
          </a:p>
          <a:p>
            <a:pPr lvl="1" eaLnBrk="1" hangingPunct="1"/>
            <a:r>
              <a:rPr lang="en-US" dirty="0" smtClean="0"/>
              <a:t>A standard</a:t>
            </a:r>
          </a:p>
          <a:p>
            <a:pPr lvl="1" eaLnBrk="1" hangingPunct="1"/>
            <a:r>
              <a:rPr lang="en-US" dirty="0" smtClean="0"/>
              <a:t>Independent of browser, language</a:t>
            </a:r>
          </a:p>
          <a:p>
            <a:pPr lvl="1" eaLnBrk="1" hangingPunct="1"/>
            <a:r>
              <a:rPr lang="en-US" dirty="0" smtClean="0"/>
              <a:t>A common set of properties/methods to access everything in a web document</a:t>
            </a:r>
          </a:p>
          <a:p>
            <a:pPr eaLnBrk="1" hangingPunct="1"/>
            <a:r>
              <a:rPr lang="en-US" dirty="0" smtClean="0"/>
              <a:t>APIs in JavaScript, for Java, etc.</a:t>
            </a:r>
          </a:p>
        </p:txBody>
      </p:sp>
      <p:grpSp>
        <p:nvGrpSpPr>
          <p:cNvPr id="2" name="Group 4"/>
          <p:cNvGrpSpPr/>
          <p:nvPr/>
        </p:nvGrpSpPr>
        <p:grpSpPr>
          <a:xfrm>
            <a:off x="0" y="304800"/>
            <a:ext cx="9144000" cy="1219200"/>
            <a:chOff x="0" y="228600"/>
            <a:chExt cx="9144000" cy="1219200"/>
          </a:xfrm>
        </p:grpSpPr>
        <p:sp>
          <p:nvSpPr>
            <p:cNvPr id="12" name="Rectangle 11"/>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14" name="TextBox 13"/>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5" name="TextBox 14"/>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7"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Document Object Model</a:t>
            </a:r>
            <a:endParaRPr lang="en-US" sz="54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15868C0E-043E-464F-9A0E-8C7FEE16766C}" type="slidenum">
              <a:rPr lang="en-US"/>
              <a:pPr/>
              <a:t>64</a:t>
            </a:fld>
            <a:endParaRPr lang="en-US"/>
          </a:p>
        </p:txBody>
      </p:sp>
      <p:pic>
        <p:nvPicPr>
          <p:cNvPr id="47109" name="Picture 1028" descr="dom-wikipedia"/>
          <p:cNvPicPr>
            <a:picLocks noChangeAspect="1" noChangeArrowheads="1"/>
          </p:cNvPicPr>
          <p:nvPr/>
        </p:nvPicPr>
        <p:blipFill>
          <a:blip r:embed="rId3" cstate="print"/>
          <a:srcRect/>
          <a:stretch>
            <a:fillRect/>
          </a:stretch>
        </p:blipFill>
        <p:spPr bwMode="auto">
          <a:xfrm>
            <a:off x="2209800" y="1600200"/>
            <a:ext cx="4648200" cy="5181600"/>
          </a:xfrm>
          <a:prstGeom prst="rect">
            <a:avLst/>
          </a:prstGeom>
          <a:noFill/>
          <a:ln w="9525">
            <a:noFill/>
            <a:miter lim="800000"/>
            <a:headEnd/>
            <a:tailEnd/>
          </a:ln>
        </p:spPr>
      </p:pic>
      <p:grpSp>
        <p:nvGrpSpPr>
          <p:cNvPr id="2" name="Group 4"/>
          <p:cNvGrpSpPr/>
          <p:nvPr/>
        </p:nvGrpSpPr>
        <p:grpSpPr>
          <a:xfrm>
            <a:off x="0" y="304800"/>
            <a:ext cx="9144000" cy="1219200"/>
            <a:chOff x="0" y="228600"/>
            <a:chExt cx="9144000" cy="1219200"/>
          </a:xfrm>
        </p:grpSpPr>
        <p:sp>
          <p:nvSpPr>
            <p:cNvPr id="7" name="Rectangle 6"/>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9" name="TextBox 8"/>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0" name="TextBox 9"/>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1" name="Title 3"/>
          <p:cNvSpPr txBox="1">
            <a:spLocks/>
          </p:cNvSpPr>
          <p:nvPr/>
        </p:nvSpPr>
        <p:spPr>
          <a:xfrm>
            <a:off x="0" y="76200"/>
            <a:ext cx="5638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DOM</a:t>
            </a:r>
            <a:endParaRPr kumimoji="0" lang="en-US" sz="54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65</a:t>
            </a:fld>
            <a:endParaRPr lang="en-US"/>
          </a:p>
        </p:txBody>
      </p:sp>
      <p:sp>
        <p:nvSpPr>
          <p:cNvPr id="13" name="Title 3"/>
          <p:cNvSpPr txBox="1">
            <a:spLocks/>
          </p:cNvSpPr>
          <p:nvPr/>
        </p:nvSpPr>
        <p:spPr>
          <a:xfrm>
            <a:off x="0" y="76200"/>
            <a:ext cx="5638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DOM</a:t>
            </a:r>
            <a:endParaRPr kumimoji="0" lang="en-US" sz="54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
        <p:nvSpPr>
          <p:cNvPr id="14" name="Content Placeholder 2"/>
          <p:cNvSpPr>
            <a:spLocks noGrp="1"/>
          </p:cNvSpPr>
          <p:nvPr>
            <p:ph sz="half" idx="1"/>
          </p:nvPr>
        </p:nvSpPr>
        <p:spPr>
          <a:xfrm>
            <a:off x="381000" y="1447800"/>
            <a:ext cx="8382000" cy="5334000"/>
          </a:xfrm>
        </p:spPr>
        <p:txBody>
          <a:bodyPr>
            <a:normAutofit fontScale="62500" lnSpcReduction="20000"/>
          </a:bodyPr>
          <a:lstStyle/>
          <a:p>
            <a:pPr algn="just"/>
            <a:r>
              <a:rPr lang="en-US" dirty="0"/>
              <a:t>The Document Object Model is a platform- and language-neutral interface that will allow programs and scripts to dynamically access and update the content, structure and style of documents</a:t>
            </a:r>
            <a:r>
              <a:rPr lang="en-US" dirty="0" smtClean="0"/>
              <a:t>.</a:t>
            </a:r>
          </a:p>
          <a:p>
            <a:pPr marL="0" indent="0" algn="just">
              <a:buNone/>
            </a:pPr>
            <a:r>
              <a:rPr lang="en-US" dirty="0" smtClean="0"/>
              <a:t> </a:t>
            </a:r>
          </a:p>
          <a:p>
            <a:pPr algn="just"/>
            <a:r>
              <a:rPr lang="en-US" dirty="0" smtClean="0"/>
              <a:t>The </a:t>
            </a:r>
            <a:r>
              <a:rPr lang="en-US" dirty="0"/>
              <a:t>document can be further processed and the results of that processing can be incorporated back into the presented page. </a:t>
            </a:r>
            <a:endParaRPr lang="en-US" dirty="0" smtClean="0"/>
          </a:p>
          <a:p>
            <a:pPr algn="just"/>
            <a:endParaRPr lang="en-US" dirty="0"/>
          </a:p>
          <a:p>
            <a:pPr algn="just"/>
            <a:r>
              <a:rPr lang="en-US" dirty="0"/>
              <a:t>The Document Object Model is an API for HTML and XML documents. It provides a structural representation of the document, enabling the developer to modify its content and visual presentation. Essentially, it connects web pages to scripts or programming languages.</a:t>
            </a:r>
            <a:endParaRPr lang="en-US" dirty="0" smtClean="0"/>
          </a:p>
          <a:p>
            <a:pPr algn="just"/>
            <a:endParaRPr lang="en-US" dirty="0" smtClean="0"/>
          </a:p>
          <a:p>
            <a:pPr algn="just"/>
            <a:r>
              <a:rPr lang="en-US" dirty="0"/>
              <a:t>All of the properties, methods, and events available to the web developer for manipulating and creating web pages are organized into objects (e.g., the document object that represents the document itself, the table object that represents a HTML table element, and so forth). Those objects are accessible via scripting languages in most recent web browsers</a:t>
            </a:r>
            <a:r>
              <a:rPr lang="en-US" dirty="0" smtClean="0"/>
              <a:t>.</a:t>
            </a:r>
          </a:p>
          <a:p>
            <a:pPr algn="just"/>
            <a:endParaRPr lang="en-US" dirty="0"/>
          </a:p>
          <a:p>
            <a:pPr algn="just"/>
            <a:r>
              <a:rPr lang="en-US" dirty="0"/>
              <a:t>The DOM is a W3C (World Wide Web Consortium) standard.</a:t>
            </a:r>
          </a:p>
          <a:p>
            <a:pPr algn="just"/>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66</a:t>
            </a:fld>
            <a:endParaRPr lang="en-US"/>
          </a:p>
        </p:txBody>
      </p:sp>
      <p:sp>
        <p:nvSpPr>
          <p:cNvPr id="13" name="Title 3"/>
          <p:cNvSpPr txBox="1">
            <a:spLocks/>
          </p:cNvSpPr>
          <p:nvPr/>
        </p:nvSpPr>
        <p:spPr>
          <a:xfrm>
            <a:off x="0" y="0"/>
            <a:ext cx="5638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DOM Nodes</a:t>
            </a:r>
            <a:endParaRPr kumimoji="0" lang="en-US" sz="54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
        <p:nvSpPr>
          <p:cNvPr id="12" name="Content Placeholder 2"/>
          <p:cNvSpPr>
            <a:spLocks noGrp="1"/>
          </p:cNvSpPr>
          <p:nvPr>
            <p:ph sz="half" idx="1"/>
          </p:nvPr>
        </p:nvSpPr>
        <p:spPr>
          <a:xfrm>
            <a:off x="399728" y="1447800"/>
            <a:ext cx="8287072" cy="5334000"/>
          </a:xfrm>
        </p:spPr>
        <p:txBody>
          <a:bodyPr>
            <a:normAutofit fontScale="47500" lnSpcReduction="20000"/>
          </a:bodyPr>
          <a:lstStyle/>
          <a:p>
            <a:pPr algn="just"/>
            <a:r>
              <a:rPr lang="en-US" dirty="0"/>
              <a:t>In the HTML DOM, everything is a node. The DOM is HTML viewed as a node tree</a:t>
            </a:r>
            <a:r>
              <a:rPr lang="en-US" dirty="0" smtClean="0"/>
              <a:t>.</a:t>
            </a:r>
          </a:p>
          <a:p>
            <a:pPr algn="just"/>
            <a:endParaRPr lang="en-US" dirty="0"/>
          </a:p>
          <a:p>
            <a:pPr algn="just"/>
            <a:r>
              <a:rPr lang="en-US" dirty="0"/>
              <a:t>According to the W3C HTML DOM standard, everything in an HTML document is a node:</a:t>
            </a:r>
          </a:p>
          <a:p>
            <a:pPr lvl="1" algn="just"/>
            <a:r>
              <a:rPr lang="en-US" dirty="0"/>
              <a:t>The entire document is a document node</a:t>
            </a:r>
          </a:p>
          <a:p>
            <a:pPr lvl="1" algn="just"/>
            <a:r>
              <a:rPr lang="en-US" dirty="0"/>
              <a:t>Every HTML element is an element node</a:t>
            </a:r>
          </a:p>
          <a:p>
            <a:pPr lvl="1" algn="just"/>
            <a:r>
              <a:rPr lang="en-US" dirty="0"/>
              <a:t>The text inside HTML elements are text nodes</a:t>
            </a:r>
          </a:p>
          <a:p>
            <a:pPr lvl="1" algn="just"/>
            <a:r>
              <a:rPr lang="en-US" dirty="0"/>
              <a:t>Every HTML attribute is an attribute node</a:t>
            </a:r>
          </a:p>
          <a:p>
            <a:pPr lvl="1" algn="just"/>
            <a:r>
              <a:rPr lang="en-US" dirty="0"/>
              <a:t>Comments are comment </a:t>
            </a:r>
            <a:r>
              <a:rPr lang="en-US" dirty="0" smtClean="0"/>
              <a:t>nodes</a:t>
            </a:r>
          </a:p>
          <a:p>
            <a:pPr lvl="1" algn="just"/>
            <a:endParaRPr lang="en-US" dirty="0"/>
          </a:p>
          <a:p>
            <a:pPr marL="1587" indent="0" algn="just">
              <a:buNone/>
            </a:pPr>
            <a:r>
              <a:rPr lang="en-US" dirty="0" smtClean="0"/>
              <a:t>The following HTML code and the image shown alongside correspond to each other.</a:t>
            </a:r>
          </a:p>
          <a:p>
            <a:pPr marL="1587" indent="0" algn="just">
              <a:buNone/>
            </a:pPr>
            <a:endParaRPr lang="en-US" dirty="0"/>
          </a:p>
          <a:p>
            <a:pPr marL="0" indent="0" algn="just">
              <a:buNone/>
            </a:pPr>
            <a:endParaRPr lang="en-US" dirty="0" smtClean="0"/>
          </a:p>
          <a:p>
            <a:pPr marL="0" indent="0" algn="just">
              <a:buNone/>
            </a:pPr>
            <a:r>
              <a:rPr lang="en-US" dirty="0"/>
              <a:t>&lt;!DOCTYPE html&gt;</a:t>
            </a:r>
          </a:p>
          <a:p>
            <a:pPr marL="0" indent="0" algn="just">
              <a:buNone/>
            </a:pPr>
            <a:r>
              <a:rPr lang="en-US" dirty="0"/>
              <a:t>&lt;html&gt;</a:t>
            </a:r>
          </a:p>
          <a:p>
            <a:pPr marL="0" indent="0" algn="just">
              <a:buNone/>
            </a:pPr>
            <a:r>
              <a:rPr lang="en-US" dirty="0"/>
              <a:t>&lt;head&gt;</a:t>
            </a:r>
          </a:p>
          <a:p>
            <a:pPr marL="0" indent="0" algn="just">
              <a:buNone/>
            </a:pPr>
            <a:r>
              <a:rPr lang="en-US" dirty="0"/>
              <a:t>	&lt;title&gt;My title&lt;/title&gt;</a:t>
            </a:r>
          </a:p>
          <a:p>
            <a:pPr marL="0" indent="0" algn="just">
              <a:buNone/>
            </a:pPr>
            <a:r>
              <a:rPr lang="en-US" dirty="0"/>
              <a:t>&lt;/head&gt;</a:t>
            </a:r>
          </a:p>
          <a:p>
            <a:pPr marL="0" indent="0" algn="just">
              <a:buNone/>
            </a:pPr>
            <a:r>
              <a:rPr lang="en-US" dirty="0"/>
              <a:t>&lt;body&gt;</a:t>
            </a:r>
          </a:p>
          <a:p>
            <a:pPr marL="0" indent="0" algn="just">
              <a:buNone/>
            </a:pPr>
            <a:r>
              <a:rPr lang="en-US" dirty="0"/>
              <a:t>	&lt;a </a:t>
            </a:r>
            <a:r>
              <a:rPr lang="en-US" dirty="0" err="1"/>
              <a:t>href</a:t>
            </a:r>
            <a:r>
              <a:rPr lang="en-US" dirty="0"/>
              <a:t>=""&gt;My link&lt;/a&gt;</a:t>
            </a:r>
          </a:p>
          <a:p>
            <a:pPr marL="0" indent="0" algn="just">
              <a:buNone/>
            </a:pPr>
            <a:r>
              <a:rPr lang="en-US" dirty="0"/>
              <a:t>	&lt;h1&gt;My header&lt;/h1&gt;</a:t>
            </a:r>
          </a:p>
          <a:p>
            <a:pPr marL="0" indent="0" algn="just">
              <a:buNone/>
            </a:pPr>
            <a:r>
              <a:rPr lang="en-US" dirty="0"/>
              <a:t>&lt;/body&gt;</a:t>
            </a:r>
          </a:p>
          <a:p>
            <a:pPr marL="0" indent="0" algn="just">
              <a:buNone/>
            </a:pPr>
            <a:r>
              <a:rPr lang="en-US" dirty="0"/>
              <a:t>&lt;/html&gt;</a:t>
            </a:r>
          </a:p>
          <a:p>
            <a:pPr algn="just"/>
            <a:endParaRPr lang="en-US" dirty="0"/>
          </a:p>
        </p:txBody>
      </p:sp>
      <p:pic>
        <p:nvPicPr>
          <p:cNvPr id="1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88459" y="3511302"/>
            <a:ext cx="4012541" cy="3118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sz="half" idx="1"/>
          </p:nvPr>
        </p:nvSpPr>
        <p:spPr>
          <a:xfrm>
            <a:off x="381000" y="1371600"/>
            <a:ext cx="7783016" cy="5334000"/>
          </a:xfrm>
        </p:spPr>
        <p:txBody>
          <a:bodyPr>
            <a:noAutofit/>
          </a:bodyPr>
          <a:lstStyle/>
          <a:p>
            <a:pPr algn="just"/>
            <a:r>
              <a:rPr lang="en-US" sz="1600" dirty="0"/>
              <a:t>The nodes in the node tree have a hierarchical relationship to each other</a:t>
            </a:r>
            <a:r>
              <a:rPr lang="en-US" sz="1600" dirty="0" smtClean="0"/>
              <a:t>.</a:t>
            </a:r>
          </a:p>
          <a:p>
            <a:pPr algn="just"/>
            <a:endParaRPr lang="en-US" sz="1600" dirty="0"/>
          </a:p>
          <a:p>
            <a:pPr algn="just"/>
            <a:r>
              <a:rPr lang="en-US" sz="1600" dirty="0"/>
              <a:t>The terms parent, child, and sibling are used to describe the relationships. Parent nodes have children. Children on the same level are called siblings (brothers or sisters).</a:t>
            </a:r>
          </a:p>
          <a:p>
            <a:pPr lvl="1" algn="just"/>
            <a:r>
              <a:rPr lang="en-US" sz="1400" dirty="0"/>
              <a:t>In a node tree, the top node is called the root</a:t>
            </a:r>
          </a:p>
          <a:p>
            <a:pPr lvl="1" algn="just"/>
            <a:r>
              <a:rPr lang="en-US" sz="1400" dirty="0"/>
              <a:t>Every node has exactly one parent, except the root (which has no parent)</a:t>
            </a:r>
          </a:p>
          <a:p>
            <a:pPr lvl="1" algn="just"/>
            <a:r>
              <a:rPr lang="en-US" sz="1400" dirty="0"/>
              <a:t>A node can have any number of children</a:t>
            </a:r>
          </a:p>
          <a:p>
            <a:pPr lvl="1" algn="just"/>
            <a:r>
              <a:rPr lang="en-US" sz="1400" dirty="0"/>
              <a:t>Siblings are nodes with the same parent</a:t>
            </a:r>
          </a:p>
          <a:p>
            <a:pPr algn="just"/>
            <a:endParaRPr lang="en-US" sz="1600" dirty="0" smtClean="0"/>
          </a:p>
          <a:p>
            <a:pPr algn="just"/>
            <a:r>
              <a:rPr lang="en-US" sz="1600" dirty="0"/>
              <a:t>The following image illustrates a part of the node tree and the relationship between the </a:t>
            </a:r>
            <a:r>
              <a:rPr lang="en-US" sz="1600" dirty="0" smtClean="0"/>
              <a:t>nodes</a:t>
            </a:r>
          </a:p>
          <a:p>
            <a:pPr marL="0" indent="0" algn="just">
              <a:buNone/>
            </a:pPr>
            <a:endParaRPr lang="en-US" sz="1600" dirty="0" smtClean="0"/>
          </a:p>
          <a:p>
            <a:pPr algn="just"/>
            <a:endParaRPr lang="en-US" sz="1600" dirty="0"/>
          </a:p>
          <a:p>
            <a:pPr algn="just"/>
            <a:endParaRPr lang="en-US" sz="1600" dirty="0"/>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67</a:t>
            </a:fld>
            <a:endParaRPr lang="en-US"/>
          </a:p>
        </p:txBody>
      </p:sp>
      <p:sp>
        <p:nvSpPr>
          <p:cNvPr id="13" name="Title 3"/>
          <p:cNvSpPr txBox="1">
            <a:spLocks/>
          </p:cNvSpPr>
          <p:nvPr/>
        </p:nvSpPr>
        <p:spPr>
          <a:xfrm>
            <a:off x="0" y="0"/>
            <a:ext cx="5638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1">
                    <a:lumMod val="75000"/>
                  </a:schemeClr>
                </a:solidFill>
                <a:effectLst/>
                <a:uLnTx/>
                <a:uFillTx/>
                <a:latin typeface="+mj-lt"/>
                <a:ea typeface="+mj-ea"/>
                <a:cs typeface="+mj-cs"/>
              </a:rPr>
              <a:t>DOM</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accent1">
                    <a:lumMod val="75000"/>
                  </a:schemeClr>
                </a:solidFill>
                <a:effectLst/>
                <a:uLnTx/>
                <a:uFillTx/>
                <a:latin typeface="+mj-lt"/>
                <a:ea typeface="+mj-ea"/>
                <a:cs typeface="+mj-cs"/>
              </a:rPr>
              <a:t>Parents, Children,</a:t>
            </a:r>
            <a:r>
              <a:rPr kumimoji="0" lang="en-US" sz="2800" b="0" i="0" u="none" strike="noStrike" kern="1200" cap="none" spc="0" normalizeH="0" noProof="0" dirty="0" smtClean="0">
                <a:ln>
                  <a:noFill/>
                </a:ln>
                <a:solidFill>
                  <a:schemeClr val="accent1">
                    <a:lumMod val="75000"/>
                  </a:schemeClr>
                </a:solidFill>
                <a:effectLst/>
                <a:uLnTx/>
                <a:uFillTx/>
                <a:latin typeface="+mj-lt"/>
                <a:ea typeface="+mj-ea"/>
                <a:cs typeface="+mj-cs"/>
              </a:rPr>
              <a:t> Siblings</a:t>
            </a:r>
            <a:endParaRPr kumimoji="0" lang="en-US" sz="28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pic>
        <p:nvPicPr>
          <p:cNvPr id="1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46744" y="4191000"/>
            <a:ext cx="3768456" cy="26448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sz="half" idx="1"/>
          </p:nvPr>
        </p:nvSpPr>
        <p:spPr>
          <a:xfrm>
            <a:off x="381000" y="1524000"/>
            <a:ext cx="7783016" cy="3886200"/>
          </a:xfrm>
        </p:spPr>
        <p:txBody>
          <a:bodyPr>
            <a:noAutofit/>
          </a:bodyPr>
          <a:lstStyle/>
          <a:p>
            <a:pPr algn="just"/>
            <a:r>
              <a:rPr lang="en-IN" sz="3600" dirty="0" smtClean="0"/>
              <a:t>Difference between </a:t>
            </a:r>
          </a:p>
          <a:p>
            <a:pPr lvl="1" algn="just"/>
            <a:r>
              <a:rPr lang="en-IN" dirty="0" err="1" smtClean="0"/>
              <a:t>innerHTML</a:t>
            </a:r>
            <a:r>
              <a:rPr lang="en-IN" dirty="0" smtClean="0"/>
              <a:t> and </a:t>
            </a:r>
          </a:p>
          <a:p>
            <a:pPr lvl="1" algn="just"/>
            <a:r>
              <a:rPr lang="en-IN" dirty="0" err="1" smtClean="0"/>
              <a:t>innerTEXT</a:t>
            </a:r>
            <a:endParaRPr lang="en-US" dirty="0"/>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68</a:t>
            </a:fld>
            <a:endParaRPr lang="en-US"/>
          </a:p>
        </p:txBody>
      </p:sp>
      <p:sp>
        <p:nvSpPr>
          <p:cNvPr id="13" name="Title 3"/>
          <p:cNvSpPr txBox="1">
            <a:spLocks/>
          </p:cNvSpPr>
          <p:nvPr/>
        </p:nvSpPr>
        <p:spPr>
          <a:xfrm>
            <a:off x="0" y="0"/>
            <a:ext cx="5638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1">
                    <a:lumMod val="75000"/>
                  </a:schemeClr>
                </a:solidFill>
                <a:effectLst/>
                <a:uLnTx/>
                <a:uFillTx/>
                <a:latin typeface="+mj-lt"/>
                <a:ea typeface="+mj-ea"/>
                <a:cs typeface="+mj-cs"/>
              </a:rPr>
              <a:t>Quiz</a:t>
            </a:r>
            <a:endParaRPr kumimoji="0" lang="en-US" sz="28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sz="half" idx="1"/>
          </p:nvPr>
        </p:nvSpPr>
        <p:spPr>
          <a:xfrm>
            <a:off x="381000" y="1371600"/>
            <a:ext cx="7783016" cy="4724400"/>
          </a:xfrm>
        </p:spPr>
        <p:txBody>
          <a:bodyPr numCol="2">
            <a:noAutofit/>
          </a:bodyPr>
          <a:lstStyle/>
          <a:p>
            <a:pPr algn="just"/>
            <a:r>
              <a:rPr lang="en-IN" sz="1800" dirty="0" smtClean="0"/>
              <a:t>The navigator object contains information about the browser</a:t>
            </a:r>
          </a:p>
          <a:p>
            <a:pPr algn="just"/>
            <a:endParaRPr lang="en-US" sz="1800" dirty="0" smtClean="0"/>
          </a:p>
          <a:p>
            <a:pPr algn="just"/>
            <a:r>
              <a:rPr lang="en-IN" sz="1800" u="sng" dirty="0" err="1" smtClean="0"/>
              <a:t>appCodeName</a:t>
            </a:r>
            <a:endParaRPr lang="en-IN" sz="1800" u="sng" dirty="0" smtClean="0"/>
          </a:p>
          <a:p>
            <a:pPr lvl="1" algn="just"/>
            <a:r>
              <a:rPr lang="en-IN" sz="1400" dirty="0" smtClean="0"/>
              <a:t>Returns the code name of the browser</a:t>
            </a:r>
          </a:p>
          <a:p>
            <a:pPr algn="just"/>
            <a:r>
              <a:rPr lang="en-IN" sz="1800" u="sng" dirty="0" err="1" smtClean="0"/>
              <a:t>appName</a:t>
            </a:r>
            <a:endParaRPr lang="en-IN" sz="1800" u="sng" dirty="0" smtClean="0"/>
          </a:p>
          <a:p>
            <a:pPr lvl="1" algn="just"/>
            <a:r>
              <a:rPr lang="en-IN" sz="1400" dirty="0" smtClean="0"/>
              <a:t>Returns the name of the browser</a:t>
            </a:r>
          </a:p>
          <a:p>
            <a:pPr algn="just"/>
            <a:r>
              <a:rPr lang="en-IN" sz="1800" u="sng" dirty="0" err="1" smtClean="0"/>
              <a:t>appVersion</a:t>
            </a:r>
            <a:endParaRPr lang="en-IN" sz="1800" u="sng" dirty="0" smtClean="0"/>
          </a:p>
          <a:p>
            <a:pPr lvl="1" algn="just"/>
            <a:r>
              <a:rPr lang="en-IN" sz="1400" dirty="0" smtClean="0"/>
              <a:t>Returns the version information of the browser</a:t>
            </a:r>
          </a:p>
          <a:p>
            <a:pPr algn="just"/>
            <a:r>
              <a:rPr lang="en-IN" sz="1800" u="sng" dirty="0" err="1" smtClean="0"/>
              <a:t>cookieEnabled</a:t>
            </a:r>
            <a:endParaRPr lang="en-IN" sz="1800" u="sng" dirty="0" smtClean="0"/>
          </a:p>
          <a:p>
            <a:pPr lvl="1" algn="just"/>
            <a:r>
              <a:rPr lang="en-IN" sz="1400" dirty="0" smtClean="0"/>
              <a:t>Determines whether cookies are enabled in the browser</a:t>
            </a:r>
          </a:p>
          <a:p>
            <a:pPr algn="just"/>
            <a:r>
              <a:rPr lang="en-IN" sz="1800" u="sng" dirty="0" err="1" smtClean="0"/>
              <a:t>Geolocation</a:t>
            </a:r>
            <a:endParaRPr lang="en-IN" sz="1800" u="sng" dirty="0" smtClean="0"/>
          </a:p>
          <a:p>
            <a:pPr lvl="1" algn="just"/>
            <a:r>
              <a:rPr lang="en-IN" sz="1400" dirty="0" smtClean="0"/>
              <a:t>Returns a </a:t>
            </a:r>
            <a:r>
              <a:rPr lang="en-IN" sz="1400" dirty="0" err="1" smtClean="0"/>
              <a:t>Geolocation</a:t>
            </a:r>
            <a:r>
              <a:rPr lang="en-IN" sz="1400" dirty="0" smtClean="0"/>
              <a:t> object that can be used to locate the user's position</a:t>
            </a:r>
          </a:p>
          <a:p>
            <a:pPr algn="just"/>
            <a:endParaRPr lang="en-IN" sz="1800" u="sng" dirty="0" smtClean="0"/>
          </a:p>
          <a:p>
            <a:pPr algn="just"/>
            <a:endParaRPr lang="en-IN" sz="1800" u="sng" dirty="0" smtClean="0"/>
          </a:p>
          <a:p>
            <a:pPr algn="just"/>
            <a:endParaRPr lang="en-IN" sz="1800" u="sng" dirty="0" smtClean="0"/>
          </a:p>
          <a:p>
            <a:pPr algn="just"/>
            <a:r>
              <a:rPr lang="en-IN" sz="1800" u="sng" dirty="0" smtClean="0"/>
              <a:t>Language</a:t>
            </a:r>
          </a:p>
          <a:p>
            <a:pPr lvl="1" algn="just"/>
            <a:r>
              <a:rPr lang="en-IN" sz="1400" dirty="0" smtClean="0"/>
              <a:t>Returns the language of the browse</a:t>
            </a:r>
          </a:p>
          <a:p>
            <a:pPr algn="just"/>
            <a:r>
              <a:rPr lang="en-IN" sz="1800" u="sng" dirty="0" err="1" smtClean="0"/>
              <a:t>onLine</a:t>
            </a:r>
            <a:endParaRPr lang="en-IN" sz="1800" u="sng" dirty="0" smtClean="0"/>
          </a:p>
          <a:p>
            <a:pPr lvl="1" algn="just"/>
            <a:r>
              <a:rPr lang="en-IN" sz="1400" dirty="0" smtClean="0"/>
              <a:t>Determines whether the browser is online</a:t>
            </a:r>
          </a:p>
          <a:p>
            <a:pPr algn="just"/>
            <a:r>
              <a:rPr lang="en-IN" sz="1800" u="sng" dirty="0" smtClean="0"/>
              <a:t>Platform</a:t>
            </a:r>
          </a:p>
          <a:p>
            <a:pPr lvl="1" algn="just"/>
            <a:r>
              <a:rPr lang="en-IN" sz="1400" dirty="0" smtClean="0"/>
              <a:t>Returns for which platform the browser is compiled</a:t>
            </a:r>
          </a:p>
          <a:p>
            <a:pPr algn="just"/>
            <a:r>
              <a:rPr lang="en-IN" sz="1800" u="sng" dirty="0" smtClean="0"/>
              <a:t>Product</a:t>
            </a:r>
          </a:p>
          <a:p>
            <a:pPr lvl="1" algn="just"/>
            <a:r>
              <a:rPr lang="en-IN" sz="1400" dirty="0" smtClean="0"/>
              <a:t>Returns the engine name of the browser</a:t>
            </a:r>
          </a:p>
          <a:p>
            <a:pPr algn="just"/>
            <a:r>
              <a:rPr lang="en-IN" sz="1800" u="sng" dirty="0" err="1" smtClean="0"/>
              <a:t>javaEnabled</a:t>
            </a:r>
            <a:r>
              <a:rPr lang="en-IN" sz="1800" u="sng" dirty="0" smtClean="0"/>
              <a:t>()</a:t>
            </a:r>
          </a:p>
          <a:p>
            <a:pPr lvl="1" algn="just"/>
            <a:r>
              <a:rPr lang="en-IN" sz="1400" dirty="0" smtClean="0"/>
              <a:t>Specifies whether or not the browser has Java enabled</a:t>
            </a:r>
            <a:endParaRPr lang="en-US" sz="1400" dirty="0"/>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69</a:t>
            </a:fld>
            <a:endParaRPr lang="en-US"/>
          </a:p>
        </p:txBody>
      </p:sp>
      <p:sp>
        <p:nvSpPr>
          <p:cNvPr id="13" name="Title 3"/>
          <p:cNvSpPr txBox="1">
            <a:spLocks/>
          </p:cNvSpPr>
          <p:nvPr/>
        </p:nvSpPr>
        <p:spPr>
          <a:xfrm>
            <a:off x="0" y="0"/>
            <a:ext cx="5638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1">
                    <a:lumMod val="75000"/>
                  </a:schemeClr>
                </a:solidFill>
                <a:effectLst/>
                <a:uLnTx/>
                <a:uFillTx/>
                <a:latin typeface="+mj-lt"/>
                <a:ea typeface="+mj-ea"/>
                <a:cs typeface="+mj-cs"/>
              </a:rPr>
              <a:t>Navigator</a:t>
            </a:r>
            <a:endParaRPr kumimoji="0" lang="en-US" sz="28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267199"/>
          </a:xfrm>
        </p:spPr>
        <p:txBody>
          <a:bodyPr>
            <a:normAutofit/>
          </a:bodyPr>
          <a:lstStyle/>
          <a:p>
            <a:r>
              <a:rPr lang="en-US" sz="1800" dirty="0" smtClean="0">
                <a:latin typeface="Century" pitchFamily="18" charset="0"/>
              </a:rPr>
              <a:t>Language more than a browser scripting language</a:t>
            </a:r>
          </a:p>
          <a:p>
            <a:endParaRPr lang="en-US" sz="1800" dirty="0" smtClean="0">
              <a:latin typeface="Century" pitchFamily="18" charset="0"/>
            </a:endParaRPr>
          </a:p>
          <a:p>
            <a:pPr lvl="1"/>
            <a:r>
              <a:rPr lang="en-US" sz="1800" dirty="0" smtClean="0">
                <a:latin typeface="Century" pitchFamily="18" charset="0"/>
              </a:rPr>
              <a:t>Supports many advanced concepts such as</a:t>
            </a:r>
          </a:p>
          <a:p>
            <a:pPr lvl="2"/>
            <a:r>
              <a:rPr lang="en-US" sz="1800" dirty="0" smtClean="0">
                <a:latin typeface="Century" pitchFamily="18" charset="0"/>
              </a:rPr>
              <a:t>OOPs</a:t>
            </a:r>
          </a:p>
          <a:p>
            <a:pPr lvl="2"/>
            <a:r>
              <a:rPr lang="en-US" sz="1800" dirty="0" smtClean="0">
                <a:latin typeface="Century" pitchFamily="18" charset="0"/>
              </a:rPr>
              <a:t>Recursion</a:t>
            </a:r>
          </a:p>
          <a:p>
            <a:pPr lvl="2"/>
            <a:r>
              <a:rPr lang="en-US" sz="1800" dirty="0" err="1" smtClean="0">
                <a:latin typeface="Century" pitchFamily="18" charset="0"/>
              </a:rPr>
              <a:t>Memoization</a:t>
            </a:r>
            <a:endParaRPr lang="en-US" sz="1800" dirty="0" smtClean="0">
              <a:latin typeface="Century" pitchFamily="18" charset="0"/>
            </a:endParaRPr>
          </a:p>
          <a:p>
            <a:pPr lvl="2"/>
            <a:r>
              <a:rPr lang="en-US" sz="1800" dirty="0" smtClean="0">
                <a:latin typeface="Century" pitchFamily="18" charset="0"/>
              </a:rPr>
              <a:t>Closures</a:t>
            </a:r>
          </a:p>
          <a:p>
            <a:pPr lvl="2"/>
            <a:endParaRPr lang="en-US" sz="1800" dirty="0" smtClean="0">
              <a:latin typeface="Century" pitchFamily="18" charset="0"/>
            </a:endParaRPr>
          </a:p>
          <a:p>
            <a:pPr lvl="1"/>
            <a:r>
              <a:rPr lang="en-US" sz="1800" dirty="0" smtClean="0">
                <a:latin typeface="Century" pitchFamily="18" charset="0"/>
              </a:rPr>
              <a:t>Cross-Platform</a:t>
            </a:r>
          </a:p>
        </p:txBody>
      </p:sp>
      <p:sp>
        <p:nvSpPr>
          <p:cNvPr id="4" name="Title 3"/>
          <p:cNvSpPr>
            <a:spLocks noGrp="1"/>
          </p:cNvSpPr>
          <p:nvPr>
            <p:ph type="title"/>
          </p:nvPr>
        </p:nvSpPr>
        <p:spPr>
          <a:xfrm>
            <a:off x="0" y="-76200"/>
            <a:ext cx="5638800" cy="1295400"/>
          </a:xfrm>
        </p:spPr>
        <p:txBody>
          <a:bodyPr>
            <a:noAutofit/>
          </a:bodyPr>
          <a:lstStyle/>
          <a:p>
            <a:pPr algn="l"/>
            <a:r>
              <a:rPr lang="en-US" sz="5400" dirty="0">
                <a:solidFill>
                  <a:schemeClr val="accent1">
                    <a:lumMod val="75000"/>
                  </a:schemeClr>
                </a:solidFill>
              </a:rPr>
              <a:t>What is </a:t>
            </a:r>
            <a:r>
              <a:rPr lang="en-US" sz="5400" dirty="0" smtClean="0">
                <a:solidFill>
                  <a:schemeClr val="accent1">
                    <a:lumMod val="75000"/>
                  </a:schemeClr>
                </a:solidFill>
              </a:rPr>
              <a:t>JavaScript?</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52600" y="1219200"/>
            <a:ext cx="5486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70</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Prototype Object Layout</a:t>
            </a:r>
            <a:endParaRPr lang="en-US" sz="4800" dirty="0">
              <a:solidFill>
                <a:schemeClr val="accent1">
                  <a:lumMod val="75000"/>
                </a:schemeClr>
              </a:solidFill>
            </a:endParaRPr>
          </a:p>
        </p:txBody>
      </p:sp>
      <p:pic>
        <p:nvPicPr>
          <p:cNvPr id="12" name="Picture 2" descr="F:\Arun\NewOctTask\amit sir html5\javascript\UfXRZ.png"/>
          <p:cNvPicPr>
            <a:picLocks noChangeAspect="1" noChangeArrowheads="1"/>
          </p:cNvPicPr>
          <p:nvPr/>
        </p:nvPicPr>
        <p:blipFill>
          <a:blip r:embed="rId2" cstate="print"/>
          <a:srcRect/>
          <a:stretch>
            <a:fillRect/>
          </a:stretch>
        </p:blipFill>
        <p:spPr bwMode="auto">
          <a:xfrm>
            <a:off x="838200" y="1600200"/>
            <a:ext cx="7678511" cy="48006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1752600" y="1219200"/>
            <a:ext cx="5486400" cy="5307626"/>
            <a:chOff x="1676400" y="1447800"/>
            <a:chExt cx="5486400" cy="5307626"/>
          </a:xfrm>
        </p:grpSpPr>
        <p:pic>
          <p:nvPicPr>
            <p:cNvPr id="1026" name="Picture 2" descr="C:\Users\puneet\Downloads\function_proto.jpg"/>
            <p:cNvPicPr>
              <a:picLocks noChangeAspect="1" noChangeArrowheads="1"/>
            </p:cNvPicPr>
            <p:nvPr/>
          </p:nvPicPr>
          <p:blipFill>
            <a:blip r:embed="rId3" cstate="print"/>
            <a:srcRect/>
            <a:stretch>
              <a:fillRect/>
            </a:stretch>
          </p:blipFill>
          <p:spPr bwMode="auto">
            <a:xfrm>
              <a:off x="2362200" y="1447800"/>
              <a:ext cx="4267200" cy="5307626"/>
            </a:xfrm>
            <a:prstGeom prst="rect">
              <a:avLst/>
            </a:prstGeom>
            <a:noFill/>
            <a:ln w="19050">
              <a:noFill/>
            </a:ln>
          </p:spPr>
        </p:pic>
        <p:sp>
          <p:nvSpPr>
            <p:cNvPr id="15" name="Rectangle 14"/>
            <p:cNvSpPr/>
            <p:nvPr/>
          </p:nvSpPr>
          <p:spPr>
            <a:xfrm>
              <a:off x="1676400" y="1447800"/>
              <a:ext cx="5486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4"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71</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sz="4800" dirty="0" smtClean="0">
                <a:solidFill>
                  <a:schemeClr val="accent1">
                    <a:lumMod val="75000"/>
                  </a:schemeClr>
                </a:solidFill>
              </a:rPr>
              <a:t>Prototype Object Layout</a:t>
            </a:r>
            <a:endParaRPr lang="en-US" sz="4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72</a:t>
            </a:fld>
            <a:endParaRPr lang="en-US"/>
          </a:p>
        </p:txBody>
      </p:sp>
      <p:sp>
        <p:nvSpPr>
          <p:cNvPr id="11" name="Content Placeholder 10"/>
          <p:cNvSpPr>
            <a:spLocks noGrp="1"/>
          </p:cNvSpPr>
          <p:nvPr>
            <p:ph idx="1"/>
          </p:nvPr>
        </p:nvSpPr>
        <p:spPr/>
        <p:txBody>
          <a:bodyPr/>
          <a:lstStyle/>
          <a:p>
            <a:r>
              <a:rPr lang="en-US" dirty="0" smtClean="0"/>
              <a:t>Ajax</a:t>
            </a:r>
          </a:p>
          <a:p>
            <a:r>
              <a:rPr lang="en-US" dirty="0" err="1" smtClean="0"/>
              <a:t>LocalStorage</a:t>
            </a:r>
            <a:endParaRPr lang="en-US" dirty="0" smtClean="0"/>
          </a:p>
          <a:p>
            <a:r>
              <a:rPr lang="en-US" smtClean="0"/>
              <a:t>WebWorker</a:t>
            </a:r>
            <a:endParaRPr lang="en-IN"/>
          </a:p>
        </p:txBody>
      </p:sp>
      <p:sp>
        <p:nvSpPr>
          <p:cNvPr id="12" name="Title 11"/>
          <p:cNvSpPr>
            <a:spLocks noGrp="1"/>
          </p:cNvSpPr>
          <p:nvPr>
            <p:ph type="title"/>
          </p:nvPr>
        </p:nvSpPr>
        <p:spPr/>
        <p:txBody>
          <a:bodyPr/>
          <a:lstStyle/>
          <a:p>
            <a:r>
              <a:rPr lang="en-US" dirty="0" smtClean="0"/>
              <a:t>AJAX</a:t>
            </a:r>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73</a:t>
            </a:fld>
            <a:endParaRPr lang="en-US"/>
          </a:p>
        </p:txBody>
      </p:sp>
      <p:sp>
        <p:nvSpPr>
          <p:cNvPr id="11" name="Content Placeholder 10"/>
          <p:cNvSpPr>
            <a:spLocks noGrp="1"/>
          </p:cNvSpPr>
          <p:nvPr>
            <p:ph idx="1"/>
          </p:nvPr>
        </p:nvSpPr>
        <p:spPr/>
        <p:txBody>
          <a:bodyPr/>
          <a:lstStyle/>
          <a:p>
            <a:endParaRPr lang="en-IN"/>
          </a:p>
        </p:txBody>
      </p:sp>
      <p:sp>
        <p:nvSpPr>
          <p:cNvPr id="12" name="Title 11"/>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819399"/>
          </a:xfrm>
        </p:spPr>
        <p:txBody>
          <a:bodyPr>
            <a:normAutofit fontScale="85000" lnSpcReduction="20000"/>
          </a:bodyPr>
          <a:lstStyle/>
          <a:p>
            <a:r>
              <a:rPr lang="en-US" dirty="0" smtClean="0">
                <a:latin typeface="Century" pitchFamily="18" charset="0"/>
              </a:rPr>
              <a:t>Function is a block of code that will be executed when someone calls it</a:t>
            </a:r>
          </a:p>
          <a:p>
            <a:r>
              <a:rPr lang="en-US" dirty="0" smtClean="0">
                <a:latin typeface="Century" pitchFamily="18" charset="0"/>
              </a:rPr>
              <a:t>Define function by using </a:t>
            </a:r>
          </a:p>
          <a:p>
            <a:pPr lvl="1"/>
            <a:r>
              <a:rPr lang="en-US" b="1" dirty="0" smtClean="0">
                <a:latin typeface="Century" pitchFamily="18" charset="0"/>
              </a:rPr>
              <a:t>function</a:t>
            </a:r>
            <a:r>
              <a:rPr lang="en-US" dirty="0" smtClean="0">
                <a:latin typeface="Century" pitchFamily="18" charset="0"/>
              </a:rPr>
              <a:t> keyword</a:t>
            </a:r>
          </a:p>
          <a:p>
            <a:pPr lvl="1"/>
            <a:r>
              <a:rPr lang="en-US" dirty="0" smtClean="0">
                <a:latin typeface="Century" pitchFamily="18" charset="0"/>
              </a:rPr>
              <a:t>A unique function name</a:t>
            </a:r>
          </a:p>
          <a:p>
            <a:pPr lvl="1"/>
            <a:r>
              <a:rPr lang="en-US" dirty="0" smtClean="0">
                <a:latin typeface="Century" pitchFamily="18" charset="0"/>
              </a:rPr>
              <a:t>List of parameters (might be empty) and </a:t>
            </a:r>
          </a:p>
          <a:p>
            <a:pPr lvl="1"/>
            <a:r>
              <a:rPr lang="en-US" dirty="0" smtClean="0">
                <a:latin typeface="Century" pitchFamily="18" charset="0"/>
              </a:rPr>
              <a:t>A statement block surrounded by { }</a:t>
            </a:r>
          </a:p>
        </p:txBody>
      </p:sp>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smtClean="0">
                <a:solidFill>
                  <a:schemeClr val="accent1">
                    <a:lumMod val="75000"/>
                  </a:schemeClr>
                </a:solidFill>
              </a:rPr>
              <a:t>Function</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74</a:t>
            </a:fld>
            <a:endParaRPr lang="en-US"/>
          </a:p>
        </p:txBody>
      </p:sp>
      <p:sp>
        <p:nvSpPr>
          <p:cNvPr id="11" name="TextBox 10"/>
          <p:cNvSpPr txBox="1"/>
          <p:nvPr/>
        </p:nvSpPr>
        <p:spPr>
          <a:xfrm>
            <a:off x="609600" y="4343400"/>
            <a:ext cx="5410200" cy="2246769"/>
          </a:xfrm>
          <a:prstGeom prst="rect">
            <a:avLst/>
          </a:prstGeom>
          <a:solidFill>
            <a:schemeClr val="accent1">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&lt;script type="text/</a:t>
            </a:r>
            <a:r>
              <a:rPr lang="en-US" sz="2000" dirty="0" err="1" smtClean="0">
                <a:solidFill>
                  <a:schemeClr val="tx1"/>
                </a:solidFill>
                <a:latin typeface="Century" pitchFamily="18" charset="0"/>
              </a:rPr>
              <a:t>javascript</a:t>
            </a:r>
            <a:r>
              <a:rPr lang="en-US" sz="2000" dirty="0" smtClean="0">
                <a:solidFill>
                  <a:schemeClr val="tx1"/>
                </a:solidFill>
                <a:latin typeface="Century" pitchFamily="18" charset="0"/>
              </a:rPr>
              <a:t>"&gt; 	</a:t>
            </a:r>
          </a:p>
          <a:p>
            <a:r>
              <a:rPr lang="en-US" sz="2000" dirty="0" smtClean="0">
                <a:solidFill>
                  <a:schemeClr val="tx1"/>
                </a:solidFill>
                <a:latin typeface="Century" pitchFamily="18" charset="0"/>
              </a:rPr>
              <a:t>	function </a:t>
            </a:r>
            <a:r>
              <a:rPr lang="en-US" sz="2000" dirty="0" err="1" smtClean="0">
                <a:solidFill>
                  <a:schemeClr val="tx1"/>
                </a:solidFill>
                <a:latin typeface="Century" pitchFamily="18" charset="0"/>
              </a:rPr>
              <a:t>funcName</a:t>
            </a:r>
            <a:r>
              <a:rPr lang="en-US" sz="2000" dirty="0" smtClean="0">
                <a:solidFill>
                  <a:schemeClr val="tx1"/>
                </a:solidFill>
                <a:latin typeface="Century" pitchFamily="18" charset="0"/>
              </a:rPr>
              <a:t>(parameter/s) </a:t>
            </a:r>
          </a:p>
          <a:p>
            <a:r>
              <a:rPr lang="en-US" sz="2000" dirty="0" smtClean="0">
                <a:solidFill>
                  <a:schemeClr val="tx1"/>
                </a:solidFill>
                <a:latin typeface="Century" pitchFamily="18" charset="0"/>
              </a:rPr>
              <a:t>	{ </a:t>
            </a:r>
          </a:p>
          <a:p>
            <a:r>
              <a:rPr lang="en-US" sz="2000" dirty="0" smtClean="0">
                <a:solidFill>
                  <a:schemeClr val="tx1"/>
                </a:solidFill>
                <a:latin typeface="Century" pitchFamily="18" charset="0"/>
              </a:rPr>
              <a:t>		//function code</a:t>
            </a:r>
          </a:p>
          <a:p>
            <a:r>
              <a:rPr lang="en-US" sz="2000" dirty="0" smtClean="0">
                <a:solidFill>
                  <a:schemeClr val="tx1"/>
                </a:solidFill>
                <a:latin typeface="Century" pitchFamily="18" charset="0"/>
              </a:rPr>
              <a:t>	} </a:t>
            </a:r>
          </a:p>
          <a:p>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funcName</a:t>
            </a:r>
            <a:r>
              <a:rPr lang="en-US" sz="2000" dirty="0" smtClean="0">
                <a:solidFill>
                  <a:schemeClr val="tx1"/>
                </a:solidFill>
                <a:latin typeface="Century" pitchFamily="18" charset="0"/>
              </a:rPr>
              <a:t>(</a:t>
            </a:r>
            <a:r>
              <a:rPr lang="en-US" sz="2000" dirty="0" err="1" smtClean="0">
                <a:solidFill>
                  <a:schemeClr val="tx1"/>
                </a:solidFill>
                <a:latin typeface="Century" pitchFamily="18" charset="0"/>
              </a:rPr>
              <a:t>arg</a:t>
            </a:r>
            <a:r>
              <a:rPr lang="en-US" sz="2000" dirty="0" smtClean="0">
                <a:solidFill>
                  <a:schemeClr val="tx1"/>
                </a:solidFill>
                <a:latin typeface="Century" pitchFamily="18" charset="0"/>
              </a:rPr>
              <a:t>);</a:t>
            </a:r>
          </a:p>
          <a:p>
            <a:r>
              <a:rPr lang="en-US" sz="2000" dirty="0" smtClean="0">
                <a:solidFill>
                  <a:schemeClr val="tx1"/>
                </a:solidFill>
                <a:latin typeface="Century" pitchFamily="18" charset="0"/>
              </a:rPr>
              <a:t>&lt;/script&gt; 	</a:t>
            </a:r>
          </a:p>
        </p:txBody>
      </p:sp>
      <p:sp>
        <p:nvSpPr>
          <p:cNvPr id="13" name="Right Brace 12"/>
          <p:cNvSpPr/>
          <p:nvPr/>
        </p:nvSpPr>
        <p:spPr>
          <a:xfrm>
            <a:off x="5791200" y="4724400"/>
            <a:ext cx="304800" cy="10668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96000" y="5029200"/>
            <a:ext cx="1295400" cy="400110"/>
          </a:xfrm>
          <a:prstGeom prst="rect">
            <a:avLst/>
          </a:prstGeom>
          <a:solidFill>
            <a:schemeClr val="accent2">
              <a:lumMod val="20000"/>
              <a:lumOff val="8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smtClean="0">
                <a:solidFill>
                  <a:schemeClr val="tx1"/>
                </a:solidFill>
                <a:latin typeface="Century" pitchFamily="18" charset="0"/>
              </a:rPr>
              <a:t>Function</a:t>
            </a:r>
            <a:endParaRPr lang="en-US" sz="2000" dirty="0">
              <a:solidFill>
                <a:schemeClr val="tx1"/>
              </a:solidFill>
              <a:latin typeface="Century" pitchFamily="18" charset="0"/>
            </a:endParaRPr>
          </a:p>
        </p:txBody>
      </p:sp>
      <p:sp>
        <p:nvSpPr>
          <p:cNvPr id="15" name="TextBox 14"/>
          <p:cNvSpPr txBox="1"/>
          <p:nvPr/>
        </p:nvSpPr>
        <p:spPr>
          <a:xfrm>
            <a:off x="6248400" y="5848290"/>
            <a:ext cx="1295400" cy="707886"/>
          </a:xfrm>
          <a:prstGeom prst="rect">
            <a:avLst/>
          </a:prstGeom>
          <a:solidFill>
            <a:schemeClr val="accent2">
              <a:lumMod val="20000"/>
              <a:lumOff val="8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smtClean="0">
                <a:solidFill>
                  <a:schemeClr val="tx1"/>
                </a:solidFill>
                <a:latin typeface="Century" pitchFamily="18" charset="0"/>
              </a:rPr>
              <a:t>Function Calling</a:t>
            </a:r>
            <a:endParaRPr lang="en-US" sz="2000" dirty="0">
              <a:solidFill>
                <a:schemeClr val="tx1"/>
              </a:solidFill>
              <a:latin typeface="Century" pitchFamily="18" charset="0"/>
            </a:endParaRPr>
          </a:p>
        </p:txBody>
      </p:sp>
      <p:cxnSp>
        <p:nvCxnSpPr>
          <p:cNvPr id="19" name="Straight Arrow Connector 18"/>
          <p:cNvCxnSpPr>
            <a:stCxn id="15" idx="1"/>
          </p:cNvCxnSpPr>
          <p:nvPr/>
        </p:nvCxnSpPr>
        <p:spPr>
          <a:xfrm rot="10800000">
            <a:off x="3505200" y="6096001"/>
            <a:ext cx="2743200" cy="10623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981199"/>
          </a:xfrm>
        </p:spPr>
        <p:txBody>
          <a:bodyPr>
            <a:normAutofit fontScale="85000" lnSpcReduction="10000"/>
          </a:bodyPr>
          <a:lstStyle/>
          <a:p>
            <a:r>
              <a:rPr lang="en-US" dirty="0" smtClean="0">
                <a:latin typeface="Century" pitchFamily="18" charset="0"/>
              </a:rPr>
              <a:t>Exceptions can be handled with the common try/catch/finally block structure</a:t>
            </a:r>
          </a:p>
          <a:p>
            <a:r>
              <a:rPr lang="en-US" dirty="0" smtClean="0">
                <a:latin typeface="Century" pitchFamily="18" charset="0"/>
              </a:rPr>
              <a:t>try block must be followed by either one catch block or one finally block (or one of both)</a:t>
            </a:r>
          </a:p>
        </p:txBody>
      </p:sp>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smtClean="0">
                <a:solidFill>
                  <a:schemeClr val="accent1">
                    <a:lumMod val="75000"/>
                  </a:schemeClr>
                </a:solidFill>
              </a:rPr>
              <a:t>Exception Handling</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75</a:t>
            </a:fld>
            <a:endParaRPr lang="en-US"/>
          </a:p>
        </p:txBody>
      </p:sp>
      <p:sp>
        <p:nvSpPr>
          <p:cNvPr id="11" name="TextBox 10"/>
          <p:cNvSpPr txBox="1"/>
          <p:nvPr/>
        </p:nvSpPr>
        <p:spPr>
          <a:xfrm>
            <a:off x="838200" y="3614678"/>
            <a:ext cx="7010400" cy="2862322"/>
          </a:xfrm>
          <a:prstGeom prst="rect">
            <a:avLst/>
          </a:prstGeom>
          <a:solidFill>
            <a:schemeClr val="accent1">
              <a:lumMod val="40000"/>
              <a:lumOff val="60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&lt;script type="text/</a:t>
            </a:r>
            <a:r>
              <a:rPr lang="en-US" sz="2000" dirty="0" err="1" smtClean="0">
                <a:solidFill>
                  <a:schemeClr val="tx1"/>
                </a:solidFill>
                <a:latin typeface="Century" pitchFamily="18" charset="0"/>
              </a:rPr>
              <a:t>javascript</a:t>
            </a:r>
            <a:r>
              <a:rPr lang="en-US" sz="2000" dirty="0" smtClean="0">
                <a:solidFill>
                  <a:schemeClr val="tx1"/>
                </a:solidFill>
                <a:latin typeface="Century" pitchFamily="18" charset="0"/>
              </a:rPr>
              <a:t>"&gt; </a:t>
            </a:r>
          </a:p>
          <a:p>
            <a:r>
              <a:rPr lang="en-US" sz="2000" dirty="0" smtClean="0">
                <a:solidFill>
                  <a:schemeClr val="tx1"/>
                </a:solidFill>
                <a:latin typeface="Century" pitchFamily="18" charset="0"/>
              </a:rPr>
              <a:t>	try { </a:t>
            </a:r>
          </a:p>
          <a:p>
            <a:r>
              <a:rPr lang="en-US" sz="2000" dirty="0" smtClean="0">
                <a:solidFill>
                  <a:schemeClr val="tx1"/>
                </a:solidFill>
                <a:latin typeface="Century" pitchFamily="18" charset="0"/>
              </a:rPr>
              <a:t>		//statements  </a:t>
            </a:r>
          </a:p>
          <a:p>
            <a:r>
              <a:rPr lang="en-US" sz="2000" dirty="0" smtClean="0">
                <a:solidFill>
                  <a:schemeClr val="tx1"/>
                </a:solidFill>
                <a:latin typeface="Century" pitchFamily="18" charset="0"/>
              </a:rPr>
              <a:t>} 	catch ( </a:t>
            </a:r>
            <a:r>
              <a:rPr lang="en-US" sz="2000" dirty="0" err="1" smtClean="0">
                <a:solidFill>
                  <a:schemeClr val="tx1"/>
                </a:solidFill>
                <a:latin typeface="Century" pitchFamily="18" charset="0"/>
              </a:rPr>
              <a:t>ev</a:t>
            </a:r>
            <a:r>
              <a:rPr lang="en-US" sz="2000" dirty="0" smtClean="0">
                <a:solidFill>
                  <a:schemeClr val="tx1"/>
                </a:solidFill>
                <a:latin typeface="Century" pitchFamily="18" charset="0"/>
              </a:rPr>
              <a:t> ) { </a:t>
            </a:r>
          </a:p>
          <a:p>
            <a:r>
              <a:rPr lang="en-US" sz="2000" dirty="0" smtClean="0">
                <a:solidFill>
                  <a:schemeClr val="tx1"/>
                </a:solidFill>
                <a:latin typeface="Century" pitchFamily="18" charset="0"/>
              </a:rPr>
              <a:t>		//catch code</a:t>
            </a:r>
          </a:p>
          <a:p>
            <a:r>
              <a:rPr lang="en-US" sz="2000" dirty="0" smtClean="0">
                <a:solidFill>
                  <a:schemeClr val="tx1"/>
                </a:solidFill>
                <a:latin typeface="Century" pitchFamily="18" charset="0"/>
              </a:rPr>
              <a:t>} 	finally { </a:t>
            </a:r>
          </a:p>
          <a:p>
            <a:r>
              <a:rPr lang="en-US" sz="2000" dirty="0" smtClean="0">
                <a:solidFill>
                  <a:schemeClr val="tx1"/>
                </a:solidFill>
                <a:latin typeface="Century" pitchFamily="18" charset="0"/>
              </a:rPr>
              <a:t>		//code finally to be done</a:t>
            </a:r>
          </a:p>
          <a:p>
            <a:r>
              <a:rPr lang="en-US" sz="2000" dirty="0" smtClean="0">
                <a:solidFill>
                  <a:schemeClr val="tx1"/>
                </a:solidFill>
                <a:latin typeface="Century" pitchFamily="18" charset="0"/>
              </a:rPr>
              <a:t>} </a:t>
            </a:r>
          </a:p>
          <a:p>
            <a:r>
              <a:rPr lang="en-US" sz="2000" dirty="0" smtClean="0">
                <a:solidFill>
                  <a:schemeClr val="tx1"/>
                </a:solidFill>
                <a:latin typeface="Century" pitchFamily="18" charset="0"/>
              </a:rPr>
              <a:t>&lt;/script&gt;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600199"/>
          </a:xfrm>
        </p:spPr>
        <p:txBody>
          <a:bodyPr>
            <a:normAutofit fontScale="85000" lnSpcReduction="20000"/>
          </a:bodyPr>
          <a:lstStyle/>
          <a:p>
            <a:r>
              <a:rPr lang="en-US" dirty="0" smtClean="0">
                <a:latin typeface="Century" pitchFamily="18" charset="0"/>
              </a:rPr>
              <a:t>Alert</a:t>
            </a:r>
          </a:p>
          <a:p>
            <a:pPr lvl="1"/>
            <a:r>
              <a:rPr lang="en-US" dirty="0" smtClean="0">
                <a:latin typeface="Century" pitchFamily="18" charset="0"/>
              </a:rPr>
              <a:t>Used to show warnings or messages</a:t>
            </a:r>
          </a:p>
          <a:p>
            <a:r>
              <a:rPr lang="en-US" dirty="0" smtClean="0">
                <a:latin typeface="Century" pitchFamily="18" charset="0"/>
              </a:rPr>
              <a:t>Confirm</a:t>
            </a:r>
          </a:p>
          <a:p>
            <a:pPr lvl="1"/>
            <a:r>
              <a:rPr lang="en-US" dirty="0" smtClean="0">
                <a:latin typeface="Century" pitchFamily="18" charset="0"/>
              </a:rPr>
              <a:t>Used to take user input on any option</a:t>
            </a:r>
          </a:p>
        </p:txBody>
      </p:sp>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smtClean="0">
                <a:solidFill>
                  <a:schemeClr val="accent1">
                    <a:lumMod val="75000"/>
                  </a:schemeClr>
                </a:solidFill>
              </a:rPr>
              <a:t>Confirm &amp; Alert</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76</a:t>
            </a:fld>
            <a:endParaRPr lang="en-US"/>
          </a:p>
        </p:txBody>
      </p:sp>
      <p:sp>
        <p:nvSpPr>
          <p:cNvPr id="11" name="TextBox 10"/>
          <p:cNvSpPr txBox="1"/>
          <p:nvPr/>
        </p:nvSpPr>
        <p:spPr>
          <a:xfrm>
            <a:off x="304800" y="3200400"/>
            <a:ext cx="8077200" cy="3477875"/>
          </a:xfrm>
          <a:prstGeom prst="rect">
            <a:avLst/>
          </a:prstGeom>
          <a:solidFill>
            <a:schemeClr val="accent1">
              <a:lumMod val="40000"/>
              <a:lumOff val="60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smtClean="0">
                <a:solidFill>
                  <a:schemeClr val="tx1"/>
                </a:solidFill>
                <a:latin typeface="Century" pitchFamily="18" charset="0"/>
              </a:rPr>
              <a:t>&lt;script type="text/</a:t>
            </a:r>
            <a:r>
              <a:rPr lang="en-US" sz="2000" dirty="0" err="1" smtClean="0">
                <a:solidFill>
                  <a:schemeClr val="tx1"/>
                </a:solidFill>
                <a:latin typeface="Century" pitchFamily="18" charset="0"/>
              </a:rPr>
              <a:t>javascript</a:t>
            </a:r>
            <a:r>
              <a:rPr lang="en-US" sz="2000" dirty="0" smtClean="0">
                <a:solidFill>
                  <a:schemeClr val="tx1"/>
                </a:solidFill>
                <a:latin typeface="Century" pitchFamily="18" charset="0"/>
              </a:rPr>
              <a:t>"&gt;</a:t>
            </a:r>
          </a:p>
          <a:p>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var</a:t>
            </a:r>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retVal</a:t>
            </a:r>
            <a:r>
              <a:rPr lang="en-US" sz="2000" dirty="0" smtClean="0">
                <a:solidFill>
                  <a:schemeClr val="tx1"/>
                </a:solidFill>
                <a:latin typeface="Century" pitchFamily="18" charset="0"/>
              </a:rPr>
              <a:t> = confirm("Do you want to continue ?");</a:t>
            </a:r>
          </a:p>
          <a:p>
            <a:r>
              <a:rPr lang="en-US" sz="2000" dirty="0" smtClean="0">
                <a:solidFill>
                  <a:schemeClr val="tx1"/>
                </a:solidFill>
                <a:latin typeface="Century" pitchFamily="18" charset="0"/>
              </a:rPr>
              <a:t>	if (</a:t>
            </a:r>
            <a:r>
              <a:rPr lang="en-US" sz="2000" dirty="0" err="1" smtClean="0">
                <a:solidFill>
                  <a:schemeClr val="tx1"/>
                </a:solidFill>
                <a:latin typeface="Century" pitchFamily="18" charset="0"/>
              </a:rPr>
              <a:t>retVal</a:t>
            </a:r>
            <a:r>
              <a:rPr lang="en-US" sz="2000" dirty="0" smtClean="0">
                <a:solidFill>
                  <a:schemeClr val="tx1"/>
                </a:solidFill>
                <a:latin typeface="Century" pitchFamily="18" charset="0"/>
              </a:rPr>
              <a:t> == true) {</a:t>
            </a:r>
          </a:p>
          <a:p>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var</a:t>
            </a:r>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retVal</a:t>
            </a:r>
            <a:r>
              <a:rPr lang="en-US" sz="2000" dirty="0" smtClean="0">
                <a:solidFill>
                  <a:schemeClr val="tx1"/>
                </a:solidFill>
                <a:latin typeface="Century" pitchFamily="18" charset="0"/>
              </a:rPr>
              <a:t> = prompt("Enter your name-", ""); 			</a:t>
            </a:r>
            <a:r>
              <a:rPr lang="en-US" sz="2000" dirty="0" err="1" smtClean="0">
                <a:solidFill>
                  <a:schemeClr val="tx1"/>
                </a:solidFill>
                <a:latin typeface="Century" pitchFamily="18" charset="0"/>
              </a:rPr>
              <a:t>document.write</a:t>
            </a:r>
            <a:r>
              <a:rPr lang="en-US" sz="2000" dirty="0" smtClean="0">
                <a:solidFill>
                  <a:schemeClr val="tx1"/>
                </a:solidFill>
                <a:latin typeface="Century" pitchFamily="18" charset="0"/>
              </a:rPr>
              <a:t>(</a:t>
            </a:r>
            <a:r>
              <a:rPr lang="en-US" sz="2000" dirty="0" err="1" smtClean="0">
                <a:solidFill>
                  <a:schemeClr val="tx1"/>
                </a:solidFill>
                <a:latin typeface="Century" pitchFamily="18" charset="0"/>
              </a:rPr>
              <a:t>retVal</a:t>
            </a:r>
            <a:r>
              <a:rPr lang="en-US" sz="2000" dirty="0" smtClean="0">
                <a:solidFill>
                  <a:schemeClr val="tx1"/>
                </a:solidFill>
                <a:latin typeface="Century" pitchFamily="18" charset="0"/>
              </a:rPr>
              <a:t>);</a:t>
            </a:r>
          </a:p>
          <a:p>
            <a:r>
              <a:rPr lang="en-US" sz="2000" dirty="0" smtClean="0">
                <a:solidFill>
                  <a:schemeClr val="tx1"/>
                </a:solidFill>
                <a:latin typeface="Century" pitchFamily="18" charset="0"/>
              </a:rPr>
              <a:t> 		return true;</a:t>
            </a:r>
          </a:p>
          <a:p>
            <a:r>
              <a:rPr lang="en-US" sz="2000" dirty="0" smtClean="0">
                <a:solidFill>
                  <a:schemeClr val="tx1"/>
                </a:solidFill>
                <a:latin typeface="Century" pitchFamily="18" charset="0"/>
              </a:rPr>
              <a:t>	} else {</a:t>
            </a:r>
          </a:p>
          <a:p>
            <a:r>
              <a:rPr lang="en-US" sz="2000" dirty="0" smtClean="0">
                <a:solidFill>
                  <a:schemeClr val="tx1"/>
                </a:solidFill>
                <a:latin typeface="Century" pitchFamily="18" charset="0"/>
              </a:rPr>
              <a:t>		alert("User does not want to continue!");</a:t>
            </a:r>
          </a:p>
          <a:p>
            <a:r>
              <a:rPr lang="en-US" sz="2000" dirty="0" smtClean="0">
                <a:solidFill>
                  <a:schemeClr val="tx1"/>
                </a:solidFill>
                <a:latin typeface="Century" pitchFamily="18" charset="0"/>
              </a:rPr>
              <a:t>		return false;</a:t>
            </a:r>
          </a:p>
          <a:p>
            <a:r>
              <a:rPr lang="en-US" sz="2000" dirty="0" smtClean="0">
                <a:solidFill>
                  <a:schemeClr val="tx1"/>
                </a:solidFill>
                <a:latin typeface="Century" pitchFamily="18" charset="0"/>
              </a:rPr>
              <a:t>	}</a:t>
            </a:r>
          </a:p>
          <a:p>
            <a:r>
              <a:rPr lang="en-US" sz="2000" dirty="0" smtClean="0">
                <a:solidFill>
                  <a:schemeClr val="tx1"/>
                </a:solidFill>
                <a:latin typeface="Century" pitchFamily="18" charset="0"/>
              </a:rPr>
              <a:t>&lt;/script&gt;</a:t>
            </a:r>
          </a:p>
        </p:txBody>
      </p:sp>
      <p:sp>
        <p:nvSpPr>
          <p:cNvPr id="12" name="TextBox 11"/>
          <p:cNvSpPr txBox="1"/>
          <p:nvPr/>
        </p:nvSpPr>
        <p:spPr>
          <a:xfrm>
            <a:off x="5876529" y="5802868"/>
            <a:ext cx="2962671" cy="369332"/>
          </a:xfrm>
          <a:prstGeom prst="rect">
            <a:avLst/>
          </a:prstGeom>
          <a:solidFill>
            <a:schemeClr val="accent2">
              <a:lumMod val="20000"/>
              <a:lumOff val="80000"/>
            </a:schemeClr>
          </a:solidFill>
        </p:spPr>
        <p:style>
          <a:lnRef idx="0">
            <a:schemeClr val="accent3"/>
          </a:lnRef>
          <a:fillRef idx="3">
            <a:schemeClr val="accent3"/>
          </a:fillRef>
          <a:effectRef idx="3">
            <a:schemeClr val="accent3"/>
          </a:effectRef>
          <a:fontRef idx="minor">
            <a:schemeClr val="lt1"/>
          </a:fontRef>
        </p:style>
        <p:txBody>
          <a:bodyPr wrap="none" rtlCol="0">
            <a:spAutoFit/>
          </a:bodyPr>
          <a:lstStyle/>
          <a:p>
            <a:pPr algn="ctr"/>
            <a:r>
              <a:rPr lang="en-US" dirty="0" smtClean="0">
                <a:solidFill>
                  <a:schemeClr val="tx1"/>
                </a:solidFill>
                <a:latin typeface="Century" pitchFamily="18" charset="0"/>
              </a:rPr>
              <a:t>Breaks the code execution</a:t>
            </a:r>
            <a:endParaRPr lang="en-US" dirty="0">
              <a:solidFill>
                <a:schemeClr val="tx1"/>
              </a:solidFill>
              <a:latin typeface="Century" pitchFamily="18" charset="0"/>
            </a:endParaRPr>
          </a:p>
        </p:txBody>
      </p:sp>
      <p:cxnSp>
        <p:nvCxnSpPr>
          <p:cNvPr id="17" name="Straight Arrow Connector 16"/>
          <p:cNvCxnSpPr>
            <a:stCxn id="12" idx="1"/>
          </p:cNvCxnSpPr>
          <p:nvPr/>
        </p:nvCxnSpPr>
        <p:spPr>
          <a:xfrm rot="10800000">
            <a:off x="3733801" y="5867400"/>
            <a:ext cx="2142729" cy="1201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142999"/>
          </a:xfrm>
        </p:spPr>
        <p:txBody>
          <a:bodyPr>
            <a:normAutofit fontScale="85000" lnSpcReduction="20000"/>
          </a:bodyPr>
          <a:lstStyle/>
          <a:p>
            <a:r>
              <a:rPr lang="en-US" dirty="0" smtClean="0">
                <a:latin typeface="Century" pitchFamily="18" charset="0"/>
              </a:rPr>
              <a:t>Re-direction </a:t>
            </a:r>
          </a:p>
          <a:p>
            <a:pPr lvl="1"/>
            <a:r>
              <a:rPr lang="en-US" dirty="0" smtClean="0">
                <a:latin typeface="Century" pitchFamily="18" charset="0"/>
              </a:rPr>
              <a:t>Click a URL to reach to a page but you are witness to see another page</a:t>
            </a:r>
          </a:p>
          <a:p>
            <a:pPr lvl="1"/>
            <a:endParaRPr lang="en-US" dirty="0" smtClean="0">
              <a:latin typeface="Century" pitchFamily="18" charset="0"/>
            </a:endParaRPr>
          </a:p>
        </p:txBody>
      </p:sp>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smtClean="0">
                <a:solidFill>
                  <a:schemeClr val="accent1">
                    <a:lumMod val="75000"/>
                  </a:schemeClr>
                </a:solidFill>
              </a:rPr>
              <a:t>Page Redirection</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77</a:t>
            </a:fld>
            <a:endParaRPr lang="en-US"/>
          </a:p>
        </p:txBody>
      </p:sp>
      <p:sp>
        <p:nvSpPr>
          <p:cNvPr id="11" name="TextBox 10"/>
          <p:cNvSpPr txBox="1"/>
          <p:nvPr/>
        </p:nvSpPr>
        <p:spPr>
          <a:xfrm>
            <a:off x="1066800" y="2895600"/>
            <a:ext cx="7010400" cy="3693319"/>
          </a:xfrm>
          <a:prstGeom prst="rect">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err="1" smtClean="0">
                <a:solidFill>
                  <a:schemeClr val="tx1"/>
                </a:solidFill>
                <a:latin typeface="Century" pitchFamily="18" charset="0"/>
              </a:rPr>
              <a:t>var</a:t>
            </a:r>
            <a:r>
              <a:rPr lang="en-US" dirty="0" smtClean="0">
                <a:solidFill>
                  <a:schemeClr val="tx1"/>
                </a:solidFill>
                <a:latin typeface="Century" pitchFamily="18" charset="0"/>
              </a:rPr>
              <a:t> </a:t>
            </a:r>
            <a:r>
              <a:rPr lang="en-US" dirty="0" err="1" smtClean="0">
                <a:solidFill>
                  <a:schemeClr val="tx1"/>
                </a:solidFill>
                <a:latin typeface="Century" pitchFamily="18" charset="0"/>
              </a:rPr>
              <a:t>browserName</a:t>
            </a:r>
            <a:r>
              <a:rPr lang="en-US" dirty="0" smtClean="0">
                <a:solidFill>
                  <a:schemeClr val="tx1"/>
                </a:solidFill>
                <a:latin typeface="Century" pitchFamily="18" charset="0"/>
              </a:rPr>
              <a:t>=</a:t>
            </a:r>
            <a:r>
              <a:rPr lang="en-US" dirty="0" err="1" smtClean="0">
                <a:solidFill>
                  <a:schemeClr val="tx1"/>
                </a:solidFill>
                <a:latin typeface="Century" pitchFamily="18" charset="0"/>
              </a:rPr>
              <a:t>navigator.appName</a:t>
            </a:r>
            <a:r>
              <a:rPr lang="en-US" dirty="0" smtClean="0">
                <a:solidFill>
                  <a:schemeClr val="tx1"/>
                </a:solidFill>
                <a:latin typeface="Century" pitchFamily="18" charset="0"/>
              </a:rPr>
              <a:t>; </a:t>
            </a:r>
          </a:p>
          <a:p>
            <a:r>
              <a:rPr lang="en-US" dirty="0" smtClean="0">
                <a:solidFill>
                  <a:schemeClr val="tx1"/>
                </a:solidFill>
                <a:latin typeface="Century" pitchFamily="18" charset="0"/>
              </a:rPr>
              <a:t>if( </a:t>
            </a:r>
            <a:r>
              <a:rPr lang="en-US" dirty="0" err="1" smtClean="0">
                <a:solidFill>
                  <a:schemeClr val="tx1"/>
                </a:solidFill>
                <a:latin typeface="Century" pitchFamily="18" charset="0"/>
              </a:rPr>
              <a:t>browserName</a:t>
            </a:r>
            <a:r>
              <a:rPr lang="en-US" dirty="0" smtClean="0">
                <a:solidFill>
                  <a:schemeClr val="tx1"/>
                </a:solidFill>
                <a:latin typeface="Century" pitchFamily="18" charset="0"/>
              </a:rPr>
              <a:t> == "Netscape" ) </a:t>
            </a:r>
          </a:p>
          <a:p>
            <a:r>
              <a:rPr lang="en-US" dirty="0" smtClean="0">
                <a:solidFill>
                  <a:schemeClr val="tx1"/>
                </a:solidFill>
                <a:latin typeface="Century" pitchFamily="18" charset="0"/>
              </a:rPr>
              <a:t>{ </a:t>
            </a:r>
          </a:p>
          <a:p>
            <a:r>
              <a:rPr lang="en-US" dirty="0" smtClean="0">
                <a:solidFill>
                  <a:schemeClr val="tx1"/>
                </a:solidFill>
                <a:latin typeface="Century" pitchFamily="18" charset="0"/>
              </a:rPr>
              <a:t>	</a:t>
            </a:r>
            <a:r>
              <a:rPr lang="en-US" dirty="0" err="1" smtClean="0">
                <a:solidFill>
                  <a:schemeClr val="tx1"/>
                </a:solidFill>
                <a:latin typeface="Century" pitchFamily="18" charset="0"/>
              </a:rPr>
              <a:t>window.location</a:t>
            </a:r>
            <a:r>
              <a:rPr lang="en-US" dirty="0" smtClean="0">
                <a:solidFill>
                  <a:schemeClr val="tx1"/>
                </a:solidFill>
                <a:latin typeface="Century" pitchFamily="18" charset="0"/>
              </a:rPr>
              <a:t>="http://www.location.com/ns.htm"; </a:t>
            </a:r>
          </a:p>
          <a:p>
            <a:r>
              <a:rPr lang="en-US" dirty="0" smtClean="0">
                <a:solidFill>
                  <a:schemeClr val="tx1"/>
                </a:solidFill>
                <a:latin typeface="Century" pitchFamily="18" charset="0"/>
              </a:rPr>
              <a:t>} </a:t>
            </a:r>
          </a:p>
          <a:p>
            <a:r>
              <a:rPr lang="en-US" dirty="0" smtClean="0">
                <a:solidFill>
                  <a:schemeClr val="tx1"/>
                </a:solidFill>
                <a:latin typeface="Century" pitchFamily="18" charset="0"/>
              </a:rPr>
              <a:t>else if ( </a:t>
            </a:r>
            <a:r>
              <a:rPr lang="en-US" dirty="0" err="1" smtClean="0">
                <a:solidFill>
                  <a:schemeClr val="tx1"/>
                </a:solidFill>
                <a:latin typeface="Century" pitchFamily="18" charset="0"/>
              </a:rPr>
              <a:t>browserName</a:t>
            </a:r>
            <a:r>
              <a:rPr lang="en-US" dirty="0" smtClean="0">
                <a:solidFill>
                  <a:schemeClr val="tx1"/>
                </a:solidFill>
                <a:latin typeface="Century" pitchFamily="18" charset="0"/>
              </a:rPr>
              <a:t> =="Microsoft Internet Explorer") </a:t>
            </a:r>
          </a:p>
          <a:p>
            <a:r>
              <a:rPr lang="en-US" dirty="0" smtClean="0">
                <a:solidFill>
                  <a:schemeClr val="tx1"/>
                </a:solidFill>
                <a:latin typeface="Century" pitchFamily="18" charset="0"/>
              </a:rPr>
              <a:t>{ </a:t>
            </a:r>
          </a:p>
          <a:p>
            <a:r>
              <a:rPr lang="en-US" dirty="0" smtClean="0">
                <a:solidFill>
                  <a:schemeClr val="tx1"/>
                </a:solidFill>
                <a:latin typeface="Century" pitchFamily="18" charset="0"/>
              </a:rPr>
              <a:t>	</a:t>
            </a:r>
            <a:r>
              <a:rPr lang="en-US" dirty="0" err="1" smtClean="0">
                <a:solidFill>
                  <a:schemeClr val="tx1"/>
                </a:solidFill>
                <a:latin typeface="Century" pitchFamily="18" charset="0"/>
              </a:rPr>
              <a:t>window.location</a:t>
            </a:r>
            <a:r>
              <a:rPr lang="en-US" dirty="0" smtClean="0">
                <a:solidFill>
                  <a:schemeClr val="tx1"/>
                </a:solidFill>
                <a:latin typeface="Century" pitchFamily="18" charset="0"/>
              </a:rPr>
              <a:t>="http://www.location.com/ie.htm"; </a:t>
            </a:r>
          </a:p>
          <a:p>
            <a:r>
              <a:rPr lang="en-US" dirty="0" smtClean="0">
                <a:solidFill>
                  <a:schemeClr val="tx1"/>
                </a:solidFill>
                <a:latin typeface="Century" pitchFamily="18" charset="0"/>
              </a:rPr>
              <a:t>} </a:t>
            </a:r>
          </a:p>
          <a:p>
            <a:r>
              <a:rPr lang="en-US" dirty="0" smtClean="0">
                <a:solidFill>
                  <a:schemeClr val="tx1"/>
                </a:solidFill>
                <a:latin typeface="Century" pitchFamily="18" charset="0"/>
              </a:rPr>
              <a:t>else </a:t>
            </a:r>
          </a:p>
          <a:p>
            <a:r>
              <a:rPr lang="en-US" dirty="0" smtClean="0">
                <a:solidFill>
                  <a:schemeClr val="tx1"/>
                </a:solidFill>
                <a:latin typeface="Century" pitchFamily="18" charset="0"/>
              </a:rPr>
              <a:t>{ </a:t>
            </a:r>
          </a:p>
          <a:p>
            <a:r>
              <a:rPr lang="en-US" dirty="0" smtClean="0">
                <a:solidFill>
                  <a:schemeClr val="tx1"/>
                </a:solidFill>
                <a:latin typeface="Century" pitchFamily="18" charset="0"/>
              </a:rPr>
              <a:t>	</a:t>
            </a:r>
            <a:r>
              <a:rPr lang="en-US" dirty="0" err="1" smtClean="0">
                <a:solidFill>
                  <a:schemeClr val="tx1"/>
                </a:solidFill>
                <a:latin typeface="Century" pitchFamily="18" charset="0"/>
              </a:rPr>
              <a:t>window.location</a:t>
            </a:r>
            <a:r>
              <a:rPr lang="en-US" dirty="0" smtClean="0">
                <a:solidFill>
                  <a:schemeClr val="tx1"/>
                </a:solidFill>
                <a:latin typeface="Century" pitchFamily="18" charset="0"/>
              </a:rPr>
              <a:t>="http://www.location.com/other.htm"; </a:t>
            </a:r>
          </a:p>
          <a:p>
            <a:r>
              <a:rPr lang="en-US" dirty="0" smtClean="0">
                <a:solidFill>
                  <a:schemeClr val="tx1"/>
                </a:solidFill>
                <a:latin typeface="Century" pitchFamily="18" charset="0"/>
              </a:rPr>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smtClean="0">
                <a:solidFill>
                  <a:schemeClr val="accent1">
                    <a:lumMod val="75000"/>
                  </a:schemeClr>
                </a:solidFill>
              </a:rPr>
              <a:t>Date Objects</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78</a:t>
            </a:fld>
            <a:endParaRPr lang="en-US"/>
          </a:p>
        </p:txBody>
      </p:sp>
      <p:sp>
        <p:nvSpPr>
          <p:cNvPr id="14" name="Content Placeholder 2"/>
          <p:cNvSpPr>
            <a:spLocks noGrp="1"/>
          </p:cNvSpPr>
          <p:nvPr>
            <p:ph idx="1"/>
          </p:nvPr>
        </p:nvSpPr>
        <p:spPr>
          <a:xfrm>
            <a:off x="457200" y="1600201"/>
            <a:ext cx="8229600" cy="457199"/>
          </a:xfrm>
        </p:spPr>
        <p:txBody>
          <a:bodyPr>
            <a:normAutofit fontScale="85000" lnSpcReduction="20000"/>
          </a:bodyPr>
          <a:lstStyle/>
          <a:p>
            <a:r>
              <a:rPr lang="en-US" dirty="0" smtClean="0">
                <a:latin typeface="Century" pitchFamily="18" charset="0"/>
              </a:rPr>
              <a:t>Date objects are data type in Java Script</a:t>
            </a:r>
            <a:endParaRPr lang="en-US" b="1" dirty="0" smtClean="0">
              <a:latin typeface="Century" pitchFamily="18" charset="0"/>
            </a:endParaRPr>
          </a:p>
        </p:txBody>
      </p:sp>
      <p:sp>
        <p:nvSpPr>
          <p:cNvPr id="16" name="TextBox 15"/>
          <p:cNvSpPr txBox="1"/>
          <p:nvPr/>
        </p:nvSpPr>
        <p:spPr>
          <a:xfrm>
            <a:off x="533400" y="2743200"/>
            <a:ext cx="8153400" cy="1938992"/>
          </a:xfrm>
          <a:prstGeom prst="rect">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smtClean="0">
                <a:solidFill>
                  <a:schemeClr val="tx1"/>
                </a:solidFill>
                <a:latin typeface="Century" pitchFamily="18" charset="0"/>
              </a:rPr>
              <a:t>new Date( );</a:t>
            </a:r>
          </a:p>
          <a:p>
            <a:r>
              <a:rPr lang="en-US" sz="2400" dirty="0" smtClean="0">
                <a:solidFill>
                  <a:schemeClr val="tx1"/>
                </a:solidFill>
                <a:latin typeface="Century" pitchFamily="18" charset="0"/>
              </a:rPr>
              <a:t>new Date(milliseconds) ;</a:t>
            </a:r>
          </a:p>
          <a:p>
            <a:r>
              <a:rPr lang="en-US" sz="2400" dirty="0" smtClean="0">
                <a:solidFill>
                  <a:schemeClr val="tx1"/>
                </a:solidFill>
                <a:latin typeface="Century" pitchFamily="18" charset="0"/>
              </a:rPr>
              <a:t>new Date(</a:t>
            </a:r>
            <a:r>
              <a:rPr lang="en-US" sz="2400" dirty="0" err="1" smtClean="0">
                <a:solidFill>
                  <a:schemeClr val="tx1"/>
                </a:solidFill>
                <a:latin typeface="Century" pitchFamily="18" charset="0"/>
              </a:rPr>
              <a:t>datestring</a:t>
            </a:r>
            <a:r>
              <a:rPr lang="en-US" sz="2400" dirty="0" smtClean="0">
                <a:solidFill>
                  <a:schemeClr val="tx1"/>
                </a:solidFill>
                <a:latin typeface="Century" pitchFamily="18" charset="0"/>
              </a:rPr>
              <a:t>) ;</a:t>
            </a:r>
          </a:p>
          <a:p>
            <a:r>
              <a:rPr lang="en-US" sz="2400" dirty="0" smtClean="0">
                <a:solidFill>
                  <a:schemeClr val="tx1"/>
                </a:solidFill>
                <a:latin typeface="Century" pitchFamily="18" charset="0"/>
              </a:rPr>
              <a:t>new Date(</a:t>
            </a:r>
            <a:r>
              <a:rPr lang="en-US" sz="2400" dirty="0" err="1" smtClean="0">
                <a:solidFill>
                  <a:schemeClr val="tx1"/>
                </a:solidFill>
                <a:latin typeface="Century" pitchFamily="18" charset="0"/>
              </a:rPr>
              <a:t>year,month</a:t>
            </a:r>
            <a:r>
              <a:rPr lang="en-US" sz="2400" dirty="0" smtClean="0">
                <a:solidFill>
                  <a:schemeClr val="tx1"/>
                </a:solidFill>
                <a:latin typeface="Century" pitchFamily="18" charset="0"/>
              </a:rPr>
              <a:t>,</a:t>
            </a:r>
          </a:p>
          <a:p>
            <a:r>
              <a:rPr lang="en-US" sz="2400" dirty="0" smtClean="0">
                <a:solidFill>
                  <a:schemeClr val="tx1"/>
                </a:solidFill>
                <a:latin typeface="Century" pitchFamily="18" charset="0"/>
              </a:rPr>
              <a:t>		date[,</a:t>
            </a:r>
            <a:r>
              <a:rPr lang="en-US" sz="2400" dirty="0" err="1" smtClean="0">
                <a:solidFill>
                  <a:schemeClr val="tx1"/>
                </a:solidFill>
                <a:latin typeface="Century" pitchFamily="18" charset="0"/>
              </a:rPr>
              <a:t>hour,minute,second,millisecond</a:t>
            </a:r>
            <a:r>
              <a:rPr lang="en-US" sz="2400" dirty="0" smtClean="0">
                <a:solidFill>
                  <a:schemeClr val="tx1"/>
                </a:solidFill>
                <a:latin typeface="Century" pitchFamily="18" charset="0"/>
              </a:rPr>
              <a:t>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smtClean="0">
                <a:solidFill>
                  <a:schemeClr val="accent1">
                    <a:lumMod val="75000"/>
                  </a:schemeClr>
                </a:solidFill>
              </a:rPr>
              <a:t>Math Objects</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79</a:t>
            </a:fld>
            <a:endParaRPr lang="en-US"/>
          </a:p>
        </p:txBody>
      </p:sp>
      <p:sp>
        <p:nvSpPr>
          <p:cNvPr id="14" name="Content Placeholder 2"/>
          <p:cNvSpPr>
            <a:spLocks noGrp="1"/>
          </p:cNvSpPr>
          <p:nvPr>
            <p:ph idx="1"/>
          </p:nvPr>
        </p:nvSpPr>
        <p:spPr>
          <a:xfrm>
            <a:off x="457200" y="1600201"/>
            <a:ext cx="8229600" cy="2057399"/>
          </a:xfrm>
        </p:spPr>
        <p:txBody>
          <a:bodyPr>
            <a:normAutofit fontScale="85000" lnSpcReduction="10000"/>
          </a:bodyPr>
          <a:lstStyle/>
          <a:p>
            <a:r>
              <a:rPr lang="en-US" dirty="0" smtClean="0">
                <a:latin typeface="Century" pitchFamily="18" charset="0"/>
              </a:rPr>
              <a:t>Mathematical constants and functions </a:t>
            </a:r>
          </a:p>
          <a:p>
            <a:r>
              <a:rPr lang="en-US" dirty="0" smtClean="0">
                <a:latin typeface="Century" pitchFamily="18" charset="0"/>
              </a:rPr>
              <a:t>No any constructor</a:t>
            </a:r>
          </a:p>
          <a:p>
            <a:r>
              <a:rPr lang="en-US" dirty="0" smtClean="0">
                <a:latin typeface="Century" pitchFamily="18" charset="0"/>
              </a:rPr>
              <a:t>Math </a:t>
            </a:r>
            <a:r>
              <a:rPr lang="en-US" dirty="0" err="1" smtClean="0">
                <a:latin typeface="Century" pitchFamily="18" charset="0"/>
              </a:rPr>
              <a:t>properies</a:t>
            </a:r>
            <a:r>
              <a:rPr lang="en-US" dirty="0" smtClean="0">
                <a:latin typeface="Century" pitchFamily="18" charset="0"/>
              </a:rPr>
              <a:t> are static and can be called by using Math as an object without creating it</a:t>
            </a:r>
            <a:endParaRPr lang="en-US" b="1" dirty="0" smtClean="0">
              <a:latin typeface="Century" pitchFamily="18" charset="0"/>
            </a:endParaRPr>
          </a:p>
        </p:txBody>
      </p:sp>
      <p:sp>
        <p:nvSpPr>
          <p:cNvPr id="16" name="TextBox 15"/>
          <p:cNvSpPr txBox="1"/>
          <p:nvPr/>
        </p:nvSpPr>
        <p:spPr>
          <a:xfrm>
            <a:off x="533400" y="4343400"/>
            <a:ext cx="8153400" cy="830997"/>
          </a:xfrm>
          <a:prstGeom prst="rect">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err="1" smtClean="0">
                <a:solidFill>
                  <a:schemeClr val="tx1"/>
                </a:solidFill>
                <a:latin typeface="Century" pitchFamily="18" charset="0"/>
              </a:rPr>
              <a:t>var</a:t>
            </a:r>
            <a:r>
              <a:rPr lang="en-US" sz="2400" dirty="0" smtClean="0">
                <a:solidFill>
                  <a:schemeClr val="tx1"/>
                </a:solidFill>
                <a:latin typeface="Century" pitchFamily="18" charset="0"/>
              </a:rPr>
              <a:t> pi = </a:t>
            </a:r>
            <a:r>
              <a:rPr lang="en-US" sz="2400" dirty="0" err="1" smtClean="0">
                <a:solidFill>
                  <a:schemeClr val="tx1"/>
                </a:solidFill>
                <a:latin typeface="Century" pitchFamily="18" charset="0"/>
              </a:rPr>
              <a:t>Math.PI</a:t>
            </a:r>
            <a:r>
              <a:rPr lang="en-US" sz="2400" dirty="0" smtClean="0">
                <a:solidFill>
                  <a:schemeClr val="tx1"/>
                </a:solidFill>
                <a:latin typeface="Century" pitchFamily="18" charset="0"/>
              </a:rPr>
              <a:t>; </a:t>
            </a:r>
          </a:p>
          <a:p>
            <a:r>
              <a:rPr lang="en-US" sz="2400" dirty="0" err="1" smtClean="0">
                <a:solidFill>
                  <a:schemeClr val="tx1"/>
                </a:solidFill>
                <a:latin typeface="Century" pitchFamily="18" charset="0"/>
              </a:rPr>
              <a:t>var</a:t>
            </a:r>
            <a:r>
              <a:rPr lang="en-US" sz="2400" dirty="0" smtClean="0">
                <a:solidFill>
                  <a:schemeClr val="tx1"/>
                </a:solidFill>
                <a:latin typeface="Century" pitchFamily="18" charset="0"/>
              </a:rPr>
              <a:t> </a:t>
            </a:r>
            <a:r>
              <a:rPr lang="en-US" sz="2400" dirty="0" err="1" smtClean="0">
                <a:solidFill>
                  <a:schemeClr val="tx1"/>
                </a:solidFill>
                <a:latin typeface="Century" pitchFamily="18" charset="0"/>
              </a:rPr>
              <a:t>sinX</a:t>
            </a:r>
            <a:r>
              <a:rPr lang="en-US" sz="2400" dirty="0" smtClean="0">
                <a:solidFill>
                  <a:schemeClr val="tx1"/>
                </a:solidFill>
                <a:latin typeface="Century" pitchFamily="18" charset="0"/>
              </a:rPr>
              <a:t> = Math.sin(45);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228600" y="2133600"/>
            <a:ext cx="5328592" cy="2808312"/>
          </a:xfrm>
          <a:prstGeom prst="roundRect">
            <a:avLst>
              <a:gd name="adj" fmla="val 13265"/>
            </a:avLst>
          </a:prstGeom>
          <a:solidFill>
            <a:schemeClr val="accent3">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bg2"/>
              </a:solidFill>
              <a:effectLst/>
              <a:latin typeface="Arial" pitchFamily="34" charset="0"/>
              <a:ea typeface="ＭＳ Ｐゴシック"/>
              <a:cs typeface="ＭＳ Ｐゴシック"/>
            </a:endParaRPr>
          </a:p>
        </p:txBody>
      </p:sp>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My first Program - Hello World (The Inline way)</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5"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8</a:t>
            </a:fld>
            <a:endParaRPr lang="en-US"/>
          </a:p>
        </p:txBody>
      </p:sp>
      <p:sp>
        <p:nvSpPr>
          <p:cNvPr id="12" name="Content Placeholder 2"/>
          <p:cNvSpPr>
            <a:spLocks noGrp="1"/>
          </p:cNvSpPr>
          <p:nvPr>
            <p:ph sz="half" idx="1"/>
          </p:nvPr>
        </p:nvSpPr>
        <p:spPr>
          <a:xfrm>
            <a:off x="522784" y="1371600"/>
            <a:ext cx="7783016" cy="5029200"/>
          </a:xfrm>
        </p:spPr>
        <p:txBody>
          <a:bodyPr>
            <a:normAutofit fontScale="47500" lnSpcReduction="20000"/>
          </a:bodyPr>
          <a:lstStyle/>
          <a:p>
            <a:pPr algn="just"/>
            <a:r>
              <a:rPr lang="en-US" dirty="0" smtClean="0"/>
              <a:t>The </a:t>
            </a:r>
            <a:r>
              <a:rPr lang="en-US" b="1" dirty="0" smtClean="0">
                <a:solidFill>
                  <a:srgbClr val="5074A9"/>
                </a:solidFill>
              </a:rPr>
              <a:t>&lt;script&gt; </a:t>
            </a:r>
            <a:r>
              <a:rPr lang="en-US" dirty="0" smtClean="0"/>
              <a:t>tag</a:t>
            </a:r>
          </a:p>
          <a:p>
            <a:pPr marL="0" indent="0" algn="just">
              <a:buNone/>
            </a:pPr>
            <a:endParaRPr lang="en-US" dirty="0" smtClean="0"/>
          </a:p>
          <a:p>
            <a:pPr algn="just"/>
            <a:r>
              <a:rPr lang="en-US" dirty="0" smtClean="0"/>
              <a:t>The following example will make “Hello World” pop-up on the browser window.</a:t>
            </a:r>
          </a:p>
          <a:p>
            <a:pPr algn="just"/>
            <a:endParaRPr lang="en-US" dirty="0"/>
          </a:p>
          <a:p>
            <a:pPr marL="0" indent="0" algn="just">
              <a:buNone/>
            </a:pPr>
            <a:r>
              <a:rPr lang="en-US" dirty="0"/>
              <a:t>&lt;!DOCTYPE html&gt;</a:t>
            </a:r>
          </a:p>
          <a:p>
            <a:pPr marL="0" indent="0" algn="just">
              <a:buNone/>
            </a:pPr>
            <a:r>
              <a:rPr lang="en-US" dirty="0"/>
              <a:t>&lt;html&gt;</a:t>
            </a:r>
          </a:p>
          <a:p>
            <a:pPr marL="0" indent="0" algn="just">
              <a:buNone/>
            </a:pPr>
            <a:r>
              <a:rPr lang="en-US" dirty="0"/>
              <a:t>	&lt;head&gt;</a:t>
            </a:r>
          </a:p>
          <a:p>
            <a:pPr marL="0" indent="0" algn="just">
              <a:buNone/>
            </a:pPr>
            <a:r>
              <a:rPr lang="en-US" dirty="0"/>
              <a:t>		&lt;title&gt;Hello World&lt;/title&gt;</a:t>
            </a:r>
          </a:p>
          <a:p>
            <a:pPr marL="0" indent="0" algn="just">
              <a:buNone/>
            </a:pPr>
            <a:r>
              <a:rPr lang="en-US" dirty="0"/>
              <a:t>	&lt;/head&gt;</a:t>
            </a:r>
          </a:p>
          <a:p>
            <a:pPr marL="0" indent="0" algn="just">
              <a:buNone/>
            </a:pPr>
            <a:r>
              <a:rPr lang="en-US" dirty="0"/>
              <a:t>	&lt;body&gt;</a:t>
            </a:r>
          </a:p>
          <a:p>
            <a:pPr marL="0" indent="0" algn="just">
              <a:buNone/>
            </a:pPr>
            <a:r>
              <a:rPr lang="en-US" dirty="0"/>
              <a:t>		</a:t>
            </a:r>
            <a:r>
              <a:rPr lang="en-US" b="1" dirty="0">
                <a:solidFill>
                  <a:srgbClr val="5074A9"/>
                </a:solidFill>
              </a:rPr>
              <a:t>&lt;script type="text/</a:t>
            </a:r>
            <a:r>
              <a:rPr lang="en-US" b="1" dirty="0" err="1">
                <a:solidFill>
                  <a:srgbClr val="5074A9"/>
                </a:solidFill>
              </a:rPr>
              <a:t>javascript</a:t>
            </a:r>
            <a:r>
              <a:rPr lang="en-US" b="1" dirty="0">
                <a:solidFill>
                  <a:srgbClr val="5074A9"/>
                </a:solidFill>
              </a:rPr>
              <a:t>"&gt;</a:t>
            </a:r>
          </a:p>
          <a:p>
            <a:pPr marL="0" indent="0" algn="just">
              <a:buNone/>
            </a:pPr>
            <a:r>
              <a:rPr lang="en-US" b="1" dirty="0">
                <a:solidFill>
                  <a:srgbClr val="5074A9"/>
                </a:solidFill>
              </a:rPr>
              <a:t>		</a:t>
            </a:r>
            <a:r>
              <a:rPr lang="en-US" b="1" dirty="0" smtClean="0">
                <a:solidFill>
                  <a:srgbClr val="5074A9"/>
                </a:solidFill>
              </a:rPr>
              <a:t>	</a:t>
            </a:r>
            <a:r>
              <a:rPr lang="en-US" b="1" dirty="0" smtClean="0">
                <a:solidFill>
                  <a:srgbClr val="0156FF"/>
                </a:solidFill>
              </a:rPr>
              <a:t>alert</a:t>
            </a:r>
            <a:r>
              <a:rPr lang="en-US" b="1" dirty="0">
                <a:solidFill>
                  <a:srgbClr val="0156FF"/>
                </a:solidFill>
              </a:rPr>
              <a:t>("Hello World");</a:t>
            </a:r>
          </a:p>
          <a:p>
            <a:pPr marL="0" indent="0" algn="just">
              <a:buNone/>
            </a:pPr>
            <a:r>
              <a:rPr lang="en-US" b="1" dirty="0">
                <a:solidFill>
                  <a:srgbClr val="5074A9"/>
                </a:solidFill>
              </a:rPr>
              <a:t>		&lt;/script&gt;</a:t>
            </a:r>
          </a:p>
          <a:p>
            <a:pPr marL="0" indent="0" algn="just">
              <a:buNone/>
            </a:pPr>
            <a:r>
              <a:rPr lang="en-US" dirty="0"/>
              <a:t>	&lt;/body&gt;</a:t>
            </a:r>
          </a:p>
          <a:p>
            <a:pPr marL="0" indent="0" algn="just">
              <a:buNone/>
            </a:pPr>
            <a:r>
              <a:rPr lang="en-US" dirty="0"/>
              <a:t>&lt;/html&gt;</a:t>
            </a:r>
            <a:endParaRPr lang="en-US" dirty="0" smtClean="0"/>
          </a:p>
          <a:p>
            <a:pPr algn="just"/>
            <a:endParaRPr lang="en-US" dirty="0" smtClean="0"/>
          </a:p>
          <a:p>
            <a:pPr marL="0" indent="0" algn="just">
              <a:buNone/>
            </a:pPr>
            <a:endParaRPr lang="en-US" dirty="0" smtClean="0"/>
          </a:p>
          <a:p>
            <a:pPr algn="just"/>
            <a:r>
              <a:rPr lang="en-US" dirty="0"/>
              <a:t>This results in an alert message in the browser window as soon as the html document is browsed .</a:t>
            </a:r>
          </a:p>
          <a:p>
            <a:pPr algn="just"/>
            <a:endParaRPr lang="en-US" dirty="0"/>
          </a:p>
          <a:p>
            <a:pPr algn="just"/>
            <a:r>
              <a:rPr lang="en-US" dirty="0" smtClean="0"/>
              <a:t>Write the code in an editor and verify the result</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80</a:t>
            </a:fld>
            <a:endParaRPr lang="en-US"/>
          </a:p>
        </p:txBody>
      </p:sp>
      <p:sp>
        <p:nvSpPr>
          <p:cNvPr id="13" name="Title 3"/>
          <p:cNvSpPr>
            <a:spLocks noGrp="1"/>
          </p:cNvSpPr>
          <p:nvPr>
            <p:ph type="title"/>
          </p:nvPr>
        </p:nvSpPr>
        <p:spPr>
          <a:xfrm>
            <a:off x="0" y="-76200"/>
            <a:ext cx="6781800" cy="1295400"/>
          </a:xfrm>
        </p:spPr>
        <p:txBody>
          <a:bodyPr>
            <a:noAutofit/>
          </a:bodyPr>
          <a:lstStyle/>
          <a:p>
            <a:pPr algn="l"/>
            <a:r>
              <a:rPr lang="en-US" dirty="0" smtClean="0">
                <a:solidFill>
                  <a:schemeClr val="accent1">
                    <a:lumMod val="75000"/>
                  </a:schemeClr>
                </a:solidFill>
              </a:rPr>
              <a:t>Scopes &amp; Closure - Detailed</a:t>
            </a:r>
            <a:endParaRPr lang="en-US" dirty="0">
              <a:solidFill>
                <a:schemeClr val="accent1">
                  <a:lumMod val="75000"/>
                </a:schemeClr>
              </a:solidFill>
            </a:endParaRPr>
          </a:p>
        </p:txBody>
      </p:sp>
      <p:sp>
        <p:nvSpPr>
          <p:cNvPr id="17" name="Content Placeholder 10"/>
          <p:cNvSpPr>
            <a:spLocks noGrp="1"/>
          </p:cNvSpPr>
          <p:nvPr>
            <p:ph idx="1"/>
          </p:nvPr>
        </p:nvSpPr>
        <p:spPr>
          <a:xfrm>
            <a:off x="457200" y="1371600"/>
            <a:ext cx="8229600" cy="1142999"/>
          </a:xfrm>
        </p:spPr>
        <p:txBody>
          <a:bodyPr>
            <a:normAutofit fontScale="85000" lnSpcReduction="20000"/>
          </a:bodyPr>
          <a:lstStyle/>
          <a:p>
            <a:r>
              <a:rPr lang="en-US" dirty="0" smtClean="0">
                <a:latin typeface="Century" pitchFamily="18" charset="0"/>
              </a:rPr>
              <a:t>Nested functions</a:t>
            </a:r>
          </a:p>
          <a:p>
            <a:pPr lvl="1"/>
            <a:r>
              <a:rPr lang="en-US" dirty="0" smtClean="0">
                <a:latin typeface="Century" pitchFamily="18" charset="0"/>
              </a:rPr>
              <a:t>a chain of </a:t>
            </a:r>
            <a:r>
              <a:rPr lang="en-US" dirty="0" err="1" smtClean="0">
                <a:latin typeface="Century" pitchFamily="18" charset="0"/>
              </a:rPr>
              <a:t>LexicalEnvironments</a:t>
            </a:r>
            <a:r>
              <a:rPr lang="en-US" dirty="0" smtClean="0">
                <a:latin typeface="Century" pitchFamily="18" charset="0"/>
              </a:rPr>
              <a:t> which can also be called a scope chain</a:t>
            </a:r>
            <a:endParaRPr lang="en-US" dirty="0">
              <a:latin typeface="Century" pitchFamily="18" charset="0"/>
            </a:endParaRPr>
          </a:p>
        </p:txBody>
      </p:sp>
      <p:sp>
        <p:nvSpPr>
          <p:cNvPr id="15" name="TextBox 14"/>
          <p:cNvSpPr txBox="1"/>
          <p:nvPr/>
        </p:nvSpPr>
        <p:spPr>
          <a:xfrm>
            <a:off x="152400" y="2438400"/>
            <a:ext cx="3810000" cy="2585323"/>
          </a:xfrm>
          <a:prstGeom prst="rect">
            <a:avLst/>
          </a:prstGeom>
          <a:solidFill>
            <a:schemeClr val="accent3">
              <a:lumMod val="40000"/>
              <a:lumOff val="60000"/>
            </a:schemeClr>
          </a:solidFill>
          <a:ln>
            <a:solidFill>
              <a:schemeClr val="accent3">
                <a:lumMod val="50000"/>
              </a:schemeClr>
            </a:solidFill>
          </a:ln>
        </p:spPr>
        <p:txBody>
          <a:bodyPr wrap="square" rtlCol="0">
            <a:spAutoFit/>
          </a:bodyPr>
          <a:lstStyle/>
          <a:p>
            <a:pPr fontAlgn="base"/>
            <a:r>
              <a:rPr lang="en-US" dirty="0" err="1" smtClean="0"/>
              <a:t>var</a:t>
            </a:r>
            <a:r>
              <a:rPr lang="en-US" dirty="0" smtClean="0"/>
              <a:t> a = 1;</a:t>
            </a:r>
          </a:p>
          <a:p>
            <a:pPr fontAlgn="base"/>
            <a:r>
              <a:rPr lang="en-US" dirty="0" smtClean="0"/>
              <a:t>	function f() {</a:t>
            </a:r>
          </a:p>
          <a:p>
            <a:pPr fontAlgn="base"/>
            <a:r>
              <a:rPr lang="en-US" dirty="0" smtClean="0"/>
              <a:t>		function g() {</a:t>
            </a:r>
          </a:p>
          <a:p>
            <a:pPr fontAlgn="base"/>
            <a:r>
              <a:rPr lang="en-US" dirty="0" smtClean="0"/>
              <a:t>			alert(a);</a:t>
            </a:r>
          </a:p>
          <a:p>
            <a:pPr fontAlgn="base"/>
            <a:r>
              <a:rPr lang="en-US" dirty="0" smtClean="0"/>
              <a:t>		} </a:t>
            </a:r>
          </a:p>
          <a:p>
            <a:pPr fontAlgn="base"/>
            <a:r>
              <a:rPr lang="en-US" dirty="0" smtClean="0"/>
              <a:t>		return g ;</a:t>
            </a:r>
          </a:p>
          <a:p>
            <a:pPr fontAlgn="base"/>
            <a:r>
              <a:rPr lang="en-US" dirty="0" smtClean="0"/>
              <a:t>	}</a:t>
            </a:r>
          </a:p>
          <a:p>
            <a:pPr fontAlgn="base"/>
            <a:r>
              <a:rPr lang="en-US" dirty="0" err="1" smtClean="0"/>
              <a:t>var</a:t>
            </a:r>
            <a:r>
              <a:rPr lang="en-US" dirty="0" smtClean="0"/>
              <a:t> </a:t>
            </a:r>
            <a:r>
              <a:rPr lang="en-US" dirty="0" err="1" smtClean="0"/>
              <a:t>func</a:t>
            </a:r>
            <a:r>
              <a:rPr lang="en-US" dirty="0" smtClean="0"/>
              <a:t> = f();</a:t>
            </a:r>
          </a:p>
          <a:p>
            <a:pPr fontAlgn="base"/>
            <a:r>
              <a:rPr lang="en-US" dirty="0" err="1" smtClean="0"/>
              <a:t>func</a:t>
            </a:r>
            <a:r>
              <a:rPr lang="en-US" dirty="0" smtClean="0"/>
              <a:t>();	// 1</a:t>
            </a:r>
            <a:endParaRPr lang="en-US" dirty="0"/>
          </a:p>
        </p:txBody>
      </p:sp>
      <p:sp>
        <p:nvSpPr>
          <p:cNvPr id="29" name="TextBox 28"/>
          <p:cNvSpPr txBox="1"/>
          <p:nvPr/>
        </p:nvSpPr>
        <p:spPr>
          <a:xfrm>
            <a:off x="4038600" y="2438400"/>
            <a:ext cx="4953000" cy="2585323"/>
          </a:xfrm>
          <a:prstGeom prst="rect">
            <a:avLst/>
          </a:prstGeom>
          <a:solidFill>
            <a:schemeClr val="accent3">
              <a:lumMod val="40000"/>
              <a:lumOff val="60000"/>
            </a:schemeClr>
          </a:solidFill>
          <a:ln>
            <a:solidFill>
              <a:schemeClr val="accent3">
                <a:lumMod val="50000"/>
              </a:schemeClr>
            </a:solidFill>
          </a:ln>
        </p:spPr>
        <p:txBody>
          <a:bodyPr wrap="square" rtlCol="0">
            <a:spAutoFit/>
          </a:bodyPr>
          <a:lstStyle/>
          <a:p>
            <a:pPr fontAlgn="base"/>
            <a:r>
              <a:rPr lang="en-US" dirty="0" smtClean="0"/>
              <a:t>// </a:t>
            </a:r>
            <a:r>
              <a:rPr lang="en-US" dirty="0" err="1" smtClean="0"/>
              <a:t>LexicalEnvironment</a:t>
            </a:r>
            <a:r>
              <a:rPr lang="en-US" dirty="0" smtClean="0"/>
              <a:t> = window = {a:1, f: function}</a:t>
            </a:r>
          </a:p>
          <a:p>
            <a:pPr fontAlgn="base"/>
            <a:r>
              <a:rPr lang="en-US" dirty="0" smtClean="0"/>
              <a:t>	</a:t>
            </a:r>
            <a:r>
              <a:rPr lang="en-US" dirty="0" err="1" smtClean="0"/>
              <a:t>var</a:t>
            </a:r>
            <a:r>
              <a:rPr lang="en-US" dirty="0" smtClean="0"/>
              <a:t> a = 1;</a:t>
            </a:r>
          </a:p>
          <a:p>
            <a:pPr fontAlgn="base"/>
            <a:r>
              <a:rPr lang="en-US" dirty="0" smtClean="0"/>
              <a:t>	function f() {</a:t>
            </a:r>
          </a:p>
          <a:p>
            <a:pPr fontAlgn="base"/>
            <a:r>
              <a:rPr lang="en-US" dirty="0" smtClean="0"/>
              <a:t>// </a:t>
            </a:r>
            <a:r>
              <a:rPr lang="en-US" dirty="0" err="1" smtClean="0"/>
              <a:t>LexicalEnvironment</a:t>
            </a:r>
            <a:r>
              <a:rPr lang="en-US" dirty="0" smtClean="0"/>
              <a:t> = {g:function}</a:t>
            </a:r>
          </a:p>
          <a:p>
            <a:pPr fontAlgn="base"/>
            <a:r>
              <a:rPr lang="en-US" dirty="0" smtClean="0"/>
              <a:t>		function g() {</a:t>
            </a:r>
          </a:p>
          <a:p>
            <a:pPr fontAlgn="base"/>
            <a:r>
              <a:rPr lang="en-US" dirty="0" smtClean="0"/>
              <a:t>// </a:t>
            </a:r>
            <a:r>
              <a:rPr lang="en-US" dirty="0" err="1" smtClean="0"/>
              <a:t>LexicalEnvironment</a:t>
            </a:r>
            <a:r>
              <a:rPr lang="en-US" dirty="0" smtClean="0"/>
              <a:t> = {}</a:t>
            </a:r>
          </a:p>
          <a:p>
            <a:pPr fontAlgn="base"/>
            <a:r>
              <a:rPr lang="en-US" dirty="0" smtClean="0"/>
              <a:t>			alert(a);</a:t>
            </a:r>
          </a:p>
          <a:p>
            <a:pPr fontAlgn="base"/>
            <a:r>
              <a:rPr lang="en-US" dirty="0" smtClean="0"/>
              <a:t>		}</a:t>
            </a:r>
          </a:p>
          <a:p>
            <a:pPr fontAlgn="base"/>
            <a:r>
              <a:rPr lang="en-US" dirty="0" smtClean="0"/>
              <a:t> 	return g ;		}</a:t>
            </a:r>
            <a:endParaRPr lang="en-US" dirty="0"/>
          </a:p>
        </p:txBody>
      </p:sp>
      <p:sp>
        <p:nvSpPr>
          <p:cNvPr id="30" name="TextBox 29"/>
          <p:cNvSpPr txBox="1"/>
          <p:nvPr/>
        </p:nvSpPr>
        <p:spPr>
          <a:xfrm>
            <a:off x="4267200" y="5105400"/>
            <a:ext cx="4572000" cy="646331"/>
          </a:xfrm>
          <a:prstGeom prst="rect">
            <a:avLst/>
          </a:prstGeom>
          <a:solidFill>
            <a:schemeClr val="accent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err="1" smtClean="0">
                <a:solidFill>
                  <a:schemeClr val="tx1"/>
                </a:solidFill>
                <a:latin typeface="Century" pitchFamily="18" charset="0"/>
              </a:rPr>
              <a:t>LexicalEnvironments</a:t>
            </a:r>
            <a:r>
              <a:rPr lang="en-US" dirty="0" smtClean="0">
                <a:solidFill>
                  <a:schemeClr val="tx1"/>
                </a:solidFill>
                <a:latin typeface="Century" pitchFamily="18" charset="0"/>
              </a:rPr>
              <a:t> form a chain from inside out</a:t>
            </a:r>
            <a:endParaRPr lang="en-US" dirty="0">
              <a:solidFill>
                <a:schemeClr val="tx1"/>
              </a:solidFill>
              <a:latin typeface="Century" pitchFamily="18" charset="0"/>
            </a:endParaRPr>
          </a:p>
        </p:txBody>
      </p:sp>
      <p:sp>
        <p:nvSpPr>
          <p:cNvPr id="31" name="TextBox 30"/>
          <p:cNvSpPr txBox="1"/>
          <p:nvPr/>
        </p:nvSpPr>
        <p:spPr>
          <a:xfrm>
            <a:off x="4572000" y="5791200"/>
            <a:ext cx="3886200" cy="369332"/>
          </a:xfrm>
          <a:prstGeom prst="rect">
            <a:avLst/>
          </a:prstGeom>
          <a:solidFill>
            <a:schemeClr val="accent2">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solidFill>
                  <a:schemeClr val="tx1"/>
                </a:solidFill>
                <a:latin typeface="Century" pitchFamily="18" charset="0"/>
              </a:rPr>
              <a:t> Function g has access to g, a and f</a:t>
            </a:r>
            <a:endParaRPr lang="en-US" dirty="0">
              <a:solidFill>
                <a:schemeClr val="tx1"/>
              </a:solidFill>
              <a:latin typeface="Century" pitchFamily="18" charset="0"/>
            </a:endParaRPr>
          </a:p>
        </p:txBody>
      </p:sp>
      <p:sp>
        <p:nvSpPr>
          <p:cNvPr id="32" name="TextBox 31"/>
          <p:cNvSpPr txBox="1"/>
          <p:nvPr/>
        </p:nvSpPr>
        <p:spPr>
          <a:xfrm>
            <a:off x="152400" y="5105400"/>
            <a:ext cx="3352800" cy="923330"/>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just"/>
            <a:r>
              <a:rPr lang="en-US" dirty="0" smtClean="0">
                <a:solidFill>
                  <a:schemeClr val="tx1"/>
                </a:solidFill>
                <a:latin typeface="Century" pitchFamily="18" charset="0"/>
              </a:rPr>
              <a:t>Create a function sum that will work like that: </a:t>
            </a:r>
            <a:r>
              <a:rPr lang="en-US" dirty="0" smtClean="0">
                <a:solidFill>
                  <a:srgbClr val="0156FF"/>
                </a:solidFill>
                <a:latin typeface="Century" pitchFamily="18" charset="0"/>
              </a:rPr>
              <a:t>sum(a)(b) = </a:t>
            </a:r>
            <a:r>
              <a:rPr lang="en-US" dirty="0" err="1" smtClean="0">
                <a:solidFill>
                  <a:srgbClr val="0156FF"/>
                </a:solidFill>
                <a:latin typeface="Century" pitchFamily="18" charset="0"/>
              </a:rPr>
              <a:t>a+b</a:t>
            </a:r>
            <a:endParaRPr lang="en-US" dirty="0">
              <a:solidFill>
                <a:srgbClr val="0156FF"/>
              </a:solidFill>
              <a:latin typeface="Century" pitchFamily="18" charset="0"/>
            </a:endParaRPr>
          </a:p>
        </p:txBody>
      </p:sp>
      <p:sp>
        <p:nvSpPr>
          <p:cNvPr id="33" name="TextBox 32"/>
          <p:cNvSpPr txBox="1"/>
          <p:nvPr/>
        </p:nvSpPr>
        <p:spPr>
          <a:xfrm>
            <a:off x="1676400" y="5791200"/>
            <a:ext cx="1905000" cy="646331"/>
          </a:xfrm>
          <a:prstGeom prst="rect">
            <a:avLst/>
          </a:prstGeom>
          <a:solidFill>
            <a:schemeClr val="accent1">
              <a:lumMod val="20000"/>
              <a:lumOff val="80000"/>
            </a:schemeClr>
          </a:solidFill>
          <a:ln>
            <a:solidFill>
              <a:schemeClr val="accent1">
                <a:lumMod val="60000"/>
                <a:lumOff val="40000"/>
              </a:schemeClr>
            </a:solidFill>
          </a:ln>
        </p:spPr>
        <p:txBody>
          <a:bodyPr wrap="square" rtlCol="0">
            <a:spAutoFit/>
          </a:bodyPr>
          <a:lstStyle/>
          <a:p>
            <a:pPr fontAlgn="base"/>
            <a:r>
              <a:rPr lang="en-US" dirty="0" smtClean="0"/>
              <a:t>sum(11)(12) = 23</a:t>
            </a:r>
          </a:p>
          <a:p>
            <a:pPr fontAlgn="base"/>
            <a:r>
              <a:rPr lang="en-US" dirty="0" smtClean="0"/>
              <a:t>sum(15)(-11) = 4</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err="1" smtClean="0">
                <a:solidFill>
                  <a:schemeClr val="accent1">
                    <a:lumMod val="75000"/>
                  </a:schemeClr>
                </a:solidFill>
              </a:rPr>
              <a:t>RegExp</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81</a:t>
            </a:fld>
            <a:endParaRPr lang="en-US"/>
          </a:p>
        </p:txBody>
      </p:sp>
      <p:sp>
        <p:nvSpPr>
          <p:cNvPr id="14" name="Content Placeholder 2"/>
          <p:cNvSpPr>
            <a:spLocks noGrp="1"/>
          </p:cNvSpPr>
          <p:nvPr>
            <p:ph idx="1"/>
          </p:nvPr>
        </p:nvSpPr>
        <p:spPr>
          <a:xfrm>
            <a:off x="457200" y="1600201"/>
            <a:ext cx="8229600" cy="2819399"/>
          </a:xfrm>
        </p:spPr>
        <p:txBody>
          <a:bodyPr>
            <a:normAutofit fontScale="85000" lnSpcReduction="10000"/>
          </a:bodyPr>
          <a:lstStyle/>
          <a:p>
            <a:r>
              <a:rPr lang="en-US" dirty="0" smtClean="0">
                <a:latin typeface="Century" pitchFamily="18" charset="0"/>
              </a:rPr>
              <a:t>An object that describes a pattern of characters</a:t>
            </a:r>
          </a:p>
          <a:p>
            <a:r>
              <a:rPr lang="en-US" dirty="0" smtClean="0">
                <a:latin typeface="Century" pitchFamily="18" charset="0"/>
              </a:rPr>
              <a:t>Can be used to describe what you are searching for</a:t>
            </a:r>
          </a:p>
          <a:p>
            <a:r>
              <a:rPr lang="en-US" dirty="0" smtClean="0">
                <a:latin typeface="Century" pitchFamily="18" charset="0"/>
              </a:rPr>
              <a:t>Used to perform powerful pattern-matching and "search-and-replace" functions on text</a:t>
            </a:r>
            <a:endParaRPr lang="en-US" dirty="0">
              <a:latin typeface="Century" pitchFamily="18" charset="0"/>
            </a:endParaRPr>
          </a:p>
        </p:txBody>
      </p:sp>
      <p:sp>
        <p:nvSpPr>
          <p:cNvPr id="11" name="TextBox 10"/>
          <p:cNvSpPr txBox="1"/>
          <p:nvPr/>
        </p:nvSpPr>
        <p:spPr>
          <a:xfrm>
            <a:off x="838200" y="4343400"/>
            <a:ext cx="6477000" cy="1200329"/>
          </a:xfrm>
          <a:prstGeom prst="rect">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err="1" smtClean="0">
                <a:solidFill>
                  <a:schemeClr val="tx1"/>
                </a:solidFill>
                <a:latin typeface="Century" pitchFamily="18" charset="0"/>
              </a:rPr>
              <a:t>var</a:t>
            </a:r>
            <a:r>
              <a:rPr lang="en-US" sz="2400" dirty="0" smtClean="0">
                <a:solidFill>
                  <a:schemeClr val="tx1"/>
                </a:solidFill>
                <a:latin typeface="Century" pitchFamily="18" charset="0"/>
              </a:rPr>
              <a:t> </a:t>
            </a:r>
            <a:r>
              <a:rPr lang="en-US" sz="2400" dirty="0" err="1" smtClean="0">
                <a:solidFill>
                  <a:schemeClr val="tx1"/>
                </a:solidFill>
                <a:latin typeface="Century" pitchFamily="18" charset="0"/>
              </a:rPr>
              <a:t>patt</a:t>
            </a:r>
            <a:r>
              <a:rPr lang="en-US" sz="2400" dirty="0" smtClean="0">
                <a:solidFill>
                  <a:schemeClr val="tx1"/>
                </a:solidFill>
                <a:latin typeface="Century" pitchFamily="18" charset="0"/>
              </a:rPr>
              <a:t>=new </a:t>
            </a:r>
            <a:r>
              <a:rPr lang="en-US" sz="2400" dirty="0" err="1" smtClean="0">
                <a:solidFill>
                  <a:schemeClr val="tx1"/>
                </a:solidFill>
                <a:latin typeface="Century" pitchFamily="18" charset="0"/>
              </a:rPr>
              <a:t>RegExp</a:t>
            </a:r>
            <a:r>
              <a:rPr lang="en-US" sz="2400" dirty="0" smtClean="0">
                <a:solidFill>
                  <a:schemeClr val="tx1"/>
                </a:solidFill>
                <a:latin typeface="Century" pitchFamily="18" charset="0"/>
              </a:rPr>
              <a:t>(</a:t>
            </a:r>
            <a:r>
              <a:rPr lang="en-US" sz="2400" dirty="0" err="1" smtClean="0">
                <a:solidFill>
                  <a:schemeClr val="tx1"/>
                </a:solidFill>
                <a:latin typeface="Century" pitchFamily="18" charset="0"/>
              </a:rPr>
              <a:t>pattern,modifiers</a:t>
            </a:r>
            <a:r>
              <a:rPr lang="en-US" sz="2400" dirty="0" smtClean="0">
                <a:solidFill>
                  <a:schemeClr val="tx1"/>
                </a:solidFill>
                <a:latin typeface="Century" pitchFamily="18" charset="0"/>
              </a:rPr>
              <a:t>);</a:t>
            </a:r>
            <a:br>
              <a:rPr lang="en-US" sz="2400" dirty="0" smtClean="0">
                <a:solidFill>
                  <a:schemeClr val="tx1"/>
                </a:solidFill>
                <a:latin typeface="Century" pitchFamily="18" charset="0"/>
              </a:rPr>
            </a:br>
            <a:r>
              <a:rPr lang="en-US" sz="2400" dirty="0" smtClean="0">
                <a:solidFill>
                  <a:schemeClr val="tx1"/>
                </a:solidFill>
                <a:latin typeface="Century" pitchFamily="18" charset="0"/>
              </a:rPr>
              <a:t>or</a:t>
            </a:r>
            <a:br>
              <a:rPr lang="en-US" sz="2400" dirty="0" smtClean="0">
                <a:solidFill>
                  <a:schemeClr val="tx1"/>
                </a:solidFill>
                <a:latin typeface="Century" pitchFamily="18" charset="0"/>
              </a:rPr>
            </a:br>
            <a:r>
              <a:rPr lang="en-US" sz="2400" dirty="0" err="1" smtClean="0">
                <a:solidFill>
                  <a:schemeClr val="tx1"/>
                </a:solidFill>
                <a:latin typeface="Century" pitchFamily="18" charset="0"/>
              </a:rPr>
              <a:t>var</a:t>
            </a:r>
            <a:r>
              <a:rPr lang="en-US" sz="2400" dirty="0" smtClean="0">
                <a:solidFill>
                  <a:schemeClr val="tx1"/>
                </a:solidFill>
                <a:latin typeface="Century" pitchFamily="18" charset="0"/>
              </a:rPr>
              <a:t> </a:t>
            </a:r>
            <a:r>
              <a:rPr lang="en-US" sz="2400" dirty="0" err="1" smtClean="0">
                <a:solidFill>
                  <a:schemeClr val="tx1"/>
                </a:solidFill>
                <a:latin typeface="Century" pitchFamily="18" charset="0"/>
              </a:rPr>
              <a:t>patt</a:t>
            </a:r>
            <a:r>
              <a:rPr lang="en-US" sz="2400" dirty="0" smtClean="0">
                <a:solidFill>
                  <a:schemeClr val="tx1"/>
                </a:solidFill>
                <a:latin typeface="Century" pitchFamily="18" charset="0"/>
              </a:rPr>
              <a:t>=/pattern/modifiers;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err="1" smtClean="0">
                <a:solidFill>
                  <a:schemeClr val="accent1">
                    <a:lumMod val="75000"/>
                  </a:schemeClr>
                </a:solidFill>
              </a:rPr>
              <a:t>RegExp</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82</a:t>
            </a:fld>
            <a:endParaRPr lang="en-US"/>
          </a:p>
        </p:txBody>
      </p:sp>
      <p:sp>
        <p:nvSpPr>
          <p:cNvPr id="14" name="Content Placeholder 2"/>
          <p:cNvSpPr>
            <a:spLocks noGrp="1"/>
          </p:cNvSpPr>
          <p:nvPr>
            <p:ph idx="1"/>
          </p:nvPr>
        </p:nvSpPr>
        <p:spPr>
          <a:xfrm>
            <a:off x="457200" y="1600201"/>
            <a:ext cx="8229600" cy="3200399"/>
          </a:xfrm>
        </p:spPr>
        <p:txBody>
          <a:bodyPr>
            <a:normAutofit fontScale="85000" lnSpcReduction="10000"/>
          </a:bodyPr>
          <a:lstStyle/>
          <a:p>
            <a:r>
              <a:rPr lang="en-US" dirty="0" smtClean="0">
                <a:latin typeface="Century" pitchFamily="18" charset="0"/>
              </a:rPr>
              <a:t>Pattern</a:t>
            </a:r>
          </a:p>
          <a:p>
            <a:pPr lvl="1"/>
            <a:r>
              <a:rPr lang="en-US" dirty="0" smtClean="0">
                <a:latin typeface="Century" pitchFamily="18" charset="0"/>
              </a:rPr>
              <a:t>A string that specifies the pattern of the regular expression or another regular expression</a:t>
            </a:r>
          </a:p>
          <a:p>
            <a:r>
              <a:rPr lang="en-US" dirty="0" smtClean="0">
                <a:latin typeface="Century" pitchFamily="18" charset="0"/>
              </a:rPr>
              <a:t>Modifier</a:t>
            </a:r>
          </a:p>
          <a:p>
            <a:pPr lvl="1"/>
            <a:r>
              <a:rPr lang="en-US" dirty="0" smtClean="0">
                <a:latin typeface="Century" pitchFamily="18" charset="0"/>
              </a:rPr>
              <a:t>An optional string containing any of the</a:t>
            </a:r>
          </a:p>
          <a:p>
            <a:pPr lvl="2"/>
            <a:r>
              <a:rPr lang="en-US" dirty="0" smtClean="0">
                <a:latin typeface="Century" pitchFamily="18" charset="0"/>
              </a:rPr>
              <a:t>"g” - global matches</a:t>
            </a:r>
          </a:p>
          <a:p>
            <a:pPr lvl="2"/>
            <a:r>
              <a:rPr lang="en-US" dirty="0" smtClean="0">
                <a:latin typeface="Century" pitchFamily="18" charset="0"/>
              </a:rPr>
              <a:t>"I” - case-insensitive matches</a:t>
            </a:r>
          </a:p>
          <a:p>
            <a:pPr lvl="2"/>
            <a:r>
              <a:rPr lang="en-US" dirty="0" smtClean="0">
                <a:latin typeface="Century" pitchFamily="18" charset="0"/>
              </a:rPr>
              <a:t>"m” - multiline matches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5638800" cy="1295400"/>
          </a:xfrm>
        </p:spPr>
        <p:txBody>
          <a:bodyPr>
            <a:noAutofit/>
          </a:bodyPr>
          <a:lstStyle/>
          <a:p>
            <a:pPr algn="l"/>
            <a:r>
              <a:rPr lang="en-US" sz="5400" dirty="0" smtClean="0">
                <a:solidFill>
                  <a:schemeClr val="accent1">
                    <a:lumMod val="75000"/>
                  </a:schemeClr>
                </a:solidFill>
              </a:rPr>
              <a:t>JavaScript</a:t>
            </a:r>
            <a:br>
              <a:rPr lang="en-US" sz="5400" dirty="0" smtClean="0">
                <a:solidFill>
                  <a:schemeClr val="accent1">
                    <a:lumMod val="75000"/>
                  </a:schemeClr>
                </a:solidFill>
              </a:rPr>
            </a:br>
            <a:r>
              <a:rPr lang="en-US" sz="4000" dirty="0" err="1" smtClean="0">
                <a:solidFill>
                  <a:schemeClr val="accent1">
                    <a:lumMod val="75000"/>
                  </a:schemeClr>
                </a:solidFill>
              </a:rPr>
              <a:t>RegExp</a:t>
            </a:r>
            <a:endParaRPr lang="en-US" sz="54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83</a:t>
            </a:fld>
            <a:endParaRPr lang="en-US"/>
          </a:p>
        </p:txBody>
      </p:sp>
      <p:sp>
        <p:nvSpPr>
          <p:cNvPr id="12" name="TextBox 11"/>
          <p:cNvSpPr txBox="1"/>
          <p:nvPr/>
        </p:nvSpPr>
        <p:spPr>
          <a:xfrm>
            <a:off x="685800" y="2023408"/>
            <a:ext cx="7620000" cy="2677656"/>
          </a:xfrm>
          <a:prstGeom prst="rect">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800" dirty="0" smtClean="0">
                <a:solidFill>
                  <a:schemeClr val="tx1"/>
                </a:solidFill>
                <a:latin typeface="Century" pitchFamily="18" charset="0"/>
              </a:rPr>
              <a:t>&lt;script&gt;</a:t>
            </a:r>
          </a:p>
          <a:p>
            <a:r>
              <a:rPr lang="en-US" sz="2800" dirty="0" smtClean="0">
                <a:solidFill>
                  <a:schemeClr val="tx1"/>
                </a:solidFill>
                <a:latin typeface="Century" pitchFamily="18" charset="0"/>
              </a:rPr>
              <a:t>	</a:t>
            </a:r>
            <a:r>
              <a:rPr lang="en-US" sz="2800" dirty="0" err="1" smtClean="0">
                <a:solidFill>
                  <a:schemeClr val="tx1"/>
                </a:solidFill>
                <a:latin typeface="Century" pitchFamily="18" charset="0"/>
              </a:rPr>
              <a:t>var</a:t>
            </a:r>
            <a:r>
              <a:rPr lang="en-US" sz="2800" dirty="0" smtClean="0">
                <a:solidFill>
                  <a:schemeClr val="tx1"/>
                </a:solidFill>
                <a:latin typeface="Century" pitchFamily="18" charset="0"/>
              </a:rPr>
              <a:t> </a:t>
            </a:r>
            <a:r>
              <a:rPr lang="en-US" sz="2800" dirty="0" err="1" smtClean="0">
                <a:solidFill>
                  <a:schemeClr val="tx1"/>
                </a:solidFill>
                <a:latin typeface="Century" pitchFamily="18" charset="0"/>
              </a:rPr>
              <a:t>str</a:t>
            </a:r>
            <a:r>
              <a:rPr lang="en-US" sz="2800" dirty="0" smtClean="0">
                <a:solidFill>
                  <a:schemeClr val="tx1"/>
                </a:solidFill>
                <a:latin typeface="Century" pitchFamily="18" charset="0"/>
              </a:rPr>
              <a:t> = "JavaScript is not Java";</a:t>
            </a:r>
          </a:p>
          <a:p>
            <a:r>
              <a:rPr lang="en-US" sz="2800" dirty="0" smtClean="0">
                <a:solidFill>
                  <a:schemeClr val="tx1"/>
                </a:solidFill>
                <a:latin typeface="Century" pitchFamily="18" charset="0"/>
              </a:rPr>
              <a:t>	</a:t>
            </a:r>
            <a:r>
              <a:rPr lang="en-US" sz="2800" dirty="0" err="1" smtClean="0">
                <a:solidFill>
                  <a:schemeClr val="tx1"/>
                </a:solidFill>
                <a:latin typeface="Century" pitchFamily="18" charset="0"/>
              </a:rPr>
              <a:t>var</a:t>
            </a:r>
            <a:r>
              <a:rPr lang="en-US" sz="2800" dirty="0" smtClean="0">
                <a:solidFill>
                  <a:schemeClr val="tx1"/>
                </a:solidFill>
                <a:latin typeface="Century" pitchFamily="18" charset="0"/>
              </a:rPr>
              <a:t> patt1 = /java/</a:t>
            </a:r>
            <a:r>
              <a:rPr lang="en-US" sz="2800" dirty="0" err="1" smtClean="0">
                <a:solidFill>
                  <a:schemeClr val="tx1"/>
                </a:solidFill>
                <a:latin typeface="Century" pitchFamily="18" charset="0"/>
              </a:rPr>
              <a:t>gi</a:t>
            </a:r>
            <a:r>
              <a:rPr lang="en-US" sz="2800" dirty="0" smtClean="0">
                <a:solidFill>
                  <a:schemeClr val="tx1"/>
                </a:solidFill>
                <a:latin typeface="Century" pitchFamily="18" charset="0"/>
              </a:rPr>
              <a:t>;</a:t>
            </a:r>
          </a:p>
          <a:p>
            <a:r>
              <a:rPr lang="en-US" sz="2800" dirty="0" smtClean="0">
                <a:solidFill>
                  <a:schemeClr val="tx1"/>
                </a:solidFill>
                <a:latin typeface="Century" pitchFamily="18" charset="0"/>
              </a:rPr>
              <a:t>	</a:t>
            </a:r>
            <a:r>
              <a:rPr lang="en-US" sz="2800" dirty="0" err="1" smtClean="0">
                <a:solidFill>
                  <a:schemeClr val="tx1"/>
                </a:solidFill>
                <a:latin typeface="Century" pitchFamily="18" charset="0"/>
              </a:rPr>
              <a:t>var</a:t>
            </a:r>
            <a:r>
              <a:rPr lang="en-US" sz="2800" dirty="0" smtClean="0">
                <a:solidFill>
                  <a:schemeClr val="tx1"/>
                </a:solidFill>
                <a:latin typeface="Century" pitchFamily="18" charset="0"/>
              </a:rPr>
              <a:t> result = </a:t>
            </a:r>
            <a:r>
              <a:rPr lang="en-US" sz="2800" dirty="0" err="1" smtClean="0">
                <a:solidFill>
                  <a:schemeClr val="tx1"/>
                </a:solidFill>
                <a:latin typeface="Century" pitchFamily="18" charset="0"/>
              </a:rPr>
              <a:t>str.match</a:t>
            </a:r>
            <a:r>
              <a:rPr lang="en-US" sz="2800" dirty="0" smtClean="0">
                <a:solidFill>
                  <a:schemeClr val="tx1"/>
                </a:solidFill>
                <a:latin typeface="Century" pitchFamily="18" charset="0"/>
              </a:rPr>
              <a:t>(patt1);</a:t>
            </a:r>
          </a:p>
          <a:p>
            <a:r>
              <a:rPr lang="en-US" sz="2800" dirty="0" smtClean="0">
                <a:solidFill>
                  <a:schemeClr val="tx1"/>
                </a:solidFill>
                <a:latin typeface="Century" pitchFamily="18" charset="0"/>
              </a:rPr>
              <a:t>	</a:t>
            </a:r>
            <a:r>
              <a:rPr lang="en-US" sz="2800" dirty="0" err="1" smtClean="0">
                <a:solidFill>
                  <a:schemeClr val="tx1"/>
                </a:solidFill>
                <a:latin typeface="Century" pitchFamily="18" charset="0"/>
              </a:rPr>
              <a:t>document.write</a:t>
            </a:r>
            <a:r>
              <a:rPr lang="en-US" sz="2800" dirty="0" smtClean="0">
                <a:solidFill>
                  <a:schemeClr val="tx1"/>
                </a:solidFill>
                <a:latin typeface="Century" pitchFamily="18" charset="0"/>
              </a:rPr>
              <a:t>=result;</a:t>
            </a:r>
          </a:p>
          <a:p>
            <a:r>
              <a:rPr lang="en-US" sz="2800" dirty="0" smtClean="0">
                <a:solidFill>
                  <a:schemeClr val="tx1"/>
                </a:solidFill>
                <a:latin typeface="Century" pitchFamily="18" charset="0"/>
              </a:rPr>
              <a:t>&lt;/script&gt;</a:t>
            </a:r>
            <a:endParaRPr lang="en-US" sz="2800" dirty="0">
              <a:solidFill>
                <a:schemeClr val="tx1"/>
              </a:solidFill>
              <a:latin typeface="Century"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ctrTitle"/>
          </p:nvPr>
        </p:nvSpPr>
        <p:spPr>
          <a:xfrm>
            <a:off x="0" y="2971800"/>
            <a:ext cx="9144000" cy="1600200"/>
          </a:xfrm>
          <a:ln>
            <a:noFill/>
          </a:ln>
        </p:spPr>
        <p:txBody>
          <a:bodyPr>
            <a:noAutofit/>
          </a:bodyPr>
          <a:lstStyle/>
          <a:p>
            <a:r>
              <a:rPr lang="en-US" sz="11500" dirty="0" smtClean="0">
                <a:solidFill>
                  <a:schemeClr val="accent1">
                    <a:lumMod val="75000"/>
                  </a:schemeClr>
                </a:solidFill>
              </a:rPr>
              <a:t>AJAX</a:t>
            </a:r>
            <a:endParaRPr lang="en-US" sz="72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366A114A-9F20-4502-B2C7-83AABDB10219}" type="slidenum">
              <a:rPr lang="en-US" smtClean="0"/>
              <a:pPr/>
              <a:t>84</a:t>
            </a:fld>
            <a:endParaRPr lang="en-US"/>
          </a:p>
        </p:txBody>
      </p:sp>
      <p:grpSp>
        <p:nvGrpSpPr>
          <p:cNvPr id="5"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7"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5638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400" dirty="0" smtClean="0">
                <a:solidFill>
                  <a:schemeClr val="accent1">
                    <a:lumMod val="75000"/>
                  </a:schemeClr>
                </a:solidFill>
                <a:latin typeface="+mj-lt"/>
                <a:ea typeface="+mj-ea"/>
                <a:cs typeface="+mj-cs"/>
              </a:rPr>
              <a:t>AJAX</a:t>
            </a:r>
            <a:endParaRPr kumimoji="0" lang="en-US" sz="54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
        <p:nvSpPr>
          <p:cNvPr id="18" name="Slide Number Placeholder 17"/>
          <p:cNvSpPr>
            <a:spLocks noGrp="1"/>
          </p:cNvSpPr>
          <p:nvPr>
            <p:ph type="sldNum" sz="quarter" idx="12"/>
          </p:nvPr>
        </p:nvSpPr>
        <p:spPr/>
        <p:txBody>
          <a:bodyPr/>
          <a:lstStyle/>
          <a:p>
            <a:fld id="{366A114A-9F20-4502-B2C7-83AABDB10219}" type="slidenum">
              <a:rPr lang="en-US" smtClean="0"/>
              <a:pPr/>
              <a:t>85</a:t>
            </a:fld>
            <a:endParaRPr lang="en-US"/>
          </a:p>
        </p:txBody>
      </p:sp>
      <p:sp>
        <p:nvSpPr>
          <p:cNvPr id="5" name="Content Placeholder 4"/>
          <p:cNvSpPr>
            <a:spLocks noGrp="1"/>
          </p:cNvSpPr>
          <p:nvPr>
            <p:ph idx="1"/>
          </p:nvPr>
        </p:nvSpPr>
        <p:spPr/>
        <p:txBody>
          <a:bodyPr>
            <a:normAutofit/>
          </a:bodyPr>
          <a:lstStyle/>
          <a:p>
            <a:r>
              <a:rPr lang="en-US" dirty="0" smtClean="0">
                <a:latin typeface="Century" pitchFamily="18" charset="0"/>
              </a:rPr>
              <a:t>AJAX</a:t>
            </a:r>
          </a:p>
          <a:p>
            <a:pPr lvl="1"/>
            <a:r>
              <a:rPr lang="en-US" dirty="0" smtClean="0">
                <a:latin typeface="Century" pitchFamily="18" charset="0"/>
              </a:rPr>
              <a:t>Asynchronous JavaScript and XML.</a:t>
            </a:r>
          </a:p>
          <a:p>
            <a:pPr lvl="1"/>
            <a:r>
              <a:rPr lang="en-US" dirty="0" smtClean="0">
                <a:latin typeface="Century" pitchFamily="18" charset="0"/>
              </a:rPr>
              <a:t>Not a new programming language, but a new way to use existing standards.</a:t>
            </a:r>
          </a:p>
          <a:p>
            <a:pPr lvl="1"/>
            <a:r>
              <a:rPr lang="en-US" dirty="0" smtClean="0">
                <a:latin typeface="Century" pitchFamily="18" charset="0"/>
              </a:rPr>
              <a:t>Without reloading the whole page, Art of</a:t>
            </a:r>
          </a:p>
          <a:p>
            <a:pPr lvl="2"/>
            <a:r>
              <a:rPr lang="en-US" dirty="0" smtClean="0">
                <a:latin typeface="Century" pitchFamily="18" charset="0"/>
              </a:rPr>
              <a:t>Exchanging data with a server</a:t>
            </a:r>
          </a:p>
          <a:p>
            <a:pPr lvl="2"/>
            <a:r>
              <a:rPr lang="en-US" dirty="0" smtClean="0">
                <a:latin typeface="Century" pitchFamily="18" charset="0"/>
              </a:rPr>
              <a:t>Updating parts of a web page</a:t>
            </a:r>
            <a:endParaRPr lang="en-US" dirty="0">
              <a:latin typeface="Century" pitchFamily="18" charset="0"/>
            </a:endParaRPr>
          </a:p>
        </p:txBody>
      </p:sp>
      <p:grpSp>
        <p:nvGrpSpPr>
          <p:cNvPr id="6" name="Group 4"/>
          <p:cNvGrpSpPr/>
          <p:nvPr/>
        </p:nvGrpSpPr>
        <p:grpSpPr>
          <a:xfrm>
            <a:off x="0" y="76200"/>
            <a:ext cx="9144000" cy="1219200"/>
            <a:chOff x="0" y="228600"/>
            <a:chExt cx="9144000" cy="1219200"/>
          </a:xfrm>
        </p:grpSpPr>
        <p:sp>
          <p:nvSpPr>
            <p:cNvPr id="7" name="Rectangle 6"/>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8" name="Group 14"/>
            <p:cNvGrpSpPr/>
            <p:nvPr/>
          </p:nvGrpSpPr>
          <p:grpSpPr>
            <a:xfrm>
              <a:off x="7010400" y="228600"/>
              <a:ext cx="2046512" cy="838200"/>
              <a:chOff x="6858000" y="121622"/>
              <a:chExt cx="2198912" cy="826532"/>
            </a:xfrm>
          </p:grpSpPr>
          <p:sp>
            <p:nvSpPr>
              <p:cNvPr id="9" name="TextBox 8"/>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0" name="TextBox 9"/>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5638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400" dirty="0" smtClean="0">
                <a:solidFill>
                  <a:schemeClr val="accent1">
                    <a:lumMod val="75000"/>
                  </a:schemeClr>
                </a:solidFill>
                <a:latin typeface="+mj-lt"/>
                <a:ea typeface="+mj-ea"/>
                <a:cs typeface="+mj-cs"/>
              </a:rPr>
              <a:t>AJAX</a:t>
            </a:r>
            <a:endParaRPr kumimoji="0" lang="en-US" sz="54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
        <p:nvSpPr>
          <p:cNvPr id="18" name="Slide Number Placeholder 17"/>
          <p:cNvSpPr>
            <a:spLocks noGrp="1"/>
          </p:cNvSpPr>
          <p:nvPr>
            <p:ph type="sldNum" sz="quarter" idx="12"/>
          </p:nvPr>
        </p:nvSpPr>
        <p:spPr/>
        <p:txBody>
          <a:bodyPr/>
          <a:lstStyle/>
          <a:p>
            <a:fld id="{366A114A-9F20-4502-B2C7-83AABDB10219}" type="slidenum">
              <a:rPr lang="en-US" smtClean="0"/>
              <a:pPr/>
              <a:t>86</a:t>
            </a:fld>
            <a:endParaRPr lang="en-US"/>
          </a:p>
        </p:txBody>
      </p:sp>
      <p:sp>
        <p:nvSpPr>
          <p:cNvPr id="5" name="Content Placeholder 4"/>
          <p:cNvSpPr>
            <a:spLocks noGrp="1"/>
          </p:cNvSpPr>
          <p:nvPr>
            <p:ph idx="1"/>
          </p:nvPr>
        </p:nvSpPr>
        <p:spPr/>
        <p:txBody>
          <a:bodyPr>
            <a:normAutofit/>
          </a:bodyPr>
          <a:lstStyle/>
          <a:p>
            <a:r>
              <a:rPr lang="en-US" dirty="0" smtClean="0">
                <a:latin typeface="Century" pitchFamily="18" charset="0"/>
              </a:rPr>
              <a:t>Web pages without AJAX, must reload the entire page if the content is being changed</a:t>
            </a:r>
          </a:p>
          <a:p>
            <a:r>
              <a:rPr lang="en-US" dirty="0" smtClean="0">
                <a:latin typeface="Century" pitchFamily="18" charset="0"/>
              </a:rPr>
              <a:t>Examples of applications using AJAX:</a:t>
            </a:r>
          </a:p>
          <a:p>
            <a:pPr lvl="1"/>
            <a:r>
              <a:rPr lang="en-US" dirty="0" smtClean="0">
                <a:latin typeface="Century" pitchFamily="18" charset="0"/>
              </a:rPr>
              <a:t>Google Maps</a:t>
            </a:r>
          </a:p>
          <a:p>
            <a:pPr lvl="1"/>
            <a:r>
              <a:rPr lang="en-US" dirty="0" smtClean="0">
                <a:latin typeface="Century" pitchFamily="18" charset="0"/>
              </a:rPr>
              <a:t>Stock Market Sites</a:t>
            </a:r>
          </a:p>
          <a:p>
            <a:pPr lvl="1"/>
            <a:r>
              <a:rPr lang="en-US" dirty="0" smtClean="0">
                <a:latin typeface="Century" pitchFamily="18" charset="0"/>
              </a:rPr>
              <a:t>Sport Score Sites</a:t>
            </a:r>
          </a:p>
          <a:p>
            <a:pPr lvl="1"/>
            <a:r>
              <a:rPr lang="en-US" dirty="0" err="1" smtClean="0">
                <a:latin typeface="Century" pitchFamily="18" charset="0"/>
              </a:rPr>
              <a:t>Facebook</a:t>
            </a:r>
            <a:endParaRPr lang="en-US" dirty="0">
              <a:latin typeface="Century" pitchFamily="18" charset="0"/>
            </a:endParaRPr>
          </a:p>
        </p:txBody>
      </p:sp>
      <p:grpSp>
        <p:nvGrpSpPr>
          <p:cNvPr id="6" name="Group 4"/>
          <p:cNvGrpSpPr/>
          <p:nvPr/>
        </p:nvGrpSpPr>
        <p:grpSpPr>
          <a:xfrm>
            <a:off x="0" y="76200"/>
            <a:ext cx="9144000" cy="1219200"/>
            <a:chOff x="0" y="228600"/>
            <a:chExt cx="9144000" cy="1219200"/>
          </a:xfrm>
        </p:grpSpPr>
        <p:sp>
          <p:nvSpPr>
            <p:cNvPr id="7" name="Rectangle 6"/>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8" name="Group 14"/>
            <p:cNvGrpSpPr/>
            <p:nvPr/>
          </p:nvGrpSpPr>
          <p:grpSpPr>
            <a:xfrm>
              <a:off x="7010400" y="228600"/>
              <a:ext cx="2046512" cy="838200"/>
              <a:chOff x="6858000" y="121622"/>
              <a:chExt cx="2198912" cy="826532"/>
            </a:xfrm>
          </p:grpSpPr>
          <p:sp>
            <p:nvSpPr>
              <p:cNvPr id="9" name="TextBox 8"/>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0" name="TextBox 9"/>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400" dirty="0" smtClean="0">
                <a:solidFill>
                  <a:schemeClr val="accent1">
                    <a:lumMod val="75000"/>
                  </a:schemeClr>
                </a:solidFill>
                <a:latin typeface="+mj-lt"/>
                <a:ea typeface="+mj-ea"/>
                <a:cs typeface="+mj-cs"/>
              </a:rPr>
              <a:t>AJAX – How it works</a:t>
            </a:r>
            <a:endParaRPr kumimoji="0" lang="en-US" sz="54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
        <p:nvSpPr>
          <p:cNvPr id="18" name="Slide Number Placeholder 17"/>
          <p:cNvSpPr>
            <a:spLocks noGrp="1"/>
          </p:cNvSpPr>
          <p:nvPr>
            <p:ph type="sldNum" sz="quarter" idx="12"/>
          </p:nvPr>
        </p:nvSpPr>
        <p:spPr/>
        <p:txBody>
          <a:bodyPr/>
          <a:lstStyle/>
          <a:p>
            <a:fld id="{366A114A-9F20-4502-B2C7-83AABDB10219}" type="slidenum">
              <a:rPr lang="en-US" smtClean="0"/>
              <a:pPr/>
              <a:t>87</a:t>
            </a:fld>
            <a:endParaRPr lang="en-US"/>
          </a:p>
        </p:txBody>
      </p:sp>
      <p:grpSp>
        <p:nvGrpSpPr>
          <p:cNvPr id="2" name="Group 7"/>
          <p:cNvGrpSpPr/>
          <p:nvPr/>
        </p:nvGrpSpPr>
        <p:grpSpPr>
          <a:xfrm>
            <a:off x="990600" y="1905000"/>
            <a:ext cx="6705600" cy="4495800"/>
            <a:chOff x="1371600" y="2133600"/>
            <a:chExt cx="5715000" cy="3429000"/>
          </a:xfrm>
        </p:grpSpPr>
        <p:sp>
          <p:nvSpPr>
            <p:cNvPr id="7" name="Rectangle 6"/>
            <p:cNvSpPr/>
            <p:nvPr/>
          </p:nvSpPr>
          <p:spPr>
            <a:xfrm>
              <a:off x="1371600" y="2133600"/>
              <a:ext cx="5715000" cy="3429000"/>
            </a:xfrm>
            <a:prstGeom prst="rect">
              <a:avLst/>
            </a:prstGeom>
            <a:solidFill>
              <a:schemeClr val="bg1"/>
            </a:solidFill>
            <a:ln>
              <a:noFill/>
            </a:ln>
            <a:effectLst>
              <a:glow rad="1397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JAX"/>
            <p:cNvPicPr>
              <a:picLocks noChangeAspect="1" noChangeArrowheads="1"/>
            </p:cNvPicPr>
            <p:nvPr/>
          </p:nvPicPr>
          <p:blipFill>
            <a:blip r:embed="rId2" cstate="print"/>
            <a:srcRect/>
            <a:stretch>
              <a:fillRect/>
            </a:stretch>
          </p:blipFill>
          <p:spPr bwMode="auto">
            <a:xfrm>
              <a:off x="1524000" y="2286000"/>
              <a:ext cx="5419725" cy="3086101"/>
            </a:xfrm>
            <a:prstGeom prst="rect">
              <a:avLst/>
            </a:prstGeom>
            <a:noFill/>
          </p:spPr>
        </p:pic>
      </p:grpSp>
      <p:grpSp>
        <p:nvGrpSpPr>
          <p:cNvPr id="8" name="Group 4"/>
          <p:cNvGrpSpPr/>
          <p:nvPr/>
        </p:nvGrpSpPr>
        <p:grpSpPr>
          <a:xfrm>
            <a:off x="0" y="76200"/>
            <a:ext cx="9144000" cy="1219200"/>
            <a:chOff x="0" y="228600"/>
            <a:chExt cx="9144000" cy="1219200"/>
          </a:xfrm>
        </p:grpSpPr>
        <p:sp>
          <p:nvSpPr>
            <p:cNvPr id="9" name="Rectangle 8"/>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10" name="Group 14"/>
            <p:cNvGrpSpPr/>
            <p:nvPr/>
          </p:nvGrpSpPr>
          <p:grpSpPr>
            <a:xfrm>
              <a:off x="7010400" y="228600"/>
              <a:ext cx="2046512" cy="838200"/>
              <a:chOff x="6858000" y="121622"/>
              <a:chExt cx="2198912" cy="826532"/>
            </a:xfrm>
          </p:grpSpPr>
          <p:sp>
            <p:nvSpPr>
              <p:cNvPr id="11" name="TextBox 10"/>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2" name="TextBox 11"/>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400" dirty="0" smtClean="0">
                <a:solidFill>
                  <a:schemeClr val="accent1">
                    <a:lumMod val="75000"/>
                  </a:schemeClr>
                </a:solidFill>
                <a:latin typeface="+mj-lt"/>
                <a:ea typeface="+mj-ea"/>
                <a:cs typeface="+mj-cs"/>
              </a:rPr>
              <a:t>AJAX – How it works</a:t>
            </a:r>
            <a:endParaRPr kumimoji="0" lang="en-US" sz="54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
        <p:nvSpPr>
          <p:cNvPr id="9" name="Content Placeholder 8"/>
          <p:cNvSpPr>
            <a:spLocks noGrp="1"/>
          </p:cNvSpPr>
          <p:nvPr>
            <p:ph idx="1"/>
          </p:nvPr>
        </p:nvSpPr>
        <p:spPr/>
        <p:txBody>
          <a:bodyPr>
            <a:normAutofit/>
          </a:bodyPr>
          <a:lstStyle/>
          <a:p>
            <a:r>
              <a:rPr lang="en-US" dirty="0" smtClean="0">
                <a:latin typeface="Century" pitchFamily="18" charset="0"/>
              </a:rPr>
              <a:t>AJAX is Based on Internet Standards</a:t>
            </a:r>
          </a:p>
          <a:p>
            <a:pPr lvl="1"/>
            <a:r>
              <a:rPr lang="en-US" dirty="0" smtClean="0">
                <a:latin typeface="Century" pitchFamily="18" charset="0"/>
              </a:rPr>
              <a:t>Uses a combination of:</a:t>
            </a:r>
          </a:p>
          <a:p>
            <a:pPr lvl="2"/>
            <a:r>
              <a:rPr lang="en-US" dirty="0" err="1" smtClean="0">
                <a:latin typeface="Century" pitchFamily="18" charset="0"/>
              </a:rPr>
              <a:t>XMLHttpRequest</a:t>
            </a:r>
            <a:r>
              <a:rPr lang="en-US" dirty="0" smtClean="0">
                <a:latin typeface="Century" pitchFamily="18" charset="0"/>
              </a:rPr>
              <a:t> object (to exchange data asynchronously with a server)</a:t>
            </a:r>
          </a:p>
          <a:p>
            <a:pPr lvl="2"/>
            <a:r>
              <a:rPr lang="en-US" dirty="0" smtClean="0">
                <a:latin typeface="Century" pitchFamily="18" charset="0"/>
              </a:rPr>
              <a:t>JavaScript/DOM to display/interact with data</a:t>
            </a:r>
          </a:p>
          <a:p>
            <a:r>
              <a:rPr lang="en-US" dirty="0" smtClean="0">
                <a:latin typeface="Century" pitchFamily="18" charset="0"/>
              </a:rPr>
              <a:t>AJAX applications</a:t>
            </a:r>
          </a:p>
          <a:p>
            <a:pPr lvl="1"/>
            <a:r>
              <a:rPr lang="en-US" dirty="0" smtClean="0">
                <a:latin typeface="Century" pitchFamily="18" charset="0"/>
              </a:rPr>
              <a:t>Browsers</a:t>
            </a:r>
          </a:p>
          <a:p>
            <a:pPr lvl="1"/>
            <a:r>
              <a:rPr lang="en-US" dirty="0" smtClean="0">
                <a:latin typeface="Century" pitchFamily="18" charset="0"/>
              </a:rPr>
              <a:t>Platform-independent</a:t>
            </a:r>
          </a:p>
        </p:txBody>
      </p:sp>
      <p:sp>
        <p:nvSpPr>
          <p:cNvPr id="18" name="Slide Number Placeholder 17"/>
          <p:cNvSpPr>
            <a:spLocks noGrp="1"/>
          </p:cNvSpPr>
          <p:nvPr>
            <p:ph type="sldNum" sz="quarter" idx="12"/>
          </p:nvPr>
        </p:nvSpPr>
        <p:spPr/>
        <p:txBody>
          <a:bodyPr/>
          <a:lstStyle/>
          <a:p>
            <a:fld id="{366A114A-9F20-4502-B2C7-83AABDB10219}" type="slidenum">
              <a:rPr lang="en-US" smtClean="0"/>
              <a:pPr/>
              <a:t>88</a:t>
            </a:fld>
            <a:endParaRPr lang="en-US"/>
          </a:p>
        </p:txBody>
      </p:sp>
      <p:grpSp>
        <p:nvGrpSpPr>
          <p:cNvPr id="5"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7"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0" name="TextBox 9"/>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400" dirty="0" smtClean="0">
                <a:solidFill>
                  <a:schemeClr val="accent1">
                    <a:lumMod val="75000"/>
                  </a:schemeClr>
                </a:solidFill>
                <a:latin typeface="+mj-lt"/>
                <a:ea typeface="+mj-ea"/>
                <a:cs typeface="+mj-cs"/>
              </a:rPr>
              <a:t>AJAX – Getting Started</a:t>
            </a:r>
            <a:endParaRPr kumimoji="0" lang="en-US" sz="54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
        <p:nvSpPr>
          <p:cNvPr id="18" name="Slide Number Placeholder 17"/>
          <p:cNvSpPr>
            <a:spLocks noGrp="1"/>
          </p:cNvSpPr>
          <p:nvPr>
            <p:ph type="sldNum" sz="quarter" idx="12"/>
          </p:nvPr>
        </p:nvSpPr>
        <p:spPr/>
        <p:txBody>
          <a:bodyPr/>
          <a:lstStyle/>
          <a:p>
            <a:fld id="{366A114A-9F20-4502-B2C7-83AABDB10219}" type="slidenum">
              <a:rPr lang="en-US" smtClean="0"/>
              <a:pPr/>
              <a:t>89</a:t>
            </a:fld>
            <a:endParaRPr lang="en-US"/>
          </a:p>
        </p:txBody>
      </p:sp>
      <p:sp>
        <p:nvSpPr>
          <p:cNvPr id="11" name="TextBox 10"/>
          <p:cNvSpPr txBox="1"/>
          <p:nvPr/>
        </p:nvSpPr>
        <p:spPr>
          <a:xfrm>
            <a:off x="228600" y="1529477"/>
            <a:ext cx="6248400" cy="2585323"/>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smtClean="0">
                <a:latin typeface="Century" pitchFamily="18" charset="0"/>
              </a:rPr>
              <a:t>&lt;!DOCTYPE html&gt;</a:t>
            </a:r>
            <a:br>
              <a:rPr lang="en-US" dirty="0" smtClean="0">
                <a:latin typeface="Century" pitchFamily="18" charset="0"/>
              </a:rPr>
            </a:br>
            <a:r>
              <a:rPr lang="en-US" dirty="0" smtClean="0">
                <a:latin typeface="Century" pitchFamily="18" charset="0"/>
              </a:rPr>
              <a:t>&lt;html&gt;</a:t>
            </a:r>
            <a:br>
              <a:rPr lang="en-US" dirty="0" smtClean="0">
                <a:latin typeface="Century" pitchFamily="18" charset="0"/>
              </a:rPr>
            </a:br>
            <a:r>
              <a:rPr lang="en-US" dirty="0" smtClean="0">
                <a:latin typeface="Century" pitchFamily="18" charset="0"/>
              </a:rPr>
              <a:t>&lt;body&gt;</a:t>
            </a:r>
            <a:br>
              <a:rPr lang="en-US" dirty="0" smtClean="0">
                <a:latin typeface="Century" pitchFamily="18" charset="0"/>
              </a:rPr>
            </a:br>
            <a:r>
              <a:rPr lang="en-US" dirty="0" smtClean="0">
                <a:latin typeface="Century" pitchFamily="18" charset="0"/>
              </a:rPr>
              <a:t/>
            </a:r>
            <a:br>
              <a:rPr lang="en-US" dirty="0" smtClean="0">
                <a:latin typeface="Century" pitchFamily="18" charset="0"/>
              </a:rPr>
            </a:br>
            <a:r>
              <a:rPr lang="en-US" dirty="0" smtClean="0">
                <a:latin typeface="Century" pitchFamily="18" charset="0"/>
              </a:rPr>
              <a:t>&lt;h1&gt;AJAX will change the text&lt;/h1&gt;</a:t>
            </a:r>
            <a:br>
              <a:rPr lang="en-US" dirty="0" smtClean="0">
                <a:latin typeface="Century" pitchFamily="18" charset="0"/>
              </a:rPr>
            </a:br>
            <a:r>
              <a:rPr lang="en-US" dirty="0" smtClean="0">
                <a:latin typeface="Century" pitchFamily="18" charset="0"/>
              </a:rPr>
              <a:t>&lt;button </a:t>
            </a:r>
            <a:r>
              <a:rPr lang="en-US" dirty="0" err="1" smtClean="0">
                <a:latin typeface="Century" pitchFamily="18" charset="0"/>
              </a:rPr>
              <a:t>onclick</a:t>
            </a:r>
            <a:r>
              <a:rPr lang="en-US" dirty="0" smtClean="0">
                <a:latin typeface="Century" pitchFamily="18" charset="0"/>
              </a:rPr>
              <a:t>=“</a:t>
            </a:r>
            <a:r>
              <a:rPr lang="en-US" dirty="0" err="1" smtClean="0">
                <a:latin typeface="Century" pitchFamily="18" charset="0"/>
              </a:rPr>
              <a:t>callAjax</a:t>
            </a:r>
            <a:r>
              <a:rPr lang="en-US" dirty="0" smtClean="0">
                <a:latin typeface="Century" pitchFamily="18" charset="0"/>
              </a:rPr>
              <a:t>()"&gt;Change Data&lt;/button&gt;</a:t>
            </a:r>
            <a:br>
              <a:rPr lang="en-US" dirty="0" smtClean="0">
                <a:latin typeface="Century" pitchFamily="18" charset="0"/>
              </a:rPr>
            </a:br>
            <a:r>
              <a:rPr lang="en-US" dirty="0" smtClean="0">
                <a:latin typeface="Century" pitchFamily="18" charset="0"/>
              </a:rPr>
              <a:t>&lt;div&gt;&lt;/div&gt;</a:t>
            </a:r>
            <a:br>
              <a:rPr lang="en-US" dirty="0" smtClean="0">
                <a:latin typeface="Century" pitchFamily="18" charset="0"/>
              </a:rPr>
            </a:br>
            <a:r>
              <a:rPr lang="en-US" dirty="0" smtClean="0">
                <a:latin typeface="Century" pitchFamily="18" charset="0"/>
              </a:rPr>
              <a:t>&lt;/body&gt;</a:t>
            </a:r>
            <a:br>
              <a:rPr lang="en-US" dirty="0" smtClean="0">
                <a:latin typeface="Century" pitchFamily="18" charset="0"/>
              </a:rPr>
            </a:br>
            <a:r>
              <a:rPr lang="en-US" dirty="0" smtClean="0">
                <a:latin typeface="Century" pitchFamily="18" charset="0"/>
              </a:rPr>
              <a:t>&lt;/html&gt;</a:t>
            </a:r>
            <a:endParaRPr lang="en-US" dirty="0">
              <a:latin typeface="Century" pitchFamily="18" charset="0"/>
            </a:endParaRPr>
          </a:p>
        </p:txBody>
      </p:sp>
      <p:sp>
        <p:nvSpPr>
          <p:cNvPr id="12" name="TextBox 11"/>
          <p:cNvSpPr txBox="1"/>
          <p:nvPr/>
        </p:nvSpPr>
        <p:spPr>
          <a:xfrm>
            <a:off x="4191000" y="4267200"/>
            <a:ext cx="4038600" cy="2308324"/>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latin typeface="Century" pitchFamily="18" charset="0"/>
              </a:rPr>
              <a:t>&lt;script&gt;</a:t>
            </a:r>
            <a:br>
              <a:rPr lang="en-US" sz="2400" dirty="0" smtClean="0">
                <a:latin typeface="Century" pitchFamily="18" charset="0"/>
              </a:rPr>
            </a:br>
            <a:r>
              <a:rPr lang="en-US" sz="2400" dirty="0" smtClean="0">
                <a:latin typeface="Century" pitchFamily="18" charset="0"/>
              </a:rPr>
              <a:t>function </a:t>
            </a:r>
            <a:r>
              <a:rPr lang="en-US" sz="2400" dirty="0" err="1" smtClean="0">
                <a:latin typeface="Century" pitchFamily="18" charset="0"/>
              </a:rPr>
              <a:t>callAjax</a:t>
            </a:r>
            <a:r>
              <a:rPr lang="en-US" sz="2400" dirty="0" smtClean="0">
                <a:latin typeface="Century" pitchFamily="18" charset="0"/>
              </a:rPr>
              <a:t>()</a:t>
            </a:r>
            <a:br>
              <a:rPr lang="en-US" sz="2400" dirty="0" smtClean="0">
                <a:latin typeface="Century" pitchFamily="18" charset="0"/>
              </a:rPr>
            </a:br>
            <a:r>
              <a:rPr lang="en-US" sz="2400" dirty="0" smtClean="0">
                <a:latin typeface="Century" pitchFamily="18" charset="0"/>
              </a:rPr>
              <a:t>{</a:t>
            </a:r>
            <a:br>
              <a:rPr lang="en-US" sz="2400" dirty="0" smtClean="0">
                <a:latin typeface="Century" pitchFamily="18" charset="0"/>
              </a:rPr>
            </a:br>
            <a:r>
              <a:rPr lang="en-US" sz="2400" dirty="0" smtClean="0">
                <a:latin typeface="Century" pitchFamily="18" charset="0"/>
              </a:rPr>
              <a:t>	// code ...</a:t>
            </a:r>
            <a:br>
              <a:rPr lang="en-US" sz="2400" dirty="0" smtClean="0">
                <a:latin typeface="Century" pitchFamily="18" charset="0"/>
              </a:rPr>
            </a:br>
            <a:r>
              <a:rPr lang="en-US" sz="2400" dirty="0" smtClean="0">
                <a:latin typeface="Century" pitchFamily="18" charset="0"/>
              </a:rPr>
              <a:t>}</a:t>
            </a:r>
            <a:br>
              <a:rPr lang="en-US" sz="2400" dirty="0" smtClean="0">
                <a:latin typeface="Century" pitchFamily="18" charset="0"/>
              </a:rPr>
            </a:br>
            <a:r>
              <a:rPr lang="en-US" sz="2400" dirty="0" smtClean="0">
                <a:latin typeface="Century" pitchFamily="18" charset="0"/>
              </a:rPr>
              <a:t>&lt;/script&gt;</a:t>
            </a:r>
            <a:endParaRPr lang="en-US" sz="2400" dirty="0">
              <a:latin typeface="Century" pitchFamily="18" charset="0"/>
            </a:endParaRPr>
          </a:p>
        </p:txBody>
      </p:sp>
      <p:grpSp>
        <p:nvGrpSpPr>
          <p:cNvPr id="6" name="Group 4"/>
          <p:cNvGrpSpPr/>
          <p:nvPr/>
        </p:nvGrpSpPr>
        <p:grpSpPr>
          <a:xfrm>
            <a:off x="0" y="76200"/>
            <a:ext cx="9144000" cy="1219200"/>
            <a:chOff x="0" y="228600"/>
            <a:chExt cx="9144000" cy="1219200"/>
          </a:xfrm>
        </p:grpSpPr>
        <p:sp>
          <p:nvSpPr>
            <p:cNvPr id="7" name="Rectangle 6"/>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8" name="Group 14"/>
            <p:cNvGrpSpPr/>
            <p:nvPr/>
          </p:nvGrpSpPr>
          <p:grpSpPr>
            <a:xfrm>
              <a:off x="7010400" y="228600"/>
              <a:ext cx="2046512" cy="838200"/>
              <a:chOff x="6858000" y="121622"/>
              <a:chExt cx="2198912" cy="826532"/>
            </a:xfrm>
          </p:grpSpPr>
          <p:sp>
            <p:nvSpPr>
              <p:cNvPr id="9" name="TextBox 8"/>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0" name="TextBox 9"/>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310208" y="2830488"/>
            <a:ext cx="7919392" cy="3798912"/>
          </a:xfrm>
          <a:prstGeom prst="roundRect">
            <a:avLst>
              <a:gd name="adj" fmla="val 13265"/>
            </a:avLst>
          </a:prstGeom>
          <a:solidFill>
            <a:schemeClr val="accent3">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bg2"/>
              </a:solidFill>
              <a:effectLst/>
              <a:latin typeface="Arial" pitchFamily="34" charset="0"/>
              <a:ea typeface="ＭＳ Ｐゴシック"/>
              <a:cs typeface="ＭＳ Ｐゴシック"/>
            </a:endParaRPr>
          </a:p>
        </p:txBody>
      </p:sp>
      <p:sp>
        <p:nvSpPr>
          <p:cNvPr id="4" name="Title 3"/>
          <p:cNvSpPr>
            <a:spLocks noGrp="1"/>
          </p:cNvSpPr>
          <p:nvPr>
            <p:ph type="title"/>
          </p:nvPr>
        </p:nvSpPr>
        <p:spPr>
          <a:xfrm>
            <a:off x="0" y="-76200"/>
            <a:ext cx="7162800" cy="1295400"/>
          </a:xfrm>
        </p:spPr>
        <p:txBody>
          <a:bodyPr>
            <a:noAutofit/>
          </a:bodyPr>
          <a:lstStyle/>
          <a:p>
            <a:pPr algn="l"/>
            <a:r>
              <a:rPr lang="en-US" sz="4000" dirty="0" smtClean="0">
                <a:solidFill>
                  <a:schemeClr val="accent1">
                    <a:lumMod val="75000"/>
                  </a:schemeClr>
                </a:solidFill>
              </a:rPr>
              <a:t>My first Program - Hello World (The external JavaScript)</a:t>
            </a:r>
            <a:endParaRPr lang="en-US" sz="4000" dirty="0">
              <a:solidFill>
                <a:schemeClr val="accent1">
                  <a:lumMod val="75000"/>
                </a:schemeClr>
              </a:solidFill>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9</a:t>
            </a:fld>
            <a:endParaRPr lang="en-US"/>
          </a:p>
        </p:txBody>
      </p:sp>
      <p:sp>
        <p:nvSpPr>
          <p:cNvPr id="13" name="Content Placeholder 2"/>
          <p:cNvSpPr>
            <a:spLocks noGrp="1"/>
          </p:cNvSpPr>
          <p:nvPr>
            <p:ph sz="half" idx="1"/>
          </p:nvPr>
        </p:nvSpPr>
        <p:spPr>
          <a:xfrm>
            <a:off x="533400" y="1437928"/>
            <a:ext cx="8305800" cy="4886672"/>
          </a:xfrm>
        </p:spPr>
        <p:txBody>
          <a:bodyPr>
            <a:noAutofit/>
          </a:bodyPr>
          <a:lstStyle/>
          <a:p>
            <a:pPr algn="just"/>
            <a:r>
              <a:rPr lang="en-US" sz="1400" dirty="0" smtClean="0"/>
              <a:t>Instead of having the scripting code in the HTML - </a:t>
            </a:r>
          </a:p>
          <a:p>
            <a:pPr lvl="1" algn="just"/>
            <a:r>
              <a:rPr lang="en-US" sz="1400" dirty="0" smtClean="0"/>
              <a:t>Write script in separate file and save them with </a:t>
            </a:r>
            <a:r>
              <a:rPr lang="en-US" sz="1400" b="1" dirty="0" smtClean="0">
                <a:solidFill>
                  <a:srgbClr val="5074A9"/>
                </a:solidFill>
              </a:rPr>
              <a:t>.</a:t>
            </a:r>
            <a:r>
              <a:rPr lang="en-US" sz="1400" b="1" dirty="0" err="1" smtClean="0">
                <a:solidFill>
                  <a:srgbClr val="5074A9"/>
                </a:solidFill>
              </a:rPr>
              <a:t>js</a:t>
            </a:r>
            <a:r>
              <a:rPr lang="en-US" sz="1400" b="1" dirty="0" smtClean="0">
                <a:solidFill>
                  <a:srgbClr val="5074A9"/>
                </a:solidFill>
              </a:rPr>
              <a:t> extension</a:t>
            </a:r>
            <a:endParaRPr lang="en-US" sz="1400" dirty="0" smtClean="0">
              <a:solidFill>
                <a:srgbClr val="5074A9"/>
              </a:solidFill>
            </a:endParaRPr>
          </a:p>
          <a:p>
            <a:pPr lvl="1" algn="just"/>
            <a:r>
              <a:rPr lang="en-US" sz="1400" dirty="0" smtClean="0"/>
              <a:t>Include the script in the HTML document using the </a:t>
            </a:r>
            <a:r>
              <a:rPr lang="en-US" sz="1400" b="1" dirty="0" err="1" smtClean="0">
                <a:solidFill>
                  <a:srgbClr val="5074A9"/>
                </a:solidFill>
              </a:rPr>
              <a:t>src</a:t>
            </a:r>
            <a:r>
              <a:rPr lang="en-US" sz="1400" dirty="0" smtClean="0"/>
              <a:t> attribute of the script tag</a:t>
            </a:r>
          </a:p>
          <a:p>
            <a:pPr marL="287337" indent="-285750" algn="just"/>
            <a:endParaRPr lang="en-US" sz="1400" dirty="0"/>
          </a:p>
          <a:p>
            <a:pPr marL="287337" indent="-285750" algn="just"/>
            <a:r>
              <a:rPr lang="en-US" sz="1400" dirty="0" smtClean="0"/>
              <a:t>The same script can be executed using the following code snippets</a:t>
            </a:r>
          </a:p>
          <a:p>
            <a:pPr marL="287337" indent="-285750" algn="just"/>
            <a:endParaRPr lang="en-US" sz="1400" dirty="0" smtClean="0"/>
          </a:p>
          <a:p>
            <a:pPr marL="1587" indent="0" algn="just">
              <a:buNone/>
            </a:pPr>
            <a:r>
              <a:rPr lang="en-US" sz="1600" b="1" dirty="0" smtClean="0"/>
              <a:t>Helloworld.html</a:t>
            </a:r>
          </a:p>
          <a:p>
            <a:pPr marL="1587" indent="0" algn="just">
              <a:buNone/>
            </a:pPr>
            <a:r>
              <a:rPr lang="en-US" sz="1600" dirty="0" smtClean="0"/>
              <a:t>	&lt;!</a:t>
            </a:r>
            <a:r>
              <a:rPr lang="en-US" sz="1600" dirty="0"/>
              <a:t>DOCTYPE html&gt;</a:t>
            </a:r>
          </a:p>
          <a:p>
            <a:pPr marL="1587" indent="0" algn="just">
              <a:buNone/>
            </a:pPr>
            <a:r>
              <a:rPr lang="en-US" sz="1600" dirty="0" smtClean="0"/>
              <a:t>	&lt;</a:t>
            </a:r>
            <a:r>
              <a:rPr lang="en-US" sz="1600" dirty="0"/>
              <a:t>html&gt;</a:t>
            </a:r>
          </a:p>
          <a:p>
            <a:pPr marL="1587" indent="0" algn="just">
              <a:buNone/>
            </a:pPr>
            <a:r>
              <a:rPr lang="en-US" sz="1600" dirty="0"/>
              <a:t>	</a:t>
            </a:r>
            <a:r>
              <a:rPr lang="en-US" sz="1600" dirty="0" smtClean="0"/>
              <a:t>	&lt;</a:t>
            </a:r>
            <a:r>
              <a:rPr lang="en-US" sz="1600" dirty="0"/>
              <a:t>head&gt;</a:t>
            </a:r>
          </a:p>
          <a:p>
            <a:pPr marL="1587" indent="0" algn="just">
              <a:buNone/>
            </a:pPr>
            <a:r>
              <a:rPr lang="en-US" sz="1600" dirty="0" smtClean="0"/>
              <a:t>	</a:t>
            </a:r>
            <a:r>
              <a:rPr lang="en-US" sz="1600" dirty="0"/>
              <a:t>	</a:t>
            </a:r>
            <a:r>
              <a:rPr lang="en-US" sz="1600" dirty="0" smtClean="0"/>
              <a:t>	&lt;</a:t>
            </a:r>
            <a:r>
              <a:rPr lang="en-US" sz="1600" dirty="0"/>
              <a:t>title&gt;Hello World&lt;/title&gt;</a:t>
            </a:r>
          </a:p>
          <a:p>
            <a:pPr marL="1587" indent="0" algn="just">
              <a:buNone/>
            </a:pPr>
            <a:r>
              <a:rPr lang="en-US" sz="1600" dirty="0"/>
              <a:t>	</a:t>
            </a:r>
            <a:r>
              <a:rPr lang="en-US" sz="1600" dirty="0" smtClean="0"/>
              <a:t>	&lt;/</a:t>
            </a:r>
            <a:r>
              <a:rPr lang="en-US" sz="1600" dirty="0"/>
              <a:t>head&gt;</a:t>
            </a:r>
          </a:p>
          <a:p>
            <a:pPr marL="1587" indent="0" algn="just">
              <a:buNone/>
            </a:pPr>
            <a:r>
              <a:rPr lang="en-US" sz="1600" dirty="0"/>
              <a:t>	</a:t>
            </a:r>
            <a:r>
              <a:rPr lang="en-US" sz="1600" dirty="0" smtClean="0"/>
              <a:t>	&lt;</a:t>
            </a:r>
            <a:r>
              <a:rPr lang="en-US" sz="1600" dirty="0"/>
              <a:t>body&gt;</a:t>
            </a:r>
          </a:p>
          <a:p>
            <a:pPr marL="1587" indent="0" algn="just">
              <a:buNone/>
            </a:pPr>
            <a:r>
              <a:rPr lang="en-US" sz="1600" dirty="0"/>
              <a:t>		</a:t>
            </a:r>
            <a:r>
              <a:rPr lang="en-US" sz="1600" dirty="0" smtClean="0"/>
              <a:t>	</a:t>
            </a:r>
            <a:r>
              <a:rPr lang="en-US" sz="1600" b="1" dirty="0" smtClean="0"/>
              <a:t>&lt;</a:t>
            </a:r>
            <a:r>
              <a:rPr lang="en-US" sz="1600" b="1" dirty="0"/>
              <a:t>script type="text/</a:t>
            </a:r>
            <a:r>
              <a:rPr lang="en-US" sz="1600" b="1" dirty="0" err="1"/>
              <a:t>javascript</a:t>
            </a:r>
            <a:r>
              <a:rPr lang="en-US" sz="1600" b="1" dirty="0"/>
              <a:t>" </a:t>
            </a:r>
            <a:r>
              <a:rPr lang="en-US" sz="1600" b="1" dirty="0" err="1">
                <a:solidFill>
                  <a:srgbClr val="FF0000"/>
                </a:solidFill>
              </a:rPr>
              <a:t>src</a:t>
            </a:r>
            <a:r>
              <a:rPr lang="en-US" sz="1600" b="1" dirty="0">
                <a:solidFill>
                  <a:srgbClr val="FF0000"/>
                </a:solidFill>
              </a:rPr>
              <a:t>="script.js"</a:t>
            </a:r>
            <a:r>
              <a:rPr lang="en-US" sz="1600" b="1" dirty="0"/>
              <a:t>&gt;&lt;/script&gt;</a:t>
            </a:r>
          </a:p>
          <a:p>
            <a:pPr marL="1587" indent="0" algn="just">
              <a:buNone/>
            </a:pPr>
            <a:r>
              <a:rPr lang="en-US" sz="1600" dirty="0"/>
              <a:t>	</a:t>
            </a:r>
            <a:r>
              <a:rPr lang="en-US" sz="1600" dirty="0" smtClean="0"/>
              <a:t>	&lt;/</a:t>
            </a:r>
            <a:r>
              <a:rPr lang="en-US" sz="1600" dirty="0"/>
              <a:t>body&gt;</a:t>
            </a:r>
          </a:p>
          <a:p>
            <a:pPr marL="1587" indent="0" algn="just">
              <a:buNone/>
            </a:pPr>
            <a:r>
              <a:rPr lang="en-US" sz="1600" dirty="0" smtClean="0"/>
              <a:t>	&lt;/</a:t>
            </a:r>
            <a:r>
              <a:rPr lang="en-US" sz="1600" dirty="0"/>
              <a:t>html</a:t>
            </a:r>
            <a:r>
              <a:rPr lang="en-US" sz="1600" dirty="0" smtClean="0"/>
              <a:t>&gt;</a:t>
            </a:r>
            <a:endParaRPr lang="en-US" sz="1600" dirty="0"/>
          </a:p>
          <a:p>
            <a:pPr marL="1587" indent="0" algn="just">
              <a:buNone/>
            </a:pPr>
            <a:r>
              <a:rPr lang="en-US" sz="1600" b="1" dirty="0" smtClean="0"/>
              <a:t>Script.js</a:t>
            </a:r>
          </a:p>
          <a:p>
            <a:pPr marL="1587" indent="0" algn="just">
              <a:buNone/>
            </a:pPr>
            <a:r>
              <a:rPr lang="en-US" sz="1600" dirty="0" smtClean="0"/>
              <a:t>	alert</a:t>
            </a:r>
            <a:r>
              <a:rPr lang="en-US" sz="1600" dirty="0"/>
              <a:t>("Hello World");</a:t>
            </a:r>
          </a:p>
          <a:p>
            <a:pPr algn="just"/>
            <a:endParaRPr lang="en-US" sz="14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400" dirty="0" smtClean="0">
                <a:solidFill>
                  <a:schemeClr val="accent1">
                    <a:lumMod val="75000"/>
                  </a:schemeClr>
                </a:solidFill>
                <a:latin typeface="+mj-lt"/>
                <a:ea typeface="+mj-ea"/>
                <a:cs typeface="+mj-cs"/>
              </a:rPr>
              <a:t>AJAX – Getting Started</a:t>
            </a:r>
            <a:endParaRPr kumimoji="0" lang="en-US" sz="54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
        <p:nvSpPr>
          <p:cNvPr id="18" name="Slide Number Placeholder 17"/>
          <p:cNvSpPr>
            <a:spLocks noGrp="1"/>
          </p:cNvSpPr>
          <p:nvPr>
            <p:ph type="sldNum" sz="quarter" idx="12"/>
          </p:nvPr>
        </p:nvSpPr>
        <p:spPr>
          <a:xfrm>
            <a:off x="6553200" y="6492875"/>
            <a:ext cx="2133600" cy="365125"/>
          </a:xfrm>
        </p:spPr>
        <p:txBody>
          <a:bodyPr/>
          <a:lstStyle/>
          <a:p>
            <a:fld id="{366A114A-9F20-4502-B2C7-83AABDB10219}" type="slidenum">
              <a:rPr lang="en-US" smtClean="0"/>
              <a:pPr/>
              <a:t>90</a:t>
            </a:fld>
            <a:endParaRPr lang="en-US"/>
          </a:p>
        </p:txBody>
      </p:sp>
      <p:sp>
        <p:nvSpPr>
          <p:cNvPr id="12" name="TextBox 11"/>
          <p:cNvSpPr txBox="1"/>
          <p:nvPr/>
        </p:nvSpPr>
        <p:spPr>
          <a:xfrm>
            <a:off x="304800" y="1371600"/>
            <a:ext cx="8686800" cy="5170646"/>
          </a:xfrm>
          <a:prstGeom prst="rect">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smtClean="0">
                <a:latin typeface="Century" pitchFamily="18" charset="0"/>
              </a:rPr>
              <a:t>function </a:t>
            </a:r>
            <a:r>
              <a:rPr lang="en-US" sz="1400" dirty="0" err="1" smtClean="0">
                <a:latin typeface="Century" pitchFamily="18" charset="0"/>
              </a:rPr>
              <a:t>callAjax</a:t>
            </a:r>
            <a:r>
              <a:rPr lang="en-US" sz="1400" dirty="0" smtClean="0">
                <a:latin typeface="Century" pitchFamily="18" charset="0"/>
              </a:rPr>
              <a:t>()</a:t>
            </a:r>
            <a:br>
              <a:rPr lang="en-US" sz="1400" dirty="0" smtClean="0">
                <a:latin typeface="Century" pitchFamily="18" charset="0"/>
              </a:rPr>
            </a:br>
            <a:r>
              <a:rPr lang="en-US" sz="1400" dirty="0" smtClean="0">
                <a:latin typeface="Century" pitchFamily="18" charset="0"/>
              </a:rPr>
              <a:t>{</a:t>
            </a:r>
            <a:br>
              <a:rPr lang="en-US" sz="1400" dirty="0" smtClean="0">
                <a:latin typeface="Century" pitchFamily="18" charset="0"/>
              </a:rPr>
            </a:br>
            <a:r>
              <a:rPr lang="en-US" sz="1400" dirty="0" err="1" smtClean="0">
                <a:latin typeface="Century" pitchFamily="18" charset="0"/>
              </a:rPr>
              <a:t>var</a:t>
            </a:r>
            <a:r>
              <a:rPr lang="en-US" sz="1400" dirty="0" smtClean="0">
                <a:latin typeface="Century" pitchFamily="18" charset="0"/>
              </a:rPr>
              <a:t> </a:t>
            </a:r>
            <a:r>
              <a:rPr lang="en-US" sz="1400" dirty="0" err="1" smtClean="0">
                <a:solidFill>
                  <a:srgbClr val="C00000"/>
                </a:solidFill>
                <a:latin typeface="Century" pitchFamily="18" charset="0"/>
              </a:rPr>
              <a:t>xmlhttp</a:t>
            </a:r>
            <a:r>
              <a:rPr lang="en-US" sz="1400" dirty="0" smtClean="0">
                <a:latin typeface="Century" pitchFamily="18" charset="0"/>
              </a:rPr>
              <a:t>;</a:t>
            </a:r>
          </a:p>
          <a:p>
            <a:r>
              <a:rPr lang="en-US" sz="1400" dirty="0" smtClean="0">
                <a:latin typeface="Century" pitchFamily="18" charset="0"/>
              </a:rPr>
              <a:t>// code for IE7+, Firefox, Chrome, Opera, Safari</a:t>
            </a:r>
          </a:p>
          <a:p>
            <a:r>
              <a:rPr lang="en-US" sz="1400" dirty="0" smtClean="0">
                <a:latin typeface="Century" pitchFamily="18" charset="0"/>
              </a:rPr>
              <a:t>if (</a:t>
            </a:r>
            <a:r>
              <a:rPr lang="en-US" sz="1400" dirty="0" err="1" smtClean="0">
                <a:solidFill>
                  <a:srgbClr val="0070C0"/>
                </a:solidFill>
                <a:latin typeface="Century" pitchFamily="18" charset="0"/>
              </a:rPr>
              <a:t>window.XMLHttpRequest</a:t>
            </a:r>
            <a:r>
              <a:rPr lang="en-US" sz="1400" dirty="0" smtClean="0">
                <a:latin typeface="Century" pitchFamily="18" charset="0"/>
              </a:rPr>
              <a:t>)</a:t>
            </a:r>
          </a:p>
          <a:p>
            <a:r>
              <a:rPr lang="en-US" sz="1400" dirty="0" smtClean="0">
                <a:latin typeface="Century" pitchFamily="18" charset="0"/>
              </a:rPr>
              <a:t>{</a:t>
            </a:r>
          </a:p>
          <a:p>
            <a:r>
              <a:rPr lang="en-US" sz="1400" dirty="0" smtClean="0">
                <a:latin typeface="Century" pitchFamily="18" charset="0"/>
              </a:rPr>
              <a:t>	</a:t>
            </a:r>
            <a:r>
              <a:rPr lang="en-US" sz="1400" dirty="0" err="1" smtClean="0">
                <a:solidFill>
                  <a:srgbClr val="C00000"/>
                </a:solidFill>
                <a:latin typeface="Century" pitchFamily="18" charset="0"/>
              </a:rPr>
              <a:t>xmlhttp</a:t>
            </a:r>
            <a:r>
              <a:rPr lang="en-US" sz="1400" dirty="0" smtClean="0">
                <a:solidFill>
                  <a:srgbClr val="C00000"/>
                </a:solidFill>
                <a:latin typeface="Century" pitchFamily="18" charset="0"/>
              </a:rPr>
              <a:t> </a:t>
            </a:r>
            <a:r>
              <a:rPr lang="en-US" sz="1400" dirty="0" smtClean="0">
                <a:solidFill>
                  <a:srgbClr val="0070C0"/>
                </a:solidFill>
                <a:latin typeface="Century" pitchFamily="18" charset="0"/>
              </a:rPr>
              <a:t>= </a:t>
            </a:r>
            <a:r>
              <a:rPr lang="en-US" dirty="0" smtClean="0">
                <a:solidFill>
                  <a:srgbClr val="0070C0"/>
                </a:solidFill>
                <a:latin typeface="Century" pitchFamily="18" charset="0"/>
              </a:rPr>
              <a:t>new </a:t>
            </a:r>
            <a:r>
              <a:rPr lang="en-US" dirty="0" err="1" smtClean="0">
                <a:solidFill>
                  <a:srgbClr val="0070C0"/>
                </a:solidFill>
                <a:latin typeface="Century" pitchFamily="18" charset="0"/>
              </a:rPr>
              <a:t>XMLHttpRequest</a:t>
            </a:r>
            <a:r>
              <a:rPr lang="en-US" dirty="0" smtClean="0">
                <a:latin typeface="Century" pitchFamily="18" charset="0"/>
              </a:rPr>
              <a:t>();</a:t>
            </a:r>
            <a:endParaRPr lang="en-US" sz="1400" dirty="0" smtClean="0">
              <a:latin typeface="Century" pitchFamily="18" charset="0"/>
            </a:endParaRPr>
          </a:p>
          <a:p>
            <a:r>
              <a:rPr lang="en-US" sz="1400" dirty="0" smtClean="0">
                <a:latin typeface="Century" pitchFamily="18" charset="0"/>
              </a:rPr>
              <a:t>}</a:t>
            </a:r>
          </a:p>
          <a:p>
            <a:r>
              <a:rPr lang="en-US" sz="1400" dirty="0" smtClean="0">
                <a:latin typeface="Century" pitchFamily="18" charset="0"/>
              </a:rPr>
              <a:t>else</a:t>
            </a:r>
          </a:p>
          <a:p>
            <a:r>
              <a:rPr lang="en-US" sz="1400" dirty="0" smtClean="0">
                <a:latin typeface="Century" pitchFamily="18" charset="0"/>
              </a:rPr>
              <a:t>// code for IE6, IE5</a:t>
            </a:r>
          </a:p>
          <a:p>
            <a:r>
              <a:rPr lang="en-US" sz="1400" dirty="0" smtClean="0">
                <a:latin typeface="Century" pitchFamily="18" charset="0"/>
              </a:rPr>
              <a:t>{</a:t>
            </a:r>
          </a:p>
          <a:p>
            <a:r>
              <a:rPr lang="en-US" sz="1400" dirty="0" smtClean="0">
                <a:latin typeface="Century" pitchFamily="18" charset="0"/>
              </a:rPr>
              <a:t>	</a:t>
            </a:r>
            <a:r>
              <a:rPr lang="en-US" sz="1400" dirty="0" err="1" smtClean="0">
                <a:solidFill>
                  <a:srgbClr val="C00000"/>
                </a:solidFill>
                <a:latin typeface="Century" pitchFamily="18" charset="0"/>
              </a:rPr>
              <a:t>xmlhttp</a:t>
            </a:r>
            <a:r>
              <a:rPr lang="en-US" sz="1400" dirty="0" smtClean="0">
                <a:solidFill>
                  <a:srgbClr val="C00000"/>
                </a:solidFill>
                <a:latin typeface="Century" pitchFamily="18" charset="0"/>
              </a:rPr>
              <a:t> </a:t>
            </a:r>
            <a:r>
              <a:rPr lang="en-US" sz="1400" dirty="0" smtClean="0">
                <a:latin typeface="Century" pitchFamily="18" charset="0"/>
              </a:rPr>
              <a:t>= </a:t>
            </a:r>
            <a:r>
              <a:rPr lang="en-US" dirty="0" smtClean="0">
                <a:solidFill>
                  <a:srgbClr val="002060"/>
                </a:solidFill>
                <a:latin typeface="Century" pitchFamily="18" charset="0"/>
              </a:rPr>
              <a:t>new </a:t>
            </a:r>
            <a:r>
              <a:rPr lang="en-US" dirty="0" err="1" smtClean="0">
                <a:solidFill>
                  <a:srgbClr val="002060"/>
                </a:solidFill>
                <a:latin typeface="Century" pitchFamily="18" charset="0"/>
              </a:rPr>
              <a:t>ActiveXObject</a:t>
            </a:r>
            <a:r>
              <a:rPr lang="en-US" dirty="0" smtClean="0">
                <a:solidFill>
                  <a:srgbClr val="002060"/>
                </a:solidFill>
                <a:latin typeface="Century" pitchFamily="18" charset="0"/>
              </a:rPr>
              <a:t>("</a:t>
            </a:r>
            <a:r>
              <a:rPr lang="en-US" dirty="0" err="1" smtClean="0">
                <a:solidFill>
                  <a:srgbClr val="002060"/>
                </a:solidFill>
                <a:latin typeface="Century" pitchFamily="18" charset="0"/>
              </a:rPr>
              <a:t>Microsoft.XMLHTTP</a:t>
            </a:r>
            <a:r>
              <a:rPr lang="en-US" dirty="0" smtClean="0">
                <a:solidFill>
                  <a:srgbClr val="002060"/>
                </a:solidFill>
                <a:latin typeface="Century" pitchFamily="18" charset="0"/>
              </a:rPr>
              <a:t>");</a:t>
            </a:r>
            <a:endParaRPr lang="en-US" sz="1400" dirty="0" smtClean="0">
              <a:solidFill>
                <a:srgbClr val="002060"/>
              </a:solidFill>
              <a:latin typeface="Century" pitchFamily="18" charset="0"/>
            </a:endParaRPr>
          </a:p>
          <a:p>
            <a:r>
              <a:rPr lang="en-US" sz="1400" dirty="0" smtClean="0">
                <a:latin typeface="Century" pitchFamily="18" charset="0"/>
              </a:rPr>
              <a:t>}</a:t>
            </a:r>
          </a:p>
          <a:p>
            <a:r>
              <a:rPr lang="en-US" sz="1400" dirty="0" err="1" smtClean="0">
                <a:latin typeface="Century" pitchFamily="18" charset="0"/>
              </a:rPr>
              <a:t>xmlhttp.onreadystatechange</a:t>
            </a:r>
            <a:r>
              <a:rPr lang="en-US" sz="1400" dirty="0" smtClean="0">
                <a:latin typeface="Century" pitchFamily="18" charset="0"/>
              </a:rPr>
              <a:t>= function()</a:t>
            </a:r>
          </a:p>
          <a:p>
            <a:r>
              <a:rPr lang="en-US" sz="1400" dirty="0" smtClean="0">
                <a:latin typeface="Century" pitchFamily="18" charset="0"/>
              </a:rPr>
              <a:t>{</a:t>
            </a:r>
          </a:p>
          <a:p>
            <a:r>
              <a:rPr lang="en-US" sz="1400" dirty="0" smtClean="0">
                <a:latin typeface="Century" pitchFamily="18" charset="0"/>
              </a:rPr>
              <a:t>	if (</a:t>
            </a:r>
            <a:r>
              <a:rPr lang="en-US" sz="1400" dirty="0" err="1" smtClean="0">
                <a:latin typeface="Century" pitchFamily="18" charset="0"/>
              </a:rPr>
              <a:t>xmlhttp.readyState</a:t>
            </a:r>
            <a:r>
              <a:rPr lang="en-US" sz="1400" dirty="0" smtClean="0">
                <a:latin typeface="Century" pitchFamily="18" charset="0"/>
              </a:rPr>
              <a:t>==4 &amp;&amp; </a:t>
            </a:r>
            <a:r>
              <a:rPr lang="en-US" sz="1400" dirty="0" err="1" smtClean="0">
                <a:latin typeface="Century" pitchFamily="18" charset="0"/>
              </a:rPr>
              <a:t>xmlhttp.status</a:t>
            </a:r>
            <a:r>
              <a:rPr lang="en-US" sz="1400" dirty="0" smtClean="0">
                <a:latin typeface="Century" pitchFamily="18" charset="0"/>
              </a:rPr>
              <a:t>==200)</a:t>
            </a:r>
          </a:p>
          <a:p>
            <a:r>
              <a:rPr lang="en-US" sz="1400" dirty="0" smtClean="0">
                <a:latin typeface="Century" pitchFamily="18" charset="0"/>
              </a:rPr>
              <a:t>	{</a:t>
            </a:r>
          </a:p>
          <a:p>
            <a:r>
              <a:rPr lang="en-US" sz="1400" dirty="0" smtClean="0">
                <a:latin typeface="Century" pitchFamily="18" charset="0"/>
              </a:rPr>
              <a:t>		</a:t>
            </a:r>
            <a:r>
              <a:rPr lang="en-US" sz="1400" dirty="0" err="1" smtClean="0">
                <a:latin typeface="Century" pitchFamily="18" charset="0"/>
              </a:rPr>
              <a:t>document.getElementsByTagName</a:t>
            </a:r>
            <a:r>
              <a:rPr lang="en-US" sz="1400" dirty="0" smtClean="0">
                <a:latin typeface="Century" pitchFamily="18" charset="0"/>
              </a:rPr>
              <a:t>(“div")[0].</a:t>
            </a:r>
            <a:r>
              <a:rPr lang="en-US" sz="1400" dirty="0" err="1" smtClean="0">
                <a:latin typeface="Century" pitchFamily="18" charset="0"/>
              </a:rPr>
              <a:t>innerHTML</a:t>
            </a:r>
            <a:r>
              <a:rPr lang="en-US" sz="1400" dirty="0" smtClean="0">
                <a:latin typeface="Century" pitchFamily="18" charset="0"/>
              </a:rPr>
              <a:t>=</a:t>
            </a:r>
            <a:r>
              <a:rPr lang="en-US" sz="1400" dirty="0" err="1" smtClean="0">
                <a:latin typeface="Century" pitchFamily="18" charset="0"/>
              </a:rPr>
              <a:t>xmlhttp.responseText</a:t>
            </a:r>
            <a:r>
              <a:rPr lang="en-US" sz="1400" dirty="0" smtClean="0">
                <a:latin typeface="Century" pitchFamily="18" charset="0"/>
              </a:rPr>
              <a:t>;</a:t>
            </a:r>
          </a:p>
          <a:p>
            <a:r>
              <a:rPr lang="en-US" sz="1400" dirty="0" smtClean="0">
                <a:latin typeface="Century" pitchFamily="18" charset="0"/>
              </a:rPr>
              <a:t>	}</a:t>
            </a:r>
          </a:p>
          <a:p>
            <a:r>
              <a:rPr lang="en-US" sz="1400" dirty="0" smtClean="0">
                <a:latin typeface="Century" pitchFamily="18" charset="0"/>
              </a:rPr>
              <a:t>}</a:t>
            </a:r>
          </a:p>
          <a:p>
            <a:r>
              <a:rPr lang="en-US" sz="1400" dirty="0" err="1" smtClean="0">
                <a:latin typeface="Century" pitchFamily="18" charset="0"/>
              </a:rPr>
              <a:t>xmlhttp.open</a:t>
            </a:r>
            <a:r>
              <a:rPr lang="en-US" sz="1400" dirty="0" smtClean="0">
                <a:latin typeface="Century" pitchFamily="18" charset="0"/>
              </a:rPr>
              <a:t>("</a:t>
            </a:r>
            <a:r>
              <a:rPr lang="en-US" sz="1400" dirty="0" err="1" smtClean="0">
                <a:latin typeface="Century" pitchFamily="18" charset="0"/>
              </a:rPr>
              <a:t>GET","ajax_info.txt",true</a:t>
            </a:r>
            <a:r>
              <a:rPr lang="en-US" sz="1400" dirty="0" smtClean="0">
                <a:latin typeface="Century" pitchFamily="18" charset="0"/>
              </a:rPr>
              <a:t>);</a:t>
            </a:r>
          </a:p>
          <a:p>
            <a:r>
              <a:rPr lang="en-US" sz="1400" dirty="0" err="1" smtClean="0">
                <a:latin typeface="Century" pitchFamily="18" charset="0"/>
              </a:rPr>
              <a:t>xmlhttp.send</a:t>
            </a:r>
            <a:r>
              <a:rPr lang="en-US" sz="1400" dirty="0" smtClean="0">
                <a:latin typeface="Century" pitchFamily="18" charset="0"/>
              </a:rPr>
              <a:t>();</a:t>
            </a:r>
          </a:p>
          <a:p>
            <a:r>
              <a:rPr lang="en-US" sz="1400" dirty="0" smtClean="0">
                <a:latin typeface="Century" pitchFamily="18" charset="0"/>
              </a:rPr>
              <a:t>}</a:t>
            </a:r>
            <a:endParaRPr lang="en-US" sz="1400" dirty="0">
              <a:latin typeface="Century" pitchFamily="18" charset="0"/>
            </a:endParaRPr>
          </a:p>
        </p:txBody>
      </p:sp>
      <p:grpSp>
        <p:nvGrpSpPr>
          <p:cNvPr id="5"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7"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a:spcBef>
                <a:spcPct val="0"/>
              </a:spcBef>
              <a:defRPr/>
            </a:pPr>
            <a:r>
              <a:rPr lang="en-US" sz="5400" dirty="0" smtClean="0">
                <a:solidFill>
                  <a:schemeClr val="accent1">
                    <a:lumMod val="75000"/>
                  </a:schemeClr>
                </a:solidFill>
                <a:latin typeface="+mj-lt"/>
                <a:ea typeface="+mj-ea"/>
                <a:cs typeface="+mj-cs"/>
              </a:rPr>
              <a:t>AJAX – </a:t>
            </a:r>
            <a:r>
              <a:rPr lang="en-US" sz="4400" dirty="0" smtClean="0">
                <a:solidFill>
                  <a:schemeClr val="tx2">
                    <a:lumMod val="60000"/>
                    <a:lumOff val="40000"/>
                  </a:schemeClr>
                </a:solidFill>
              </a:rPr>
              <a:t>Request To a Server</a:t>
            </a:r>
            <a:endParaRPr lang="en-US" sz="5400" dirty="0" smtClean="0">
              <a:solidFill>
                <a:schemeClr val="tx2">
                  <a:lumMod val="60000"/>
                  <a:lumOff val="40000"/>
                </a:schemeClr>
              </a:solidFill>
            </a:endParaRPr>
          </a:p>
        </p:txBody>
      </p:sp>
      <p:sp>
        <p:nvSpPr>
          <p:cNvPr id="6" name="Content Placeholder 5"/>
          <p:cNvSpPr>
            <a:spLocks noGrp="1"/>
          </p:cNvSpPr>
          <p:nvPr>
            <p:ph idx="1"/>
          </p:nvPr>
        </p:nvSpPr>
        <p:spPr/>
        <p:txBody>
          <a:bodyPr/>
          <a:lstStyle/>
          <a:p>
            <a:r>
              <a:rPr lang="en-US" dirty="0" smtClean="0"/>
              <a:t>use the open() and send() methods of the </a:t>
            </a:r>
            <a:r>
              <a:rPr lang="en-US" dirty="0" err="1" smtClean="0"/>
              <a:t>XMLHttpRequest</a:t>
            </a:r>
            <a:r>
              <a:rPr lang="en-US" dirty="0" smtClean="0"/>
              <a:t> object:</a:t>
            </a:r>
            <a:endParaRPr lang="en-US" dirty="0"/>
          </a:p>
        </p:txBody>
      </p:sp>
      <p:sp>
        <p:nvSpPr>
          <p:cNvPr id="18" name="Slide Number Placeholder 17"/>
          <p:cNvSpPr>
            <a:spLocks noGrp="1"/>
          </p:cNvSpPr>
          <p:nvPr>
            <p:ph type="sldNum" sz="quarter" idx="12"/>
          </p:nvPr>
        </p:nvSpPr>
        <p:spPr/>
        <p:txBody>
          <a:bodyPr/>
          <a:lstStyle/>
          <a:p>
            <a:fld id="{366A114A-9F20-4502-B2C7-83AABDB10219}" type="slidenum">
              <a:rPr lang="en-US" smtClean="0"/>
              <a:pPr/>
              <a:t>91</a:t>
            </a:fld>
            <a:endParaRPr lang="en-US"/>
          </a:p>
        </p:txBody>
      </p:sp>
      <p:sp>
        <p:nvSpPr>
          <p:cNvPr id="7" name="TextBox 6"/>
          <p:cNvSpPr txBox="1"/>
          <p:nvPr/>
        </p:nvSpPr>
        <p:spPr>
          <a:xfrm>
            <a:off x="1600200" y="3697069"/>
            <a:ext cx="4876800" cy="1015663"/>
          </a:xfrm>
          <a:prstGeom prst="rect">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err="1" smtClean="0">
                <a:latin typeface="Century" pitchFamily="18" charset="0"/>
              </a:rPr>
              <a:t>xmlhttp.open</a:t>
            </a:r>
            <a:r>
              <a:rPr lang="en-US" sz="2000" dirty="0" smtClean="0">
                <a:latin typeface="Century" pitchFamily="18" charset="0"/>
              </a:rPr>
              <a:t>("</a:t>
            </a:r>
            <a:r>
              <a:rPr lang="en-US" sz="2000" dirty="0" err="1" smtClean="0">
                <a:latin typeface="Century" pitchFamily="18" charset="0"/>
              </a:rPr>
              <a:t>GET",“url",true</a:t>
            </a:r>
            <a:r>
              <a:rPr lang="en-US" sz="2000" dirty="0" smtClean="0">
                <a:latin typeface="Century" pitchFamily="18" charset="0"/>
              </a:rPr>
              <a:t>);</a:t>
            </a:r>
          </a:p>
          <a:p>
            <a:r>
              <a:rPr lang="en-US" sz="2000" dirty="0" smtClean="0">
                <a:latin typeface="Century" pitchFamily="18" charset="0"/>
              </a:rPr>
              <a:t/>
            </a:r>
            <a:br>
              <a:rPr lang="en-US" sz="2000" dirty="0" smtClean="0">
                <a:latin typeface="Century" pitchFamily="18" charset="0"/>
              </a:rPr>
            </a:br>
            <a:r>
              <a:rPr lang="en-US" sz="2000" dirty="0" err="1" smtClean="0">
                <a:latin typeface="Century" pitchFamily="18" charset="0"/>
              </a:rPr>
              <a:t>xmlhttp.send</a:t>
            </a:r>
            <a:r>
              <a:rPr lang="en-US" sz="2000" dirty="0" smtClean="0">
                <a:latin typeface="Century" pitchFamily="18" charset="0"/>
              </a:rPr>
              <a:t>();</a:t>
            </a:r>
            <a:endParaRPr lang="en-US" sz="2000" dirty="0">
              <a:latin typeface="Century" pitchFamily="18" charset="0"/>
            </a:endParaRPr>
          </a:p>
        </p:txBody>
      </p:sp>
      <p:sp>
        <p:nvSpPr>
          <p:cNvPr id="8" name="TextBox 7"/>
          <p:cNvSpPr txBox="1"/>
          <p:nvPr/>
        </p:nvSpPr>
        <p:spPr>
          <a:xfrm>
            <a:off x="685800" y="2743200"/>
            <a:ext cx="2209800" cy="369332"/>
          </a:xfrm>
          <a:prstGeom prst="rect">
            <a:avLst/>
          </a:prstGeom>
          <a:solidFill>
            <a:schemeClr val="tx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smtClean="0">
                <a:latin typeface="Century" pitchFamily="18" charset="0"/>
              </a:rPr>
              <a:t> Type of request</a:t>
            </a:r>
            <a:endParaRPr lang="en-US" dirty="0">
              <a:latin typeface="Century" pitchFamily="18" charset="0"/>
            </a:endParaRPr>
          </a:p>
        </p:txBody>
      </p:sp>
      <p:sp>
        <p:nvSpPr>
          <p:cNvPr id="9" name="TextBox 8"/>
          <p:cNvSpPr txBox="1"/>
          <p:nvPr/>
        </p:nvSpPr>
        <p:spPr>
          <a:xfrm>
            <a:off x="5181600" y="2667000"/>
            <a:ext cx="1066800" cy="369332"/>
          </a:xfrm>
          <a:prstGeom prst="rect">
            <a:avLst/>
          </a:prstGeom>
          <a:solidFill>
            <a:schemeClr val="tx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smtClean="0">
                <a:latin typeface="Century" pitchFamily="18" charset="0"/>
              </a:rPr>
              <a:t>URL</a:t>
            </a:r>
            <a:endParaRPr lang="en-US" dirty="0">
              <a:latin typeface="Century" pitchFamily="18" charset="0"/>
            </a:endParaRPr>
          </a:p>
        </p:txBody>
      </p:sp>
      <p:sp>
        <p:nvSpPr>
          <p:cNvPr id="10" name="TextBox 9"/>
          <p:cNvSpPr txBox="1"/>
          <p:nvPr/>
        </p:nvSpPr>
        <p:spPr>
          <a:xfrm>
            <a:off x="5867400" y="5029200"/>
            <a:ext cx="2743200" cy="646331"/>
          </a:xfrm>
          <a:prstGeom prst="rect">
            <a:avLst/>
          </a:prstGeom>
          <a:solidFill>
            <a:schemeClr val="tx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smtClean="0">
                <a:latin typeface="Century" pitchFamily="18" charset="0"/>
              </a:rPr>
              <a:t>If the request should be asynchronous or not</a:t>
            </a:r>
            <a:endParaRPr lang="en-US" dirty="0">
              <a:latin typeface="Century" pitchFamily="18" charset="0"/>
            </a:endParaRPr>
          </a:p>
        </p:txBody>
      </p:sp>
      <p:sp>
        <p:nvSpPr>
          <p:cNvPr id="11" name="TextBox 10"/>
          <p:cNvSpPr txBox="1"/>
          <p:nvPr/>
        </p:nvSpPr>
        <p:spPr>
          <a:xfrm>
            <a:off x="381000" y="5715000"/>
            <a:ext cx="2209800" cy="646331"/>
          </a:xfrm>
          <a:prstGeom prst="rect">
            <a:avLst/>
          </a:prstGeom>
          <a:solidFill>
            <a:schemeClr val="tx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dirty="0" smtClean="0"/>
              <a:t>Sends the request to the server</a:t>
            </a:r>
            <a:endParaRPr lang="en-US" dirty="0">
              <a:latin typeface="Century" pitchFamily="18" charset="0"/>
            </a:endParaRPr>
          </a:p>
        </p:txBody>
      </p:sp>
      <p:cxnSp>
        <p:nvCxnSpPr>
          <p:cNvPr id="14" name="Straight Arrow Connector 13"/>
          <p:cNvCxnSpPr>
            <a:stCxn id="8" idx="2"/>
          </p:cNvCxnSpPr>
          <p:nvPr/>
        </p:nvCxnSpPr>
        <p:spPr>
          <a:xfrm rot="16200000" flipH="1">
            <a:off x="2413516" y="2489716"/>
            <a:ext cx="621268" cy="1866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p:cNvCxnSpPr>
          <p:nvPr/>
        </p:nvCxnSpPr>
        <p:spPr>
          <a:xfrm rot="5400000">
            <a:off x="4832866" y="2927866"/>
            <a:ext cx="773668"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0"/>
          </p:cNvCxnSpPr>
          <p:nvPr/>
        </p:nvCxnSpPr>
        <p:spPr>
          <a:xfrm rot="16200000" flipV="1">
            <a:off x="5943600" y="3733800"/>
            <a:ext cx="9906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0"/>
          </p:cNvCxnSpPr>
          <p:nvPr/>
        </p:nvCxnSpPr>
        <p:spPr>
          <a:xfrm rot="5400000" flipH="1" flipV="1">
            <a:off x="1619250" y="4514850"/>
            <a:ext cx="1066800" cy="133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 name="Group 4"/>
          <p:cNvGrpSpPr/>
          <p:nvPr/>
        </p:nvGrpSpPr>
        <p:grpSpPr>
          <a:xfrm>
            <a:off x="0" y="76200"/>
            <a:ext cx="9144000" cy="1219200"/>
            <a:chOff x="0" y="228600"/>
            <a:chExt cx="9144000" cy="1219200"/>
          </a:xfrm>
        </p:grpSpPr>
        <p:sp>
          <p:nvSpPr>
            <p:cNvPr id="17" name="Rectangle 16"/>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20" name="Group 14"/>
            <p:cNvGrpSpPr/>
            <p:nvPr/>
          </p:nvGrpSpPr>
          <p:grpSpPr>
            <a:xfrm>
              <a:off x="7010400" y="228600"/>
              <a:ext cx="2046512" cy="838200"/>
              <a:chOff x="6858000" y="121622"/>
              <a:chExt cx="2198912" cy="826532"/>
            </a:xfrm>
          </p:grpSpPr>
          <p:sp>
            <p:nvSpPr>
              <p:cNvPr id="22" name="TextBox 21"/>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23" name="TextBox 22"/>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a:spcBef>
                <a:spcPct val="0"/>
              </a:spcBef>
              <a:defRPr/>
            </a:pPr>
            <a:r>
              <a:rPr lang="en-US" sz="5400" dirty="0" smtClean="0">
                <a:solidFill>
                  <a:schemeClr val="accent1">
                    <a:lumMod val="75000"/>
                  </a:schemeClr>
                </a:solidFill>
                <a:latin typeface="+mj-lt"/>
                <a:ea typeface="+mj-ea"/>
                <a:cs typeface="+mj-cs"/>
              </a:rPr>
              <a:t>AJAX – </a:t>
            </a:r>
            <a:r>
              <a:rPr lang="en-US" sz="4400" dirty="0" smtClean="0">
                <a:solidFill>
                  <a:schemeClr val="tx2">
                    <a:lumMod val="60000"/>
                    <a:lumOff val="40000"/>
                  </a:schemeClr>
                </a:solidFill>
              </a:rPr>
              <a:t>Asynchronous</a:t>
            </a:r>
            <a:endParaRPr lang="en-US" sz="5400" dirty="0" smtClean="0">
              <a:solidFill>
                <a:schemeClr val="tx2">
                  <a:lumMod val="60000"/>
                  <a:lumOff val="40000"/>
                </a:schemeClr>
              </a:solidFill>
            </a:endParaRPr>
          </a:p>
        </p:txBody>
      </p:sp>
      <p:sp>
        <p:nvSpPr>
          <p:cNvPr id="6" name="Content Placeholder 5"/>
          <p:cNvSpPr>
            <a:spLocks noGrp="1"/>
          </p:cNvSpPr>
          <p:nvPr>
            <p:ph idx="1"/>
          </p:nvPr>
        </p:nvSpPr>
        <p:spPr/>
        <p:txBody>
          <a:bodyPr>
            <a:normAutofit/>
          </a:bodyPr>
          <a:lstStyle/>
          <a:p>
            <a:r>
              <a:rPr lang="en-US" i="1" dirty="0" smtClean="0">
                <a:latin typeface="Century" pitchFamily="18" charset="0"/>
              </a:rPr>
              <a:t>Asynchronous requests</a:t>
            </a:r>
            <a:r>
              <a:rPr lang="en-US" dirty="0" smtClean="0">
                <a:latin typeface="Century" pitchFamily="18" charset="0"/>
              </a:rPr>
              <a:t> is a huge improvement for web developers</a:t>
            </a:r>
          </a:p>
          <a:p>
            <a:r>
              <a:rPr lang="en-US" dirty="0" smtClean="0">
                <a:latin typeface="Century" pitchFamily="18" charset="0"/>
              </a:rPr>
              <a:t>Many of the tasks performed on the server are very time consuming</a:t>
            </a:r>
          </a:p>
          <a:p>
            <a:pPr lvl="1"/>
            <a:r>
              <a:rPr lang="en-US" dirty="0" smtClean="0">
                <a:latin typeface="Century" pitchFamily="18" charset="0"/>
              </a:rPr>
              <a:t>JavaScript does not have to wait for the server response:</a:t>
            </a:r>
          </a:p>
          <a:p>
            <a:pPr lvl="2"/>
            <a:r>
              <a:rPr lang="en-US" dirty="0" smtClean="0">
                <a:latin typeface="Century" pitchFamily="18" charset="0"/>
              </a:rPr>
              <a:t>Execute other scripts while waiting for server response</a:t>
            </a:r>
          </a:p>
          <a:p>
            <a:pPr lvl="2"/>
            <a:r>
              <a:rPr lang="en-US" dirty="0" smtClean="0">
                <a:latin typeface="Century" pitchFamily="18" charset="0"/>
              </a:rPr>
              <a:t>Deal with the response when the response ready</a:t>
            </a:r>
            <a:endParaRPr lang="en-US" dirty="0">
              <a:latin typeface="Century" pitchFamily="18" charset="0"/>
            </a:endParaRPr>
          </a:p>
        </p:txBody>
      </p:sp>
      <p:sp>
        <p:nvSpPr>
          <p:cNvPr id="18" name="Slide Number Placeholder 17"/>
          <p:cNvSpPr>
            <a:spLocks noGrp="1"/>
          </p:cNvSpPr>
          <p:nvPr>
            <p:ph type="sldNum" sz="quarter" idx="12"/>
          </p:nvPr>
        </p:nvSpPr>
        <p:spPr/>
        <p:txBody>
          <a:bodyPr/>
          <a:lstStyle/>
          <a:p>
            <a:fld id="{366A114A-9F20-4502-B2C7-83AABDB10219}" type="slidenum">
              <a:rPr lang="en-US" smtClean="0"/>
              <a:pPr/>
              <a:t>92</a:t>
            </a:fld>
            <a:endParaRPr lang="en-US"/>
          </a:p>
        </p:txBody>
      </p:sp>
      <p:grpSp>
        <p:nvGrpSpPr>
          <p:cNvPr id="5" name="Group 4"/>
          <p:cNvGrpSpPr/>
          <p:nvPr/>
        </p:nvGrpSpPr>
        <p:grpSpPr>
          <a:xfrm>
            <a:off x="0" y="76200"/>
            <a:ext cx="9144000" cy="1219200"/>
            <a:chOff x="0" y="228600"/>
            <a:chExt cx="9144000" cy="1219200"/>
          </a:xfrm>
        </p:grpSpPr>
        <p:sp>
          <p:nvSpPr>
            <p:cNvPr id="7" name="Rectangle 6"/>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8" name="Group 14"/>
            <p:cNvGrpSpPr/>
            <p:nvPr/>
          </p:nvGrpSpPr>
          <p:grpSpPr>
            <a:xfrm>
              <a:off x="7010400" y="228600"/>
              <a:ext cx="2046512" cy="838200"/>
              <a:chOff x="6858000" y="121622"/>
              <a:chExt cx="2198912" cy="826532"/>
            </a:xfrm>
          </p:grpSpPr>
          <p:sp>
            <p:nvSpPr>
              <p:cNvPr id="9" name="TextBox 8"/>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0" name="TextBox 9"/>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a:spcBef>
                <a:spcPct val="0"/>
              </a:spcBef>
              <a:defRPr/>
            </a:pPr>
            <a:r>
              <a:rPr lang="en-US" sz="5400" dirty="0" smtClean="0">
                <a:solidFill>
                  <a:schemeClr val="accent1">
                    <a:lumMod val="75000"/>
                  </a:schemeClr>
                </a:solidFill>
                <a:latin typeface="+mj-lt"/>
                <a:ea typeface="+mj-ea"/>
                <a:cs typeface="+mj-cs"/>
              </a:rPr>
              <a:t>AJAX – </a:t>
            </a:r>
            <a:r>
              <a:rPr lang="en-US" sz="4400" dirty="0" smtClean="0">
                <a:solidFill>
                  <a:schemeClr val="tx2">
                    <a:lumMod val="60000"/>
                    <a:lumOff val="40000"/>
                  </a:schemeClr>
                </a:solidFill>
              </a:rPr>
              <a:t>Response</a:t>
            </a:r>
            <a:endParaRPr lang="en-US" sz="5400" dirty="0" smtClean="0">
              <a:solidFill>
                <a:schemeClr val="tx2">
                  <a:lumMod val="60000"/>
                  <a:lumOff val="40000"/>
                </a:schemeClr>
              </a:solidFill>
            </a:endParaRPr>
          </a:p>
        </p:txBody>
      </p:sp>
      <p:sp>
        <p:nvSpPr>
          <p:cNvPr id="6" name="Content Placeholder 5"/>
          <p:cNvSpPr>
            <a:spLocks noGrp="1"/>
          </p:cNvSpPr>
          <p:nvPr>
            <p:ph idx="1"/>
          </p:nvPr>
        </p:nvSpPr>
        <p:spPr/>
        <p:txBody>
          <a:bodyPr>
            <a:normAutofit/>
          </a:bodyPr>
          <a:lstStyle/>
          <a:p>
            <a:r>
              <a:rPr lang="en-US" dirty="0" err="1" smtClean="0"/>
              <a:t>responseText</a:t>
            </a:r>
            <a:endParaRPr lang="en-US" dirty="0" smtClean="0"/>
          </a:p>
          <a:p>
            <a:pPr lvl="1"/>
            <a:r>
              <a:rPr lang="en-US" dirty="0" smtClean="0"/>
              <a:t>get the response data as a string</a:t>
            </a:r>
          </a:p>
          <a:p>
            <a:r>
              <a:rPr lang="en-US" dirty="0" err="1" smtClean="0"/>
              <a:t>responseXML</a:t>
            </a:r>
            <a:endParaRPr lang="en-US" dirty="0" smtClean="0"/>
          </a:p>
          <a:p>
            <a:pPr lvl="1"/>
            <a:r>
              <a:rPr lang="en-US" dirty="0" smtClean="0"/>
              <a:t>get the response data as XML data</a:t>
            </a:r>
            <a:endParaRPr lang="en-US" dirty="0"/>
          </a:p>
        </p:txBody>
      </p:sp>
      <p:sp>
        <p:nvSpPr>
          <p:cNvPr id="18" name="Slide Number Placeholder 17"/>
          <p:cNvSpPr>
            <a:spLocks noGrp="1"/>
          </p:cNvSpPr>
          <p:nvPr>
            <p:ph type="sldNum" sz="quarter" idx="12"/>
          </p:nvPr>
        </p:nvSpPr>
        <p:spPr/>
        <p:txBody>
          <a:bodyPr/>
          <a:lstStyle/>
          <a:p>
            <a:fld id="{366A114A-9F20-4502-B2C7-83AABDB10219}" type="slidenum">
              <a:rPr lang="en-US" smtClean="0"/>
              <a:pPr/>
              <a:t>93</a:t>
            </a:fld>
            <a:endParaRPr lang="en-US"/>
          </a:p>
        </p:txBody>
      </p:sp>
      <p:grpSp>
        <p:nvGrpSpPr>
          <p:cNvPr id="5" name="Group 4"/>
          <p:cNvGrpSpPr/>
          <p:nvPr/>
        </p:nvGrpSpPr>
        <p:grpSpPr>
          <a:xfrm>
            <a:off x="0" y="76200"/>
            <a:ext cx="9144000" cy="1219200"/>
            <a:chOff x="0" y="228600"/>
            <a:chExt cx="9144000" cy="1219200"/>
          </a:xfrm>
        </p:grpSpPr>
        <p:sp>
          <p:nvSpPr>
            <p:cNvPr id="7" name="Rectangle 6"/>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8" name="Group 14"/>
            <p:cNvGrpSpPr/>
            <p:nvPr/>
          </p:nvGrpSpPr>
          <p:grpSpPr>
            <a:xfrm>
              <a:off x="7010400" y="228600"/>
              <a:ext cx="2046512" cy="838200"/>
              <a:chOff x="6858000" y="121622"/>
              <a:chExt cx="2198912" cy="826532"/>
            </a:xfrm>
          </p:grpSpPr>
          <p:sp>
            <p:nvSpPr>
              <p:cNvPr id="9" name="TextBox 8"/>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0" name="TextBox 9"/>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a:spcBef>
                <a:spcPct val="0"/>
              </a:spcBef>
              <a:defRPr/>
            </a:pPr>
            <a:r>
              <a:rPr lang="en-US" sz="5400" dirty="0" smtClean="0">
                <a:solidFill>
                  <a:schemeClr val="accent1">
                    <a:lumMod val="75000"/>
                  </a:schemeClr>
                </a:solidFill>
                <a:latin typeface="+mj-lt"/>
                <a:ea typeface="+mj-ea"/>
                <a:cs typeface="+mj-cs"/>
              </a:rPr>
              <a:t>AJAX – </a:t>
            </a:r>
            <a:r>
              <a:rPr lang="en-US" sz="4400" dirty="0" smtClean="0">
                <a:solidFill>
                  <a:schemeClr val="tx2">
                    <a:lumMod val="60000"/>
                    <a:lumOff val="40000"/>
                  </a:schemeClr>
                </a:solidFill>
              </a:rPr>
              <a:t>Event</a:t>
            </a:r>
            <a:endParaRPr lang="en-US" sz="5400" dirty="0" smtClean="0">
              <a:solidFill>
                <a:schemeClr val="tx2">
                  <a:lumMod val="60000"/>
                  <a:lumOff val="40000"/>
                </a:schemeClr>
              </a:solidFill>
            </a:endParaRPr>
          </a:p>
        </p:txBody>
      </p:sp>
      <p:sp>
        <p:nvSpPr>
          <p:cNvPr id="6" name="Content Placeholder 5"/>
          <p:cNvSpPr>
            <a:spLocks noGrp="1"/>
          </p:cNvSpPr>
          <p:nvPr>
            <p:ph idx="1"/>
          </p:nvPr>
        </p:nvSpPr>
        <p:spPr/>
        <p:txBody>
          <a:bodyPr>
            <a:normAutofit/>
          </a:bodyPr>
          <a:lstStyle/>
          <a:p>
            <a:r>
              <a:rPr lang="en-US" dirty="0" smtClean="0">
                <a:latin typeface="Century" pitchFamily="18" charset="0"/>
              </a:rPr>
              <a:t>When a request to a server is sent</a:t>
            </a:r>
          </a:p>
          <a:p>
            <a:pPr lvl="2"/>
            <a:r>
              <a:rPr lang="en-US" dirty="0" smtClean="0">
                <a:latin typeface="Century" pitchFamily="18" charset="0"/>
              </a:rPr>
              <a:t>The </a:t>
            </a:r>
            <a:r>
              <a:rPr lang="en-US" dirty="0" err="1" smtClean="0">
                <a:latin typeface="Century" pitchFamily="18" charset="0"/>
              </a:rPr>
              <a:t>onreadystatechange</a:t>
            </a:r>
            <a:r>
              <a:rPr lang="en-US" dirty="0" smtClean="0">
                <a:latin typeface="Century" pitchFamily="18" charset="0"/>
              </a:rPr>
              <a:t> event is triggered every time the </a:t>
            </a:r>
            <a:r>
              <a:rPr lang="en-US" dirty="0" err="1" smtClean="0">
                <a:latin typeface="Century" pitchFamily="18" charset="0"/>
              </a:rPr>
              <a:t>readyState</a:t>
            </a:r>
            <a:r>
              <a:rPr lang="en-US" dirty="0" smtClean="0">
                <a:latin typeface="Century" pitchFamily="18" charset="0"/>
              </a:rPr>
              <a:t> changes</a:t>
            </a:r>
          </a:p>
          <a:p>
            <a:pPr lvl="2"/>
            <a:r>
              <a:rPr lang="en-US" dirty="0" smtClean="0">
                <a:latin typeface="Century" pitchFamily="18" charset="0"/>
              </a:rPr>
              <a:t>The </a:t>
            </a:r>
            <a:r>
              <a:rPr lang="en-US" dirty="0" err="1" smtClean="0">
                <a:latin typeface="Century" pitchFamily="18" charset="0"/>
              </a:rPr>
              <a:t>readyState</a:t>
            </a:r>
            <a:r>
              <a:rPr lang="en-US" dirty="0" smtClean="0">
                <a:latin typeface="Century" pitchFamily="18" charset="0"/>
              </a:rPr>
              <a:t> property holds the status of the </a:t>
            </a:r>
            <a:r>
              <a:rPr lang="en-US" dirty="0" err="1" smtClean="0">
                <a:latin typeface="Century" pitchFamily="18" charset="0"/>
              </a:rPr>
              <a:t>XMLHttpRequest</a:t>
            </a:r>
            <a:endParaRPr lang="en-US" dirty="0" smtClean="0">
              <a:latin typeface="Century" pitchFamily="18" charset="0"/>
            </a:endParaRPr>
          </a:p>
          <a:p>
            <a:pPr lvl="1"/>
            <a:r>
              <a:rPr lang="en-US" dirty="0" smtClean="0">
                <a:latin typeface="Century" pitchFamily="18" charset="0"/>
              </a:rPr>
              <a:t>Three important properties of the </a:t>
            </a:r>
            <a:r>
              <a:rPr lang="en-US" dirty="0" err="1" smtClean="0">
                <a:latin typeface="Century" pitchFamily="18" charset="0"/>
              </a:rPr>
              <a:t>XMLHttpRequest</a:t>
            </a:r>
            <a:r>
              <a:rPr lang="en-US" dirty="0" smtClean="0">
                <a:latin typeface="Century" pitchFamily="18" charset="0"/>
              </a:rPr>
              <a:t> object:</a:t>
            </a:r>
          </a:p>
          <a:p>
            <a:pPr lvl="2"/>
            <a:r>
              <a:rPr lang="en-US" dirty="0" err="1" smtClean="0">
                <a:latin typeface="Century" pitchFamily="18" charset="0"/>
              </a:rPr>
              <a:t>Onreadystatechange</a:t>
            </a:r>
            <a:endParaRPr lang="en-US" dirty="0" smtClean="0">
              <a:latin typeface="Century" pitchFamily="18" charset="0"/>
            </a:endParaRPr>
          </a:p>
          <a:p>
            <a:pPr lvl="2"/>
            <a:r>
              <a:rPr lang="en-US" dirty="0" err="1" smtClean="0">
                <a:latin typeface="Century" pitchFamily="18" charset="0"/>
              </a:rPr>
              <a:t>readyState</a:t>
            </a:r>
            <a:endParaRPr lang="en-US" dirty="0" smtClean="0">
              <a:latin typeface="Century" pitchFamily="18" charset="0"/>
            </a:endParaRPr>
          </a:p>
          <a:p>
            <a:pPr lvl="2"/>
            <a:r>
              <a:rPr lang="en-US" dirty="0" smtClean="0">
                <a:latin typeface="Century" pitchFamily="18" charset="0"/>
              </a:rPr>
              <a:t>status</a:t>
            </a:r>
          </a:p>
          <a:p>
            <a:pPr lvl="1"/>
            <a:endParaRPr lang="en-US" dirty="0">
              <a:latin typeface="Century" pitchFamily="18" charset="0"/>
            </a:endParaRPr>
          </a:p>
        </p:txBody>
      </p:sp>
      <p:sp>
        <p:nvSpPr>
          <p:cNvPr id="18" name="Slide Number Placeholder 17"/>
          <p:cNvSpPr>
            <a:spLocks noGrp="1"/>
          </p:cNvSpPr>
          <p:nvPr>
            <p:ph type="sldNum" sz="quarter" idx="12"/>
          </p:nvPr>
        </p:nvSpPr>
        <p:spPr/>
        <p:txBody>
          <a:bodyPr/>
          <a:lstStyle/>
          <a:p>
            <a:fld id="{366A114A-9F20-4502-B2C7-83AABDB10219}" type="slidenum">
              <a:rPr lang="en-US" smtClean="0"/>
              <a:pPr/>
              <a:t>94</a:t>
            </a:fld>
            <a:endParaRPr lang="en-US"/>
          </a:p>
        </p:txBody>
      </p:sp>
      <p:grpSp>
        <p:nvGrpSpPr>
          <p:cNvPr id="5" name="Group 4"/>
          <p:cNvGrpSpPr/>
          <p:nvPr/>
        </p:nvGrpSpPr>
        <p:grpSpPr>
          <a:xfrm>
            <a:off x="0" y="76200"/>
            <a:ext cx="9144000" cy="1219200"/>
            <a:chOff x="0" y="228600"/>
            <a:chExt cx="9144000" cy="1219200"/>
          </a:xfrm>
        </p:grpSpPr>
        <p:sp>
          <p:nvSpPr>
            <p:cNvPr id="7" name="Rectangle 6"/>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8" name="Group 14"/>
            <p:cNvGrpSpPr/>
            <p:nvPr/>
          </p:nvGrpSpPr>
          <p:grpSpPr>
            <a:xfrm>
              <a:off x="7010400" y="228600"/>
              <a:ext cx="2046512" cy="838200"/>
              <a:chOff x="6858000" y="121622"/>
              <a:chExt cx="2198912" cy="826532"/>
            </a:xfrm>
          </p:grpSpPr>
          <p:sp>
            <p:nvSpPr>
              <p:cNvPr id="9" name="TextBox 8"/>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0" name="TextBox 9"/>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a:spcBef>
                <a:spcPct val="0"/>
              </a:spcBef>
              <a:defRPr/>
            </a:pPr>
            <a:r>
              <a:rPr lang="en-US" sz="5400" dirty="0" smtClean="0">
                <a:solidFill>
                  <a:schemeClr val="accent1">
                    <a:lumMod val="75000"/>
                  </a:schemeClr>
                </a:solidFill>
                <a:latin typeface="+mj-lt"/>
                <a:ea typeface="+mj-ea"/>
                <a:cs typeface="+mj-cs"/>
              </a:rPr>
              <a:t>AJAX – </a:t>
            </a:r>
            <a:r>
              <a:rPr lang="en-US" sz="4400" dirty="0" smtClean="0">
                <a:solidFill>
                  <a:schemeClr val="tx2">
                    <a:lumMod val="60000"/>
                    <a:lumOff val="40000"/>
                  </a:schemeClr>
                </a:solidFill>
              </a:rPr>
              <a:t>Event</a:t>
            </a:r>
            <a:endParaRPr lang="en-US" sz="5400" dirty="0" smtClean="0">
              <a:solidFill>
                <a:schemeClr val="tx2">
                  <a:lumMod val="60000"/>
                  <a:lumOff val="40000"/>
                </a:schemeClr>
              </a:solidFill>
            </a:endParaRPr>
          </a:p>
        </p:txBody>
      </p:sp>
      <p:sp>
        <p:nvSpPr>
          <p:cNvPr id="18" name="Slide Number Placeholder 17"/>
          <p:cNvSpPr>
            <a:spLocks noGrp="1"/>
          </p:cNvSpPr>
          <p:nvPr>
            <p:ph type="sldNum" sz="quarter" idx="12"/>
          </p:nvPr>
        </p:nvSpPr>
        <p:spPr/>
        <p:txBody>
          <a:bodyPr/>
          <a:lstStyle/>
          <a:p>
            <a:fld id="{366A114A-9F20-4502-B2C7-83AABDB10219}" type="slidenum">
              <a:rPr lang="en-US" smtClean="0"/>
              <a:pPr/>
              <a:t>95</a:t>
            </a:fld>
            <a:endParaRPr lang="en-US"/>
          </a:p>
        </p:txBody>
      </p:sp>
      <p:grpSp>
        <p:nvGrpSpPr>
          <p:cNvPr id="2" name="Group 8"/>
          <p:cNvGrpSpPr/>
          <p:nvPr/>
        </p:nvGrpSpPr>
        <p:grpSpPr>
          <a:xfrm>
            <a:off x="381000" y="1981200"/>
            <a:ext cx="8229600" cy="2971800"/>
            <a:chOff x="914400" y="2286000"/>
            <a:chExt cx="7315200" cy="2286000"/>
          </a:xfrm>
        </p:grpSpPr>
        <p:sp>
          <p:nvSpPr>
            <p:cNvPr id="8" name="Rectangle 7"/>
            <p:cNvSpPr/>
            <p:nvPr/>
          </p:nvSpPr>
          <p:spPr>
            <a:xfrm>
              <a:off x="914400" y="2286000"/>
              <a:ext cx="7315200" cy="2286000"/>
            </a:xfrm>
            <a:prstGeom prst="rect">
              <a:avLst/>
            </a:prstGeom>
            <a:solidFill>
              <a:schemeClr val="bg1"/>
            </a:solidFill>
            <a:ln>
              <a:noFill/>
            </a:ln>
            <a:effectLst>
              <a:glow rad="101600">
                <a:schemeClr val="tx1">
                  <a:lumMod val="50000"/>
                  <a:lumOff val="50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410" name="Object 2"/>
            <p:cNvGraphicFramePr>
              <a:graphicFrameLocks noChangeAspect="1"/>
            </p:cNvGraphicFramePr>
            <p:nvPr/>
          </p:nvGraphicFramePr>
          <p:xfrm>
            <a:off x="982663" y="2381250"/>
            <a:ext cx="7180262" cy="2095500"/>
          </p:xfrm>
          <a:graphic>
            <a:graphicData uri="http://schemas.openxmlformats.org/presentationml/2006/ole">
              <p:oleObj spid="_x0000_s1026" name="Picture" r:id="rId3" imgW="7180952" imgH="2095238" progId="StaticDib">
                <p:embed/>
              </p:oleObj>
            </a:graphicData>
          </a:graphic>
        </p:graphicFrame>
      </p:grpSp>
      <p:grpSp>
        <p:nvGrpSpPr>
          <p:cNvPr id="7" name="Group 4"/>
          <p:cNvGrpSpPr/>
          <p:nvPr/>
        </p:nvGrpSpPr>
        <p:grpSpPr>
          <a:xfrm>
            <a:off x="0" y="76200"/>
            <a:ext cx="9144000" cy="1219200"/>
            <a:chOff x="0" y="228600"/>
            <a:chExt cx="9144000" cy="1219200"/>
          </a:xfrm>
        </p:grpSpPr>
        <p:sp>
          <p:nvSpPr>
            <p:cNvPr id="9" name="Rectangle 8"/>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10" name="Group 14"/>
            <p:cNvGrpSpPr/>
            <p:nvPr/>
          </p:nvGrpSpPr>
          <p:grpSpPr>
            <a:xfrm>
              <a:off x="7010400" y="228600"/>
              <a:ext cx="2046512" cy="838200"/>
              <a:chOff x="6858000" y="121622"/>
              <a:chExt cx="2198912" cy="826532"/>
            </a:xfrm>
          </p:grpSpPr>
          <p:sp>
            <p:nvSpPr>
              <p:cNvPr id="11" name="TextBox 10"/>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2" name="TextBox 11"/>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a:spcBef>
                <a:spcPct val="0"/>
              </a:spcBef>
              <a:defRPr/>
            </a:pPr>
            <a:r>
              <a:rPr lang="en-US" sz="5400" dirty="0" smtClean="0">
                <a:solidFill>
                  <a:schemeClr val="accent1">
                    <a:lumMod val="75000"/>
                  </a:schemeClr>
                </a:solidFill>
                <a:latin typeface="+mj-lt"/>
                <a:ea typeface="+mj-ea"/>
                <a:cs typeface="+mj-cs"/>
              </a:rPr>
              <a:t>AJAX</a:t>
            </a:r>
            <a:endParaRPr lang="en-US" sz="5400" dirty="0" smtClean="0">
              <a:solidFill>
                <a:schemeClr val="tx2">
                  <a:lumMod val="60000"/>
                  <a:lumOff val="40000"/>
                </a:schemeClr>
              </a:solidFill>
            </a:endParaRPr>
          </a:p>
        </p:txBody>
      </p:sp>
      <p:sp>
        <p:nvSpPr>
          <p:cNvPr id="18" name="Slide Number Placeholder 17"/>
          <p:cNvSpPr>
            <a:spLocks noGrp="1"/>
          </p:cNvSpPr>
          <p:nvPr>
            <p:ph type="sldNum" sz="quarter" idx="12"/>
          </p:nvPr>
        </p:nvSpPr>
        <p:spPr/>
        <p:txBody>
          <a:bodyPr/>
          <a:lstStyle/>
          <a:p>
            <a:fld id="{366A114A-9F20-4502-B2C7-83AABDB10219}" type="slidenum">
              <a:rPr lang="en-US" smtClean="0"/>
              <a:pPr/>
              <a:t>96</a:t>
            </a:fld>
            <a:endParaRPr lang="en-US"/>
          </a:p>
        </p:txBody>
      </p:sp>
      <p:sp>
        <p:nvSpPr>
          <p:cNvPr id="7" name="Content Placeholder 5"/>
          <p:cNvSpPr>
            <a:spLocks noGrp="1"/>
          </p:cNvSpPr>
          <p:nvPr>
            <p:ph idx="1"/>
          </p:nvPr>
        </p:nvSpPr>
        <p:spPr>
          <a:xfrm>
            <a:off x="457200" y="1600200"/>
            <a:ext cx="8229600" cy="4525963"/>
          </a:xfrm>
        </p:spPr>
        <p:txBody>
          <a:bodyPr>
            <a:normAutofit fontScale="92500"/>
          </a:bodyPr>
          <a:lstStyle/>
          <a:p>
            <a:r>
              <a:rPr lang="en-US" b="1" dirty="0" smtClean="0"/>
              <a:t>Without </a:t>
            </a:r>
            <a:r>
              <a:rPr lang="en-US" b="1" dirty="0" err="1" smtClean="0"/>
              <a:t>jQuery</a:t>
            </a:r>
            <a:r>
              <a:rPr lang="en-US" b="1" dirty="0" smtClean="0"/>
              <a:t>, AJAX coding can be a bit tricky!</a:t>
            </a:r>
            <a:r>
              <a:rPr lang="en-US" dirty="0" smtClean="0"/>
              <a:t/>
            </a:r>
            <a:br>
              <a:rPr lang="en-US" dirty="0" smtClean="0"/>
            </a:br>
            <a:r>
              <a:rPr lang="en-US" dirty="0" smtClean="0"/>
              <a:t/>
            </a:r>
            <a:br>
              <a:rPr lang="en-US" dirty="0" smtClean="0"/>
            </a:br>
            <a:r>
              <a:rPr lang="en-US" dirty="0" smtClean="0"/>
              <a:t>Writing regular AJAX code can be a bit tricky, because different browsers have different syntax for AJAX implementation. This means that you will have to write extra code to test for different browsers. However,</a:t>
            </a:r>
            <a:r>
              <a:rPr lang="en-US" dirty="0" smtClean="0">
                <a:solidFill>
                  <a:srgbClr val="0000CC"/>
                </a:solidFill>
              </a:rPr>
              <a:t> the </a:t>
            </a:r>
            <a:r>
              <a:rPr lang="en-US" dirty="0" err="1" smtClean="0">
                <a:solidFill>
                  <a:srgbClr val="0000CC"/>
                </a:solidFill>
              </a:rPr>
              <a:t>jQuery</a:t>
            </a:r>
            <a:r>
              <a:rPr lang="en-US" dirty="0" smtClean="0">
                <a:solidFill>
                  <a:srgbClr val="0000CC"/>
                </a:solidFill>
              </a:rPr>
              <a:t> team has taken care of this for us</a:t>
            </a:r>
            <a:r>
              <a:rPr lang="en-US" dirty="0" smtClean="0"/>
              <a:t>, so that we can write AJAX functionality with only one single line of code</a:t>
            </a:r>
            <a:endParaRPr lang="en-US" dirty="0"/>
          </a:p>
        </p:txBody>
      </p:sp>
      <p:grpSp>
        <p:nvGrpSpPr>
          <p:cNvPr id="5"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8" name="Group 14"/>
            <p:cNvGrpSpPr/>
            <p:nvPr/>
          </p:nvGrpSpPr>
          <p:grpSpPr>
            <a:xfrm>
              <a:off x="7010400" y="228600"/>
              <a:ext cx="2046512" cy="838200"/>
              <a:chOff x="6858000" y="121622"/>
              <a:chExt cx="2198912" cy="826532"/>
            </a:xfrm>
          </p:grpSpPr>
          <p:sp>
            <p:nvSpPr>
              <p:cNvPr id="9" name="TextBox 8"/>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0" name="TextBox 9"/>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a:spcBef>
                <a:spcPct val="0"/>
              </a:spcBef>
              <a:defRPr/>
            </a:pPr>
            <a:r>
              <a:rPr lang="en-US" sz="5400" dirty="0" smtClean="0">
                <a:solidFill>
                  <a:schemeClr val="accent1">
                    <a:lumMod val="75000"/>
                  </a:schemeClr>
                </a:solidFill>
                <a:latin typeface="+mj-lt"/>
                <a:ea typeface="+mj-ea"/>
                <a:cs typeface="+mj-cs"/>
              </a:rPr>
              <a:t>AJAX –</a:t>
            </a:r>
            <a:r>
              <a:rPr lang="en-US" sz="5400" dirty="0" err="1" smtClean="0">
                <a:solidFill>
                  <a:schemeClr val="accent1">
                    <a:lumMod val="75000"/>
                  </a:schemeClr>
                </a:solidFill>
                <a:latin typeface="+mj-lt"/>
                <a:ea typeface="+mj-ea"/>
                <a:cs typeface="+mj-cs"/>
              </a:rPr>
              <a:t>jQuery</a:t>
            </a:r>
            <a:r>
              <a:rPr lang="en-US" sz="5400" dirty="0" smtClean="0">
                <a:solidFill>
                  <a:schemeClr val="accent1">
                    <a:lumMod val="75000"/>
                  </a:schemeClr>
                </a:solidFill>
                <a:latin typeface="+mj-lt"/>
                <a:ea typeface="+mj-ea"/>
                <a:cs typeface="+mj-cs"/>
              </a:rPr>
              <a:t> load()</a:t>
            </a:r>
            <a:endParaRPr lang="en-US" sz="5400" dirty="0" smtClean="0">
              <a:solidFill>
                <a:schemeClr val="tx2">
                  <a:lumMod val="60000"/>
                  <a:lumOff val="40000"/>
                </a:schemeClr>
              </a:solidFill>
            </a:endParaRPr>
          </a:p>
        </p:txBody>
      </p:sp>
      <p:sp>
        <p:nvSpPr>
          <p:cNvPr id="18" name="Slide Number Placeholder 17"/>
          <p:cNvSpPr>
            <a:spLocks noGrp="1"/>
          </p:cNvSpPr>
          <p:nvPr>
            <p:ph type="sldNum" sz="quarter" idx="12"/>
          </p:nvPr>
        </p:nvSpPr>
        <p:spPr/>
        <p:txBody>
          <a:bodyPr/>
          <a:lstStyle/>
          <a:p>
            <a:fld id="{366A114A-9F20-4502-B2C7-83AABDB10219}" type="slidenum">
              <a:rPr lang="en-US" smtClean="0"/>
              <a:pPr/>
              <a:t>97</a:t>
            </a:fld>
            <a:endParaRPr lang="en-US"/>
          </a:p>
        </p:txBody>
      </p:sp>
      <p:sp>
        <p:nvSpPr>
          <p:cNvPr id="7" name="Content Placeholder 5"/>
          <p:cNvSpPr>
            <a:spLocks noGrp="1"/>
          </p:cNvSpPr>
          <p:nvPr>
            <p:ph idx="1"/>
          </p:nvPr>
        </p:nvSpPr>
        <p:spPr>
          <a:xfrm>
            <a:off x="457200" y="1600200"/>
            <a:ext cx="8229600" cy="4525963"/>
          </a:xfrm>
        </p:spPr>
        <p:txBody>
          <a:bodyPr>
            <a:normAutofit/>
          </a:bodyPr>
          <a:lstStyle/>
          <a:p>
            <a:r>
              <a:rPr lang="en-US" dirty="0" smtClean="0">
                <a:latin typeface="Century" pitchFamily="18" charset="0"/>
              </a:rPr>
              <a:t>Simple, but powerful AJAX method.</a:t>
            </a:r>
          </a:p>
          <a:p>
            <a:r>
              <a:rPr lang="en-US" dirty="0" smtClean="0">
                <a:latin typeface="Century" pitchFamily="18" charset="0"/>
              </a:rPr>
              <a:t>Loads data from a server and puts the returned data into the selected element</a:t>
            </a:r>
            <a:endParaRPr lang="en-US" dirty="0">
              <a:latin typeface="Century" pitchFamily="18" charset="0"/>
            </a:endParaRPr>
          </a:p>
        </p:txBody>
      </p:sp>
      <p:grpSp>
        <p:nvGrpSpPr>
          <p:cNvPr id="5"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8" name="Group 14"/>
            <p:cNvGrpSpPr/>
            <p:nvPr/>
          </p:nvGrpSpPr>
          <p:grpSpPr>
            <a:xfrm>
              <a:off x="7010400" y="228600"/>
              <a:ext cx="2046512" cy="838200"/>
              <a:chOff x="6858000" y="121622"/>
              <a:chExt cx="2198912" cy="826532"/>
            </a:xfrm>
          </p:grpSpPr>
          <p:sp>
            <p:nvSpPr>
              <p:cNvPr id="9" name="TextBox 8"/>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0" name="TextBox 9"/>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a:spcBef>
                <a:spcPct val="0"/>
              </a:spcBef>
              <a:defRPr/>
            </a:pPr>
            <a:r>
              <a:rPr lang="en-US" sz="5400" dirty="0" smtClean="0">
                <a:solidFill>
                  <a:schemeClr val="accent1">
                    <a:lumMod val="75000"/>
                  </a:schemeClr>
                </a:solidFill>
                <a:latin typeface="+mj-lt"/>
                <a:ea typeface="+mj-ea"/>
                <a:cs typeface="+mj-cs"/>
              </a:rPr>
              <a:t>AJAX –</a:t>
            </a:r>
            <a:r>
              <a:rPr lang="en-US" sz="5400" dirty="0" err="1" smtClean="0">
                <a:solidFill>
                  <a:schemeClr val="accent1">
                    <a:lumMod val="75000"/>
                  </a:schemeClr>
                </a:solidFill>
                <a:latin typeface="+mj-lt"/>
                <a:ea typeface="+mj-ea"/>
                <a:cs typeface="+mj-cs"/>
              </a:rPr>
              <a:t>jQuery</a:t>
            </a:r>
            <a:r>
              <a:rPr lang="en-US" sz="5400" dirty="0" smtClean="0">
                <a:solidFill>
                  <a:schemeClr val="accent1">
                    <a:lumMod val="75000"/>
                  </a:schemeClr>
                </a:solidFill>
                <a:latin typeface="+mj-lt"/>
                <a:ea typeface="+mj-ea"/>
                <a:cs typeface="+mj-cs"/>
              </a:rPr>
              <a:t> load()</a:t>
            </a:r>
            <a:endParaRPr lang="en-US" sz="5400" dirty="0" smtClean="0">
              <a:solidFill>
                <a:schemeClr val="tx2">
                  <a:lumMod val="60000"/>
                  <a:lumOff val="40000"/>
                </a:schemeClr>
              </a:solidFill>
            </a:endParaRPr>
          </a:p>
        </p:txBody>
      </p:sp>
      <p:sp>
        <p:nvSpPr>
          <p:cNvPr id="18" name="Slide Number Placeholder 17"/>
          <p:cNvSpPr>
            <a:spLocks noGrp="1"/>
          </p:cNvSpPr>
          <p:nvPr>
            <p:ph type="sldNum" sz="quarter" idx="12"/>
          </p:nvPr>
        </p:nvSpPr>
        <p:spPr/>
        <p:txBody>
          <a:bodyPr/>
          <a:lstStyle/>
          <a:p>
            <a:fld id="{366A114A-9F20-4502-B2C7-83AABDB10219}" type="slidenum">
              <a:rPr lang="en-US" smtClean="0"/>
              <a:pPr/>
              <a:t>98</a:t>
            </a:fld>
            <a:endParaRPr lang="en-US"/>
          </a:p>
        </p:txBody>
      </p:sp>
      <p:sp>
        <p:nvSpPr>
          <p:cNvPr id="6" name="TextBox 5"/>
          <p:cNvSpPr txBox="1"/>
          <p:nvPr/>
        </p:nvSpPr>
        <p:spPr>
          <a:xfrm>
            <a:off x="914400" y="2046744"/>
            <a:ext cx="7162800" cy="2677656"/>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latin typeface="Century" pitchFamily="18" charset="0"/>
              </a:rPr>
              <a:t>&lt;script&gt;</a:t>
            </a:r>
          </a:p>
          <a:p>
            <a:r>
              <a:rPr lang="en-US" sz="2400" dirty="0" smtClean="0">
                <a:latin typeface="Century" pitchFamily="18" charset="0"/>
              </a:rPr>
              <a:t>$(document).ready(function(){</a:t>
            </a:r>
          </a:p>
          <a:p>
            <a:r>
              <a:rPr lang="en-US" sz="2400" dirty="0" smtClean="0">
                <a:latin typeface="Century" pitchFamily="18" charset="0"/>
              </a:rPr>
              <a:t>  	$("button").click(function(){</a:t>
            </a:r>
          </a:p>
          <a:p>
            <a:r>
              <a:rPr lang="en-US" sz="2400" dirty="0" smtClean="0">
                <a:latin typeface="Century" pitchFamily="18" charset="0"/>
              </a:rPr>
              <a:t>    		</a:t>
            </a:r>
            <a:r>
              <a:rPr lang="en-US" sz="2400" dirty="0" smtClean="0">
                <a:solidFill>
                  <a:srgbClr val="C00000"/>
                </a:solidFill>
                <a:latin typeface="Century" pitchFamily="18" charset="0"/>
              </a:rPr>
              <a:t>$(“div").load(“data.txt");</a:t>
            </a:r>
          </a:p>
          <a:p>
            <a:r>
              <a:rPr lang="en-US" sz="2400" dirty="0" smtClean="0">
                <a:latin typeface="Century" pitchFamily="18" charset="0"/>
              </a:rPr>
              <a:t>	  });</a:t>
            </a:r>
          </a:p>
          <a:p>
            <a:r>
              <a:rPr lang="en-US" sz="2400" dirty="0" smtClean="0">
                <a:latin typeface="Century" pitchFamily="18" charset="0"/>
              </a:rPr>
              <a:t>});</a:t>
            </a:r>
          </a:p>
          <a:p>
            <a:r>
              <a:rPr lang="en-US" sz="2400" dirty="0" smtClean="0">
                <a:latin typeface="Century" pitchFamily="18" charset="0"/>
              </a:rPr>
              <a:t>&lt;/script&gt;</a:t>
            </a:r>
            <a:endParaRPr lang="en-US" sz="2400" dirty="0">
              <a:latin typeface="Century" pitchFamily="18" charset="0"/>
            </a:endParaRPr>
          </a:p>
        </p:txBody>
      </p:sp>
      <p:grpSp>
        <p:nvGrpSpPr>
          <p:cNvPr id="5" name="Group 4"/>
          <p:cNvGrpSpPr/>
          <p:nvPr/>
        </p:nvGrpSpPr>
        <p:grpSpPr>
          <a:xfrm>
            <a:off x="0" y="76200"/>
            <a:ext cx="9144000" cy="1219200"/>
            <a:chOff x="0" y="228600"/>
            <a:chExt cx="9144000" cy="1219200"/>
          </a:xfrm>
        </p:grpSpPr>
        <p:sp>
          <p:nvSpPr>
            <p:cNvPr id="7" name="Rectangle 6"/>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8" name="Group 14"/>
            <p:cNvGrpSpPr/>
            <p:nvPr/>
          </p:nvGrpSpPr>
          <p:grpSpPr>
            <a:xfrm>
              <a:off x="7010400" y="228600"/>
              <a:ext cx="2046512" cy="838200"/>
              <a:chOff x="6858000" y="121622"/>
              <a:chExt cx="2198912" cy="826532"/>
            </a:xfrm>
          </p:grpSpPr>
          <p:sp>
            <p:nvSpPr>
              <p:cNvPr id="9" name="TextBox 8"/>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0" name="TextBox 9"/>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0" y="0"/>
            <a:ext cx="6705600" cy="1295400"/>
          </a:xfrm>
          <a:prstGeom prst="rect">
            <a:avLst/>
          </a:prstGeom>
        </p:spPr>
        <p:txBody>
          <a:bodyPr vert="horz" lIns="91440" tIns="45720" rIns="91440" bIns="45720" rtlCol="0" anchor="ctr">
            <a:noAutofit/>
          </a:bodyPr>
          <a:lstStyle/>
          <a:p>
            <a:pPr>
              <a:spcBef>
                <a:spcPct val="0"/>
              </a:spcBef>
              <a:defRPr/>
            </a:pPr>
            <a:r>
              <a:rPr lang="en-US" sz="5400" dirty="0" smtClean="0">
                <a:solidFill>
                  <a:schemeClr val="accent1">
                    <a:lumMod val="75000"/>
                  </a:schemeClr>
                </a:solidFill>
                <a:latin typeface="+mj-lt"/>
                <a:ea typeface="+mj-ea"/>
                <a:cs typeface="+mj-cs"/>
              </a:rPr>
              <a:t>AJAX –</a:t>
            </a:r>
            <a:r>
              <a:rPr lang="en-US" sz="5400" dirty="0" err="1" smtClean="0">
                <a:solidFill>
                  <a:schemeClr val="accent1">
                    <a:lumMod val="75000"/>
                  </a:schemeClr>
                </a:solidFill>
                <a:latin typeface="+mj-lt"/>
                <a:ea typeface="+mj-ea"/>
                <a:cs typeface="+mj-cs"/>
              </a:rPr>
              <a:t>jQuery</a:t>
            </a:r>
            <a:r>
              <a:rPr lang="en-US" sz="5400" dirty="0" smtClean="0">
                <a:solidFill>
                  <a:schemeClr val="accent1">
                    <a:lumMod val="75000"/>
                  </a:schemeClr>
                </a:solidFill>
                <a:latin typeface="+mj-lt"/>
                <a:ea typeface="+mj-ea"/>
                <a:cs typeface="+mj-cs"/>
              </a:rPr>
              <a:t> get</a:t>
            </a:r>
            <a:endParaRPr lang="en-US" sz="5400" dirty="0" smtClean="0">
              <a:solidFill>
                <a:schemeClr val="tx2">
                  <a:lumMod val="60000"/>
                  <a:lumOff val="40000"/>
                </a:schemeClr>
              </a:solidFill>
            </a:endParaRPr>
          </a:p>
        </p:txBody>
      </p:sp>
      <p:sp>
        <p:nvSpPr>
          <p:cNvPr id="18" name="Slide Number Placeholder 17"/>
          <p:cNvSpPr>
            <a:spLocks noGrp="1"/>
          </p:cNvSpPr>
          <p:nvPr>
            <p:ph type="sldNum" sz="quarter" idx="12"/>
          </p:nvPr>
        </p:nvSpPr>
        <p:spPr/>
        <p:txBody>
          <a:bodyPr/>
          <a:lstStyle/>
          <a:p>
            <a:fld id="{366A114A-9F20-4502-B2C7-83AABDB10219}" type="slidenum">
              <a:rPr lang="en-US" smtClean="0"/>
              <a:pPr/>
              <a:t>99</a:t>
            </a:fld>
            <a:endParaRPr lang="en-US"/>
          </a:p>
        </p:txBody>
      </p:sp>
      <p:sp>
        <p:nvSpPr>
          <p:cNvPr id="6" name="TextBox 5"/>
          <p:cNvSpPr txBox="1"/>
          <p:nvPr/>
        </p:nvSpPr>
        <p:spPr>
          <a:xfrm>
            <a:off x="1295400" y="3462278"/>
            <a:ext cx="5791200" cy="2862322"/>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atin typeface="Century" pitchFamily="18" charset="0"/>
              </a:rPr>
              <a:t>$("button").click(function(){</a:t>
            </a:r>
            <a:br>
              <a:rPr lang="en-US" sz="2000" dirty="0" smtClean="0">
                <a:latin typeface="Century" pitchFamily="18" charset="0"/>
              </a:rPr>
            </a:br>
            <a:r>
              <a:rPr lang="en-US" sz="2000" dirty="0" smtClean="0">
                <a:latin typeface="Century" pitchFamily="18" charset="0"/>
              </a:rPr>
              <a:t>	$.get(“</a:t>
            </a:r>
            <a:r>
              <a:rPr lang="en-US" sz="2000" dirty="0" err="1" smtClean="0">
                <a:latin typeface="Century" pitchFamily="18" charset="0"/>
              </a:rPr>
              <a:t>servlet</a:t>
            </a:r>
            <a:r>
              <a:rPr lang="en-US" sz="2000" dirty="0" smtClean="0">
                <a:latin typeface="Century" pitchFamily="18" charset="0"/>
              </a:rPr>
              <a:t>",{</a:t>
            </a:r>
          </a:p>
          <a:p>
            <a:r>
              <a:rPr lang="en-US" sz="2000" dirty="0" smtClean="0">
                <a:latin typeface="Century" pitchFamily="18" charset="0"/>
              </a:rPr>
              <a:t>		</a:t>
            </a:r>
            <a:r>
              <a:rPr lang="en-US" sz="2000" dirty="0" err="1" smtClean="0">
                <a:latin typeface="Century" pitchFamily="18" charset="0"/>
              </a:rPr>
              <a:t>userid</a:t>
            </a:r>
            <a:r>
              <a:rPr lang="en-US" sz="2000" dirty="0" smtClean="0">
                <a:latin typeface="Century" pitchFamily="18" charset="0"/>
              </a:rPr>
              <a:t> : “</a:t>
            </a:r>
            <a:r>
              <a:rPr lang="en-US" sz="2000" dirty="0" err="1" smtClean="0">
                <a:latin typeface="Century" pitchFamily="18" charset="0"/>
              </a:rPr>
              <a:t>tkhts</a:t>
            </a:r>
            <a:r>
              <a:rPr lang="en-US" sz="2000" dirty="0" smtClean="0">
                <a:latin typeface="Century" pitchFamily="18" charset="0"/>
              </a:rPr>
              <a:t>”,</a:t>
            </a:r>
          </a:p>
          <a:p>
            <a:r>
              <a:rPr lang="en-US" sz="2000" dirty="0" smtClean="0">
                <a:latin typeface="Century" pitchFamily="18" charset="0"/>
              </a:rPr>
              <a:t>		</a:t>
            </a:r>
            <a:r>
              <a:rPr lang="en-US" sz="2000" dirty="0" err="1" smtClean="0">
                <a:latin typeface="Century" pitchFamily="18" charset="0"/>
              </a:rPr>
              <a:t>pwd</a:t>
            </a:r>
            <a:r>
              <a:rPr lang="en-US" sz="2000" dirty="0" smtClean="0">
                <a:latin typeface="Century" pitchFamily="18" charset="0"/>
              </a:rPr>
              <a:t> : “tkhts.com”</a:t>
            </a:r>
          </a:p>
          <a:p>
            <a:r>
              <a:rPr lang="en-US" sz="2000" dirty="0" smtClean="0">
                <a:latin typeface="Century" pitchFamily="18" charset="0"/>
              </a:rPr>
              <a:t>	} ).success(</a:t>
            </a:r>
            <a:r>
              <a:rPr lang="en-US" sz="2000" b="1" dirty="0" smtClean="0">
                <a:latin typeface="Century" pitchFamily="18" charset="0"/>
              </a:rPr>
              <a:t>function(result){</a:t>
            </a:r>
          </a:p>
          <a:p>
            <a:r>
              <a:rPr lang="en-US" sz="2000" dirty="0" smtClean="0">
                <a:latin typeface="Century" pitchFamily="18" charset="0"/>
              </a:rPr>
              <a:t>		$('div').html(result);</a:t>
            </a:r>
          </a:p>
          <a:p>
            <a:r>
              <a:rPr lang="en-US" sz="2000" dirty="0" smtClean="0">
                <a:latin typeface="Century" pitchFamily="18" charset="0"/>
              </a:rPr>
              <a:t>		$('form').hide(2500);</a:t>
            </a:r>
          </a:p>
          <a:p>
            <a:r>
              <a:rPr lang="en-US" sz="2000" dirty="0" smtClean="0">
                <a:latin typeface="Century" pitchFamily="18" charset="0"/>
              </a:rPr>
              <a:t>	});</a:t>
            </a:r>
            <a:br>
              <a:rPr lang="en-US" sz="2000" dirty="0" smtClean="0">
                <a:latin typeface="Century" pitchFamily="18" charset="0"/>
              </a:rPr>
            </a:br>
            <a:r>
              <a:rPr lang="en-US" sz="2000" dirty="0" smtClean="0">
                <a:latin typeface="Century" pitchFamily="18" charset="0"/>
              </a:rPr>
              <a:t>});</a:t>
            </a:r>
            <a:endParaRPr lang="en-US" sz="2000" dirty="0">
              <a:latin typeface="Century" pitchFamily="18" charset="0"/>
            </a:endParaRPr>
          </a:p>
        </p:txBody>
      </p:sp>
      <p:sp>
        <p:nvSpPr>
          <p:cNvPr id="5" name="Content Placeholder 5"/>
          <p:cNvSpPr>
            <a:spLocks noGrp="1"/>
          </p:cNvSpPr>
          <p:nvPr>
            <p:ph idx="1"/>
          </p:nvPr>
        </p:nvSpPr>
        <p:spPr>
          <a:xfrm>
            <a:off x="457200" y="1600201"/>
            <a:ext cx="8229600" cy="2133599"/>
          </a:xfrm>
        </p:spPr>
        <p:txBody>
          <a:bodyPr>
            <a:normAutofit/>
          </a:bodyPr>
          <a:lstStyle/>
          <a:p>
            <a:r>
              <a:rPr lang="en-US" dirty="0" smtClean="0"/>
              <a:t>The $.get() method requests data from the server with an HTTP GET request</a:t>
            </a:r>
            <a:endParaRPr lang="en-US" dirty="0"/>
          </a:p>
        </p:txBody>
      </p:sp>
      <p:sp>
        <p:nvSpPr>
          <p:cNvPr id="7" name="TextBox 6"/>
          <p:cNvSpPr txBox="1"/>
          <p:nvPr/>
        </p:nvSpPr>
        <p:spPr>
          <a:xfrm>
            <a:off x="2057400" y="2848213"/>
            <a:ext cx="4267200" cy="461665"/>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dirty="0" smtClean="0">
                <a:latin typeface="Century" pitchFamily="18" charset="0"/>
              </a:rPr>
              <a:t>$.get(</a:t>
            </a:r>
            <a:r>
              <a:rPr lang="en-US" sz="2400" i="1" dirty="0" smtClean="0">
                <a:latin typeface="Century" pitchFamily="18" charset="0"/>
              </a:rPr>
              <a:t>URL, data, callback</a:t>
            </a:r>
            <a:r>
              <a:rPr lang="en-US" sz="2400" dirty="0" smtClean="0">
                <a:latin typeface="Century" pitchFamily="18" charset="0"/>
              </a:rPr>
              <a:t>); </a:t>
            </a:r>
            <a:endParaRPr lang="en-US" sz="2400" dirty="0">
              <a:latin typeface="Century" pitchFamily="18" charset="0"/>
            </a:endParaRPr>
          </a:p>
        </p:txBody>
      </p:sp>
      <p:grpSp>
        <p:nvGrpSpPr>
          <p:cNvPr id="8" name="Group 4"/>
          <p:cNvGrpSpPr/>
          <p:nvPr/>
        </p:nvGrpSpPr>
        <p:grpSpPr>
          <a:xfrm>
            <a:off x="0" y="76200"/>
            <a:ext cx="9144000" cy="1219200"/>
            <a:chOff x="0" y="228600"/>
            <a:chExt cx="9144000" cy="1219200"/>
          </a:xfrm>
        </p:grpSpPr>
        <p:sp>
          <p:nvSpPr>
            <p:cNvPr id="9" name="Rectangle 8"/>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10" name="Group 14"/>
            <p:cNvGrpSpPr/>
            <p:nvPr/>
          </p:nvGrpSpPr>
          <p:grpSpPr>
            <a:xfrm>
              <a:off x="7010400" y="228600"/>
              <a:ext cx="2046512" cy="838200"/>
              <a:chOff x="6858000" y="121622"/>
              <a:chExt cx="2198912" cy="826532"/>
            </a:xfrm>
          </p:grpSpPr>
          <p:sp>
            <p:nvSpPr>
              <p:cNvPr id="11" name="TextBox 10"/>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12" name="TextBox 11"/>
              <p:cNvSpPr txBox="1"/>
              <p:nvPr/>
            </p:nvSpPr>
            <p:spPr>
              <a:xfrm>
                <a:off x="6858000" y="609600"/>
                <a:ext cx="2198912" cy="338554"/>
              </a:xfrm>
              <a:prstGeom prst="rect">
                <a:avLst/>
              </a:prstGeom>
              <a:noFill/>
              <a:ln>
                <a:noFill/>
              </a:ln>
            </p:spPr>
            <p:txBody>
              <a:bodyPr wrap="square" rtlCol="0">
                <a:spAutoFit/>
              </a:bodyPr>
              <a:lstStyle/>
              <a:p>
                <a:pPr algn="ctr"/>
                <a:r>
                  <a:rPr lang="en-US" sz="1600" b="1" i="1" dirty="0" err="1" smtClean="0">
                    <a:solidFill>
                      <a:schemeClr val="accent1">
                        <a:lumMod val="50000"/>
                      </a:schemeClr>
                    </a:solidFill>
                    <a:latin typeface="Cambria" pitchFamily="18" charset="0"/>
                    <a:cs typeface="Vijaya" pitchFamily="34" charset="0"/>
                  </a:rPr>
                  <a:t>Techknow</a:t>
                </a:r>
                <a:r>
                  <a:rPr lang="en-US" sz="1600" b="1" i="1" dirty="0" smtClean="0">
                    <a:solidFill>
                      <a:schemeClr val="accent1">
                        <a:lumMod val="50000"/>
                      </a:schemeClr>
                    </a:solidFill>
                    <a:latin typeface="Cambria" pitchFamily="18" charset="0"/>
                    <a:cs typeface="Vijaya" pitchFamily="34" charset="0"/>
                  </a:rPr>
                  <a:t> Heights</a:t>
                </a:r>
                <a:endParaRPr lang="en-US" sz="1600" b="1" i="1" dirty="0">
                  <a:solidFill>
                    <a:schemeClr val="accent1">
                      <a:lumMod val="50000"/>
                    </a:schemeClr>
                  </a:solidFill>
                  <a:latin typeface="Cambria" pitchFamily="18" charset="0"/>
                  <a:cs typeface="Vijaya" pitchFamily="34" charset="0"/>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9485</TotalTime>
  <Words>6507</Words>
  <Application>Microsoft Office PowerPoint</Application>
  <PresentationFormat>On-screen Show (4:3)</PresentationFormat>
  <Paragraphs>2041</Paragraphs>
  <Slides>163</Slides>
  <Notes>82</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163</vt:i4>
      </vt:variant>
    </vt:vector>
  </HeadingPairs>
  <TitlesOfParts>
    <vt:vector size="165" baseType="lpstr">
      <vt:lpstr>Office Theme</vt:lpstr>
      <vt:lpstr>Picture</vt:lpstr>
      <vt:lpstr>JavaScript</vt:lpstr>
      <vt:lpstr>Agenda </vt:lpstr>
      <vt:lpstr>Introduction</vt:lpstr>
      <vt:lpstr>JavaScript History</vt:lpstr>
      <vt:lpstr>Introduction</vt:lpstr>
      <vt:lpstr>JavaScript History</vt:lpstr>
      <vt:lpstr>What is JavaScript?</vt:lpstr>
      <vt:lpstr>My first Program - Hello World (The Inline way)</vt:lpstr>
      <vt:lpstr>My first Program - Hello World (The external JavaScript)</vt:lpstr>
      <vt:lpstr>External Vs Inline JavaScript</vt:lpstr>
      <vt:lpstr>Content Delivery Networks</vt:lpstr>
      <vt:lpstr>First JavaScript</vt:lpstr>
      <vt:lpstr>Where to place JavaScript</vt:lpstr>
      <vt:lpstr>Why before &lt;/body&gt;</vt:lpstr>
      <vt:lpstr>Basics</vt:lpstr>
      <vt:lpstr>Comments</vt:lpstr>
      <vt:lpstr>Quiz</vt:lpstr>
      <vt:lpstr>Variables &amp; Operators</vt:lpstr>
      <vt:lpstr>Variables</vt:lpstr>
      <vt:lpstr>Variables</vt:lpstr>
      <vt:lpstr>Variables</vt:lpstr>
      <vt:lpstr>???</vt:lpstr>
      <vt:lpstr>Operators</vt:lpstr>
      <vt:lpstr>Operators</vt:lpstr>
      <vt:lpstr>Conditional Statements</vt:lpstr>
      <vt:lpstr>Conditional Statements</vt:lpstr>
      <vt:lpstr>Conditional Statements</vt:lpstr>
      <vt:lpstr>Looping Constructs</vt:lpstr>
      <vt:lpstr>Looping Constructs</vt:lpstr>
      <vt:lpstr>Looping Constructs</vt:lpstr>
      <vt:lpstr>Break</vt:lpstr>
      <vt:lpstr>Continue</vt:lpstr>
      <vt:lpstr>Quiz</vt:lpstr>
      <vt:lpstr>Demo</vt:lpstr>
      <vt:lpstr>Quiz</vt:lpstr>
      <vt:lpstr>Functions</vt:lpstr>
      <vt:lpstr>Functions</vt:lpstr>
      <vt:lpstr>Functions</vt:lpstr>
      <vt:lpstr>Functions</vt:lpstr>
      <vt:lpstr>Functions &amp; Variable Scope</vt:lpstr>
      <vt:lpstr>Functions &amp; Variable Scope</vt:lpstr>
      <vt:lpstr>Quiz</vt:lpstr>
      <vt:lpstr>Quiz</vt:lpstr>
      <vt:lpstr>Quiz</vt:lpstr>
      <vt:lpstr>Built-In Functions</vt:lpstr>
      <vt:lpstr>Built-In Functions</vt:lpstr>
      <vt:lpstr>Built-In Functions</vt:lpstr>
      <vt:lpstr>Quiz</vt:lpstr>
      <vt:lpstr>Quiz</vt:lpstr>
      <vt:lpstr>JavaScript Reserved Words</vt:lpstr>
      <vt:lpstr>JavaScript EventHandling</vt:lpstr>
      <vt:lpstr>Object</vt:lpstr>
      <vt:lpstr>JavaScript Objects</vt:lpstr>
      <vt:lpstr>JavaScript Array</vt:lpstr>
      <vt:lpstr>Slide 55</vt:lpstr>
      <vt:lpstr>Creating Objects</vt:lpstr>
      <vt:lpstr>JavaScript Objects are mutable &amp; dynamic</vt:lpstr>
      <vt:lpstr>Quiz</vt:lpstr>
      <vt:lpstr>JavaScript Features</vt:lpstr>
      <vt:lpstr>JavaScript Features</vt:lpstr>
      <vt:lpstr>JavaScript Features</vt:lpstr>
      <vt:lpstr>DOM</vt:lpstr>
      <vt:lpstr>Document Object Model</vt:lpstr>
      <vt:lpstr>Slide 64</vt:lpstr>
      <vt:lpstr>Slide 65</vt:lpstr>
      <vt:lpstr>Slide 66</vt:lpstr>
      <vt:lpstr>Slide 67</vt:lpstr>
      <vt:lpstr>Slide 68</vt:lpstr>
      <vt:lpstr>Slide 69</vt:lpstr>
      <vt:lpstr>Prototype Object Layout</vt:lpstr>
      <vt:lpstr>Prototype Object Layout</vt:lpstr>
      <vt:lpstr>AJAX</vt:lpstr>
      <vt:lpstr>Slide 73</vt:lpstr>
      <vt:lpstr>JavaScript Function</vt:lpstr>
      <vt:lpstr>JavaScript Exception Handling</vt:lpstr>
      <vt:lpstr>JavaScript Confirm &amp; Alert</vt:lpstr>
      <vt:lpstr>JavaScript Page Redirection</vt:lpstr>
      <vt:lpstr>JavaScript Date Objects</vt:lpstr>
      <vt:lpstr>JavaScript Math Objects</vt:lpstr>
      <vt:lpstr>Scopes &amp; Closure - Detailed</vt:lpstr>
      <vt:lpstr>JavaScript RegExp</vt:lpstr>
      <vt:lpstr>JavaScript RegExp</vt:lpstr>
      <vt:lpstr>JavaScript RegExp</vt:lpstr>
      <vt:lpstr>AJAX</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JavaScript vs Java</vt:lpstr>
      <vt:lpstr>JavaScript vs Java</vt:lpstr>
      <vt:lpstr>JavaScript vs Java</vt:lpstr>
      <vt:lpstr>Expressive JavaScript</vt:lpstr>
      <vt:lpstr>Loosely Type Language</vt:lpstr>
      <vt:lpstr>Loosely Type Language</vt:lpstr>
      <vt:lpstr>Functions as  First-Class Objects</vt:lpstr>
      <vt:lpstr>Mutability of Object</vt:lpstr>
      <vt:lpstr>Invocation Patterns</vt:lpstr>
      <vt:lpstr>Invocation Patterns</vt:lpstr>
      <vt:lpstr>Invocation Patterns</vt:lpstr>
      <vt:lpstr>Arguments</vt:lpstr>
      <vt:lpstr>Return</vt:lpstr>
      <vt:lpstr>Exception</vt:lpstr>
      <vt:lpstr>Exception</vt:lpstr>
      <vt:lpstr>Scope</vt:lpstr>
      <vt:lpstr>Scope</vt:lpstr>
      <vt:lpstr>Augmenting Types</vt:lpstr>
      <vt:lpstr>Recursion</vt:lpstr>
      <vt:lpstr>Closure</vt:lpstr>
      <vt:lpstr>Closure</vt:lpstr>
      <vt:lpstr>Closure – Use Cases</vt:lpstr>
      <vt:lpstr>Closure – Use Cases</vt:lpstr>
      <vt:lpstr>Callback</vt:lpstr>
      <vt:lpstr>Curry</vt:lpstr>
      <vt:lpstr>Curry</vt:lpstr>
      <vt:lpstr>Memoization</vt:lpstr>
      <vt:lpstr>Object, Functions, Scope    Revisited</vt:lpstr>
      <vt:lpstr>Prototype</vt:lpstr>
      <vt:lpstr>Inheritance in JavaScript</vt:lpstr>
      <vt:lpstr>Prototypal Inheritance</vt:lpstr>
      <vt:lpstr>Prototypal Inheritance</vt:lpstr>
      <vt:lpstr>Object.create, Object.getProtorypeOf</vt:lpstr>
      <vt:lpstr>The Prototype</vt:lpstr>
      <vt:lpstr>The Prototype</vt:lpstr>
      <vt:lpstr>Initialization of Function &amp; Variables - Detailed</vt:lpstr>
      <vt:lpstr>Scopes &amp; Closure - Detailed</vt:lpstr>
      <vt:lpstr>Scopes &amp; Closure - Detailed</vt:lpstr>
      <vt:lpstr>Scopes &amp; Closure - Detailed</vt:lpstr>
      <vt:lpstr>Scopes &amp; Closure - Detailed</vt:lpstr>
      <vt:lpstr>Scopes &amp; Closure - Detailed</vt:lpstr>
      <vt:lpstr>Scopes &amp; Closure - Detailed</vt:lpstr>
      <vt:lpstr>Function.prototype Vs Object.prototype</vt:lpstr>
      <vt:lpstr>Prototype Object Layout</vt:lpstr>
      <vt:lpstr>Prototype Object Layout</vt:lpstr>
      <vt:lpstr>JavaScript Gotchas</vt:lpstr>
      <vt:lpstr>JavaScript Gotchas</vt:lpstr>
      <vt:lpstr>JavaScript Gotchas</vt:lpstr>
      <vt:lpstr>JavaScript Gotchas</vt:lpstr>
      <vt:lpstr>JavaScript Gotchas</vt:lpstr>
      <vt:lpstr>JavaScript Gotchas</vt:lpstr>
      <vt:lpstr>JavaScript Gotchas</vt:lpstr>
      <vt:lpstr>JavaScript Gotchas</vt:lpstr>
      <vt:lpstr>JavaScript Gotchas</vt:lpstr>
      <vt:lpstr>JavaScript Gotchas</vt:lpstr>
      <vt:lpstr>JavaScript Gotchas</vt:lpstr>
      <vt:lpstr>JavaScript Gotchas</vt:lpstr>
      <vt:lpstr>JavaScript Gotchas</vt:lpstr>
      <vt:lpstr>JavaScript Gotchas</vt:lpstr>
      <vt:lpstr>JavaScript Gotchas</vt:lpstr>
      <vt:lpstr>JavaScript Gotchas</vt:lpstr>
      <vt:lpstr>JavaScript Gotchas</vt:lpstr>
      <vt:lpstr>JavaScript Gotchas</vt:lpstr>
      <vt:lpstr>JavaScript Gotchas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Lalit</dc:creator>
  <cp:lastModifiedBy>Puneet</cp:lastModifiedBy>
  <cp:revision>1199</cp:revision>
  <dcterms:created xsi:type="dcterms:W3CDTF">2013-12-17T05:45:28Z</dcterms:created>
  <dcterms:modified xsi:type="dcterms:W3CDTF">2016-03-01T04:46:18Z</dcterms:modified>
</cp:coreProperties>
</file>