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8" r:id="rId3"/>
    <p:sldId id="269" r:id="rId4"/>
    <p:sldId id="257" r:id="rId5"/>
    <p:sldId id="259" r:id="rId6"/>
    <p:sldId id="260" r:id="rId7"/>
    <p:sldId id="261" r:id="rId8"/>
    <p:sldId id="265" r:id="rId9"/>
    <p:sldId id="262" r:id="rId10"/>
    <p:sldId id="263" r:id="rId11"/>
    <p:sldId id="270" r:id="rId12"/>
    <p:sldId id="264" r:id="rId13"/>
    <p:sldId id="266" r:id="rId14"/>
    <p:sldId id="267" r:id="rId15"/>
    <p:sldId id="268" r:id="rId16"/>
    <p:sldId id="271"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81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3210"/>
            <a:ext cx="12192000" cy="6874598"/>
          </a:xfrm>
          <a:prstGeom prst="rect">
            <a:avLst/>
          </a:prstGeom>
        </p:spPr>
      </p:pic>
      <p:sp>
        <p:nvSpPr>
          <p:cNvPr id="2" name="Title 1"/>
          <p:cNvSpPr>
            <a:spLocks noGrp="1"/>
          </p:cNvSpPr>
          <p:nvPr>
            <p:ph type="title"/>
          </p:nvPr>
        </p:nvSpPr>
        <p:spPr>
          <a:xfrm>
            <a:off x="152979" y="-235492"/>
            <a:ext cx="9404723" cy="1400530"/>
          </a:xfrm>
        </p:spPr>
        <p:txBody>
          <a:bodyPr/>
          <a:lstStyle/>
          <a:p>
            <a:r>
              <a:rPr lang="en-GB" sz="5400" b="1" dirty="0" smtClean="0">
                <a:solidFill>
                  <a:srgbClr val="FF0000"/>
                </a:solidFill>
                <a:latin typeface="Berlin Sans FB Demi" panose="020E0802020502020306" pitchFamily="34" charset="0"/>
              </a:rPr>
              <a:t>BEST INVESTMENT OPTIONS </a:t>
            </a:r>
            <a:endParaRPr lang="en-IN" sz="5400"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a:xfrm>
            <a:off x="5865541" y="5791388"/>
            <a:ext cx="6195123" cy="1066612"/>
          </a:xfrm>
        </p:spPr>
        <p:txBody>
          <a:bodyPr>
            <a:noAutofit/>
          </a:bodyPr>
          <a:lstStyle/>
          <a:p>
            <a:r>
              <a:rPr lang="en-GB" sz="3600" dirty="0" smtClean="0">
                <a:solidFill>
                  <a:srgbClr val="FFFF00"/>
                </a:solidFill>
              </a:rPr>
              <a:t>By </a:t>
            </a:r>
            <a:r>
              <a:rPr lang="en-GB" sz="3600" b="1" dirty="0" smtClean="0">
                <a:solidFill>
                  <a:srgbClr val="FFFF00"/>
                </a:solidFill>
                <a:latin typeface="Arial Black" panose="020B0A04020102020204" pitchFamily="34" charset="0"/>
              </a:rPr>
              <a:t>ARUN KOTHLAPUR</a:t>
            </a:r>
            <a:endParaRPr lang="en-IN" sz="3600" b="1"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2447934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of BBG customer.</a:t>
            </a:r>
            <a:endParaRPr lang="en-IN" dirty="0"/>
          </a:p>
        </p:txBody>
      </p:sp>
      <p:sp>
        <p:nvSpPr>
          <p:cNvPr id="3" name="Content Placeholder 2"/>
          <p:cNvSpPr>
            <a:spLocks noGrp="1"/>
          </p:cNvSpPr>
          <p:nvPr>
            <p:ph idx="1"/>
          </p:nvPr>
        </p:nvSpPr>
        <p:spPr/>
        <p:txBody>
          <a:bodyPr/>
          <a:lstStyle/>
          <a:p>
            <a:r>
              <a:rPr lang="en-GB" dirty="0" smtClean="0"/>
              <a:t>Complete online layout, booking, availability, etc.</a:t>
            </a:r>
          </a:p>
          <a:p>
            <a:r>
              <a:rPr lang="en-GB" dirty="0" smtClean="0"/>
              <a:t>Best customer service for site visit, proper response from the team.</a:t>
            </a:r>
          </a:p>
          <a:p>
            <a:r>
              <a:rPr lang="en-GB" dirty="0" smtClean="0"/>
              <a:t>10 yr. society monitoring (best)</a:t>
            </a:r>
          </a:p>
          <a:p>
            <a:r>
              <a:rPr lang="en-GB" dirty="0" smtClean="0"/>
              <a:t>Expect High returns because of R&amp;D.</a:t>
            </a:r>
          </a:p>
          <a:p>
            <a:r>
              <a:rPr lang="en-GB" dirty="0" smtClean="0"/>
              <a:t>Gated Comminity,24x7 Security, drinking water, drainage system, block top roads, rainwater harvesting, electricity, parks and garden, avenue plantation, etc.</a:t>
            </a:r>
            <a:endParaRPr lang="en-IN" dirty="0"/>
          </a:p>
        </p:txBody>
      </p:sp>
    </p:spTree>
    <p:extLst>
      <p:ext uri="{BB962C8B-B14F-4D97-AF65-F5344CB8AC3E}">
        <p14:creationId xmlns:p14="http://schemas.microsoft.com/office/powerpoint/2010/main" val="1810321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989" y="0"/>
            <a:ext cx="5933011" cy="6858000"/>
          </a:xfrm>
          <a:prstGeom prst="rect">
            <a:avLst/>
          </a:prstGeom>
        </p:spPr>
      </p:pic>
      <p:pic>
        <p:nvPicPr>
          <p:cNvPr id="8" name="Picture 7"/>
          <p:cNvPicPr>
            <a:picLocks noChangeAspect="1"/>
          </p:cNvPicPr>
          <p:nvPr/>
        </p:nvPicPr>
        <p:blipFill>
          <a:blip r:embed="rId3"/>
          <a:stretch>
            <a:fillRect/>
          </a:stretch>
        </p:blipFill>
        <p:spPr>
          <a:xfrm>
            <a:off x="0" y="0"/>
            <a:ext cx="6258989" cy="4166279"/>
          </a:xfrm>
          <a:prstGeom prst="rect">
            <a:avLst/>
          </a:prstGeom>
        </p:spPr>
      </p:pic>
    </p:spTree>
    <p:extLst>
      <p:ext uri="{BB962C8B-B14F-4D97-AF65-F5344CB8AC3E}">
        <p14:creationId xmlns:p14="http://schemas.microsoft.com/office/powerpoint/2010/main" val="176139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891" y="196240"/>
            <a:ext cx="9404723" cy="1400530"/>
          </a:xfrm>
        </p:spPr>
        <p:txBody>
          <a:bodyPr/>
          <a:lstStyle/>
          <a:p>
            <a:r>
              <a:rPr lang="en-GB" dirty="0" smtClean="0"/>
              <a:t>Current &amp; Future Developments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452" y="1224313"/>
            <a:ext cx="4070304" cy="5486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1" y="1152983"/>
            <a:ext cx="3307644" cy="186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371" y="1152983"/>
            <a:ext cx="3259408" cy="1833417"/>
          </a:xfrm>
          <a:prstGeom prst="rect">
            <a:avLst/>
          </a:prstGeom>
        </p:spPr>
      </p:pic>
      <p:pic>
        <p:nvPicPr>
          <p:cNvPr id="1026" name="Picture 2" descr="https://lh3.googleusercontent.com/-T_E4wKHVL4c/Ya3ndIb76HI/AAAAAAAAAjo/TCOtaIwZlCQHnZlAzkfzges1J7eD9vrAgCNcBGAsYHQ/w640-h360/WhatsApp%2BImage%2B2021-12-06%2Bat%2B4.00.12%2BPM%2B%25282%252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61" y="5025128"/>
            <a:ext cx="3307644" cy="1860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q0sSrG0szmg/Ya3ndP5eCxI/AAAAAAAAAjk/5zKQBFAT-UURitN8yTv0XYMXHb7SzJbcACNcBGAsYHQ/w640-h360/WhatsApp%2BImage%2B2021-12-06%2Bat%2B4.00.11%2BPM%2B%25281%2529.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371" y="4985461"/>
            <a:ext cx="3259408" cy="18334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d35lV6vS1ls/Ya3ncszq3DI/AAAAAAAAAjg/4B2tcp2BoYInsXvDNwa4PjNv8dGqpLwvACNcBGAsYHQ/w640-h360/WhatsApp%2BImage%2B2021-12-06%2Bat%2B4.00.11%2BPM.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61" y="3085375"/>
            <a:ext cx="3351190" cy="1885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blogger.googleusercontent.com/img/a/AVvXsEhQjhV8lolC3FHDlUw49KoaPDGQgHnQk-1IoCYLn-eutAho3AAV74shMTGlPSFfQciq1fqNFH5QxdjSHSSUpYHO9cRPzUYS-gU8sKE2JW2aqh6G5TamJcQ4CVSxogyWSih6LhVYlKdpNK7xWKfBu0CiR_AP4kK1POnxoVXEErpIVxakAfujLK3F2w4Bgw=w640-h3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371" y="3068319"/>
            <a:ext cx="3259973" cy="183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8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743" y="201548"/>
            <a:ext cx="9404723" cy="1400530"/>
          </a:xfrm>
        </p:spPr>
        <p:txBody>
          <a:bodyPr/>
          <a:lstStyle/>
          <a:p>
            <a:pPr algn="ctr"/>
            <a:r>
              <a:rPr lang="en-GB" b="1" dirty="0" smtClean="0">
                <a:solidFill>
                  <a:srgbClr val="FFC000"/>
                </a:solidFill>
              </a:rPr>
              <a:t>Why late?</a:t>
            </a:r>
            <a:br>
              <a:rPr lang="en-GB" b="1" dirty="0" smtClean="0">
                <a:solidFill>
                  <a:srgbClr val="FFC000"/>
                </a:solidFill>
              </a:rPr>
            </a:br>
            <a:r>
              <a:rPr lang="en-GB" b="1" dirty="0" smtClean="0">
                <a:solidFill>
                  <a:srgbClr val="FFC000"/>
                </a:solidFill>
              </a:rPr>
              <a:t>Think Now and Act wise.</a:t>
            </a:r>
            <a:endParaRPr lang="en-IN" b="1" dirty="0">
              <a:solidFill>
                <a:srgbClr val="FFC000"/>
              </a:solidFill>
            </a:endParaRPr>
          </a:p>
        </p:txBody>
      </p:sp>
      <p:sp>
        <p:nvSpPr>
          <p:cNvPr id="4" name="AutoShape 2" descr="How to Start Investing in 2021: A Complete Guide for Beginners"/>
          <p:cNvSpPr>
            <a:spLocks noChangeAspect="1" noChangeArrowheads="1"/>
          </p:cNvSpPr>
          <p:nvPr/>
        </p:nvSpPr>
        <p:spPr bwMode="auto">
          <a:xfrm>
            <a:off x="735438" y="2090405"/>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522" y="1602078"/>
            <a:ext cx="8780188" cy="4932081"/>
          </a:xfrm>
          <a:prstGeom prst="rect">
            <a:avLst/>
          </a:prstGeom>
        </p:spPr>
      </p:pic>
    </p:spTree>
    <p:extLst>
      <p:ext uri="{BB962C8B-B14F-4D97-AF65-F5344CB8AC3E}">
        <p14:creationId xmlns:p14="http://schemas.microsoft.com/office/powerpoint/2010/main" val="1687507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933" y="1907822"/>
            <a:ext cx="5692703" cy="3187914"/>
          </a:xfrm>
          <a:prstGeom prst="rect">
            <a:avLst/>
          </a:prstGeom>
        </p:spPr>
      </p:pic>
      <p:sp>
        <p:nvSpPr>
          <p:cNvPr id="2" name="Title 1"/>
          <p:cNvSpPr>
            <a:spLocks noGrp="1"/>
          </p:cNvSpPr>
          <p:nvPr>
            <p:ph type="title"/>
          </p:nvPr>
        </p:nvSpPr>
        <p:spPr>
          <a:xfrm>
            <a:off x="4690425" y="697571"/>
            <a:ext cx="4321211" cy="1400530"/>
          </a:xfrm>
        </p:spPr>
        <p:txBody>
          <a:bodyPr/>
          <a:lstStyle/>
          <a:p>
            <a:r>
              <a:rPr lang="en-GB" dirty="0" smtClean="0">
                <a:solidFill>
                  <a:srgbClr val="FF0000"/>
                </a:solidFill>
              </a:rPr>
              <a:t>Queries?</a:t>
            </a:r>
            <a:endParaRPr lang="en-IN" dirty="0">
              <a:solidFill>
                <a:srgbClr val="FF0000"/>
              </a:solidFill>
            </a:endParaRPr>
          </a:p>
        </p:txBody>
      </p:sp>
    </p:spTree>
    <p:extLst>
      <p:ext uri="{BB962C8B-B14F-4D97-AF65-F5344CB8AC3E}">
        <p14:creationId xmlns:p14="http://schemas.microsoft.com/office/powerpoint/2010/main" val="3326524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3668" y="1661531"/>
            <a:ext cx="8137728" cy="4588455"/>
          </a:xfrm>
          <a:prstGeom prst="rect">
            <a:avLst/>
          </a:prstGeom>
        </p:spPr>
      </p:pic>
      <p:sp>
        <p:nvSpPr>
          <p:cNvPr id="2" name="Title 1"/>
          <p:cNvSpPr>
            <a:spLocks noGrp="1"/>
          </p:cNvSpPr>
          <p:nvPr>
            <p:ph type="title"/>
          </p:nvPr>
        </p:nvSpPr>
        <p:spPr>
          <a:xfrm>
            <a:off x="880286" y="486173"/>
            <a:ext cx="9404723" cy="1400530"/>
          </a:xfrm>
        </p:spPr>
        <p:txBody>
          <a:bodyPr/>
          <a:lstStyle/>
          <a:p>
            <a:pPr algn="ctr"/>
            <a:r>
              <a:rPr lang="en-GB" sz="7200" b="1" i="1" dirty="0" smtClean="0">
                <a:solidFill>
                  <a:srgbClr val="FFFF00"/>
                </a:solidFill>
                <a:latin typeface="Arial" panose="020B0604020202020204" pitchFamily="34" charset="0"/>
                <a:cs typeface="Arial" panose="020B0604020202020204" pitchFamily="34" charset="0"/>
              </a:rPr>
              <a:t>Thank you</a:t>
            </a:r>
            <a:endParaRPr lang="en-IN" sz="72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37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5391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2697" y="1199850"/>
            <a:ext cx="3825528" cy="1400530"/>
          </a:xfrm>
        </p:spPr>
        <p:txBody>
          <a:bodyPr/>
          <a:lstStyle/>
          <a:p>
            <a:r>
              <a:rPr lang="en-GB" sz="4800" b="1" i="1" dirty="0" smtClean="0">
                <a:solidFill>
                  <a:srgbClr val="FFFF00"/>
                </a:solidFill>
                <a:latin typeface="Arial" panose="020B0604020202020204" pitchFamily="34" charset="0"/>
                <a:cs typeface="Arial" panose="020B0604020202020204" pitchFamily="34" charset="0"/>
              </a:rPr>
              <a:t>Budget?</a:t>
            </a:r>
            <a:endParaRPr lang="en-IN" sz="4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0446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FFFF00"/>
                </a:solidFill>
              </a:rPr>
              <a:t>Facing?</a:t>
            </a:r>
            <a:r>
              <a:rPr lang="en-GB" dirty="0" smtClean="0"/>
              <a:t/>
            </a:r>
            <a:br>
              <a:rPr lang="en-GB" dirty="0" smtClean="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95436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FFFF00"/>
                </a:solidFill>
              </a:rPr>
              <a:t>Payment?</a:t>
            </a:r>
            <a:endParaRPr lang="en-IN" b="1" dirty="0">
              <a:solidFill>
                <a:srgbClr val="FFFF0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6968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What is investing?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4830" y="2052918"/>
            <a:ext cx="9325024" cy="4195481"/>
          </a:xfrm>
        </p:spPr>
        <p:txBody>
          <a:bodyPr/>
          <a:lstStyle/>
          <a:p>
            <a:r>
              <a:rPr lang="en-GB" dirty="0" smtClean="0"/>
              <a:t>Investing in a simplified manner money makes money, time is money.</a:t>
            </a:r>
          </a:p>
          <a:p>
            <a:r>
              <a:rPr lang="en-GB" dirty="0" smtClean="0"/>
              <a:t>Proper instrument, analyse, growth aspects, patience, etc.</a:t>
            </a:r>
          </a:p>
          <a:p>
            <a:r>
              <a:rPr lang="en-GB" dirty="0" smtClean="0"/>
              <a:t>Every person investing in, one of the options depending upon their understanding and savings.</a:t>
            </a:r>
            <a:endParaRPr lang="en-IN" dirty="0"/>
          </a:p>
        </p:txBody>
      </p:sp>
    </p:spTree>
    <p:extLst>
      <p:ext uri="{BB962C8B-B14F-4D97-AF65-F5344CB8AC3E}">
        <p14:creationId xmlns:p14="http://schemas.microsoft.com/office/powerpoint/2010/main" val="417548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Investing options?</a:t>
            </a:r>
            <a:endParaRPr lang="en-IN" dirty="0"/>
          </a:p>
        </p:txBody>
      </p:sp>
      <p:sp>
        <p:nvSpPr>
          <p:cNvPr id="3" name="Content Placeholder 2"/>
          <p:cNvSpPr>
            <a:spLocks noGrp="1"/>
          </p:cNvSpPr>
          <p:nvPr>
            <p:ph idx="1"/>
          </p:nvPr>
        </p:nvSpPr>
        <p:spPr/>
        <p:txBody>
          <a:bodyPr/>
          <a:lstStyle/>
          <a:p>
            <a:r>
              <a:rPr lang="en-GB" dirty="0" smtClean="0"/>
              <a:t>Saving account .(2.7% - 3% pa)</a:t>
            </a:r>
          </a:p>
          <a:p>
            <a:r>
              <a:rPr lang="en-GB" dirty="0" smtClean="0"/>
              <a:t>Bank Fixed Deposit.(5.75% - 6.75% pa)</a:t>
            </a:r>
          </a:p>
          <a:p>
            <a:r>
              <a:rPr lang="en-GB" dirty="0" smtClean="0"/>
              <a:t>Gold (50,000 rupees fluctuates)</a:t>
            </a:r>
          </a:p>
          <a:p>
            <a:r>
              <a:rPr lang="en-GB" dirty="0" smtClean="0"/>
              <a:t>Mutual funds(10% - 15 % pa depends on risk factor)</a:t>
            </a:r>
          </a:p>
          <a:p>
            <a:r>
              <a:rPr lang="en-GB" dirty="0" smtClean="0"/>
              <a:t>Stock Market ( high risk- analysis needed, long term investing)</a:t>
            </a:r>
          </a:p>
          <a:p>
            <a:r>
              <a:rPr lang="en-GB" dirty="0" smtClean="0"/>
              <a:t>Real Estate ( investing land is best always appreciates)</a:t>
            </a:r>
          </a:p>
          <a:p>
            <a:endParaRPr lang="en-GB" dirty="0" smtClean="0"/>
          </a:p>
          <a:p>
            <a:endParaRPr lang="en-IN" dirty="0"/>
          </a:p>
        </p:txBody>
      </p:sp>
    </p:spTree>
    <p:extLst>
      <p:ext uri="{BB962C8B-B14F-4D97-AF65-F5344CB8AC3E}">
        <p14:creationId xmlns:p14="http://schemas.microsoft.com/office/powerpoint/2010/main" val="44459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estate </a:t>
            </a:r>
            <a:r>
              <a:rPr lang="en-GB" dirty="0" err="1" smtClean="0"/>
              <a:t>vs</a:t>
            </a:r>
            <a:r>
              <a:rPr lang="en-GB" dirty="0" smtClean="0"/>
              <a:t> other  returns</a:t>
            </a:r>
            <a:endParaRPr lang="en-IN" dirty="0"/>
          </a:p>
        </p:txBody>
      </p:sp>
      <p:sp>
        <p:nvSpPr>
          <p:cNvPr id="3" name="Content Placeholder 2"/>
          <p:cNvSpPr>
            <a:spLocks noGrp="1"/>
          </p:cNvSpPr>
          <p:nvPr>
            <p:ph idx="1"/>
          </p:nvPr>
        </p:nvSpPr>
        <p:spPr/>
        <p:txBody>
          <a:bodyPr/>
          <a:lstStyle/>
          <a:p>
            <a:r>
              <a:rPr lang="en-GB" dirty="0" smtClean="0"/>
              <a:t>Short term (5-7 </a:t>
            </a:r>
            <a:r>
              <a:rPr lang="en-GB" dirty="0" err="1" smtClean="0"/>
              <a:t>yr</a:t>
            </a:r>
            <a:r>
              <a:rPr lang="en-GB" dirty="0" smtClean="0"/>
              <a:t>)</a:t>
            </a:r>
          </a:p>
          <a:p>
            <a:r>
              <a:rPr lang="en-GB" dirty="0" smtClean="0"/>
              <a:t>Mid term (7-12 </a:t>
            </a:r>
            <a:r>
              <a:rPr lang="en-GB" dirty="0" err="1" smtClean="0"/>
              <a:t>yr</a:t>
            </a:r>
            <a:r>
              <a:rPr lang="en-GB" dirty="0" smtClean="0"/>
              <a:t>)</a:t>
            </a:r>
          </a:p>
          <a:p>
            <a:r>
              <a:rPr lang="en-GB" dirty="0" smtClean="0"/>
              <a:t>Long term(12yr +)</a:t>
            </a:r>
          </a:p>
          <a:p>
            <a:r>
              <a:rPr lang="en-GB" dirty="0" smtClean="0"/>
              <a:t>Corona time stocks collapse, companies collapse, unemployment, recession.</a:t>
            </a:r>
          </a:p>
          <a:p>
            <a:r>
              <a:rPr lang="en-GB" dirty="0" smtClean="0"/>
              <a:t>Where the money has flown?</a:t>
            </a:r>
            <a:endParaRPr lang="en-IN" dirty="0"/>
          </a:p>
        </p:txBody>
      </p:sp>
    </p:spTree>
    <p:extLst>
      <p:ext uri="{BB962C8B-B14F-4D97-AF65-F5344CB8AC3E}">
        <p14:creationId xmlns:p14="http://schemas.microsoft.com/office/powerpoint/2010/main" val="3457742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real estate?</a:t>
            </a:r>
            <a:endParaRPr lang="en-IN" dirty="0"/>
          </a:p>
        </p:txBody>
      </p:sp>
      <p:sp>
        <p:nvSpPr>
          <p:cNvPr id="3" name="Content Placeholder 2"/>
          <p:cNvSpPr>
            <a:spLocks noGrp="1"/>
          </p:cNvSpPr>
          <p:nvPr>
            <p:ph idx="1"/>
          </p:nvPr>
        </p:nvSpPr>
        <p:spPr>
          <a:xfrm>
            <a:off x="646112" y="2052918"/>
            <a:ext cx="9403742" cy="4195481"/>
          </a:xfrm>
        </p:spPr>
        <p:txBody>
          <a:bodyPr/>
          <a:lstStyle/>
          <a:p>
            <a:r>
              <a:rPr lang="en-GB" dirty="0" smtClean="0"/>
              <a:t>Real estate deals with Land, industrial land, Commercial Land, Agriculture land.</a:t>
            </a:r>
          </a:p>
          <a:p>
            <a:r>
              <a:rPr lang="en-GB" dirty="0" smtClean="0"/>
              <a:t>Evergreen.</a:t>
            </a:r>
          </a:p>
          <a:p>
            <a:r>
              <a:rPr lang="en-GB" dirty="0" smtClean="0"/>
              <a:t>Land always appreciates depending upon the nearby developments it increases faster or slower but always appreciates. </a:t>
            </a:r>
          </a:p>
          <a:p>
            <a:r>
              <a:rPr lang="en-GB" dirty="0" smtClean="0"/>
              <a:t>Land is fixed matter it neither be created nor destroyed.</a:t>
            </a:r>
          </a:p>
          <a:p>
            <a:r>
              <a:rPr lang="en-GB" dirty="0" smtClean="0"/>
              <a:t>Journey from birth-&gt;childhood-&gt; education-&gt; Job-&gt;savings,basic requirements(bike,tv,etc)-&gt;future (Land,house,flat,etc.)</a:t>
            </a:r>
          </a:p>
          <a:p>
            <a:endParaRPr lang="en-IN" dirty="0"/>
          </a:p>
        </p:txBody>
      </p:sp>
    </p:spTree>
    <p:extLst>
      <p:ext uri="{BB962C8B-B14F-4D97-AF65-F5344CB8AC3E}">
        <p14:creationId xmlns:p14="http://schemas.microsoft.com/office/powerpoint/2010/main" val="316137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Growing Hyderabad.</a:t>
            </a:r>
            <a:br>
              <a:rPr lang="en-GB" dirty="0" smtClean="0"/>
            </a:br>
            <a:endParaRPr lang="en-IN" dirty="0"/>
          </a:p>
        </p:txBody>
      </p:sp>
      <p:sp>
        <p:nvSpPr>
          <p:cNvPr id="3" name="Content Placeholder 2"/>
          <p:cNvSpPr>
            <a:spLocks noGrp="1"/>
          </p:cNvSpPr>
          <p:nvPr>
            <p:ph idx="1"/>
          </p:nvPr>
        </p:nvSpPr>
        <p:spPr/>
        <p:txBody>
          <a:bodyPr/>
          <a:lstStyle/>
          <a:p>
            <a:r>
              <a:rPr lang="en-GB" dirty="0" smtClean="0"/>
              <a:t>Hyderabad is a city where the migration of 2.5% increase and population increase of 2.5% every year.</a:t>
            </a:r>
          </a:p>
          <a:p>
            <a:r>
              <a:rPr lang="en-GB" dirty="0" smtClean="0"/>
              <a:t>Currently 1.02 crore Population (2021)</a:t>
            </a:r>
          </a:p>
          <a:p>
            <a:r>
              <a:rPr lang="en-GB" dirty="0" smtClean="0"/>
              <a:t>Growing City, increase in population , their 3 basic requirements(food ,clothing, shelter)</a:t>
            </a:r>
          </a:p>
          <a:p>
            <a:r>
              <a:rPr lang="en-GB" dirty="0" smtClean="0"/>
              <a:t>For Food and clothing fulfil in less money, but shelter people prefer rent.</a:t>
            </a:r>
            <a:endParaRPr lang="en-IN" dirty="0"/>
          </a:p>
        </p:txBody>
      </p:sp>
    </p:spTree>
    <p:extLst>
      <p:ext uri="{BB962C8B-B14F-4D97-AF65-F5344CB8AC3E}">
        <p14:creationId xmlns:p14="http://schemas.microsoft.com/office/powerpoint/2010/main" val="256840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Developments.</a:t>
            </a:r>
            <a:endParaRPr lang="en-IN" dirty="0"/>
          </a:p>
        </p:txBody>
      </p:sp>
      <p:sp>
        <p:nvSpPr>
          <p:cNvPr id="3" name="Content Placeholder 2"/>
          <p:cNvSpPr>
            <a:spLocks noGrp="1"/>
          </p:cNvSpPr>
          <p:nvPr>
            <p:ph idx="1"/>
          </p:nvPr>
        </p:nvSpPr>
        <p:spPr/>
        <p:txBody>
          <a:bodyPr/>
          <a:lstStyle/>
          <a:p>
            <a:r>
              <a:rPr lang="en-GB" dirty="0" smtClean="0"/>
              <a:t>Many Indian companies as well as Foreign companies and investors are interested to invest in the growing cities like Hyderabad.</a:t>
            </a:r>
          </a:p>
          <a:p>
            <a:r>
              <a:rPr lang="en-GB" dirty="0" smtClean="0"/>
              <a:t>But they require more land as well so, the only option for them is establish in a large area i.e. outskirts of Hyderabad.</a:t>
            </a:r>
          </a:p>
          <a:p>
            <a:r>
              <a:rPr lang="en-GB" dirty="0" smtClean="0"/>
              <a:t>This is the first step in growing land prices, because as company is established -&gt; recruitment-&gt; public-&gt; public needs 3 basic requirements-&gt; commercial complexes -&gt;there by land value increases.</a:t>
            </a:r>
            <a:endParaRPr lang="en-IN" dirty="0"/>
          </a:p>
        </p:txBody>
      </p:sp>
    </p:spTree>
    <p:extLst>
      <p:ext uri="{BB962C8B-B14F-4D97-AF65-F5344CB8AC3E}">
        <p14:creationId xmlns:p14="http://schemas.microsoft.com/office/powerpoint/2010/main" val="26082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Past growth vs. expected growth</a:t>
            </a:r>
            <a:endParaRPr lang="en-IN" dirty="0"/>
          </a:p>
        </p:txBody>
      </p:sp>
      <p:sp>
        <p:nvSpPr>
          <p:cNvPr id="3" name="Content Placeholder 2"/>
          <p:cNvSpPr>
            <a:spLocks noGrp="1"/>
          </p:cNvSpPr>
          <p:nvPr>
            <p:ph idx="1"/>
          </p:nvPr>
        </p:nvSpPr>
        <p:spPr/>
        <p:txBody>
          <a:bodyPr/>
          <a:lstStyle/>
          <a:p>
            <a:r>
              <a:rPr lang="en-GB" dirty="0" smtClean="0"/>
              <a:t>For the last 10 yrs. say 2011 to 2021, enormous growth has been seen, because of the new state formation Telangana in 2014,many IT companies are interested to start  new companies, excellent infrastructure, roads and railways connecting all major cities and states.</a:t>
            </a:r>
          </a:p>
          <a:p>
            <a:r>
              <a:rPr lang="en-GB" dirty="0" smtClean="0"/>
              <a:t>Inner ring road, Outer ring road and Currently plans for Regional Ring road(RRR) </a:t>
            </a:r>
          </a:p>
          <a:p>
            <a:r>
              <a:rPr lang="en-GB" dirty="0" smtClean="0"/>
              <a:t>For next 10 yr. (2021 – 2031) this growth may expect very fast as population is exponential so more people, more needs, more land require, more demand, land prices increase.so finally we can expect at least 4x returns for next 10 yr.</a:t>
            </a:r>
            <a:endParaRPr lang="en-IN" dirty="0"/>
          </a:p>
        </p:txBody>
      </p:sp>
    </p:spTree>
    <p:extLst>
      <p:ext uri="{BB962C8B-B14F-4D97-AF65-F5344CB8AC3E}">
        <p14:creationId xmlns:p14="http://schemas.microsoft.com/office/powerpoint/2010/main" val="2974656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BBG?</a:t>
            </a:r>
            <a:br>
              <a:rPr lang="en-GB" dirty="0" smtClean="0"/>
            </a:br>
            <a:endParaRPr lang="en-IN" dirty="0"/>
          </a:p>
        </p:txBody>
      </p:sp>
      <p:sp>
        <p:nvSpPr>
          <p:cNvPr id="3" name="Content Placeholder 2"/>
          <p:cNvSpPr>
            <a:spLocks noGrp="1"/>
          </p:cNvSpPr>
          <p:nvPr>
            <p:ph idx="1"/>
          </p:nvPr>
        </p:nvSpPr>
        <p:spPr/>
        <p:txBody>
          <a:bodyPr/>
          <a:lstStyle/>
          <a:p>
            <a:r>
              <a:rPr lang="en-GB" dirty="0" smtClean="0"/>
              <a:t>BBG( Building Blocks Group) is a realty company specially in Land plotting investment.</a:t>
            </a:r>
          </a:p>
          <a:p>
            <a:r>
              <a:rPr lang="en-GB" dirty="0" smtClean="0"/>
              <a:t>BBG company is 15  yr. old company with 1,70,000+ </a:t>
            </a:r>
            <a:r>
              <a:rPr lang="en-GB" dirty="0"/>
              <a:t>H</a:t>
            </a:r>
            <a:r>
              <a:rPr lang="en-GB" dirty="0" smtClean="0"/>
              <a:t>appy Customers all over the world.</a:t>
            </a:r>
          </a:p>
          <a:p>
            <a:r>
              <a:rPr lang="en-GB" dirty="0" smtClean="0"/>
              <a:t>Currently 3 offices in Hyderabad in jntu, jublihills, lb nagar.</a:t>
            </a:r>
          </a:p>
          <a:p>
            <a:r>
              <a:rPr lang="en-IN" dirty="0" smtClean="0"/>
              <a:t>U70100TG2015PTC099221 ( cin in telangana 2015)</a:t>
            </a:r>
          </a:p>
          <a:p>
            <a:r>
              <a:rPr lang="en-GB" dirty="0" smtClean="0"/>
              <a:t>Company vision 10,00,000 plots sale and 10,00,000 girls care.</a:t>
            </a:r>
          </a:p>
          <a:p>
            <a:endParaRPr lang="en-IN" dirty="0"/>
          </a:p>
        </p:txBody>
      </p:sp>
    </p:spTree>
    <p:extLst>
      <p:ext uri="{BB962C8B-B14F-4D97-AF65-F5344CB8AC3E}">
        <p14:creationId xmlns:p14="http://schemas.microsoft.com/office/powerpoint/2010/main" val="4007990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638</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Berlin Sans FB Demi</vt:lpstr>
      <vt:lpstr>Century Gothic</vt:lpstr>
      <vt:lpstr>Wingdings 3</vt:lpstr>
      <vt:lpstr>Ion</vt:lpstr>
      <vt:lpstr>BEST INVESTMENT OPTIONS </vt:lpstr>
      <vt:lpstr>What is investing?</vt:lpstr>
      <vt:lpstr>Investing options?</vt:lpstr>
      <vt:lpstr>Real estate vs other  returns</vt:lpstr>
      <vt:lpstr>Why real estate?</vt:lpstr>
      <vt:lpstr>Growing Hyderabad. </vt:lpstr>
      <vt:lpstr>Developments.</vt:lpstr>
      <vt:lpstr>Past growth vs. expected growth</vt:lpstr>
      <vt:lpstr>Why BBG? </vt:lpstr>
      <vt:lpstr>Benefits of BBG customer.</vt:lpstr>
      <vt:lpstr>PowerPoint Presentation</vt:lpstr>
      <vt:lpstr>Current &amp; Future Developments</vt:lpstr>
      <vt:lpstr>Why late? Think Now and Act wise.</vt:lpstr>
      <vt:lpstr>Queries?</vt:lpstr>
      <vt:lpstr>Thank you</vt:lpstr>
      <vt:lpstr>PowerPoint Presentation</vt:lpstr>
      <vt:lpstr>Budget?</vt:lpstr>
      <vt:lpstr>Facing? </vt:lpstr>
      <vt:lpstr>Payment?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investing?</dc:title>
  <dc:creator>pc</dc:creator>
  <cp:lastModifiedBy>pc</cp:lastModifiedBy>
  <cp:revision>26</cp:revision>
  <dcterms:created xsi:type="dcterms:W3CDTF">2021-12-16T05:25:37Z</dcterms:created>
  <dcterms:modified xsi:type="dcterms:W3CDTF">2021-12-16T08:23:57Z</dcterms:modified>
</cp:coreProperties>
</file>