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66" r:id="rId4"/>
    <p:sldId id="293" r:id="rId5"/>
    <p:sldId id="272" r:id="rId6"/>
    <p:sldId id="273" r:id="rId7"/>
    <p:sldId id="274" r:id="rId8"/>
    <p:sldId id="275" r:id="rId9"/>
    <p:sldId id="276" r:id="rId10"/>
    <p:sldId id="277" r:id="rId11"/>
    <p:sldId id="278" r:id="rId12"/>
    <p:sldId id="284" r:id="rId13"/>
    <p:sldId id="282" r:id="rId14"/>
    <p:sldId id="279" r:id="rId15"/>
    <p:sldId id="285" r:id="rId16"/>
    <p:sldId id="289" r:id="rId17"/>
    <p:sldId id="290" r:id="rId18"/>
    <p:sldId id="291" r:id="rId19"/>
    <p:sldId id="286" r:id="rId20"/>
    <p:sldId id="287" r:id="rId21"/>
    <p:sldId id="288" r:id="rId22"/>
    <p:sldId id="280" r:id="rId23"/>
    <p:sldId id="281" r:id="rId24"/>
    <p:sldId id="283" r:id="rId25"/>
    <p:sldId id="267" r:id="rId26"/>
    <p:sldId id="294"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varScale="1">
        <p:scale>
          <a:sx n="72" d="100"/>
          <a:sy n="72" d="100"/>
        </p:scale>
        <p:origin x="6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a:p>
        </p:txBody>
      </p:sp>
    </p:spTree>
    <p:extLst>
      <p:ext uri="{BB962C8B-B14F-4D97-AF65-F5344CB8AC3E}">
        <p14:creationId xmlns:p14="http://schemas.microsoft.com/office/powerpoint/2010/main" val="230674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a:p>
        </p:txBody>
      </p:sp>
    </p:spTree>
    <p:extLst>
      <p:ext uri="{BB962C8B-B14F-4D97-AF65-F5344CB8AC3E}">
        <p14:creationId xmlns:p14="http://schemas.microsoft.com/office/powerpoint/2010/main" val="27254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a:p>
        </p:txBody>
      </p:sp>
    </p:spTree>
    <p:extLst>
      <p:ext uri="{BB962C8B-B14F-4D97-AF65-F5344CB8AC3E}">
        <p14:creationId xmlns:p14="http://schemas.microsoft.com/office/powerpoint/2010/main" val="1934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a:p>
        </p:txBody>
      </p:sp>
    </p:spTree>
    <p:extLst>
      <p:ext uri="{BB962C8B-B14F-4D97-AF65-F5344CB8AC3E}">
        <p14:creationId xmlns:p14="http://schemas.microsoft.com/office/powerpoint/2010/main" val="283976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8BCC4-9B94-4BEF-91A3-495F4E4A73E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a:p>
        </p:txBody>
      </p:sp>
    </p:spTree>
    <p:extLst>
      <p:ext uri="{BB962C8B-B14F-4D97-AF65-F5344CB8AC3E}">
        <p14:creationId xmlns:p14="http://schemas.microsoft.com/office/powerpoint/2010/main" val="67764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8BCC4-9B94-4BEF-91A3-495F4E4A73E7}"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a:p>
        </p:txBody>
      </p:sp>
    </p:spTree>
    <p:extLst>
      <p:ext uri="{BB962C8B-B14F-4D97-AF65-F5344CB8AC3E}">
        <p14:creationId xmlns:p14="http://schemas.microsoft.com/office/powerpoint/2010/main" val="372662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8BCC4-9B94-4BEF-91A3-495F4E4A73E7}"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657CA-DE46-4F37-9012-4185F813808C}" type="slidenum">
              <a:rPr lang="en-US" smtClean="0"/>
              <a:t>‹#›</a:t>
            </a:fld>
            <a:endParaRPr lang="en-US"/>
          </a:p>
        </p:txBody>
      </p:sp>
    </p:spTree>
    <p:extLst>
      <p:ext uri="{BB962C8B-B14F-4D97-AF65-F5344CB8AC3E}">
        <p14:creationId xmlns:p14="http://schemas.microsoft.com/office/powerpoint/2010/main" val="244903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8BCC4-9B94-4BEF-91A3-495F4E4A73E7}"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657CA-DE46-4F37-9012-4185F813808C}" type="slidenum">
              <a:rPr lang="en-US" smtClean="0"/>
              <a:t>‹#›</a:t>
            </a:fld>
            <a:endParaRPr lang="en-US"/>
          </a:p>
        </p:txBody>
      </p:sp>
    </p:spTree>
    <p:extLst>
      <p:ext uri="{BB962C8B-B14F-4D97-AF65-F5344CB8AC3E}">
        <p14:creationId xmlns:p14="http://schemas.microsoft.com/office/powerpoint/2010/main" val="225696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8BCC4-9B94-4BEF-91A3-495F4E4A73E7}"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657CA-DE46-4F37-9012-4185F813808C}" type="slidenum">
              <a:rPr lang="en-US" smtClean="0"/>
              <a:t>‹#›</a:t>
            </a:fld>
            <a:endParaRPr lang="en-US"/>
          </a:p>
        </p:txBody>
      </p:sp>
    </p:spTree>
    <p:extLst>
      <p:ext uri="{BB962C8B-B14F-4D97-AF65-F5344CB8AC3E}">
        <p14:creationId xmlns:p14="http://schemas.microsoft.com/office/powerpoint/2010/main" val="34001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8BCC4-9B94-4BEF-91A3-495F4E4A73E7}"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a:p>
        </p:txBody>
      </p:sp>
    </p:spTree>
    <p:extLst>
      <p:ext uri="{BB962C8B-B14F-4D97-AF65-F5344CB8AC3E}">
        <p14:creationId xmlns:p14="http://schemas.microsoft.com/office/powerpoint/2010/main" val="133526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8BCC4-9B94-4BEF-91A3-495F4E4A73E7}"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a:p>
        </p:txBody>
      </p:sp>
    </p:spTree>
    <p:extLst>
      <p:ext uri="{BB962C8B-B14F-4D97-AF65-F5344CB8AC3E}">
        <p14:creationId xmlns:p14="http://schemas.microsoft.com/office/powerpoint/2010/main" val="166512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BCC4-9B94-4BEF-91A3-495F4E4A73E7}" type="datetimeFigureOut">
              <a:rPr lang="en-US" smtClean="0"/>
              <a:t>1/13/2020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657CA-DE46-4F37-9012-4185F813808C}" type="slidenum">
              <a:rPr lang="en-US" smtClean="0"/>
              <a:t>‹#›</a:t>
            </a:fld>
            <a:endParaRPr lang="en-US"/>
          </a:p>
        </p:txBody>
      </p:sp>
    </p:spTree>
    <p:extLst>
      <p:ext uri="{BB962C8B-B14F-4D97-AF65-F5344CB8AC3E}">
        <p14:creationId xmlns:p14="http://schemas.microsoft.com/office/powerpoint/2010/main" val="909907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rds-www.wharton.upenn.edu/classroom/efficient-frontier/"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ctrTitle"/>
          </p:nvPr>
        </p:nvSpPr>
        <p:spPr/>
        <p:txBody>
          <a:bodyPr/>
          <a:lstStyle/>
          <a:p>
            <a:r>
              <a:rPr lang="en-US" b="1" dirty="0"/>
              <a:t>Efficient Frontier</a:t>
            </a:r>
          </a:p>
        </p:txBody>
      </p:sp>
    </p:spTree>
    <p:extLst>
      <p:ext uri="{BB962C8B-B14F-4D97-AF65-F5344CB8AC3E}">
        <p14:creationId xmlns:p14="http://schemas.microsoft.com/office/powerpoint/2010/main" val="3717743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3" name="Content Placeholder 2"/>
          <p:cNvSpPr>
            <a:spLocks noGrp="1"/>
          </p:cNvSpPr>
          <p:nvPr>
            <p:ph idx="1"/>
          </p:nvPr>
        </p:nvSpPr>
        <p:spPr>
          <a:xfrm>
            <a:off x="628650" y="1825625"/>
            <a:ext cx="7886700" cy="4117975"/>
          </a:xfrm>
        </p:spPr>
        <p:txBody>
          <a:bodyPr/>
          <a:lstStyle/>
          <a:p>
            <a:r>
              <a:rPr lang="en-US" dirty="0"/>
              <a:t>The Efficient Frontier is the portion of the curve in the previous slide that continues above and to the right of the Minimum Variance Portfolio.</a:t>
            </a:r>
            <a:br>
              <a:rPr lang="en-US" dirty="0"/>
            </a:br>
            <a:endParaRPr lang="en-US" dirty="0"/>
          </a:p>
          <a:p>
            <a:r>
              <a:rPr lang="en-US" dirty="0"/>
              <a:t>Each point on the Efficient Frontier represents a uniquely weighted portfolio of risky securities that offers the highest rate of return for a given level of risk.</a:t>
            </a:r>
          </a:p>
          <a:p>
            <a:endParaRPr lang="en-US" dirty="0"/>
          </a:p>
          <a:p>
            <a:endParaRPr lang="en-US" dirty="0"/>
          </a:p>
        </p:txBody>
      </p:sp>
      <p:sp>
        <p:nvSpPr>
          <p:cNvPr id="2" name="Title 1"/>
          <p:cNvSpPr>
            <a:spLocks noGrp="1"/>
          </p:cNvSpPr>
          <p:nvPr>
            <p:ph type="title"/>
          </p:nvPr>
        </p:nvSpPr>
        <p:spPr/>
        <p:txBody>
          <a:bodyPr/>
          <a:lstStyle/>
          <a:p>
            <a:r>
              <a:rPr lang="en-US" b="1" dirty="0"/>
              <a:t>Efficient Frontier (cont.)</a:t>
            </a:r>
          </a:p>
        </p:txBody>
      </p:sp>
    </p:spTree>
    <p:extLst>
      <p:ext uri="{BB962C8B-B14F-4D97-AF65-F5344CB8AC3E}">
        <p14:creationId xmlns:p14="http://schemas.microsoft.com/office/powerpoint/2010/main" val="328529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3" name="Content Placeholder 2"/>
          <p:cNvSpPr>
            <a:spLocks noGrp="1"/>
          </p:cNvSpPr>
          <p:nvPr>
            <p:ph idx="1"/>
          </p:nvPr>
        </p:nvSpPr>
        <p:spPr>
          <a:xfrm>
            <a:off x="628650" y="1825625"/>
            <a:ext cx="7886700" cy="4117975"/>
          </a:xfrm>
        </p:spPr>
        <p:txBody>
          <a:bodyPr/>
          <a:lstStyle/>
          <a:p>
            <a:endParaRPr lang="en-US" dirty="0"/>
          </a:p>
          <a:p>
            <a:r>
              <a:rPr lang="en-US" dirty="0"/>
              <a:t>The Minimum Variance Portfolio (MVP) is always the left-most point on the Efficient Frontier.</a:t>
            </a:r>
            <a:br>
              <a:rPr lang="en-US" dirty="0"/>
            </a:br>
            <a:endParaRPr lang="en-US" dirty="0"/>
          </a:p>
          <a:p>
            <a:r>
              <a:rPr lang="en-US" dirty="0"/>
              <a:t>The MVP is the portfolio on the Efficient Frontier with the lowest volatility.</a:t>
            </a:r>
          </a:p>
          <a:p>
            <a:endParaRPr lang="en-US" dirty="0"/>
          </a:p>
          <a:p>
            <a:endParaRPr lang="en-US" dirty="0"/>
          </a:p>
        </p:txBody>
      </p:sp>
      <p:sp>
        <p:nvSpPr>
          <p:cNvPr id="2" name="Title 1"/>
          <p:cNvSpPr>
            <a:spLocks noGrp="1"/>
          </p:cNvSpPr>
          <p:nvPr>
            <p:ph type="title"/>
          </p:nvPr>
        </p:nvSpPr>
        <p:spPr/>
        <p:txBody>
          <a:bodyPr/>
          <a:lstStyle/>
          <a:p>
            <a:r>
              <a:rPr lang="en-US" b="1" dirty="0"/>
              <a:t>Minimum Variance Portfolio (cont.)</a:t>
            </a:r>
          </a:p>
        </p:txBody>
      </p:sp>
    </p:spTree>
    <p:extLst>
      <p:ext uri="{BB962C8B-B14F-4D97-AF65-F5344CB8AC3E}">
        <p14:creationId xmlns:p14="http://schemas.microsoft.com/office/powerpoint/2010/main" val="1252641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3" name="Content Placeholder 2"/>
          <p:cNvSpPr>
            <a:spLocks noGrp="1"/>
          </p:cNvSpPr>
          <p:nvPr>
            <p:ph idx="1"/>
          </p:nvPr>
        </p:nvSpPr>
        <p:spPr>
          <a:xfrm>
            <a:off x="628650" y="1825625"/>
            <a:ext cx="7886700" cy="1253331"/>
          </a:xfrm>
        </p:spPr>
        <p:txBody>
          <a:bodyPr>
            <a:normAutofit fontScale="92500" lnSpcReduction="20000"/>
          </a:bodyPr>
          <a:lstStyle/>
          <a:p>
            <a:r>
              <a:rPr lang="en-US" dirty="0"/>
              <a:t>Students can increase and decrease the Number of Securities in the portfolio and observe the resulting effects on the Efficient Frontier and the Minimum Variance Portfolio.</a:t>
            </a:r>
          </a:p>
        </p:txBody>
      </p:sp>
      <p:sp>
        <p:nvSpPr>
          <p:cNvPr id="2" name="Title 1"/>
          <p:cNvSpPr>
            <a:spLocks noGrp="1"/>
          </p:cNvSpPr>
          <p:nvPr>
            <p:ph type="title"/>
          </p:nvPr>
        </p:nvSpPr>
        <p:spPr/>
        <p:txBody>
          <a:bodyPr>
            <a:normAutofit fontScale="90000"/>
          </a:bodyPr>
          <a:lstStyle/>
          <a:p>
            <a:r>
              <a:rPr lang="en-US" b="1" dirty="0"/>
              <a:t>Efficient Frontier and the Minimum Variance Portfolio (cont.)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761" y="3349958"/>
            <a:ext cx="6574477" cy="1320020"/>
          </a:xfrm>
          <a:prstGeom prst="rect">
            <a:avLst/>
          </a:prstGeom>
        </p:spPr>
      </p:pic>
    </p:spTree>
    <p:extLst>
      <p:ext uri="{BB962C8B-B14F-4D97-AF65-F5344CB8AC3E}">
        <p14:creationId xmlns:p14="http://schemas.microsoft.com/office/powerpoint/2010/main" val="250640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02609"/>
            <a:ext cx="7886700" cy="1325563"/>
          </a:xfrm>
        </p:spPr>
        <p:txBody>
          <a:bodyPr/>
          <a:lstStyle/>
          <a:p>
            <a:r>
              <a:rPr lang="en-US" b="1" dirty="0"/>
              <a:t>Optimal Risky Portfolio</a:t>
            </a:r>
          </a:p>
        </p:txBody>
      </p:sp>
      <p:pic>
        <p:nvPicPr>
          <p:cNvPr id="6" name="Picture 5">
            <a:extLst>
              <a:ext uri="{FF2B5EF4-FFF2-40B4-BE49-F238E27FC236}">
                <a16:creationId xmlns:a16="http://schemas.microsoft.com/office/drawing/2014/main" id="{D1F6B024-D667-493E-8BCE-7EB677C8E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288" y="1301171"/>
            <a:ext cx="6215268" cy="4751566"/>
          </a:xfrm>
          <a:prstGeom prst="rect">
            <a:avLst/>
          </a:prstGeom>
        </p:spPr>
      </p:pic>
      <p:cxnSp>
        <p:nvCxnSpPr>
          <p:cNvPr id="7" name="Straight Arrow Connector 6"/>
          <p:cNvCxnSpPr/>
          <p:nvPr/>
        </p:nvCxnSpPr>
        <p:spPr>
          <a:xfrm>
            <a:off x="2477424" y="4053362"/>
            <a:ext cx="694137" cy="433947"/>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043259" y="3729328"/>
            <a:ext cx="1665009" cy="307777"/>
          </a:xfrm>
          <a:prstGeom prst="rect">
            <a:avLst/>
          </a:prstGeom>
          <a:noFill/>
        </p:spPr>
        <p:txBody>
          <a:bodyPr wrap="square" rtlCol="0">
            <a:spAutoFit/>
          </a:bodyPr>
          <a:lstStyle/>
          <a:p>
            <a:r>
              <a:rPr lang="en-US" sz="1400" dirty="0"/>
              <a:t>Capital Market Line</a:t>
            </a:r>
          </a:p>
        </p:txBody>
      </p:sp>
      <p:cxnSp>
        <p:nvCxnSpPr>
          <p:cNvPr id="16" name="Straight Arrow Connector 15"/>
          <p:cNvCxnSpPr>
            <a:cxnSpLocks/>
          </p:cNvCxnSpPr>
          <p:nvPr/>
        </p:nvCxnSpPr>
        <p:spPr>
          <a:xfrm flipH="1">
            <a:off x="4192979" y="2984301"/>
            <a:ext cx="1" cy="600579"/>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744602" y="2425732"/>
            <a:ext cx="1522639" cy="523220"/>
          </a:xfrm>
          <a:prstGeom prst="rect">
            <a:avLst/>
          </a:prstGeom>
          <a:noFill/>
        </p:spPr>
        <p:txBody>
          <a:bodyPr wrap="square" rtlCol="0">
            <a:spAutoFit/>
          </a:bodyPr>
          <a:lstStyle/>
          <a:p>
            <a:r>
              <a:rPr lang="en-US" sz="1400" dirty="0"/>
              <a:t>Optimal Risky Portfolio</a:t>
            </a:r>
          </a:p>
        </p:txBody>
      </p:sp>
      <p:cxnSp>
        <p:nvCxnSpPr>
          <p:cNvPr id="15" name="Straight Arrow Connector 14"/>
          <p:cNvCxnSpPr>
            <a:cxnSpLocks/>
          </p:cNvCxnSpPr>
          <p:nvPr/>
        </p:nvCxnSpPr>
        <p:spPr>
          <a:xfrm flipH="1">
            <a:off x="3585469" y="4220810"/>
            <a:ext cx="759452" cy="266499"/>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353239" y="4025927"/>
            <a:ext cx="1522639" cy="307777"/>
          </a:xfrm>
          <a:prstGeom prst="rect">
            <a:avLst/>
          </a:prstGeom>
          <a:noFill/>
        </p:spPr>
        <p:txBody>
          <a:bodyPr wrap="square" rtlCol="0">
            <a:spAutoFit/>
          </a:bodyPr>
          <a:lstStyle/>
          <a:p>
            <a:r>
              <a:rPr lang="en-US" sz="1400" dirty="0"/>
              <a:t>Efficient Frontier</a:t>
            </a:r>
          </a:p>
        </p:txBody>
      </p:sp>
    </p:spTree>
    <p:extLst>
      <p:ext uri="{BB962C8B-B14F-4D97-AF65-F5344CB8AC3E}">
        <p14:creationId xmlns:p14="http://schemas.microsoft.com/office/powerpoint/2010/main" val="161503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3" name="Content Placeholder 2"/>
          <p:cNvSpPr>
            <a:spLocks noGrp="1"/>
          </p:cNvSpPr>
          <p:nvPr>
            <p:ph idx="1"/>
          </p:nvPr>
        </p:nvSpPr>
        <p:spPr>
          <a:xfrm>
            <a:off x="628650" y="1825625"/>
            <a:ext cx="7886700" cy="4117975"/>
          </a:xfrm>
        </p:spPr>
        <p:txBody>
          <a:bodyPr/>
          <a:lstStyle/>
          <a:p>
            <a:r>
              <a:rPr lang="en-US" dirty="0"/>
              <a:t>The Optimal Risky Portfolio represents the portfolio of risky assets with the best risk and return trade-off.  In other words, it is the portfolio with the highest Sharpe Ratio.</a:t>
            </a:r>
            <a:br>
              <a:rPr lang="en-US" dirty="0"/>
            </a:br>
            <a:endParaRPr lang="en-US" dirty="0"/>
          </a:p>
          <a:p>
            <a:r>
              <a:rPr lang="en-US" dirty="0"/>
              <a:t>As stated earlier, the Optimal Risky Portfolio is located graphically at the tangency point of the Capital Market Line and the Efficient Frontier.</a:t>
            </a:r>
          </a:p>
          <a:p>
            <a:endParaRPr lang="en-US" dirty="0"/>
          </a:p>
          <a:p>
            <a:endParaRPr lang="en-US" dirty="0"/>
          </a:p>
        </p:txBody>
      </p:sp>
      <p:sp>
        <p:nvSpPr>
          <p:cNvPr id="2" name="Title 1"/>
          <p:cNvSpPr>
            <a:spLocks noGrp="1"/>
          </p:cNvSpPr>
          <p:nvPr>
            <p:ph type="title"/>
          </p:nvPr>
        </p:nvSpPr>
        <p:spPr/>
        <p:txBody>
          <a:bodyPr/>
          <a:lstStyle/>
          <a:p>
            <a:r>
              <a:rPr lang="en-US" b="1" dirty="0"/>
              <a:t>Optimal Risky Portfolio (cont.)</a:t>
            </a:r>
          </a:p>
        </p:txBody>
      </p:sp>
    </p:spTree>
    <p:extLst>
      <p:ext uri="{BB962C8B-B14F-4D97-AF65-F5344CB8AC3E}">
        <p14:creationId xmlns:p14="http://schemas.microsoft.com/office/powerpoint/2010/main" val="4241075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3" name="Content Placeholder 2"/>
          <p:cNvSpPr>
            <a:spLocks noGrp="1"/>
          </p:cNvSpPr>
          <p:nvPr>
            <p:ph idx="1"/>
          </p:nvPr>
        </p:nvSpPr>
        <p:spPr>
          <a:xfrm>
            <a:off x="628650" y="1825625"/>
            <a:ext cx="7886700" cy="1253331"/>
          </a:xfrm>
        </p:spPr>
        <p:txBody>
          <a:bodyPr>
            <a:normAutofit/>
          </a:bodyPr>
          <a:lstStyle/>
          <a:p>
            <a:r>
              <a:rPr lang="en-US" dirty="0"/>
              <a:t>Students can increase and decrease the Number of Securities in the portfolio and observe the resulting effect on the Optimal Risk Portfolio.</a:t>
            </a:r>
          </a:p>
        </p:txBody>
      </p:sp>
      <p:sp>
        <p:nvSpPr>
          <p:cNvPr id="2" name="Title 1"/>
          <p:cNvSpPr>
            <a:spLocks noGrp="1"/>
          </p:cNvSpPr>
          <p:nvPr>
            <p:ph type="title"/>
          </p:nvPr>
        </p:nvSpPr>
        <p:spPr/>
        <p:txBody>
          <a:bodyPr>
            <a:normAutofit/>
          </a:bodyPr>
          <a:lstStyle/>
          <a:p>
            <a:r>
              <a:rPr lang="en-US" b="1" dirty="0"/>
              <a:t>Optimal Risky Portfolio (cont.)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761" y="3349958"/>
            <a:ext cx="6574477" cy="1320020"/>
          </a:xfrm>
          <a:prstGeom prst="rect">
            <a:avLst/>
          </a:prstGeom>
        </p:spPr>
      </p:pic>
    </p:spTree>
    <p:extLst>
      <p:ext uri="{BB962C8B-B14F-4D97-AF65-F5344CB8AC3E}">
        <p14:creationId xmlns:p14="http://schemas.microsoft.com/office/powerpoint/2010/main" val="4160834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p:txBody>
          <a:bodyPr>
            <a:normAutofit/>
          </a:bodyPr>
          <a:lstStyle/>
          <a:p>
            <a:r>
              <a:rPr lang="en-US" sz="3600" b="1" dirty="0"/>
              <a:t>Minimum Variance and Maximum Sharpe Ratio of the Efficient Frontier</a:t>
            </a:r>
          </a:p>
        </p:txBody>
      </p:sp>
      <p:pic>
        <p:nvPicPr>
          <p:cNvPr id="8" name="Content Placeholder 7">
            <a:extLst>
              <a:ext uri="{FF2B5EF4-FFF2-40B4-BE49-F238E27FC236}">
                <a16:creationId xmlns:a16="http://schemas.microsoft.com/office/drawing/2014/main" id="{E701D304-6356-4B28-ACB9-BDAD83A4D0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9289" y="1470565"/>
            <a:ext cx="5128590" cy="4489618"/>
          </a:xfrm>
        </p:spPr>
      </p:pic>
    </p:spTree>
    <p:extLst>
      <p:ext uri="{BB962C8B-B14F-4D97-AF65-F5344CB8AC3E}">
        <p14:creationId xmlns:p14="http://schemas.microsoft.com/office/powerpoint/2010/main" val="321465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4117975"/>
              </a:xfrm>
            </p:spPr>
            <p:txBody>
              <a:bodyPr>
                <a:normAutofit/>
              </a:bodyPr>
              <a:lstStyle/>
              <a:p>
                <a:r>
                  <a:rPr lang="en-US" dirty="0"/>
                  <a:t>The Minimum Variance and Maximum Sharpe Ratio graph plots the Minimum Variance and Maximum Sharpe Ratio of the Efficient Frontier as a function of the Number of Securities.</a:t>
                </a:r>
              </a:p>
              <a:p>
                <a:r>
                  <a:rPr lang="en-US" dirty="0"/>
                  <a:t>The Sharpe Ratio is given by:</a:t>
                </a:r>
              </a:p>
              <a:p>
                <a:pPr marL="457200" lvl="1"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𝑆h𝑎𝑟𝑝𝑒</m:t>
                          </m:r>
                          <m:r>
                            <a:rPr lang="en-US" i="1">
                              <a:latin typeface="Cambria Math" panose="02040503050406030204" pitchFamily="18" charset="0"/>
                            </a:rPr>
                            <m:t>=</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sSup>
                                    <m:sSupPr>
                                      <m:ctrlPr>
                                        <a:rPr lang="en-US" i="1">
                                          <a:latin typeface="Cambria Math" panose="02040503050406030204" pitchFamily="18" charset="0"/>
                                        </a:rPr>
                                      </m:ctrlPr>
                                    </m:sSupPr>
                                    <m:e>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r>
                                        <a:rPr lang="en-US" b="1" i="1">
                                          <a:latin typeface="Cambria Math" panose="02040503050406030204" pitchFamily="18" charset="0"/>
                                        </a:rPr>
                                        <m:t>𝒓𝒇</m:t>
                                      </m:r>
                                      <m:r>
                                        <a:rPr lang="en-US" i="1">
                                          <a:latin typeface="Cambria Math" panose="02040503050406030204" pitchFamily="18" charset="0"/>
                                        </a:rPr>
                                        <m:t>)</m:t>
                                      </m:r>
                                    </m:e>
                                    <m:sup>
                                      <m:r>
                                        <a:rPr lang="en-US" i="1">
                                          <a:latin typeface="Cambria Math" panose="02040503050406030204" pitchFamily="18" charset="0"/>
                                        </a:rPr>
                                        <m:t>𝑇</m:t>
                                      </m:r>
                                    </m:sup>
                                  </m:sSup>
                                  <m:r>
                                    <a:rPr lang="en-US" i="1">
                                      <a:latin typeface="Cambria Math" panose="02040503050406030204" pitchFamily="18" charset="0"/>
                                    </a:rPr>
                                    <m:t>𝛴</m:t>
                                  </m:r>
                                </m:e>
                                <m:sub>
                                  <m:r>
                                    <a:rPr lang="en-US" i="1">
                                      <a:latin typeface="Cambria Math" panose="02040503050406030204" pitchFamily="18" charset="0"/>
                                    </a:rPr>
                                    <m:t>𝑝</m:t>
                                  </m:r>
                                </m:sub>
                                <m:sup>
                                  <m:r>
                                    <a:rPr lang="en-US" i="1">
                                      <a:latin typeface="Cambria Math" panose="02040503050406030204" pitchFamily="18" charset="0"/>
                                    </a:rPr>
                                    <m:t>−1</m:t>
                                  </m:r>
                                </m:sup>
                              </m:sSubSup>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r>
                                <a:rPr lang="en-US" b="1" i="1">
                                  <a:latin typeface="Cambria Math" panose="02040503050406030204" pitchFamily="18" charset="0"/>
                                </a:rPr>
                                <m:t>𝒓𝒇</m:t>
                              </m:r>
                              <m:r>
                                <a:rPr lang="en-US" i="1">
                                  <a:latin typeface="Cambria Math" panose="02040503050406030204" pitchFamily="18" charset="0"/>
                                </a:rPr>
                                <m:t>)</m:t>
                              </m:r>
                            </m:e>
                          </m:d>
                        </m:e>
                        <m:sup>
                          <m:r>
                            <a:rPr lang="en-US" i="1">
                              <a:latin typeface="Cambria Math" panose="02040503050406030204" pitchFamily="18" charset="0"/>
                            </a:rPr>
                            <m:t>1/2</m:t>
                          </m:r>
                        </m:sup>
                      </m:sSup>
                    </m:oMath>
                  </m:oMathPara>
                </a14:m>
                <a:endParaRPr lang="en-US" dirty="0"/>
              </a:p>
              <a:p>
                <a:r>
                  <a:rPr lang="en-US" dirty="0"/>
                  <a:t>The </a:t>
                </a:r>
                <a:r>
                  <a:rPr lang="en-US"/>
                  <a:t>Sharpe Ratio measure </a:t>
                </a:r>
                <a:r>
                  <a:rPr lang="en-US" dirty="0"/>
                  <a:t>divides average portfolio excess returns by the portfolio’s risk.</a:t>
                </a:r>
              </a:p>
              <a:p>
                <a:pPr lvl="1"/>
                <a:r>
                  <a:rPr lang="en-US" dirty="0"/>
                  <a:t>This measures the reward to variability trade-off.</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4117975"/>
              </a:xfrm>
              <a:blipFill rotWithShape="0">
                <a:blip r:embed="rId3"/>
                <a:stretch>
                  <a:fillRect l="-1391" t="-2367" r="-2164"/>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600" b="1" dirty="0"/>
              <a:t>Minimum Variance and Maximum Sharpe Ratio of the Efficient Frontier (cont.)</a:t>
            </a:r>
          </a:p>
        </p:txBody>
      </p:sp>
    </p:spTree>
    <p:extLst>
      <p:ext uri="{BB962C8B-B14F-4D97-AF65-F5344CB8AC3E}">
        <p14:creationId xmlns:p14="http://schemas.microsoft.com/office/powerpoint/2010/main" val="952285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3" name="Content Placeholder 2"/>
          <p:cNvSpPr>
            <a:spLocks noGrp="1"/>
          </p:cNvSpPr>
          <p:nvPr>
            <p:ph idx="1"/>
          </p:nvPr>
        </p:nvSpPr>
        <p:spPr>
          <a:xfrm>
            <a:off x="628650" y="1825625"/>
            <a:ext cx="7886700" cy="1253331"/>
          </a:xfrm>
        </p:spPr>
        <p:txBody>
          <a:bodyPr>
            <a:normAutofit fontScale="92500" lnSpcReduction="20000"/>
          </a:bodyPr>
          <a:lstStyle/>
          <a:p>
            <a:r>
              <a:rPr lang="en-US" dirty="0"/>
              <a:t>Students can increase and decrease the Number of Securities in the portfolio and observe the resulting effect on the Minimum Variance and Maximum Sharpe Ratio graph.</a:t>
            </a:r>
          </a:p>
        </p:txBody>
      </p:sp>
      <p:sp>
        <p:nvSpPr>
          <p:cNvPr id="2" name="Title 1"/>
          <p:cNvSpPr>
            <a:spLocks noGrp="1"/>
          </p:cNvSpPr>
          <p:nvPr>
            <p:ph type="title"/>
          </p:nvPr>
        </p:nvSpPr>
        <p:spPr/>
        <p:txBody>
          <a:bodyPr>
            <a:normAutofit/>
          </a:bodyPr>
          <a:lstStyle/>
          <a:p>
            <a:r>
              <a:rPr lang="en-US" sz="3600" b="1" dirty="0"/>
              <a:t>Minimum Variance and Maximum Sharpe Ratio of the Efficient Frontier (cont.)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761" y="3349958"/>
            <a:ext cx="6574477" cy="1320020"/>
          </a:xfrm>
          <a:prstGeom prst="rect">
            <a:avLst/>
          </a:prstGeom>
        </p:spPr>
      </p:pic>
    </p:spTree>
    <p:extLst>
      <p:ext uri="{BB962C8B-B14F-4D97-AF65-F5344CB8AC3E}">
        <p14:creationId xmlns:p14="http://schemas.microsoft.com/office/powerpoint/2010/main" val="193246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469624" y="-76932"/>
            <a:ext cx="7886700" cy="1325563"/>
          </a:xfrm>
        </p:spPr>
        <p:txBody>
          <a:bodyPr/>
          <a:lstStyle/>
          <a:p>
            <a:r>
              <a:rPr lang="en-US" b="1" dirty="0"/>
              <a:t>Indifference Curve</a:t>
            </a:r>
          </a:p>
        </p:txBody>
      </p:sp>
      <p:pic>
        <p:nvPicPr>
          <p:cNvPr id="14" name="Content Placeholder 13">
            <a:extLst>
              <a:ext uri="{FF2B5EF4-FFF2-40B4-BE49-F238E27FC236}">
                <a16:creationId xmlns:a16="http://schemas.microsoft.com/office/drawing/2014/main" id="{5A098BE3-2E49-475D-9211-15B396F9A0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798" y="1064009"/>
            <a:ext cx="6511732" cy="4925974"/>
          </a:xfrm>
        </p:spPr>
      </p:pic>
      <p:cxnSp>
        <p:nvCxnSpPr>
          <p:cNvPr id="7" name="Straight Arrow Connector 6"/>
          <p:cNvCxnSpPr>
            <a:cxnSpLocks/>
          </p:cNvCxnSpPr>
          <p:nvPr/>
        </p:nvCxnSpPr>
        <p:spPr>
          <a:xfrm>
            <a:off x="3585794" y="2729948"/>
            <a:ext cx="678442" cy="421457"/>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838320" y="2308346"/>
            <a:ext cx="1134209" cy="523220"/>
          </a:xfrm>
          <a:prstGeom prst="rect">
            <a:avLst/>
          </a:prstGeom>
          <a:noFill/>
        </p:spPr>
        <p:txBody>
          <a:bodyPr wrap="square" rtlCol="0">
            <a:spAutoFit/>
          </a:bodyPr>
          <a:lstStyle/>
          <a:p>
            <a:r>
              <a:rPr lang="en-US" sz="1400" dirty="0"/>
              <a:t>Indifference Curve</a:t>
            </a:r>
          </a:p>
        </p:txBody>
      </p:sp>
    </p:spTree>
    <p:extLst>
      <p:ext uri="{BB962C8B-B14F-4D97-AF65-F5344CB8AC3E}">
        <p14:creationId xmlns:p14="http://schemas.microsoft.com/office/powerpoint/2010/main" val="97849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p:txBody>
          <a:bodyPr/>
          <a:lstStyle/>
          <a:p>
            <a:r>
              <a:rPr lang="en-US" b="1" dirty="0"/>
              <a:t>Background</a:t>
            </a:r>
          </a:p>
        </p:txBody>
      </p:sp>
      <p:sp>
        <p:nvSpPr>
          <p:cNvPr id="3" name="Content Placeholder 2"/>
          <p:cNvSpPr>
            <a:spLocks noGrp="1"/>
          </p:cNvSpPr>
          <p:nvPr>
            <p:ph idx="1"/>
          </p:nvPr>
        </p:nvSpPr>
        <p:spPr>
          <a:xfrm>
            <a:off x="628650" y="1825625"/>
            <a:ext cx="7886700" cy="3984625"/>
          </a:xfrm>
        </p:spPr>
        <p:txBody>
          <a:bodyPr>
            <a:normAutofit/>
          </a:bodyPr>
          <a:lstStyle/>
          <a:p>
            <a:r>
              <a:rPr lang="en-US" dirty="0"/>
              <a:t>The Interactive Efficient Frontier is an application that helps students visualize and understand diversification, risk/return trade-off, and risk tolerance in the portfolio creation process.</a:t>
            </a:r>
            <a:br>
              <a:rPr lang="en-US" dirty="0"/>
            </a:br>
            <a:endParaRPr lang="en-US" dirty="0"/>
          </a:p>
          <a:p>
            <a:r>
              <a:rPr lang="en-US" dirty="0"/>
              <a:t>Link: </a:t>
            </a:r>
            <a:r>
              <a:rPr lang="en-US" dirty="0">
                <a:hlinkClick r:id="rId3"/>
              </a:rPr>
              <a:t>https://wrds-www.wharton.upenn.edu/classroom/efficient-frontier/</a:t>
            </a:r>
            <a:endParaRPr lang="en-US" dirty="0"/>
          </a:p>
        </p:txBody>
      </p:sp>
    </p:spTree>
    <p:extLst>
      <p:ext uri="{BB962C8B-B14F-4D97-AF65-F5344CB8AC3E}">
        <p14:creationId xmlns:p14="http://schemas.microsoft.com/office/powerpoint/2010/main" val="209265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0486" y="1833789"/>
                <a:ext cx="7886700" cy="4117975"/>
              </a:xfrm>
            </p:spPr>
            <p:txBody>
              <a:bodyPr>
                <a:normAutofit/>
              </a:bodyPr>
              <a:lstStyle/>
              <a:p>
                <a:r>
                  <a:rPr lang="en-US" dirty="0"/>
                  <a:t>The Indifference Curve represents an individual’s particular preference for risk and return.  As risk aversion increases, investors demand higher returns for bearing the same amount of additional risk.  Therefore, the Indifference Curve will be steeper as risk aversion increases.</a:t>
                </a:r>
              </a:p>
              <a:p>
                <a:r>
                  <a:rPr lang="en-US" dirty="0"/>
                  <a:t>The Indifference Curve is represented by the following utility function:</a:t>
                </a:r>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𝑝</m:t>
                          </m:r>
                        </m:sub>
                      </m:sSub>
                      <m:r>
                        <a:rPr lang="en-US" i="1">
                          <a:latin typeface="Cambria Math" panose="02040503050406030204" pitchFamily="18" charset="0"/>
                        </a:rPr>
                        <m:t>−0.05×</m:t>
                      </m:r>
                      <m:r>
                        <a:rPr lang="en-US" i="1">
                          <a:latin typeface="Cambria Math" panose="02040503050406030204" pitchFamily="18" charset="0"/>
                        </a:rPr>
                        <m:t>𝐴</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𝑝</m:t>
                          </m:r>
                        </m:sub>
                        <m:sup>
                          <m:r>
                            <a:rPr lang="en-US" i="1">
                              <a:latin typeface="Cambria Math" panose="02040503050406030204" pitchFamily="18" charset="0"/>
                            </a:rPr>
                            <m:t>2</m:t>
                          </m:r>
                        </m:sup>
                      </m:sSub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0486" y="1833789"/>
                <a:ext cx="7886700" cy="4117975"/>
              </a:xfrm>
              <a:blipFill rotWithShape="0">
                <a:blip r:embed="rId3"/>
                <a:stretch>
                  <a:fillRect l="-1391" t="-2519"/>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a:t>Indifference Curve (cont.)</a:t>
            </a:r>
          </a:p>
        </p:txBody>
      </p:sp>
    </p:spTree>
    <p:extLst>
      <p:ext uri="{BB962C8B-B14F-4D97-AF65-F5344CB8AC3E}">
        <p14:creationId xmlns:p14="http://schemas.microsoft.com/office/powerpoint/2010/main" val="55142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3" name="Content Placeholder 2"/>
          <p:cNvSpPr>
            <a:spLocks noGrp="1"/>
          </p:cNvSpPr>
          <p:nvPr>
            <p:ph idx="1"/>
          </p:nvPr>
        </p:nvSpPr>
        <p:spPr>
          <a:xfrm>
            <a:off x="628650" y="1825625"/>
            <a:ext cx="7886700" cy="1253331"/>
          </a:xfrm>
        </p:spPr>
        <p:txBody>
          <a:bodyPr>
            <a:normAutofit/>
          </a:bodyPr>
          <a:lstStyle/>
          <a:p>
            <a:r>
              <a:rPr lang="en-US" dirty="0"/>
              <a:t>Students can increase and decrease the Number of Securities in the portfolio and observe the resulting effect on the Indifference Curve.</a:t>
            </a:r>
          </a:p>
        </p:txBody>
      </p:sp>
      <p:sp>
        <p:nvSpPr>
          <p:cNvPr id="2" name="Title 1"/>
          <p:cNvSpPr>
            <a:spLocks noGrp="1"/>
          </p:cNvSpPr>
          <p:nvPr>
            <p:ph type="title"/>
          </p:nvPr>
        </p:nvSpPr>
        <p:spPr/>
        <p:txBody>
          <a:bodyPr/>
          <a:lstStyle/>
          <a:p>
            <a:r>
              <a:rPr lang="en-US" b="1" dirty="0"/>
              <a:t>Indifference Curve (cont.)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761" y="3349958"/>
            <a:ext cx="6574477" cy="1320020"/>
          </a:xfrm>
          <a:prstGeom prst="rect">
            <a:avLst/>
          </a:prstGeom>
        </p:spPr>
      </p:pic>
    </p:spTree>
    <p:extLst>
      <p:ext uri="{BB962C8B-B14F-4D97-AF65-F5344CB8AC3E}">
        <p14:creationId xmlns:p14="http://schemas.microsoft.com/office/powerpoint/2010/main" val="218814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35250"/>
            <a:ext cx="7886700" cy="1325563"/>
          </a:xfrm>
        </p:spPr>
        <p:txBody>
          <a:bodyPr/>
          <a:lstStyle/>
          <a:p>
            <a:r>
              <a:rPr lang="en-US" b="1" dirty="0"/>
              <a:t>Optimal Complete Portfolio</a:t>
            </a:r>
          </a:p>
        </p:txBody>
      </p:sp>
      <p:pic>
        <p:nvPicPr>
          <p:cNvPr id="10" name="Content Placeholder 9">
            <a:extLst>
              <a:ext uri="{FF2B5EF4-FFF2-40B4-BE49-F238E27FC236}">
                <a16:creationId xmlns:a16="http://schemas.microsoft.com/office/drawing/2014/main" id="{53C80DDB-DDA2-4528-8233-324306301C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9674" y="1470765"/>
            <a:ext cx="6088547" cy="4492713"/>
          </a:xfrm>
        </p:spPr>
      </p:pic>
      <p:cxnSp>
        <p:nvCxnSpPr>
          <p:cNvPr id="7" name="Straight Arrow Connector 6"/>
          <p:cNvCxnSpPr>
            <a:cxnSpLocks/>
          </p:cNvCxnSpPr>
          <p:nvPr/>
        </p:nvCxnSpPr>
        <p:spPr>
          <a:xfrm>
            <a:off x="3160140" y="2374736"/>
            <a:ext cx="1093808" cy="713021"/>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p:cNvCxnSpPr>
          <p:nvPr/>
        </p:nvCxnSpPr>
        <p:spPr>
          <a:xfrm flipH="1">
            <a:off x="5032836" y="1470765"/>
            <a:ext cx="639094" cy="1391705"/>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477163" y="1982469"/>
            <a:ext cx="1093808" cy="523220"/>
          </a:xfrm>
          <a:prstGeom prst="rect">
            <a:avLst/>
          </a:prstGeom>
          <a:noFill/>
        </p:spPr>
        <p:txBody>
          <a:bodyPr wrap="square" rtlCol="0">
            <a:spAutoFit/>
          </a:bodyPr>
          <a:lstStyle/>
          <a:p>
            <a:r>
              <a:rPr lang="en-US" sz="1400" dirty="0"/>
              <a:t>Indifference Curve</a:t>
            </a:r>
          </a:p>
        </p:txBody>
      </p:sp>
      <p:cxnSp>
        <p:nvCxnSpPr>
          <p:cNvPr id="16" name="Straight Arrow Connector 15"/>
          <p:cNvCxnSpPr/>
          <p:nvPr/>
        </p:nvCxnSpPr>
        <p:spPr>
          <a:xfrm>
            <a:off x="2986882" y="3717121"/>
            <a:ext cx="241364" cy="563972"/>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019459" y="3344446"/>
            <a:ext cx="1746716" cy="523220"/>
          </a:xfrm>
          <a:prstGeom prst="rect">
            <a:avLst/>
          </a:prstGeom>
          <a:noFill/>
        </p:spPr>
        <p:txBody>
          <a:bodyPr wrap="square" rtlCol="0">
            <a:spAutoFit/>
          </a:bodyPr>
          <a:lstStyle/>
          <a:p>
            <a:r>
              <a:rPr lang="en-US" sz="1400" dirty="0"/>
              <a:t>Optimal Complete Portfolio</a:t>
            </a:r>
          </a:p>
        </p:txBody>
      </p:sp>
      <p:sp>
        <p:nvSpPr>
          <p:cNvPr id="14" name="TextBox 13"/>
          <p:cNvSpPr txBox="1"/>
          <p:nvPr/>
        </p:nvSpPr>
        <p:spPr>
          <a:xfrm>
            <a:off x="5215822" y="1126435"/>
            <a:ext cx="1980108" cy="307777"/>
          </a:xfrm>
          <a:prstGeom prst="rect">
            <a:avLst/>
          </a:prstGeom>
          <a:noFill/>
        </p:spPr>
        <p:txBody>
          <a:bodyPr wrap="square" rtlCol="0">
            <a:spAutoFit/>
          </a:bodyPr>
          <a:lstStyle/>
          <a:p>
            <a:r>
              <a:rPr lang="en-US" sz="1400" dirty="0"/>
              <a:t>Capital Market Line</a:t>
            </a:r>
          </a:p>
        </p:txBody>
      </p:sp>
    </p:spTree>
    <p:extLst>
      <p:ext uri="{BB962C8B-B14F-4D97-AF65-F5344CB8AC3E}">
        <p14:creationId xmlns:p14="http://schemas.microsoft.com/office/powerpoint/2010/main" val="289365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3" name="Content Placeholder 2"/>
          <p:cNvSpPr>
            <a:spLocks noGrp="1"/>
          </p:cNvSpPr>
          <p:nvPr>
            <p:ph idx="1"/>
          </p:nvPr>
        </p:nvSpPr>
        <p:spPr>
          <a:xfrm>
            <a:off x="628650" y="1825625"/>
            <a:ext cx="7886700" cy="4117975"/>
          </a:xfrm>
        </p:spPr>
        <p:txBody>
          <a:bodyPr>
            <a:normAutofit/>
          </a:bodyPr>
          <a:lstStyle/>
          <a:p>
            <a:r>
              <a:rPr lang="en-US" dirty="0"/>
              <a:t>The Optimal Complete Portfolio combines both risky assets and the risk-free asset in order to satisfy investors’ particular risk preferences.</a:t>
            </a:r>
          </a:p>
          <a:p>
            <a:r>
              <a:rPr lang="en-US" dirty="0"/>
              <a:t>Graphically, it is represented as the intersection between the Capital Market Line and the Indifference Curve.</a:t>
            </a:r>
          </a:p>
          <a:p>
            <a:r>
              <a:rPr lang="en-US" dirty="0"/>
              <a:t>Investors must be willing to bear a reasonable degree of risk in order to invest in portfolios that lie along the Efficient Frontier.  </a:t>
            </a:r>
          </a:p>
          <a:p>
            <a:endParaRPr lang="en-US" dirty="0"/>
          </a:p>
        </p:txBody>
      </p:sp>
      <p:sp>
        <p:nvSpPr>
          <p:cNvPr id="2" name="Title 1"/>
          <p:cNvSpPr>
            <a:spLocks noGrp="1"/>
          </p:cNvSpPr>
          <p:nvPr>
            <p:ph type="title"/>
          </p:nvPr>
        </p:nvSpPr>
        <p:spPr/>
        <p:txBody>
          <a:bodyPr/>
          <a:lstStyle/>
          <a:p>
            <a:r>
              <a:rPr lang="en-US" b="1" dirty="0"/>
              <a:t>Optimal Complete Portfolio (cont.)</a:t>
            </a:r>
          </a:p>
        </p:txBody>
      </p:sp>
    </p:spTree>
    <p:extLst>
      <p:ext uri="{BB962C8B-B14F-4D97-AF65-F5344CB8AC3E}">
        <p14:creationId xmlns:p14="http://schemas.microsoft.com/office/powerpoint/2010/main" val="3783260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3" name="Content Placeholder 2"/>
          <p:cNvSpPr>
            <a:spLocks noGrp="1"/>
          </p:cNvSpPr>
          <p:nvPr>
            <p:ph idx="1"/>
          </p:nvPr>
        </p:nvSpPr>
        <p:spPr>
          <a:xfrm>
            <a:off x="628650" y="1825625"/>
            <a:ext cx="7886700" cy="1253331"/>
          </a:xfrm>
        </p:spPr>
        <p:txBody>
          <a:bodyPr>
            <a:normAutofit fontScale="92500" lnSpcReduction="20000"/>
          </a:bodyPr>
          <a:lstStyle/>
          <a:p>
            <a:r>
              <a:rPr lang="en-US" dirty="0"/>
              <a:t>Students can alter both the Number of Securities and the Measure of Risk Aversion and observe the resulting effect on the value/location of the Optimal Complete Portfolio.</a:t>
            </a:r>
          </a:p>
        </p:txBody>
      </p:sp>
      <p:sp>
        <p:nvSpPr>
          <p:cNvPr id="2" name="Title 1"/>
          <p:cNvSpPr>
            <a:spLocks noGrp="1"/>
          </p:cNvSpPr>
          <p:nvPr>
            <p:ph type="title"/>
          </p:nvPr>
        </p:nvSpPr>
        <p:spPr/>
        <p:txBody>
          <a:bodyPr/>
          <a:lstStyle/>
          <a:p>
            <a:r>
              <a:rPr lang="en-US" b="1" dirty="0"/>
              <a:t>Optimal Complete Portfolio (cont.)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977" y="3213892"/>
            <a:ext cx="5884063" cy="1488738"/>
          </a:xfrm>
          <a:prstGeom prst="rect">
            <a:avLst/>
          </a:prstGeom>
        </p:spPr>
      </p:pic>
    </p:spTree>
    <p:extLst>
      <p:ext uri="{BB962C8B-B14F-4D97-AF65-F5344CB8AC3E}">
        <p14:creationId xmlns:p14="http://schemas.microsoft.com/office/powerpoint/2010/main" val="818172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p:txBody>
          <a:bodyPr/>
          <a:lstStyle/>
          <a:p>
            <a:r>
              <a:rPr lang="en-US" b="1" dirty="0"/>
              <a:t>Composition of the Optimal Complete Portfolio</a:t>
            </a:r>
          </a:p>
        </p:txBody>
      </p:sp>
      <p:sp>
        <p:nvSpPr>
          <p:cNvPr id="3" name="Content Placeholder 2"/>
          <p:cNvSpPr>
            <a:spLocks noGrp="1"/>
          </p:cNvSpPr>
          <p:nvPr>
            <p:ph idx="1"/>
          </p:nvPr>
        </p:nvSpPr>
        <p:spPr>
          <a:xfrm>
            <a:off x="628650" y="1825625"/>
            <a:ext cx="7886700" cy="879475"/>
          </a:xfrm>
        </p:spPr>
        <p:txBody>
          <a:bodyPr>
            <a:normAutofit fontScale="85000" lnSpcReduction="20000"/>
          </a:bodyPr>
          <a:lstStyle/>
          <a:p>
            <a:pPr marL="0" indent="0">
              <a:buNone/>
            </a:pPr>
            <a:r>
              <a:rPr lang="en-US" dirty="0"/>
              <a:t>Portfolio Distribution shows the composition of the Optimal Complete Portfolio, by Risk-Free vs. Risky assets (Optimal Risky Portfolio).</a:t>
            </a:r>
          </a:p>
          <a:p>
            <a:pPr marL="0" indent="0">
              <a:buNone/>
            </a:pPr>
            <a:endParaRPr lang="en-US" dirty="0"/>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40" y="3043238"/>
            <a:ext cx="5177774" cy="1719261"/>
          </a:xfrm>
          <a:prstGeom prst="rect">
            <a:avLst/>
          </a:prstGeom>
        </p:spPr>
      </p:pic>
    </p:spTree>
    <p:extLst>
      <p:ext uri="{BB962C8B-B14F-4D97-AF65-F5344CB8AC3E}">
        <p14:creationId xmlns:p14="http://schemas.microsoft.com/office/powerpoint/2010/main" val="295528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a:xfrm>
            <a:off x="628650" y="1825625"/>
            <a:ext cx="7886700" cy="3984625"/>
          </a:xfrm>
        </p:spPr>
        <p:txBody>
          <a:bodyPr>
            <a:normAutofit/>
          </a:bodyPr>
          <a:lstStyle/>
          <a:p>
            <a:r>
              <a:rPr lang="en-US" dirty="0"/>
              <a:t>The Interactive Efficient Frontier is an application that helps students visualize and understand diversification, risk/return trade-off, and risk tolerance in the portfolio creation process.</a:t>
            </a:r>
            <a:br>
              <a:rPr lang="en-US" dirty="0"/>
            </a:br>
            <a:endParaRPr lang="en-US" dirty="0"/>
          </a:p>
          <a:p>
            <a:r>
              <a:rPr lang="en-US" dirty="0"/>
              <a:t>The interactive platform allows students to manipulate portfolio parameters and observe comparative statics instantly.</a:t>
            </a:r>
          </a:p>
        </p:txBody>
      </p:sp>
    </p:spTree>
    <p:extLst>
      <p:ext uri="{BB962C8B-B14F-4D97-AF65-F5344CB8AC3E}">
        <p14:creationId xmlns:p14="http://schemas.microsoft.com/office/powerpoint/2010/main" val="163622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628650" y="3036096"/>
            <a:ext cx="4064794" cy="2524125"/>
          </a:xfrm>
        </p:spPr>
        <p:txBody>
          <a:bodyPr>
            <a:normAutofit/>
          </a:bodyPr>
          <a:lstStyle/>
          <a:p>
            <a:r>
              <a:rPr lang="en-US" dirty="0"/>
              <a:t>Capital Market Line</a:t>
            </a:r>
          </a:p>
          <a:p>
            <a:r>
              <a:rPr lang="en-US" dirty="0"/>
              <a:t>Efficient Frontier</a:t>
            </a:r>
          </a:p>
          <a:p>
            <a:r>
              <a:rPr lang="en-US" dirty="0"/>
              <a:t>Minimum Variance Portfolio</a:t>
            </a:r>
          </a:p>
          <a:p>
            <a:r>
              <a:rPr lang="en-US" dirty="0"/>
              <a:t>Optimal Risky Portfolio</a:t>
            </a:r>
          </a:p>
          <a:p>
            <a:pPr marL="0" indent="0">
              <a:buNone/>
            </a:pPr>
            <a:endParaRPr lang="en-US" dirty="0"/>
          </a:p>
        </p:txBody>
      </p:sp>
      <p:sp>
        <p:nvSpPr>
          <p:cNvPr id="5" name="Content Placeholder 2"/>
          <p:cNvSpPr txBox="1">
            <a:spLocks/>
          </p:cNvSpPr>
          <p:nvPr/>
        </p:nvSpPr>
        <p:spPr>
          <a:xfrm>
            <a:off x="628650" y="1573608"/>
            <a:ext cx="7886700" cy="132953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After this assignment, students will understand the following portfolio concepts and how they are influenced by changes in portfolio composition and risk characteristics:</a:t>
            </a:r>
          </a:p>
          <a:p>
            <a:pPr marL="0" indent="0">
              <a:buFont typeface="Arial" panose="020B0604020202020204" pitchFamily="34" charset="0"/>
              <a:buNone/>
            </a:pPr>
            <a:endParaRPr lang="en-US" dirty="0"/>
          </a:p>
        </p:txBody>
      </p:sp>
      <p:sp>
        <p:nvSpPr>
          <p:cNvPr id="6" name="Content Placeholder 2"/>
          <p:cNvSpPr txBox="1">
            <a:spLocks/>
          </p:cNvSpPr>
          <p:nvPr/>
        </p:nvSpPr>
        <p:spPr>
          <a:xfrm>
            <a:off x="4650584" y="3036096"/>
            <a:ext cx="4064794" cy="25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Optimal Complete Portfolio</a:t>
            </a:r>
          </a:p>
          <a:p>
            <a:r>
              <a:rPr lang="en-US" dirty="0"/>
              <a:t>Indifference Curve</a:t>
            </a:r>
          </a:p>
          <a:p>
            <a:r>
              <a:rPr lang="en-US" dirty="0"/>
              <a:t>Portfolio Distribution</a:t>
            </a:r>
          </a:p>
          <a:p>
            <a:r>
              <a:rPr lang="en-US" dirty="0"/>
              <a:t>Volatility &amp; Sharpe Ratio</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17594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00975"/>
            <a:ext cx="7886700" cy="1325563"/>
          </a:xfrm>
        </p:spPr>
        <p:txBody>
          <a:bodyPr/>
          <a:lstStyle/>
          <a:p>
            <a:pPr algn="ctr"/>
            <a:r>
              <a:rPr lang="en-US" b="1" dirty="0"/>
              <a:t>Interactive Platform</a:t>
            </a:r>
          </a:p>
        </p:txBody>
      </p:sp>
      <p:pic>
        <p:nvPicPr>
          <p:cNvPr id="8" name="Content Placeholder 7">
            <a:extLst>
              <a:ext uri="{FF2B5EF4-FFF2-40B4-BE49-F238E27FC236}">
                <a16:creationId xmlns:a16="http://schemas.microsoft.com/office/drawing/2014/main" id="{4C60162C-09F3-443E-A903-34802EAFA4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809" y="1283547"/>
            <a:ext cx="8619993" cy="4534157"/>
          </a:xfrm>
        </p:spPr>
      </p:pic>
    </p:spTree>
    <p:extLst>
      <p:ext uri="{BB962C8B-B14F-4D97-AF65-F5344CB8AC3E}">
        <p14:creationId xmlns:p14="http://schemas.microsoft.com/office/powerpoint/2010/main" val="265846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25024"/>
            <a:ext cx="7886700" cy="1325563"/>
          </a:xfrm>
        </p:spPr>
        <p:txBody>
          <a:bodyPr/>
          <a:lstStyle/>
          <a:p>
            <a:r>
              <a:rPr lang="en-US" b="1" dirty="0"/>
              <a:t>Capital Market Line</a:t>
            </a:r>
          </a:p>
        </p:txBody>
      </p:sp>
      <p:pic>
        <p:nvPicPr>
          <p:cNvPr id="8" name="Content Placeholder 7">
            <a:extLst>
              <a:ext uri="{FF2B5EF4-FFF2-40B4-BE49-F238E27FC236}">
                <a16:creationId xmlns:a16="http://schemas.microsoft.com/office/drawing/2014/main" id="{19E6727F-35A7-4200-9129-1E917AC658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4156" y="967449"/>
            <a:ext cx="6440557" cy="5005495"/>
          </a:xfrm>
        </p:spPr>
      </p:pic>
      <p:sp>
        <p:nvSpPr>
          <p:cNvPr id="17" name="TextBox 16"/>
          <p:cNvSpPr txBox="1"/>
          <p:nvPr/>
        </p:nvSpPr>
        <p:spPr>
          <a:xfrm>
            <a:off x="2004701" y="3328964"/>
            <a:ext cx="1772167" cy="307777"/>
          </a:xfrm>
          <a:prstGeom prst="rect">
            <a:avLst/>
          </a:prstGeom>
          <a:noFill/>
        </p:spPr>
        <p:txBody>
          <a:bodyPr wrap="square" rtlCol="0">
            <a:spAutoFit/>
          </a:bodyPr>
          <a:lstStyle/>
          <a:p>
            <a:r>
              <a:rPr lang="en-US" sz="1400" dirty="0"/>
              <a:t>Capital Market Line</a:t>
            </a:r>
          </a:p>
        </p:txBody>
      </p:sp>
      <p:cxnSp>
        <p:nvCxnSpPr>
          <p:cNvPr id="18" name="Straight Arrow Connector 17"/>
          <p:cNvCxnSpPr/>
          <p:nvPr/>
        </p:nvCxnSpPr>
        <p:spPr>
          <a:xfrm>
            <a:off x="2786307" y="3693314"/>
            <a:ext cx="446704" cy="523390"/>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59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3" name="Content Placeholder 2"/>
          <p:cNvSpPr>
            <a:spLocks noGrp="1"/>
          </p:cNvSpPr>
          <p:nvPr>
            <p:ph idx="1"/>
          </p:nvPr>
        </p:nvSpPr>
        <p:spPr>
          <a:xfrm>
            <a:off x="628650" y="1825625"/>
            <a:ext cx="7886700" cy="4117975"/>
          </a:xfrm>
        </p:spPr>
        <p:txBody>
          <a:bodyPr>
            <a:normAutofit/>
          </a:bodyPr>
          <a:lstStyle/>
          <a:p>
            <a:r>
              <a:rPr lang="en-US" dirty="0"/>
              <a:t>The Capital Market Line (CML) depicts the trade-off between portfolio risk and return for portfolios containing both the risk-free and risky securities.</a:t>
            </a:r>
          </a:p>
          <a:p>
            <a:r>
              <a:rPr lang="en-US" dirty="0"/>
              <a:t>The point on the CML that intersects the y-axis represents the Risk-Free asset.</a:t>
            </a:r>
          </a:p>
          <a:p>
            <a:r>
              <a:rPr lang="en-US" dirty="0"/>
              <a:t>The point located at the tangency point of the Efficient Frontier represents the Optimal Risky Portfolio.</a:t>
            </a:r>
          </a:p>
          <a:p>
            <a:endParaRPr lang="en-US" dirty="0"/>
          </a:p>
          <a:p>
            <a:endParaRPr lang="en-US" dirty="0"/>
          </a:p>
        </p:txBody>
      </p:sp>
      <p:sp>
        <p:nvSpPr>
          <p:cNvPr id="2" name="Title 1"/>
          <p:cNvSpPr>
            <a:spLocks noGrp="1"/>
          </p:cNvSpPr>
          <p:nvPr>
            <p:ph type="title"/>
          </p:nvPr>
        </p:nvSpPr>
        <p:spPr/>
        <p:txBody>
          <a:bodyPr/>
          <a:lstStyle/>
          <a:p>
            <a:r>
              <a:rPr lang="en-US" b="1" dirty="0"/>
              <a:t>Capital Market Line (cont.)</a:t>
            </a:r>
          </a:p>
        </p:txBody>
      </p:sp>
    </p:spTree>
    <p:extLst>
      <p:ext uri="{BB962C8B-B14F-4D97-AF65-F5344CB8AC3E}">
        <p14:creationId xmlns:p14="http://schemas.microsoft.com/office/powerpoint/2010/main" val="249394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49" y="67457"/>
            <a:ext cx="7886700" cy="1325563"/>
          </a:xfrm>
        </p:spPr>
        <p:txBody>
          <a:bodyPr/>
          <a:lstStyle/>
          <a:p>
            <a:r>
              <a:rPr lang="en-US" b="1" dirty="0"/>
              <a:t>Capital Market Line (cont.)</a:t>
            </a:r>
          </a:p>
        </p:txBody>
      </p:sp>
      <p:pic>
        <p:nvPicPr>
          <p:cNvPr id="8" name="Content Placeholder 7">
            <a:extLst>
              <a:ext uri="{FF2B5EF4-FFF2-40B4-BE49-F238E27FC236}">
                <a16:creationId xmlns:a16="http://schemas.microsoft.com/office/drawing/2014/main" id="{96FCDBF1-3D28-4573-8CDC-E23957BF08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504" y="944985"/>
            <a:ext cx="6398914" cy="4968030"/>
          </a:xfrm>
        </p:spPr>
      </p:pic>
      <p:cxnSp>
        <p:nvCxnSpPr>
          <p:cNvPr id="9" name="Straight Arrow Connector 8"/>
          <p:cNvCxnSpPr/>
          <p:nvPr/>
        </p:nvCxnSpPr>
        <p:spPr>
          <a:xfrm flipH="1">
            <a:off x="1615024" y="4302868"/>
            <a:ext cx="391496" cy="799120"/>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522259" y="3971621"/>
            <a:ext cx="1565497" cy="307777"/>
          </a:xfrm>
          <a:prstGeom prst="rect">
            <a:avLst/>
          </a:prstGeom>
          <a:noFill/>
        </p:spPr>
        <p:txBody>
          <a:bodyPr wrap="square" rtlCol="0">
            <a:spAutoFit/>
          </a:bodyPr>
          <a:lstStyle/>
          <a:p>
            <a:r>
              <a:rPr lang="en-US" sz="1400" dirty="0"/>
              <a:t>Risk-Free Asset</a:t>
            </a:r>
          </a:p>
        </p:txBody>
      </p:sp>
      <p:sp>
        <p:nvSpPr>
          <p:cNvPr id="13" name="TextBox 12"/>
          <p:cNvSpPr txBox="1"/>
          <p:nvPr/>
        </p:nvSpPr>
        <p:spPr>
          <a:xfrm>
            <a:off x="3304508" y="2394610"/>
            <a:ext cx="1618905" cy="523220"/>
          </a:xfrm>
          <a:prstGeom prst="rect">
            <a:avLst/>
          </a:prstGeom>
          <a:noFill/>
        </p:spPr>
        <p:txBody>
          <a:bodyPr wrap="square" rtlCol="0">
            <a:spAutoFit/>
          </a:bodyPr>
          <a:lstStyle/>
          <a:p>
            <a:r>
              <a:rPr lang="en-US" sz="1400" dirty="0"/>
              <a:t>Optimal Risky Portfolio</a:t>
            </a:r>
          </a:p>
        </p:txBody>
      </p:sp>
      <p:cxnSp>
        <p:nvCxnSpPr>
          <p:cNvPr id="14" name="Straight Arrow Connector 13"/>
          <p:cNvCxnSpPr/>
          <p:nvPr/>
        </p:nvCxnSpPr>
        <p:spPr>
          <a:xfrm>
            <a:off x="4074341" y="2923280"/>
            <a:ext cx="446704" cy="523390"/>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476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3" name="Content Placeholder 2"/>
          <p:cNvSpPr>
            <a:spLocks noGrp="1"/>
          </p:cNvSpPr>
          <p:nvPr>
            <p:ph idx="1"/>
          </p:nvPr>
        </p:nvSpPr>
        <p:spPr>
          <a:xfrm>
            <a:off x="628650" y="1825625"/>
            <a:ext cx="7886700" cy="1253331"/>
          </a:xfrm>
        </p:spPr>
        <p:txBody>
          <a:bodyPr>
            <a:noAutofit/>
          </a:bodyPr>
          <a:lstStyle/>
          <a:p>
            <a:r>
              <a:rPr lang="en-US" dirty="0"/>
              <a:t>Students can increase and decrease the Number of Securities in the portfolio and observe the resulting effect on the Capital Market Line.</a:t>
            </a:r>
            <a:br>
              <a:rPr lang="en-US" dirty="0"/>
            </a:br>
            <a:endParaRPr lang="en-US" dirty="0"/>
          </a:p>
          <a:p>
            <a:r>
              <a:rPr lang="en-US" dirty="0"/>
              <a:t>Securities are added randomly from the Dow 30.</a:t>
            </a:r>
          </a:p>
        </p:txBody>
      </p:sp>
      <p:sp>
        <p:nvSpPr>
          <p:cNvPr id="2" name="Title 1"/>
          <p:cNvSpPr>
            <a:spLocks noGrp="1"/>
          </p:cNvSpPr>
          <p:nvPr>
            <p:ph type="title"/>
          </p:nvPr>
        </p:nvSpPr>
        <p:spPr/>
        <p:txBody>
          <a:bodyPr/>
          <a:lstStyle/>
          <a:p>
            <a:r>
              <a:rPr lang="en-US" b="1" dirty="0"/>
              <a:t>Capital Market Line (cont.)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996" y="4308468"/>
            <a:ext cx="6574477" cy="1320020"/>
          </a:xfrm>
          <a:prstGeom prst="rect">
            <a:avLst/>
          </a:prstGeom>
        </p:spPr>
      </p:pic>
    </p:spTree>
    <p:extLst>
      <p:ext uri="{BB962C8B-B14F-4D97-AF65-F5344CB8AC3E}">
        <p14:creationId xmlns:p14="http://schemas.microsoft.com/office/powerpoint/2010/main" val="14068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p:txBody>
          <a:bodyPr/>
          <a:lstStyle/>
          <a:p>
            <a:r>
              <a:rPr lang="en-US" b="1" dirty="0"/>
              <a:t>Efficient Frontier and the Minimum Variance Portfolio</a:t>
            </a:r>
          </a:p>
        </p:txBody>
      </p:sp>
      <p:pic>
        <p:nvPicPr>
          <p:cNvPr id="9" name="Content Placeholder 8">
            <a:extLst>
              <a:ext uri="{FF2B5EF4-FFF2-40B4-BE49-F238E27FC236}">
                <a16:creationId xmlns:a16="http://schemas.microsoft.com/office/drawing/2014/main" id="{86C000A5-69F2-4892-8AC1-3306CBB5DA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4744" y="1690689"/>
            <a:ext cx="5559607" cy="4316403"/>
          </a:xfrm>
        </p:spPr>
      </p:pic>
      <p:cxnSp>
        <p:nvCxnSpPr>
          <p:cNvPr id="7" name="Straight Arrow Connector 6"/>
          <p:cNvCxnSpPr>
            <a:cxnSpLocks/>
          </p:cNvCxnSpPr>
          <p:nvPr/>
        </p:nvCxnSpPr>
        <p:spPr>
          <a:xfrm flipH="1" flipV="1">
            <a:off x="3646396" y="4731713"/>
            <a:ext cx="401450" cy="673274"/>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036037" y="5295540"/>
            <a:ext cx="2088047" cy="307777"/>
          </a:xfrm>
          <a:prstGeom prst="rect">
            <a:avLst/>
          </a:prstGeom>
          <a:noFill/>
        </p:spPr>
        <p:txBody>
          <a:bodyPr wrap="square" rtlCol="0">
            <a:spAutoFit/>
          </a:bodyPr>
          <a:lstStyle/>
          <a:p>
            <a:r>
              <a:rPr lang="en-US" sz="1400" dirty="0"/>
              <a:t>Efficient Frontier</a:t>
            </a:r>
          </a:p>
        </p:txBody>
      </p:sp>
      <p:cxnSp>
        <p:nvCxnSpPr>
          <p:cNvPr id="16" name="Straight Arrow Connector 15"/>
          <p:cNvCxnSpPr>
            <a:cxnSpLocks/>
          </p:cNvCxnSpPr>
          <p:nvPr/>
        </p:nvCxnSpPr>
        <p:spPr>
          <a:xfrm>
            <a:off x="2640504" y="4162507"/>
            <a:ext cx="681678" cy="733762"/>
          </a:xfrm>
          <a:prstGeom prst="straightConnector1">
            <a:avLst/>
          </a:prstGeom>
          <a:ln w="603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066091" y="3650450"/>
            <a:ext cx="1883243" cy="523220"/>
          </a:xfrm>
          <a:prstGeom prst="rect">
            <a:avLst/>
          </a:prstGeom>
          <a:noFill/>
        </p:spPr>
        <p:txBody>
          <a:bodyPr wrap="square" rtlCol="0">
            <a:spAutoFit/>
          </a:bodyPr>
          <a:lstStyle/>
          <a:p>
            <a:r>
              <a:rPr lang="en-US" sz="1400" dirty="0"/>
              <a:t>Minimum Variance Portfolio</a:t>
            </a:r>
          </a:p>
        </p:txBody>
      </p:sp>
      <p:sp>
        <p:nvSpPr>
          <p:cNvPr id="3" name="Arc 2">
            <a:extLst>
              <a:ext uri="{FF2B5EF4-FFF2-40B4-BE49-F238E27FC236}">
                <a16:creationId xmlns:a16="http://schemas.microsoft.com/office/drawing/2014/main" id="{4D3EEDD1-2313-4BFD-8B1A-831E5C6DA670}"/>
              </a:ext>
            </a:extLst>
          </p:cNvPr>
          <p:cNvSpPr/>
          <p:nvPr/>
        </p:nvSpPr>
        <p:spPr>
          <a:xfrm rot="14272298">
            <a:off x="3698340" y="3863439"/>
            <a:ext cx="675394" cy="1463458"/>
          </a:xfrm>
          <a:prstGeom prst="arc">
            <a:avLst>
              <a:gd name="adj1" fmla="val 16274917"/>
              <a:gd name="adj2" fmla="val 518862"/>
            </a:avLst>
          </a:prstGeom>
          <a:ln w="53975">
            <a:solidFill>
              <a:srgbClr val="FFFF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2629CD4-4EC8-4818-96F1-79A4617FA9E7}"/>
              </a:ext>
            </a:extLst>
          </p:cNvPr>
          <p:cNvCxnSpPr>
            <a:cxnSpLocks/>
            <a:stCxn id="3" idx="2"/>
          </p:cNvCxnSpPr>
          <p:nvPr/>
        </p:nvCxnSpPr>
        <p:spPr>
          <a:xfrm flipV="1">
            <a:off x="3900272" y="3361946"/>
            <a:ext cx="1531298" cy="920696"/>
          </a:xfrm>
          <a:prstGeom prst="line">
            <a:avLst/>
          </a:prstGeom>
          <a:ln w="25400">
            <a:solidFill>
              <a:srgbClr val="FFFF00">
                <a:alpha val="7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6465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12623</TotalTime>
  <Words>881</Words>
  <Application>Microsoft Office PowerPoint</Application>
  <PresentationFormat>On-screen Show (4:3)</PresentationFormat>
  <Paragraphs>80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Efficient Frontier</vt:lpstr>
      <vt:lpstr>Background</vt:lpstr>
      <vt:lpstr>Objectives</vt:lpstr>
      <vt:lpstr>Interactive Platform</vt:lpstr>
      <vt:lpstr>Capital Market Line</vt:lpstr>
      <vt:lpstr>Capital Market Line (cont.)</vt:lpstr>
      <vt:lpstr>Capital Market Line (cont.)</vt:lpstr>
      <vt:lpstr>Capital Market Line (cont.)</vt:lpstr>
      <vt:lpstr>Efficient Frontier and the Minimum Variance Portfolio</vt:lpstr>
      <vt:lpstr>Efficient Frontier (cont.)</vt:lpstr>
      <vt:lpstr>Minimum Variance Portfolio (cont.)</vt:lpstr>
      <vt:lpstr>Efficient Frontier and the Minimum Variance Portfolio (cont.)</vt:lpstr>
      <vt:lpstr>Optimal Risky Portfolio</vt:lpstr>
      <vt:lpstr>Optimal Risky Portfolio (cont.)</vt:lpstr>
      <vt:lpstr>Optimal Risky Portfolio (cont.)</vt:lpstr>
      <vt:lpstr>Minimum Variance and Maximum Sharpe Ratio of the Efficient Frontier</vt:lpstr>
      <vt:lpstr>Minimum Variance and Maximum Sharpe Ratio of the Efficient Frontier (cont.)</vt:lpstr>
      <vt:lpstr>Minimum Variance and Maximum Sharpe Ratio of the Efficient Frontier (cont.)</vt:lpstr>
      <vt:lpstr>Indifference Curve</vt:lpstr>
      <vt:lpstr>Indifference Curve (cont.)</vt:lpstr>
      <vt:lpstr>Indifference Curve (cont.)</vt:lpstr>
      <vt:lpstr>Optimal Complete Portfolio</vt:lpstr>
      <vt:lpstr>Optimal Complete Portfolio (cont.)</vt:lpstr>
      <vt:lpstr>Optimal Complete Portfolio (cont.)</vt:lpstr>
      <vt:lpstr>Composition of the Optimal Complete Portfolio</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Identifiers</dc:title>
  <dc:creator>Flores, Yadira</dc:creator>
  <cp:lastModifiedBy>Mary Obropta</cp:lastModifiedBy>
  <cp:revision>307</cp:revision>
  <cp:lastPrinted>2016-03-16T18:34:14Z</cp:lastPrinted>
  <dcterms:created xsi:type="dcterms:W3CDTF">2015-09-17T18:26:36Z</dcterms:created>
  <dcterms:modified xsi:type="dcterms:W3CDTF">2020-01-13T19:30:58Z</dcterms:modified>
</cp:coreProperties>
</file>